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9" r:id="rId1"/>
  </p:sldMasterIdLst>
  <p:notesMasterIdLst>
    <p:notesMasterId r:id="rId25"/>
  </p:notesMasterIdLst>
  <p:handoutMasterIdLst>
    <p:handoutMasterId r:id="rId26"/>
  </p:handoutMasterIdLst>
  <p:sldIdLst>
    <p:sldId id="261" r:id="rId2"/>
    <p:sldId id="534" r:id="rId3"/>
    <p:sldId id="536" r:id="rId4"/>
    <p:sldId id="537" r:id="rId5"/>
    <p:sldId id="538" r:id="rId6"/>
    <p:sldId id="539" r:id="rId7"/>
    <p:sldId id="540" r:id="rId8"/>
    <p:sldId id="541" r:id="rId9"/>
    <p:sldId id="542" r:id="rId10"/>
    <p:sldId id="543" r:id="rId11"/>
    <p:sldId id="544" r:id="rId12"/>
    <p:sldId id="546" r:id="rId13"/>
    <p:sldId id="547" r:id="rId14"/>
    <p:sldId id="548" r:id="rId15"/>
    <p:sldId id="549" r:id="rId16"/>
    <p:sldId id="550" r:id="rId17"/>
    <p:sldId id="551" r:id="rId18"/>
    <p:sldId id="552" r:id="rId19"/>
    <p:sldId id="554" r:id="rId20"/>
    <p:sldId id="553" r:id="rId21"/>
    <p:sldId id="555" r:id="rId22"/>
    <p:sldId id="556" r:id="rId23"/>
    <p:sldId id="535" r:id="rId24"/>
  </p:sldIdLst>
  <p:sldSz cx="9144000" cy="6858000" type="screen4x3"/>
  <p:notesSz cx="6858000" cy="9144000"/>
  <p:defaultTextStyle>
    <a:defPPr>
      <a:defRPr lang="uk-UA"/>
    </a:defPPr>
    <a:lvl1pPr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F3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48" autoAdjust="0"/>
    <p:restoredTop sz="94660" autoAdjust="0"/>
  </p:normalViewPr>
  <p:slideViewPr>
    <p:cSldViewPr>
      <p:cViewPr varScale="1">
        <p:scale>
          <a:sx n="77" d="100"/>
          <a:sy n="77" d="100"/>
        </p:scale>
        <p:origin x="107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7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90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7F5F0BB-52B4-4897-B624-826F7DAD56BF}" type="datetimeFigureOut">
              <a:rPr lang="uk-UA"/>
              <a:pPr>
                <a:defRPr/>
              </a:pPr>
              <a:t>09.11.2022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C300085-13B9-4F5D-A784-8BF6924CB684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118863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024372-951D-4A42-9526-7C93E97D5390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8160E-329D-4789-99E0-F7AEAE497D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9332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D2420B-A1B9-47F6-B4D1-98282297FE3F}" type="datetimeFigureOut">
              <a:rPr lang="ru-RU" smtClean="0"/>
              <a:pPr>
                <a:defRPr/>
              </a:pPr>
              <a:t>09.11.2022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C3C2AB-1958-4036-96E6-BAB03605D49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13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1085E1-6551-4ABE-9B5B-2B1910EAD040}" type="datetimeFigureOut">
              <a:rPr lang="ru-RU" smtClean="0"/>
              <a:pPr>
                <a:defRPr/>
              </a:pPr>
              <a:t>09.11.2022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D1A1CA-CA96-48F7-A442-0DCD8556E02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767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FE440C-77EF-42F9-8BB0-11549C640973}" type="datetimeFigureOut">
              <a:rPr lang="ru-RU" smtClean="0"/>
              <a:pPr>
                <a:defRPr/>
              </a:pPr>
              <a:t>09.11.2022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D3177B-E777-44C0-88E5-C9EF88A1720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83401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80010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914400" y="2362200"/>
            <a:ext cx="3924300" cy="3733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91100" y="2362200"/>
            <a:ext cx="3924300" cy="3733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A65391-EF9D-4316-9625-5688279609A5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24225974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F045107-74CC-4BFD-9C9F-4EA0D53536DF}" type="datetimeFigureOut">
              <a:rPr lang="ru-RU" smtClean="0"/>
              <a:pPr>
                <a:defRPr/>
              </a:pPr>
              <a:t>09.11.2022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288E87-F0C2-4432-BE39-FAECC28F532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8310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67581D-D395-4C02-8516-91B887AFBD1E}" type="datetimeFigureOut">
              <a:rPr lang="ru-RU" smtClean="0"/>
              <a:pPr>
                <a:defRPr/>
              </a:pPr>
              <a:t>09.11.2022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4F8735-A12C-49B3-87D0-08183CCE32F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2679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A80B836-432A-4B1A-A610-DD4848137BCA}" type="datetimeFigureOut">
              <a:rPr lang="ru-RU" smtClean="0"/>
              <a:pPr>
                <a:defRPr/>
              </a:pPr>
              <a:t>09.11.2022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F0688D-26B3-4F1B-9100-A5C95F739A5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3926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50F714-3E7C-4AEA-85E3-1D4DE66C93D2}" type="datetimeFigureOut">
              <a:rPr lang="ru-RU" smtClean="0"/>
              <a:pPr>
                <a:defRPr/>
              </a:pPr>
              <a:t>09.11.2022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802836-4BFB-4575-8F0E-F5A57FDC3B3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3794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3409A6-877A-4583-8EE9-1EF2469ACAA6}" type="datetimeFigureOut">
              <a:rPr lang="ru-RU" smtClean="0"/>
              <a:pPr>
                <a:defRPr/>
              </a:pPr>
              <a:t>09.11.2022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7A308D-4E8B-44BA-AC9B-20F63C8E1DC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0387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27A523F-8DD3-4E5D-B985-44E3A57892EF}" type="datetimeFigureOut">
              <a:rPr lang="ru-RU" smtClean="0"/>
              <a:pPr>
                <a:defRPr/>
              </a:pPr>
              <a:t>09.11.2022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03FADD-0833-43C2-84FC-268C84F59AE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5326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CE4CC7-A487-47AD-B3F8-2B191C6B3315}" type="datetimeFigureOut">
              <a:rPr lang="ru-RU" smtClean="0"/>
              <a:pPr>
                <a:defRPr/>
              </a:pPr>
              <a:t>09.11.2022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E1110A-880B-47C0-9A2E-BE47F5A36F0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713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B4799A-3FB2-4470-BADE-9AF652416EFE}" type="datetimeFigureOut">
              <a:rPr lang="ru-RU" smtClean="0"/>
              <a:pPr>
                <a:defRPr/>
              </a:pPr>
              <a:t>09.11.2022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F43FA4-8524-466D-84F7-D7500D2F52F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3611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4F4159C-D879-42A5-8B4F-530FA2FE6182}" type="datetimeFigureOut">
              <a:rPr lang="ru-RU" smtClean="0"/>
              <a:pPr>
                <a:defRPr/>
              </a:pPr>
              <a:t>09.11.2022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CAD3B0C-15F5-4621-BFE5-E4E72497C9C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6478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0" r:id="rId1"/>
    <p:sldLayoutId id="2147484111" r:id="rId2"/>
    <p:sldLayoutId id="2147484112" r:id="rId3"/>
    <p:sldLayoutId id="2147484113" r:id="rId4"/>
    <p:sldLayoutId id="2147484114" r:id="rId5"/>
    <p:sldLayoutId id="2147484115" r:id="rId6"/>
    <p:sldLayoutId id="2147484116" r:id="rId7"/>
    <p:sldLayoutId id="2147484117" r:id="rId8"/>
    <p:sldLayoutId id="2147484118" r:id="rId9"/>
    <p:sldLayoutId id="2147484119" r:id="rId10"/>
    <p:sldLayoutId id="2147484120" r:id="rId11"/>
    <p:sldLayoutId id="2147484134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1981200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uk-UA" sz="2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Васильківський фаховий коледж ВНЗ «Відкритий міжнародний університет розвитку людини «Україна»</a:t>
            </a:r>
            <a:r>
              <a:rPr lang="uk-UA" sz="2000" b="1" i="1" cap="all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uk-UA" sz="2000" b="1" i="1" cap="all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000" b="1" i="1" cap="all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uk-UA" sz="2000" b="1" i="1" cap="all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0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Навчальна дисципліна   </a:t>
            </a:r>
            <a:r>
              <a:rPr lang="uk-UA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Інформаційні технології </a:t>
            </a:r>
            <a:br>
              <a:rPr lang="uk-UA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000" b="1" dirty="0" smtClean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98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20754" y="2133600"/>
            <a:ext cx="9130553" cy="4343400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lnSpc>
                <a:spcPct val="150000"/>
              </a:lnSpc>
              <a:buClr>
                <a:schemeClr val="accent3"/>
              </a:buClr>
              <a:buNone/>
              <a:defRPr/>
            </a:pPr>
            <a:r>
              <a:rPr lang="uk-UA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Практична </a:t>
            </a:r>
            <a:r>
              <a:rPr lang="uk-UA" sz="2600" b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робота </a:t>
            </a:r>
            <a:endParaRPr lang="uk-UA" sz="2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Clr>
                <a:schemeClr val="accent3"/>
              </a:buClr>
              <a:buNone/>
              <a:defRPr/>
            </a:pPr>
            <a:r>
              <a:rPr lang="uk-UA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(до теми 6 Основи структури та принципи створення бази даних)</a:t>
            </a:r>
            <a:endParaRPr lang="uk-UA" sz="2800" b="1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indent="-256032" algn="ctr">
              <a:buClr>
                <a:schemeClr val="accent3"/>
              </a:buClr>
              <a:buNone/>
              <a:defRPr/>
            </a:pPr>
            <a:endParaRPr lang="uk-UA" sz="2200" b="1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Clr>
                <a:schemeClr val="accent3"/>
              </a:buClr>
              <a:buNone/>
              <a:defRPr/>
            </a:pPr>
            <a:r>
              <a:rPr lang="uk-UA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uk-UA" sz="2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Інформаційні об’єкти предметної області</a:t>
            </a:r>
          </a:p>
          <a:p>
            <a:pPr marL="0" indent="0" algn="ctr">
              <a:lnSpc>
                <a:spcPct val="150000"/>
              </a:lnSpc>
              <a:buClr>
                <a:schemeClr val="accent3"/>
              </a:buClr>
              <a:buNone/>
              <a:defRPr/>
            </a:pPr>
            <a:r>
              <a:rPr lang="uk-UA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Методичні вказівки</a:t>
            </a:r>
          </a:p>
          <a:p>
            <a:pPr marL="0" indent="0" algn="ctr">
              <a:lnSpc>
                <a:spcPct val="150000"/>
              </a:lnSpc>
              <a:buClr>
                <a:schemeClr val="accent3"/>
              </a:buClr>
              <a:buNone/>
              <a:defRPr/>
            </a:pPr>
            <a:r>
              <a:rPr lang="uk-UA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uk-UA" sz="2200" b="1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indent="-256032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uk-UA" sz="22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indent="-256032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uk-UA" sz="2200" b="1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indent="-256032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uk-UA" sz="2200" b="1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indent="-256032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uk-UA" sz="22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 р.</a:t>
            </a:r>
            <a:endParaRPr lang="ru-RU" sz="2200" b="1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303312"/>
            <a:ext cx="9144000" cy="6247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87313" marR="183515" indent="450850" algn="just">
              <a:spcAft>
                <a:spcPts val="0"/>
              </a:spcAft>
            </a:pPr>
            <a:r>
              <a:rPr lang="uk-UA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Імена</a:t>
            </a:r>
            <a:r>
              <a:rPr lang="uk-UA" sz="2000" b="1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полів</a:t>
            </a:r>
            <a:r>
              <a:rPr lang="uk-UA" sz="2000" b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зберігаються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усередині таблиць. Правила їх формування визначаються СУБД,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котрі, як правило, 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 накладають критичних обмежень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довжину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полів</a:t>
            </a:r>
            <a:r>
              <a:rPr lang="uk-UA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використовуваний алфавіт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87313" marR="183515" indent="450850" algn="just">
              <a:spcAft>
                <a:spcPts val="0"/>
              </a:spcAft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Якщо відношення, що задається таблицею, 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має ключ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то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вважається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що таблиця теж має ключ, і її називають 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ключовою</a:t>
            </a: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або </a:t>
            </a:r>
            <a:r>
              <a:rPr lang="uk-UA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таблицею</a:t>
            </a:r>
            <a:r>
              <a:rPr lang="uk-UA" sz="2000" b="1" spc="-1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із ключовими полями.</a:t>
            </a:r>
            <a:endParaRPr lang="en-US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7313" indent="450850" algn="just">
              <a:spcAft>
                <a:spcPts val="0"/>
              </a:spcAft>
              <a:tabLst>
                <a:tab pos="538163" algn="l"/>
              </a:tabLst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z="2000" spc="8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більшості</a:t>
            </a:r>
            <a:r>
              <a:rPr lang="uk-UA" sz="2000" spc="9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СУБД</a:t>
            </a:r>
            <a:r>
              <a:rPr lang="uk-UA" sz="2000" spc="9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файл</a:t>
            </a:r>
            <a:r>
              <a:rPr lang="uk-UA" sz="2000" spc="7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таблиці</a:t>
            </a:r>
            <a:r>
              <a:rPr lang="uk-UA" sz="2000" spc="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містить</a:t>
            </a:r>
            <a:r>
              <a:rPr lang="uk-UA" sz="2000" spc="7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керівну</a:t>
            </a:r>
            <a:r>
              <a:rPr lang="uk-UA" sz="2000" b="1" spc="9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частину</a:t>
            </a:r>
            <a:r>
              <a:rPr lang="uk-UA" sz="2000" b="1" spc="7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опис типів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полів, імена полів й інша інформація) і сферу розміщення записів.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7313" marR="183515" indent="450850" algn="just">
              <a:spcAft>
                <a:spcPts val="0"/>
              </a:spcAft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 відношень можна застосовувати систему операцій, що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дозволяє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одержувати 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одні відношення з інших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Наприклад,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результатом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запиту до реляційної БД 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може бути нове відношення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одержане</a:t>
            </a:r>
            <a:r>
              <a:rPr lang="uk-UA" sz="2000" spc="-2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основі наявних відношень. Тому можна 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поділити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оброблювані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дані</a:t>
            </a:r>
            <a:r>
              <a:rPr lang="uk-UA" sz="2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2000" b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дві частини</a:t>
            </a:r>
            <a:r>
              <a:rPr lang="uk-UA" sz="2000" b="1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— ті,</a:t>
            </a:r>
            <a:r>
              <a:rPr lang="uk-UA" sz="20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що зберігаються,</a:t>
            </a:r>
            <a:r>
              <a:rPr lang="uk-UA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ті, що</a:t>
            </a:r>
            <a:r>
              <a:rPr lang="uk-UA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обчислюються.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7313" marR="183515" indent="450850" algn="just">
              <a:spcAft>
                <a:spcPts val="0"/>
              </a:spcAft>
            </a:pP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Основною одиницею обробки даних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 реляційних БД є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відношення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uk-UA" sz="2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 не окремі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його кортежі (записи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</a:p>
          <a:p>
            <a:pPr marL="87313" marR="183515" indent="450850" algn="just">
              <a:spcAft>
                <a:spcPts val="0"/>
              </a:spcAft>
            </a:pP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7313" marR="183515" indent="450850" algn="just">
              <a:spcAft>
                <a:spcPts val="0"/>
              </a:spcAft>
            </a:pPr>
            <a:r>
              <a:rPr lang="uk-UA" sz="20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Завдання </a:t>
            </a:r>
            <a:r>
              <a:rPr lang="uk-UA" sz="2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Визначення документів — джерел даних ПО.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Предметною</a:t>
            </a:r>
            <a:r>
              <a:rPr lang="uk-UA" sz="2000" spc="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областю</a:t>
            </a:r>
            <a:r>
              <a:rPr lang="uk-UA" sz="2000" spc="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вибрана</a:t>
            </a:r>
            <a:r>
              <a:rPr lang="uk-UA" sz="2000" spc="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Технічна</a:t>
            </a:r>
            <a:r>
              <a:rPr lang="uk-UA" sz="2000" spc="4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служба,</a:t>
            </a:r>
            <a:r>
              <a:rPr lang="uk-UA" sz="2000" spc="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основною</a:t>
            </a:r>
            <a:r>
              <a:rPr lang="uk-UA" sz="2000" spc="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функцією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якої є підтримка рухомого складу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підприємства у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справному стані з мінімальними витратами на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технічне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обслуговування і ремонт транспортних засобів. </a:t>
            </a:r>
            <a:endParaRPr lang="uk-UA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3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0" name="Rectangle 51"/>
          <p:cNvSpPr>
            <a:spLocks noChangeArrowheads="1"/>
          </p:cNvSpPr>
          <p:nvPr/>
        </p:nvSpPr>
        <p:spPr bwMode="auto">
          <a:xfrm>
            <a:off x="477838" y="2209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093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7307" y="531912"/>
            <a:ext cx="9144000" cy="6247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87313" marR="183515" indent="450850" algn="just">
              <a:spcAft>
                <a:spcPts val="0"/>
              </a:spcAft>
            </a:pP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Мінімізація</a:t>
            </a:r>
            <a:r>
              <a:rPr lang="uk-UA" sz="2000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витрат передбачає ефективне використання запчастин — як нових,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так і тих, що вже були в експлуатації. Документи, які при цьому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використовуються, подані в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додатку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 на рис. Д1.1 — Д1.14.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Документи</a:t>
            </a:r>
            <a:r>
              <a:rPr lang="uk-UA" sz="2000" spc="5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</a:t>
            </a:r>
            <a:r>
              <a:rPr lang="uk-UA" sz="2000" spc="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тільки</a:t>
            </a:r>
            <a:r>
              <a:rPr lang="uk-UA" sz="2000" spc="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дають</a:t>
            </a:r>
            <a:r>
              <a:rPr lang="uk-UA" sz="2000" spc="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можливість</a:t>
            </a:r>
            <a:r>
              <a:rPr lang="uk-UA" sz="2000" spc="5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визначити</a:t>
            </a:r>
            <a:r>
              <a:rPr lang="uk-UA" sz="2000" spc="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структуру</a:t>
            </a:r>
            <a:r>
              <a:rPr lang="uk-UA" sz="2000" spc="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БД,</a:t>
            </a:r>
            <a:r>
              <a:rPr lang="uk-UA" sz="2000" spc="5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але</a:t>
            </a:r>
            <a:r>
              <a:rPr lang="uk-UA" sz="2000" spc="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також</a:t>
            </a:r>
            <a:r>
              <a:rPr lang="uk-UA" sz="2000" spc="-26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є</a:t>
            </a:r>
            <a:r>
              <a:rPr lang="uk-UA" sz="2000" b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основою</a:t>
            </a:r>
            <a:r>
              <a:rPr lang="uk-UA" sz="2000" b="1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uk-UA" sz="2000" b="1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розроблення</a:t>
            </a:r>
            <a:r>
              <a:rPr lang="uk-UA" sz="20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форм</a:t>
            </a:r>
            <a:r>
              <a:rPr lang="uk-UA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введення/виведення</a:t>
            </a:r>
            <a:r>
              <a:rPr lang="uk-UA" sz="2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 звітів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87313" marR="183515" indent="450850" algn="just">
              <a:spcAft>
                <a:spcPts val="0"/>
              </a:spcAft>
            </a:pPr>
            <a:endParaRPr lang="uk-UA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7313" marR="183515" indent="450850" algn="just">
              <a:spcAft>
                <a:spcPts val="0"/>
              </a:spcAft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Документи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відбивають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такі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технологічні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процеси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Технічної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служби: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7313" marR="183515" lvl="0" indent="450850" algn="just">
              <a:spcAft>
                <a:spcPts val="0"/>
              </a:spcAft>
              <a:buSzPts val="1100"/>
              <a:buFont typeface="Symbol" panose="05050102010706020507" pitchFamily="18" charset="2"/>
              <a:buChar char=""/>
              <a:tabLst>
                <a:tab pos="507365" algn="l"/>
              </a:tabLst>
            </a:pP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поповнення запчастин за допомогою виготовлення деталей і</a:t>
            </a:r>
            <a:r>
              <a:rPr lang="uk-UA" sz="2000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здачі їх на склад на основі документа «Цехова накладна на </a:t>
            </a:r>
            <a:r>
              <a:rPr lang="uk-UA" sz="2000" dirty="0" smtClean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виготовлення</a:t>
            </a:r>
            <a:r>
              <a:rPr lang="uk-UA" sz="2000" spc="-5" dirty="0" smtClean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деталей»</a:t>
            </a:r>
            <a:r>
              <a:rPr lang="uk-UA" sz="2000" spc="-2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(рис. Д1.8);</a:t>
            </a:r>
            <a:endParaRPr lang="en-US" sz="2000" dirty="0"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87313" marR="183515" lvl="0" indent="450850" algn="just">
              <a:spcAft>
                <a:spcPts val="0"/>
              </a:spcAft>
              <a:buSzPts val="1100"/>
              <a:buFont typeface="Symbol" panose="05050102010706020507" pitchFamily="18" charset="2"/>
              <a:buChar char=""/>
              <a:tabLst>
                <a:tab pos="507365" algn="l"/>
              </a:tabLst>
            </a:pP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поповнення</a:t>
            </a:r>
            <a:r>
              <a:rPr lang="uk-UA" sz="2000" spc="8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й</a:t>
            </a:r>
            <a:r>
              <a:rPr lang="uk-UA" sz="2000" spc="9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подальше</a:t>
            </a:r>
            <a:r>
              <a:rPr lang="uk-UA" sz="2000" spc="8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використання</a:t>
            </a:r>
            <a:r>
              <a:rPr lang="uk-UA" sz="2000" spc="9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деталей,</a:t>
            </a:r>
            <a:r>
              <a:rPr lang="uk-UA" sz="2000" spc="8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що</a:t>
            </a:r>
            <a:r>
              <a:rPr lang="uk-UA" sz="2000" spc="9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вже</a:t>
            </a:r>
            <a:r>
              <a:rPr lang="uk-UA" sz="2000" spc="9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були</a:t>
            </a:r>
            <a:r>
              <a:rPr lang="uk-UA" sz="2000" spc="-26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 експлуатації. Вони виникають у разі дефектування деталей </a:t>
            </a:r>
            <a:r>
              <a:rPr lang="uk-UA" sz="2000" dirty="0" smtClean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списаних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вузлів та агрегатів ТЗ на основі документа «Дефектна </a:t>
            </a:r>
            <a:r>
              <a:rPr lang="uk-UA" sz="2000" dirty="0" smtClean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відомість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»</a:t>
            </a:r>
            <a:r>
              <a:rPr lang="uk-UA" sz="2000" spc="-2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(рис. Д1.13);</a:t>
            </a:r>
            <a:endParaRPr lang="en-US" sz="2000" dirty="0"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87313" marR="183515" lvl="0" indent="450850" algn="just">
              <a:spcAft>
                <a:spcPts val="0"/>
              </a:spcAft>
              <a:buSzPts val="1100"/>
              <a:buFont typeface="Symbol" panose="05050102010706020507" pitchFamily="18" charset="2"/>
              <a:buChar char=""/>
              <a:tabLst>
                <a:tab pos="507365" algn="l"/>
              </a:tabLst>
            </a:pP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визначення деталей вузла чи </a:t>
            </a:r>
            <a:r>
              <a:rPr lang="uk-UA" sz="2000" dirty="0" smtClean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агрегату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ТЗ, які необхідно замі-</a:t>
            </a:r>
            <a:r>
              <a:rPr lang="uk-UA" sz="2000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нити на нові, на основі документа «Дефектна відомість», що </a:t>
            </a:r>
            <a:r>
              <a:rPr lang="uk-UA" sz="2000" dirty="0" smtClean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створюється</a:t>
            </a:r>
            <a:r>
              <a:rPr lang="uk-UA" sz="2000" spc="60" dirty="0" smtClean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при</a:t>
            </a:r>
            <a:r>
              <a:rPr lang="uk-UA" sz="2000" spc="5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дефектуванні</a:t>
            </a:r>
            <a:r>
              <a:rPr lang="uk-UA" sz="2000" spc="7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деталей</a:t>
            </a:r>
            <a:r>
              <a:rPr lang="uk-UA" sz="2000" spc="5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вузла</a:t>
            </a:r>
            <a:r>
              <a:rPr lang="uk-UA" sz="2000" spc="7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чи</a:t>
            </a:r>
            <a:r>
              <a:rPr lang="uk-UA" sz="2000" spc="6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агрегату</a:t>
            </a:r>
            <a:r>
              <a:rPr lang="uk-UA" sz="2000" spc="5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ТЗ</a:t>
            </a:r>
            <a:r>
              <a:rPr lang="uk-UA" sz="2000" spc="6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на</a:t>
            </a:r>
            <a:r>
              <a:rPr lang="uk-UA" sz="2000" spc="5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справні</a:t>
            </a:r>
            <a:r>
              <a:rPr lang="uk-UA" sz="2000" spc="-26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й</a:t>
            </a:r>
            <a:r>
              <a:rPr lang="uk-UA" sz="2000" spc="-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несправні</a:t>
            </a:r>
            <a:r>
              <a:rPr lang="uk-UA" sz="2000" spc="-1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(див. рис.</a:t>
            </a:r>
            <a:r>
              <a:rPr lang="uk-UA" sz="2000" spc="-1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Д1.13);</a:t>
            </a:r>
            <a:endParaRPr lang="en-US" sz="2000" dirty="0"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87313" marR="183515" lvl="0" indent="450850" algn="just">
              <a:spcAft>
                <a:spcPts val="0"/>
              </a:spcAft>
              <a:buSzPts val="1100"/>
              <a:buFont typeface="Symbol" panose="05050102010706020507" pitchFamily="18" charset="2"/>
              <a:buChar char=""/>
              <a:tabLst>
                <a:tab pos="507365" algn="l"/>
              </a:tabLst>
            </a:pP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визначення</a:t>
            </a:r>
            <a:r>
              <a:rPr lang="uk-UA" sz="2000" spc="2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наявності</a:t>
            </a:r>
            <a:r>
              <a:rPr lang="uk-UA" sz="2000" spc="21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деталі</a:t>
            </a:r>
            <a:r>
              <a:rPr lang="uk-UA" sz="2000" spc="21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на</a:t>
            </a:r>
            <a:r>
              <a:rPr lang="uk-UA" sz="2000" spc="21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складі</a:t>
            </a:r>
            <a:r>
              <a:rPr lang="uk-UA" sz="2000" spc="21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на</a:t>
            </a:r>
            <a:r>
              <a:rPr lang="uk-UA" sz="2000" spc="2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основі</a:t>
            </a:r>
            <a:r>
              <a:rPr lang="uk-UA" sz="2000" spc="19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 smtClean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документа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Картка складського обліку</a:t>
            </a:r>
            <a:r>
              <a:rPr lang="uk-UA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деталей»</a:t>
            </a:r>
            <a:r>
              <a:rPr lang="uk-UA" sz="2000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(рис.</a:t>
            </a:r>
            <a:r>
              <a:rPr lang="uk-UA" sz="2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Д1.6);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7313" marR="183515" lvl="0" indent="450850" algn="just">
              <a:spcAft>
                <a:spcPts val="0"/>
              </a:spcAft>
              <a:buSzPts val="1100"/>
              <a:buFont typeface="Symbol" panose="05050102010706020507" pitchFamily="18" charset="2"/>
              <a:buChar char=""/>
              <a:tabLst>
                <a:tab pos="507365" algn="l"/>
              </a:tabLst>
            </a:pP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одержання деталі зі складу для ремонту ТЗ на основі </a:t>
            </a:r>
            <a:r>
              <a:rPr lang="uk-UA" sz="2000" dirty="0" smtClean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документа</a:t>
            </a:r>
            <a:r>
              <a:rPr lang="uk-UA" sz="2000" spc="10" dirty="0" smtClean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«Вимога на видачу</a:t>
            </a:r>
            <a:r>
              <a:rPr lang="uk-UA" sz="2000" spc="-1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деталей»</a:t>
            </a:r>
            <a:r>
              <a:rPr lang="uk-UA" sz="2000" spc="-2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(рис.</a:t>
            </a:r>
            <a:r>
              <a:rPr lang="uk-UA" sz="2000" spc="-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Д1.7</a:t>
            </a:r>
            <a:r>
              <a:rPr lang="uk-UA" sz="2000" dirty="0" smtClean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).</a:t>
            </a: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5" name="Rectangle 3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0" name="Rectangle 51"/>
          <p:cNvSpPr>
            <a:spLocks noChangeArrowheads="1"/>
          </p:cNvSpPr>
          <p:nvPr/>
        </p:nvSpPr>
        <p:spPr bwMode="auto">
          <a:xfrm>
            <a:off x="477838" y="2209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81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8789" y="228600"/>
            <a:ext cx="9144000" cy="6363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87313" marR="460375" indent="450850" algn="just">
              <a:spcBef>
                <a:spcPts val="460"/>
              </a:spcBef>
              <a:spcAft>
                <a:spcPts val="0"/>
              </a:spcAft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Аналіз документів показує, що вони різняться складом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реквізитів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 структурою. У структурі відбивається функціональна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залежність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реквізитів документа.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Елементами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структури документа є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реквізити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7313" marR="462280" indent="450850" algn="just">
              <a:spcBef>
                <a:spcPts val="5"/>
              </a:spcBef>
              <a:spcAft>
                <a:spcPts val="0"/>
              </a:spcAft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Графічна структура є формалізованим відображенням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документа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На рис.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3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наведена структура документа «Класифікатор марок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ТЗ»,</a:t>
            </a:r>
            <a:r>
              <a:rPr lang="uk-UA" sz="2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 його форма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подана</a:t>
            </a:r>
            <a:r>
              <a:rPr lang="uk-UA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2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додатку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uk-UA" sz="20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(рис.</a:t>
            </a:r>
            <a:r>
              <a:rPr lang="uk-UA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Д1.1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</a:p>
          <a:p>
            <a:pPr marL="87313" marR="462280" indent="450850" algn="just">
              <a:spcBef>
                <a:spcPts val="5"/>
              </a:spcBef>
              <a:spcAft>
                <a:spcPts val="0"/>
              </a:spcAft>
            </a:pPr>
            <a:endParaRPr lang="uk-UA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7313" marR="462280" indent="450850" algn="just">
              <a:spcBef>
                <a:spcPts val="5"/>
              </a:spcBef>
              <a:spcAft>
                <a:spcPts val="0"/>
              </a:spcAft>
            </a:pPr>
            <a:endParaRPr lang="uk-UA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7313" marR="462280" indent="450850" algn="just">
              <a:spcBef>
                <a:spcPts val="5"/>
              </a:spcBef>
              <a:spcAft>
                <a:spcPts val="0"/>
              </a:spcAft>
            </a:pPr>
            <a:endParaRPr lang="uk-UA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7313" marR="462280" indent="450850" algn="just">
              <a:spcBef>
                <a:spcPts val="5"/>
              </a:spcBef>
              <a:spcAft>
                <a:spcPts val="0"/>
              </a:spcAft>
            </a:pPr>
            <a:endParaRPr lang="uk-UA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7313" marR="462280" indent="450850" algn="just">
              <a:spcBef>
                <a:spcPts val="5"/>
              </a:spcBef>
              <a:spcAft>
                <a:spcPts val="0"/>
              </a:spcAft>
            </a:pPr>
            <a:endParaRPr lang="uk-UA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7313" marR="462280" indent="450850" algn="just">
              <a:spcBef>
                <a:spcPts val="5"/>
              </a:spcBef>
              <a:spcAft>
                <a:spcPts val="0"/>
              </a:spcAft>
            </a:pPr>
            <a:endParaRPr lang="uk-UA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7313" marR="462280" indent="450850" algn="just">
              <a:spcBef>
                <a:spcPts val="5"/>
              </a:spcBef>
              <a:spcAft>
                <a:spcPts val="0"/>
              </a:spcAft>
            </a:pPr>
            <a:endParaRPr lang="uk-UA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183515" algn="ctr">
              <a:spcBef>
                <a:spcPts val="300"/>
              </a:spcBef>
              <a:spcAft>
                <a:spcPts val="0"/>
              </a:spcAft>
            </a:pP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Рис. 3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uk-UA" sz="20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Структура</a:t>
            </a:r>
            <a:r>
              <a:rPr lang="uk-UA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документа</a:t>
            </a:r>
            <a:r>
              <a:rPr lang="uk-UA" sz="2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«Класифікатор</a:t>
            </a:r>
            <a:r>
              <a:rPr lang="uk-UA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марок</a:t>
            </a:r>
            <a:r>
              <a:rPr lang="uk-UA" sz="20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ТЗ»: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63538" marR="183515">
              <a:spcBef>
                <a:spcPts val="5"/>
              </a:spcBef>
              <a:spcAft>
                <a:spcPts val="0"/>
              </a:spcAft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uk-UA" sz="20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uk-UA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—</a:t>
            </a:r>
            <a:r>
              <a:rPr lang="uk-UA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складова одиниця</a:t>
            </a:r>
            <a:r>
              <a:rPr lang="uk-UA" sz="2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інформації,</a:t>
            </a:r>
            <a:r>
              <a:rPr lang="uk-UA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що відбиває</a:t>
            </a:r>
            <a:r>
              <a:rPr lang="uk-UA" sz="20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дані стосовно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 однієї марки ТЗ;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Р</a:t>
            </a:r>
            <a:r>
              <a:rPr lang="uk-UA" sz="2000" baseline="-25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— реквізит (назва марки ТЗ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);  </a:t>
            </a:r>
            <a:r>
              <a:rPr lang="uk-UA" sz="2000" spc="-23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uk-UA" sz="20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uk-UA" sz="2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— реквізит (код</a:t>
            </a:r>
            <a:r>
              <a:rPr lang="uk-UA" sz="2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марки</a:t>
            </a:r>
            <a:r>
              <a:rPr lang="uk-UA" sz="2000" spc="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ТЗ)</a:t>
            </a:r>
            <a:r>
              <a:rPr lang="uk-UA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зв’язки</a:t>
            </a:r>
          </a:p>
          <a:p>
            <a:pPr marL="363538" marR="183515">
              <a:spcBef>
                <a:spcPts val="5"/>
              </a:spcBef>
              <a:spcAft>
                <a:spcPts val="0"/>
              </a:spcAft>
            </a:pP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7313" marR="183515" indent="450850" algn="just">
              <a:spcBef>
                <a:spcPts val="600"/>
              </a:spcBef>
              <a:spcAft>
                <a:spcPts val="0"/>
              </a:spcAft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рис.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4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подано структуру Каталогу деталей марки ТЗ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заводу-виробника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7313" marR="183515" indent="450850" algn="just">
              <a:spcAft>
                <a:spcPts val="0"/>
              </a:spcAft>
            </a:pPr>
            <a:endParaRPr lang="uk-UA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3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0" name="Rectangle 51"/>
          <p:cNvSpPr>
            <a:spLocks noChangeArrowheads="1"/>
          </p:cNvSpPr>
          <p:nvPr/>
        </p:nvSpPr>
        <p:spPr bwMode="auto">
          <a:xfrm>
            <a:off x="477838" y="2209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 rotWithShape="1">
          <a:blip r:embed="rId2"/>
          <a:srcRect l="37825" r="42819"/>
          <a:stretch/>
        </p:blipFill>
        <p:spPr>
          <a:xfrm>
            <a:off x="3047999" y="2217107"/>
            <a:ext cx="2088663" cy="1973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72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2453455"/>
            <a:ext cx="9144000" cy="54143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87313" algn="ctr">
              <a:spcBef>
                <a:spcPts val="785"/>
              </a:spcBef>
              <a:spcAft>
                <a:spcPts val="0"/>
              </a:spcAft>
            </a:pP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Рис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uk-UA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uk-UA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Структурна</a:t>
            </a:r>
            <a:r>
              <a:rPr lang="uk-UA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формула</a:t>
            </a:r>
            <a:r>
              <a:rPr lang="uk-UA" sz="2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коду</a:t>
            </a:r>
            <a:r>
              <a:rPr lang="uk-UA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деталі</a:t>
            </a:r>
            <a:r>
              <a:rPr lang="uk-UA" sz="20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spc="-1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2000" spc="-1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Каталозі</a:t>
            </a:r>
            <a:r>
              <a:rPr lang="uk-UA" sz="20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деталей</a:t>
            </a:r>
          </a:p>
          <a:p>
            <a:pPr marL="87313" algn="ctr">
              <a:spcBef>
                <a:spcPts val="785"/>
              </a:spcBef>
              <a:spcAft>
                <a:spcPts val="0"/>
              </a:spcAft>
            </a:pPr>
            <a:endParaRPr lang="en-US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7313" marR="183515" lvl="0" indent="539750" algn="just">
              <a:spcBef>
                <a:spcPts val="605"/>
              </a:spcBef>
              <a:spcAft>
                <a:spcPts val="0"/>
              </a:spcAft>
              <a:buSzPts val="1100"/>
              <a:tabLst>
                <a:tab pos="685800" algn="l"/>
              </a:tabLst>
            </a:pP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1. Перепишіть</a:t>
            </a:r>
            <a:r>
              <a:rPr lang="uk-UA" sz="2000" spc="15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в</a:t>
            </a:r>
            <a:r>
              <a:rPr lang="uk-UA" sz="2000" spc="14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звіт</a:t>
            </a:r>
            <a:r>
              <a:rPr lang="uk-UA" sz="2000" spc="1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форму</a:t>
            </a:r>
            <a:r>
              <a:rPr lang="uk-UA" sz="2000" spc="1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документа</a:t>
            </a:r>
            <a:r>
              <a:rPr lang="uk-UA" sz="2000" spc="17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«Класифікатор</a:t>
            </a:r>
            <a:r>
              <a:rPr lang="uk-UA" sz="2000" spc="15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деталей</a:t>
            </a:r>
            <a:r>
              <a:rPr lang="uk-UA" sz="2000" spc="-2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ТЗ»</a:t>
            </a:r>
            <a:r>
              <a:rPr lang="uk-UA" sz="2000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(дод. 1, рис.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Д1.2).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7313" marR="183515" lvl="0" indent="450850" algn="just">
              <a:spcBef>
                <a:spcPts val="5"/>
              </a:spcBef>
              <a:spcAft>
                <a:spcPts val="0"/>
              </a:spcAft>
              <a:buSzPts val="1100"/>
              <a:tabLst>
                <a:tab pos="685800" algn="l"/>
              </a:tabLst>
            </a:pP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2. Побудуйте</a:t>
            </a:r>
            <a:r>
              <a:rPr lang="uk-UA" sz="2000" spc="12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z="2000" spc="1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звіті</a:t>
            </a:r>
            <a:r>
              <a:rPr lang="uk-UA" sz="2000" spc="1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структуру</a:t>
            </a:r>
            <a:r>
              <a:rPr lang="uk-UA" sz="2000" spc="10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документа</a:t>
            </a:r>
            <a:r>
              <a:rPr lang="uk-UA" sz="2000" spc="1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«Класифікатор</a:t>
            </a:r>
            <a:r>
              <a:rPr lang="uk-UA" sz="2000" spc="1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деталей</a:t>
            </a:r>
            <a:r>
              <a:rPr lang="uk-UA" sz="2000" spc="-2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ТЗ».</a:t>
            </a:r>
            <a:r>
              <a:rPr lang="uk-UA" sz="2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Зробіть</a:t>
            </a:r>
            <a:r>
              <a:rPr lang="uk-UA" sz="2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висновок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щодо</a:t>
            </a:r>
            <a:r>
              <a:rPr lang="uk-UA" sz="2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типу</a:t>
            </a:r>
            <a:r>
              <a:rPr lang="uk-UA" sz="20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структури</a:t>
            </a:r>
            <a:r>
              <a:rPr lang="uk-UA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цього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документа.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7313" marR="183515" lvl="0" indent="450850" algn="just">
              <a:spcBef>
                <a:spcPts val="5"/>
              </a:spcBef>
              <a:spcAft>
                <a:spcPts val="0"/>
              </a:spcAft>
              <a:buSzPts val="1100"/>
              <a:tabLst>
                <a:tab pos="685800" algn="l"/>
              </a:tabLst>
            </a:pP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3. Аналогічно</a:t>
            </a:r>
            <a:r>
              <a:rPr lang="uk-UA" sz="2000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визначте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структури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документів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«Класифікатор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марок ТЗ» (рис. Д1.1), «Класифікатор груп (агрегатів/ систем) ТЗ»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(рис. Д1.14),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«Класифікатор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підгруп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(вузлів)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ТЗ»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відтворіть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їх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структури.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7313" indent="450850" algn="just"/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4. Об’єднайте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створені під час виконання </a:t>
            </a:r>
            <a:r>
              <a:rPr lang="uk-UA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пп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2, 3 структури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документів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 єдину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чотири-</a:t>
            </a:r>
            <a:r>
              <a:rPr lang="uk-UA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рівневу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ієрархічну структуру,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розташувавши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верхньому рівні структуру документа «Класифікатор марок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ТЗ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»</a:t>
            </a:r>
          </a:p>
          <a:p>
            <a:endParaRPr lang="uk-UA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uk-UA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uk-UA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7313" marR="460375" indent="450850" algn="just">
              <a:spcBef>
                <a:spcPts val="460"/>
              </a:spcBef>
              <a:spcAft>
                <a:spcPts val="0"/>
              </a:spcAft>
            </a:pPr>
            <a:endParaRPr lang="uk-UA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7313" marR="183515" indent="450850" algn="just">
              <a:spcAft>
                <a:spcPts val="0"/>
              </a:spcAft>
            </a:pPr>
            <a:endParaRPr lang="uk-UA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3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0" name="Rectangle 51"/>
          <p:cNvSpPr>
            <a:spLocks noChangeArrowheads="1"/>
          </p:cNvSpPr>
          <p:nvPr/>
        </p:nvSpPr>
        <p:spPr bwMode="auto">
          <a:xfrm>
            <a:off x="477838" y="2209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2"/>
          <a:srcRect l="15156" r="13135"/>
          <a:stretch/>
        </p:blipFill>
        <p:spPr>
          <a:xfrm>
            <a:off x="1447800" y="183754"/>
            <a:ext cx="6629401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38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268441"/>
            <a:ext cx="8991600" cy="6364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87313" marR="7620" lvl="0" indent="450850" algn="just" eaLnBrk="1" fontAlgn="auto" hangingPunct="1">
              <a:spcBef>
                <a:spcPts val="0"/>
              </a:spcBef>
              <a:spcAft>
                <a:spcPts val="0"/>
              </a:spcAft>
              <a:tabLst>
                <a:tab pos="372745" algn="l"/>
              </a:tabLst>
            </a:pPr>
            <a:r>
              <a:rPr kumimoji="0" lang="en-US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5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. Переконайтеся,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що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створена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у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п.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6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структура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є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структурою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документа «Каталог деталей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ТЗ» стосовно до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автозаводу зі структурною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формулою</a:t>
            </a:r>
            <a:r>
              <a:rPr kumimoji="0" lang="uk-UA" sz="2000" spc="-1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коду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деталі</a:t>
            </a:r>
            <a:r>
              <a:rPr kumimoji="0" lang="uk-UA" sz="2000" spc="5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згідно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 з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 рис.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4.</a:t>
            </a:r>
            <a:endParaRPr kumimoji="0" lang="uk-UA" sz="2000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87313" marR="7620" lvl="0" indent="450850" algn="just" eaLnBrk="1" fontAlgn="auto" hangingPunct="1">
              <a:spcBef>
                <a:spcPts val="45"/>
              </a:spcBef>
              <a:spcAft>
                <a:spcPts val="0"/>
              </a:spcAft>
              <a:tabLst>
                <a:tab pos="372745" algn="l"/>
              </a:tabLst>
            </a:pP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6. Перепишіть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у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звіт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форму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документа «Картка складського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обліку</a:t>
            </a:r>
            <a:r>
              <a:rPr kumimoji="0" lang="uk-UA" sz="2000" spc="-15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деталей»</a:t>
            </a:r>
            <a:r>
              <a:rPr kumimoji="0" lang="uk-UA" sz="2000" spc="-25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(рис.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Д1.6).</a:t>
            </a:r>
            <a:endParaRPr kumimoji="0" lang="uk-UA" sz="2000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87313" marR="5080" lvl="0" indent="450850" algn="just" eaLnBrk="1" fontAlgn="auto" hangingPunct="1">
              <a:spcBef>
                <a:spcPts val="10"/>
              </a:spcBef>
              <a:spcAft>
                <a:spcPts val="0"/>
              </a:spcAft>
              <a:tabLst>
                <a:tab pos="372745" algn="l"/>
              </a:tabLst>
            </a:pP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7. Виконайте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у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звіті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у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формі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таблиці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(рис. 5) розподіл реквізи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тів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документа «Картка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складського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обліку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деталей»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за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їх призна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ченням,</a:t>
            </a:r>
            <a:r>
              <a:rPr kumimoji="0" lang="uk-UA" sz="2000" spc="5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а</a:t>
            </a:r>
            <a:r>
              <a:rPr kumimoji="0" lang="uk-UA" sz="2000" spc="6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саме:</a:t>
            </a:r>
            <a:r>
              <a:rPr kumimoji="0" lang="uk-UA" sz="2000" spc="6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ідентифікація</a:t>
            </a:r>
            <a:r>
              <a:rPr kumimoji="0" lang="uk-UA" sz="2000" spc="6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деталей,</a:t>
            </a:r>
            <a:r>
              <a:rPr kumimoji="0" lang="uk-UA" sz="2000" spc="6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наявність</a:t>
            </a:r>
            <a:r>
              <a:rPr kumimoji="0" lang="uk-UA" sz="2000" spc="5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деталей</a:t>
            </a:r>
            <a:r>
              <a:rPr kumimoji="0" lang="uk-UA" sz="2000" spc="55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на</a:t>
            </a:r>
            <a:r>
              <a:rPr kumimoji="0" lang="uk-UA" sz="2000" spc="6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складі,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місце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зберігання деталей,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вартісна оцінка,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норма зберігання, при-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хід/витрата деталей.</a:t>
            </a:r>
          </a:p>
          <a:p>
            <a:pPr marL="87313" marR="5080" lvl="0" indent="450850" algn="just" eaLnBrk="1" fontAlgn="auto" hangingPunct="1">
              <a:spcBef>
                <a:spcPts val="10"/>
              </a:spcBef>
              <a:spcAft>
                <a:spcPts val="0"/>
              </a:spcAft>
              <a:tabLst>
                <a:tab pos="372745" algn="l"/>
              </a:tabLst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87313" marR="5080" lvl="0" indent="450850" algn="ctr" eaLnBrk="1" fontAlgn="auto" hangingPunct="1">
              <a:spcBef>
                <a:spcPts val="10"/>
              </a:spcBef>
              <a:spcAft>
                <a:spcPts val="0"/>
              </a:spcAft>
              <a:tabLst>
                <a:tab pos="372745" algn="l"/>
              </a:tabLst>
            </a:pPr>
            <a:r>
              <a:rPr kumimoji="0" lang="uk-UA" sz="2000" b="1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Таблиця для</a:t>
            </a:r>
            <a:r>
              <a:rPr kumimoji="0" lang="uk-UA" sz="2000" b="1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b="1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аналізу</a:t>
            </a:r>
            <a:r>
              <a:rPr kumimoji="0" lang="uk-UA" sz="2000" b="1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b="1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реквізитів</a:t>
            </a:r>
            <a:r>
              <a:rPr kumimoji="0" lang="uk-UA" sz="2000" b="1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b="1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документа</a:t>
            </a: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87313" marR="5080" lvl="0" indent="450850" algn="just" eaLnBrk="1" fontAlgn="auto" hangingPunct="1">
              <a:spcBef>
                <a:spcPts val="10"/>
              </a:spcBef>
              <a:spcAft>
                <a:spcPts val="0"/>
              </a:spcAft>
              <a:tabLst>
                <a:tab pos="372745" algn="l"/>
              </a:tabLst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87313" marR="183515" indent="450850" algn="just">
              <a:spcAft>
                <a:spcPts val="0"/>
              </a:spcAft>
            </a:pPr>
            <a:endParaRPr lang="uk-UA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7313" marR="183515" indent="450850" algn="just">
              <a:spcAft>
                <a:spcPts val="0"/>
              </a:spcAft>
            </a:pPr>
            <a:endParaRPr lang="uk-UA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7313" marR="183515" indent="450850" algn="just">
              <a:spcAft>
                <a:spcPts val="0"/>
              </a:spcAft>
            </a:pPr>
            <a:endParaRPr lang="uk-UA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7313" lvl="0" algn="ctr" eaLnBrk="1" fontAlgn="auto" hangingPunct="1">
              <a:spcBef>
                <a:spcPts val="585"/>
              </a:spcBef>
              <a:spcAft>
                <a:spcPts val="0"/>
              </a:spcAft>
              <a:tabLst/>
            </a:pPr>
            <a:r>
              <a:rPr kumimoji="0" lang="ru-RU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Рис</a:t>
            </a:r>
            <a:r>
              <a:rPr kumimoji="0" lang="ru-RU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.</a:t>
            </a:r>
            <a:r>
              <a:rPr kumimoji="0" lang="ru-RU" sz="20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ru-RU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5</a:t>
            </a:r>
            <a:r>
              <a:rPr kumimoji="0" lang="ru-RU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.</a:t>
            </a:r>
            <a:r>
              <a:rPr kumimoji="0" lang="ru-RU" sz="20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Форма</a:t>
            </a:r>
            <a:r>
              <a:rPr kumimoji="0" lang="uk-UA" sz="2000" spc="1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таблиці</a:t>
            </a:r>
            <a:r>
              <a:rPr kumimoji="0" lang="uk-UA" sz="2000" spc="-15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«Аналіз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реквізитів документа»</a:t>
            </a:r>
            <a:endParaRPr kumimoji="0" lang="uk-UA" sz="2000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87313" marR="183515" indent="450850" algn="just">
              <a:spcAft>
                <a:spcPts val="0"/>
              </a:spcAft>
            </a:pPr>
            <a:endParaRPr lang="uk-UA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7313" marR="5080" lvl="0" indent="450850" algn="just" eaLnBrk="1" fontAlgn="auto" hangingPunct="1">
              <a:lnSpc>
                <a:spcPct val="95800"/>
              </a:lnSpc>
              <a:spcBef>
                <a:spcPts val="605"/>
              </a:spcBef>
              <a:spcAft>
                <a:spcPts val="0"/>
              </a:spcAft>
              <a:tabLst>
                <a:tab pos="372745" algn="l"/>
              </a:tabLst>
            </a:pP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8. Зробіть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висновок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щодо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недоцільності зберігання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деяких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рек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візитів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документа «Картка складського обліку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деталі» у БД, а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саме: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реквізитів, пов’язаних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із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приходом/витратою номенклатури. </a:t>
            </a: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5" name="Rectangle 3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0" name="Rectangle 51"/>
          <p:cNvSpPr>
            <a:spLocks noChangeArrowheads="1"/>
          </p:cNvSpPr>
          <p:nvPr/>
        </p:nvSpPr>
        <p:spPr bwMode="auto">
          <a:xfrm>
            <a:off x="477838" y="2209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7824" y="3733800"/>
            <a:ext cx="7055952" cy="1016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57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673689"/>
            <a:ext cx="8991600" cy="48505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87313" marR="5080" lvl="0" indent="450850" algn="just" eaLnBrk="1" fontAlgn="auto" hangingPunct="1">
              <a:spcBef>
                <a:spcPts val="605"/>
              </a:spcBef>
              <a:spcAft>
                <a:spcPts val="0"/>
              </a:spcAft>
              <a:tabLst>
                <a:tab pos="372745" algn="l"/>
              </a:tabLst>
            </a:pP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Ці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ре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квізити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, утворюючи табличну частину документа, по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суті,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дублюють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документи «Вимога на видачу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деталей»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(рис.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Д1.7) і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«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Рахунок-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фактура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»</a:t>
            </a:r>
            <a:r>
              <a:rPr kumimoji="0" lang="uk-UA" sz="2000" spc="-2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(рис.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Д1.14),</a:t>
            </a:r>
            <a:r>
              <a:rPr kumimoji="0" lang="uk-UA" sz="20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які передбачається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зберігати</a:t>
            </a:r>
            <a:r>
              <a:rPr kumimoji="0" lang="uk-UA" sz="2000" spc="-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у</a:t>
            </a:r>
            <a:r>
              <a:rPr kumimoji="0" lang="uk-UA" sz="2000" spc="-1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БД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.</a:t>
            </a:r>
          </a:p>
          <a:p>
            <a:pPr marL="87313" marR="6350" lvl="0" indent="450850" algn="just" eaLnBrk="1" fontAlgn="auto" hangingPunct="1">
              <a:spcBef>
                <a:spcPts val="45"/>
              </a:spcBef>
              <a:spcAft>
                <a:spcPts val="0"/>
              </a:spcAft>
              <a:tabLst>
                <a:tab pos="372745" algn="l"/>
              </a:tabLst>
            </a:pP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9. Подайте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у</a:t>
            </a:r>
            <a:r>
              <a:rPr kumimoji="0" lang="uk-UA" sz="20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звіті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модифіковану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 форму</a:t>
            </a:r>
            <a:r>
              <a:rPr kumimoji="0" lang="uk-UA" sz="20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документа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«Картка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складського обліку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деталей» (без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його табличної частини)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і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його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модифіковану</a:t>
            </a:r>
            <a:r>
              <a:rPr kumimoji="0" lang="uk-UA" sz="2000" spc="-2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структуру.</a:t>
            </a:r>
            <a:endParaRPr kumimoji="0" lang="uk-UA" sz="20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87313" marR="5080" lvl="0" indent="450850" algn="just" eaLnBrk="1" fontAlgn="auto" hangingPunct="1">
              <a:spcBef>
                <a:spcPts val="10"/>
              </a:spcBef>
              <a:spcAft>
                <a:spcPts val="0"/>
              </a:spcAft>
              <a:tabLst>
                <a:tab pos="462915" algn="l"/>
              </a:tabLst>
            </a:pP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10. Порівняйте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модифіковану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структуру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документа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«Картка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складського</a:t>
            </a:r>
            <a:r>
              <a:rPr kumimoji="0" lang="uk-UA" sz="2000" spc="7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обліку</a:t>
            </a:r>
            <a:r>
              <a:rPr kumimoji="0" lang="uk-UA" sz="2000" spc="8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деталей»</a:t>
            </a:r>
            <a:r>
              <a:rPr kumimoji="0" lang="uk-UA" sz="2000" spc="6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зі</a:t>
            </a:r>
            <a:r>
              <a:rPr kumimoji="0" lang="uk-UA" sz="2000" spc="9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структурою</a:t>
            </a:r>
            <a:r>
              <a:rPr kumimoji="0" lang="uk-UA" sz="2000" spc="9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документа</a:t>
            </a:r>
            <a:r>
              <a:rPr kumimoji="0" lang="uk-UA" sz="2000" spc="8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«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Класифіка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тор</a:t>
            </a:r>
            <a:r>
              <a:rPr kumimoji="0" lang="uk-UA" sz="2000" spc="12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деталей</a:t>
            </a:r>
            <a:r>
              <a:rPr kumimoji="0" lang="uk-UA" sz="2000" spc="1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ТЗ»</a:t>
            </a:r>
            <a:r>
              <a:rPr kumimoji="0" lang="uk-UA" sz="2000" spc="1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(п.</a:t>
            </a:r>
            <a:r>
              <a:rPr kumimoji="0" lang="uk-UA" sz="20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2).</a:t>
            </a:r>
            <a:r>
              <a:rPr kumimoji="0" lang="uk-UA" sz="2000" spc="12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Зробіть</a:t>
            </a:r>
            <a:r>
              <a:rPr kumimoji="0" lang="uk-UA" sz="2000" spc="1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у</a:t>
            </a:r>
            <a:r>
              <a:rPr kumimoji="0" lang="uk-UA" sz="2000" spc="1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звіті</a:t>
            </a:r>
            <a:r>
              <a:rPr kumimoji="0" lang="uk-UA" sz="2000" spc="13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висновок</a:t>
            </a:r>
            <a:r>
              <a:rPr kumimoji="0" lang="uk-UA" sz="2000" spc="11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про</a:t>
            </a:r>
            <a:r>
              <a:rPr kumimoji="0" lang="uk-UA" sz="2000" spc="12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можливість</a:t>
            </a:r>
            <a:r>
              <a:rPr kumimoji="0" lang="uk-UA" sz="2000" spc="1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10" dirty="0">
                <a:solidFill>
                  <a:prstClr val="black"/>
                </a:solidFill>
                <a:latin typeface="Times New Roman"/>
                <a:cs typeface="Times New Roman"/>
              </a:rPr>
              <a:t>їх </a:t>
            </a:r>
            <a:r>
              <a:rPr kumimoji="0" lang="uk-UA" sz="2000" spc="-26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об’єднання</a:t>
            </a:r>
            <a:r>
              <a:rPr kumimoji="0" lang="uk-UA" sz="2000" spc="9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на</a:t>
            </a:r>
            <a:r>
              <a:rPr kumimoji="0" lang="uk-UA" sz="2000" spc="1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основі,</a:t>
            </a:r>
            <a:r>
              <a:rPr kumimoji="0" lang="uk-UA" sz="2000" spc="9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наприклад,</a:t>
            </a:r>
            <a:r>
              <a:rPr kumimoji="0" lang="uk-UA" sz="2000" spc="1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документа</a:t>
            </a:r>
            <a:r>
              <a:rPr kumimoji="0" lang="uk-UA" sz="2000" spc="11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«Довідник</a:t>
            </a:r>
            <a:r>
              <a:rPr kumimoji="0" lang="uk-UA" sz="2000" spc="9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деталей</a:t>
            </a:r>
            <a:r>
              <a:rPr kumimoji="0" lang="uk-UA" sz="2000" spc="1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на складі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».</a:t>
            </a:r>
            <a:endParaRPr kumimoji="0" lang="uk-UA" sz="20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87313" marR="5080" lvl="0" indent="450850" algn="just" eaLnBrk="1" fontAlgn="auto" hangingPunct="1">
              <a:spcBef>
                <a:spcPts val="25"/>
              </a:spcBef>
              <a:spcAft>
                <a:spcPts val="0"/>
              </a:spcAft>
              <a:tabLst>
                <a:tab pos="462915" algn="l"/>
              </a:tabLst>
            </a:pP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11. Зробіть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у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звіті висновок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щодо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відсутності відношення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де- </a:t>
            </a:r>
            <a:r>
              <a:rPr kumimoji="0" lang="uk-UA" sz="20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яких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із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документів (рис.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Д1.1 — Д1.13) до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Технічної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служби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АТП.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 Таким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є, наприклад, документ «Рахунок-фактура» (рис.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Д1.14), що </a:t>
            </a:r>
            <a:r>
              <a:rPr kumimoji="0" lang="uk-UA" sz="20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належить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до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відділу матеріально-технічного забезпечення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(МТЗ), і </a:t>
            </a:r>
            <a:r>
              <a:rPr kumimoji="0" lang="uk-UA" sz="20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Бухгалтерський</a:t>
            </a:r>
            <a:r>
              <a:rPr kumimoji="0" lang="uk-UA" sz="2000" spc="-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облік.</a:t>
            </a:r>
            <a:endParaRPr kumimoji="0" lang="uk-UA" sz="20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87313" marR="5080" lvl="0" indent="450850" algn="just" eaLnBrk="1" fontAlgn="auto" hangingPunct="1">
              <a:spcBef>
                <a:spcPts val="605"/>
              </a:spcBef>
              <a:spcAft>
                <a:spcPts val="0"/>
              </a:spcAft>
              <a:tabLst>
                <a:tab pos="372745" algn="l"/>
              </a:tabLst>
            </a:pPr>
            <a:endParaRPr kumimoji="0" lang="uk-UA" sz="2000" dirty="0">
              <a:solidFill>
                <a:prstClr val="black"/>
              </a:solidFill>
              <a:latin typeface="Times New Roman"/>
              <a:ea typeface="Times New Roman" panose="02020603050405020304" pitchFamily="18" charset="0"/>
              <a:cs typeface="Times New Roman"/>
            </a:endParaRPr>
          </a:p>
          <a:p>
            <a:pPr marL="87313" marR="5080" lvl="0" indent="450850" algn="just" eaLnBrk="1" fontAlgn="auto" hangingPunct="1">
              <a:lnSpc>
                <a:spcPct val="95800"/>
              </a:lnSpc>
              <a:spcBef>
                <a:spcPts val="605"/>
              </a:spcBef>
              <a:spcAft>
                <a:spcPts val="0"/>
              </a:spcAft>
              <a:tabLst>
                <a:tab pos="372745" algn="l"/>
              </a:tabLst>
            </a:pPr>
            <a:endParaRPr lang="uk-UA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3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0" name="Rectangle 51"/>
          <p:cNvSpPr>
            <a:spLocks noChangeArrowheads="1"/>
          </p:cNvSpPr>
          <p:nvPr/>
        </p:nvSpPr>
        <p:spPr bwMode="auto">
          <a:xfrm>
            <a:off x="477838" y="2209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52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76200" y="127517"/>
            <a:ext cx="8991600" cy="6156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87313" marR="5080" lvl="0" algn="ctr" eaLnBrk="1" fontAlgn="auto" hangingPunct="1">
              <a:spcBef>
                <a:spcPts val="605"/>
              </a:spcBef>
              <a:spcAft>
                <a:spcPts val="0"/>
              </a:spcAft>
              <a:tabLst>
                <a:tab pos="372745" algn="l"/>
              </a:tabLst>
            </a:pPr>
            <a:r>
              <a:rPr kumimoji="0" lang="uk-UA" b="1" spc="-5" dirty="0" smtClean="0">
                <a:solidFill>
                  <a:srgbClr val="0070C0"/>
                </a:solidFill>
                <a:latin typeface="Times New Roman"/>
                <a:cs typeface="Times New Roman"/>
              </a:rPr>
              <a:t>Додатки</a:t>
            </a:r>
          </a:p>
          <a:p>
            <a:pPr marL="87313" marR="5080" lvl="0" indent="450850" algn="just" eaLnBrk="1" fontAlgn="auto" hangingPunct="1">
              <a:spcBef>
                <a:spcPts val="605"/>
              </a:spcBef>
              <a:spcAft>
                <a:spcPts val="0"/>
              </a:spcAft>
              <a:tabLst>
                <a:tab pos="372745" algn="l"/>
              </a:tabLst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87313" lvl="0" algn="ctr" eaLnBrk="1" fontAlgn="auto" hangingPunct="1">
              <a:spcBef>
                <a:spcPts val="665"/>
              </a:spcBef>
              <a:spcAft>
                <a:spcPts val="0"/>
              </a:spcAft>
              <a:tabLst/>
            </a:pPr>
            <a:r>
              <a:rPr kumimoji="0" lang="uk-UA" sz="2000" b="1" spc="-10" dirty="0" smtClean="0">
                <a:solidFill>
                  <a:prstClr val="black"/>
                </a:solidFill>
                <a:latin typeface="Cambria"/>
                <a:cs typeface="Cambria"/>
              </a:rPr>
              <a:t>До</a:t>
            </a:r>
            <a:r>
              <a:rPr kumimoji="0" lang="uk-UA" sz="2000" b="1" spc="5" dirty="0" smtClean="0">
                <a:solidFill>
                  <a:prstClr val="black"/>
                </a:solidFill>
                <a:latin typeface="Cambria"/>
                <a:cs typeface="Cambria"/>
              </a:rPr>
              <a:t>д</a:t>
            </a:r>
            <a:r>
              <a:rPr kumimoji="0" lang="uk-UA" sz="2000" b="1" spc="-15" dirty="0" smtClean="0">
                <a:solidFill>
                  <a:prstClr val="black"/>
                </a:solidFill>
                <a:latin typeface="Cambria"/>
                <a:cs typeface="Cambria"/>
              </a:rPr>
              <a:t>а</a:t>
            </a:r>
            <a:r>
              <a:rPr kumimoji="0" lang="uk-UA" sz="2000" b="1" spc="-5" dirty="0" smtClean="0">
                <a:solidFill>
                  <a:prstClr val="black"/>
                </a:solidFill>
                <a:latin typeface="Cambria"/>
                <a:cs typeface="Cambria"/>
              </a:rPr>
              <a:t>т</a:t>
            </a:r>
            <a:r>
              <a:rPr kumimoji="0" lang="uk-UA" sz="2000" b="1" dirty="0" smtClean="0">
                <a:solidFill>
                  <a:prstClr val="black"/>
                </a:solidFill>
                <a:latin typeface="Cambria"/>
                <a:cs typeface="Cambria"/>
              </a:rPr>
              <a:t>о</a:t>
            </a:r>
            <a:r>
              <a:rPr kumimoji="0" lang="uk-UA" sz="2000" b="1" spc="-5" dirty="0" smtClean="0">
                <a:solidFill>
                  <a:prstClr val="black"/>
                </a:solidFill>
                <a:latin typeface="Cambria"/>
                <a:cs typeface="Cambria"/>
              </a:rPr>
              <a:t>к</a:t>
            </a:r>
            <a:r>
              <a:rPr kumimoji="0" lang="uk-UA" sz="2000" b="1" spc="-10" dirty="0" smtClean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kumimoji="0" lang="uk-UA" sz="2000" b="1" spc="-5" dirty="0" smtClean="0">
                <a:solidFill>
                  <a:prstClr val="black"/>
                </a:solidFill>
                <a:latin typeface="Cambria"/>
                <a:cs typeface="Cambria"/>
              </a:rPr>
              <a:t>1</a:t>
            </a:r>
            <a:endParaRPr kumimoji="0" lang="uk-UA" sz="2000" dirty="0" smtClean="0">
              <a:solidFill>
                <a:prstClr val="black"/>
              </a:solidFill>
              <a:latin typeface="Cambria"/>
              <a:cs typeface="Cambria"/>
            </a:endParaRPr>
          </a:p>
          <a:p>
            <a:pPr marL="87313" marR="962660" lvl="0" algn="ctr" eaLnBrk="1" fontAlgn="auto" hangingPunct="1">
              <a:spcBef>
                <a:spcPts val="45"/>
              </a:spcBef>
              <a:spcAft>
                <a:spcPts val="0"/>
              </a:spcAft>
              <a:tabLst/>
            </a:pPr>
            <a:r>
              <a:rPr kumimoji="0" lang="uk-UA" sz="2000" b="1" spc="-5" dirty="0" smtClean="0">
                <a:solidFill>
                  <a:prstClr val="black"/>
                </a:solidFill>
                <a:latin typeface="Cambria"/>
                <a:cs typeface="Cambria"/>
              </a:rPr>
              <a:t>Документи технічної </a:t>
            </a:r>
            <a:r>
              <a:rPr kumimoji="0" lang="uk-UA" sz="2000" b="1" dirty="0" smtClean="0">
                <a:solidFill>
                  <a:prstClr val="black"/>
                </a:solidFill>
                <a:latin typeface="Cambria"/>
                <a:cs typeface="Cambria"/>
              </a:rPr>
              <a:t>служби </a:t>
            </a:r>
            <a:r>
              <a:rPr kumimoji="0" lang="uk-UA" sz="2000" b="1" spc="5" dirty="0" smtClean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kumimoji="0" lang="uk-UA" sz="2000" b="1" spc="-5" dirty="0" smtClean="0">
                <a:solidFill>
                  <a:prstClr val="black"/>
                </a:solidFill>
                <a:latin typeface="Cambria"/>
                <a:cs typeface="Cambria"/>
              </a:rPr>
              <a:t>автотранспортного</a:t>
            </a:r>
            <a:r>
              <a:rPr kumimoji="0" lang="uk-UA" sz="2000" b="1" spc="-45" dirty="0" smtClean="0">
                <a:solidFill>
                  <a:prstClr val="black"/>
                </a:solidFill>
                <a:latin typeface="Cambria"/>
                <a:cs typeface="Cambria"/>
              </a:rPr>
              <a:t> п</a:t>
            </a:r>
            <a:r>
              <a:rPr kumimoji="0" lang="uk-UA" sz="2000" b="1" spc="-5" dirty="0" smtClean="0">
                <a:solidFill>
                  <a:prstClr val="black"/>
                </a:solidFill>
                <a:latin typeface="Cambria"/>
                <a:cs typeface="Cambria"/>
              </a:rPr>
              <a:t>ідприємства</a:t>
            </a:r>
            <a:endParaRPr kumimoji="0" lang="uk-UA" sz="2000" dirty="0" smtClean="0">
              <a:solidFill>
                <a:prstClr val="black"/>
              </a:solidFill>
              <a:latin typeface="Cambria"/>
              <a:cs typeface="Cambria"/>
            </a:endParaRPr>
          </a:p>
          <a:p>
            <a:pPr marL="87313" marR="5080" lvl="0" indent="450850" algn="just" eaLnBrk="1" fontAlgn="auto" hangingPunct="1">
              <a:spcBef>
                <a:spcPts val="605"/>
              </a:spcBef>
              <a:spcAft>
                <a:spcPts val="0"/>
              </a:spcAft>
              <a:tabLst>
                <a:tab pos="372745" algn="l"/>
              </a:tabLst>
            </a:pPr>
            <a:endParaRPr kumimoji="0" lang="uk-UA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87313" marR="5080" lvl="0" indent="450850" algn="just" eaLnBrk="1" fontAlgn="auto" hangingPunct="1">
              <a:spcBef>
                <a:spcPts val="605"/>
              </a:spcBef>
              <a:spcAft>
                <a:spcPts val="0"/>
              </a:spcAft>
              <a:tabLst>
                <a:tab pos="372745" algn="l"/>
              </a:tabLst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87313" marR="5080" lvl="0" indent="450850" algn="just" eaLnBrk="1" fontAlgn="auto" hangingPunct="1">
              <a:spcBef>
                <a:spcPts val="605"/>
              </a:spcBef>
              <a:spcAft>
                <a:spcPts val="0"/>
              </a:spcAft>
              <a:tabLst>
                <a:tab pos="372745" algn="l"/>
              </a:tabLst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r>
              <a:rPr kumimoji="0" lang="ru-RU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Рис.</a:t>
            </a:r>
            <a:r>
              <a:rPr kumimoji="0" lang="ru-RU" sz="20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ru-RU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Д1.1.</a:t>
            </a:r>
            <a:r>
              <a:rPr kumimoji="0" lang="ru-RU" sz="20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ru-RU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Форма</a:t>
            </a:r>
            <a:r>
              <a:rPr kumimoji="0" lang="ru-RU" sz="2000" spc="1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ru-RU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документа</a:t>
            </a:r>
            <a:r>
              <a:rPr kumimoji="0" lang="ru-RU" sz="2000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ru-RU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«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Класифікатор</a:t>
            </a:r>
            <a:r>
              <a:rPr kumimoji="0" lang="uk-UA" sz="2000" spc="15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м</a:t>
            </a:r>
            <a:r>
              <a:rPr kumimoji="0" lang="ru-RU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арок</a:t>
            </a:r>
            <a:r>
              <a:rPr kumimoji="0" lang="ru-RU" sz="2000" spc="5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ru-RU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ТЗ</a:t>
            </a:r>
            <a:r>
              <a:rPr kumimoji="0" lang="ru-RU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»</a:t>
            </a: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ru-RU" sz="20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87313" marR="5080" lvl="0" indent="450850" algn="just" eaLnBrk="1" fontAlgn="auto" hangingPunct="1">
              <a:spcBef>
                <a:spcPts val="605"/>
              </a:spcBef>
              <a:spcAft>
                <a:spcPts val="0"/>
              </a:spcAft>
              <a:tabLst>
                <a:tab pos="372745" algn="l"/>
              </a:tabLst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87313" marR="5080" lvl="0" indent="450850" algn="just" eaLnBrk="1" fontAlgn="auto" hangingPunct="1">
              <a:spcBef>
                <a:spcPts val="605"/>
              </a:spcBef>
              <a:spcAft>
                <a:spcPts val="0"/>
              </a:spcAft>
              <a:tabLst>
                <a:tab pos="372745" algn="l"/>
              </a:tabLst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87313" marR="5080" lvl="0" indent="450850" algn="just" eaLnBrk="1" fontAlgn="auto" hangingPunct="1">
              <a:spcBef>
                <a:spcPts val="605"/>
              </a:spcBef>
              <a:spcAft>
                <a:spcPts val="0"/>
              </a:spcAft>
              <a:tabLst>
                <a:tab pos="372745" algn="l"/>
              </a:tabLst>
            </a:pPr>
            <a:endParaRPr kumimoji="0" lang="uk-UA" sz="2000" dirty="0">
              <a:solidFill>
                <a:prstClr val="black"/>
              </a:solidFill>
              <a:latin typeface="Times New Roman"/>
              <a:ea typeface="Times New Roman" panose="02020603050405020304" pitchFamily="18" charset="0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r>
              <a:rPr kumimoji="0" lang="ru-RU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Рис.</a:t>
            </a:r>
            <a:r>
              <a:rPr kumimoji="0" lang="ru-RU" sz="20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ru-RU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Д1.2.</a:t>
            </a:r>
            <a:r>
              <a:rPr kumimoji="0" lang="ru-RU" sz="2000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ru-RU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Форма</a:t>
            </a:r>
            <a:r>
              <a:rPr kumimoji="0" lang="ru-RU" sz="2000" spc="1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ru-RU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документа</a:t>
            </a:r>
            <a:r>
              <a:rPr kumimoji="0" lang="ru-RU" sz="2000" spc="1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ru-RU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«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Класифікатор</a:t>
            </a:r>
            <a:r>
              <a:rPr kumimoji="0" lang="ru-RU" sz="2000" spc="1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ru-RU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деталей</a:t>
            </a:r>
            <a:r>
              <a:rPr kumimoji="0" lang="ru-RU" sz="20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ru-RU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ТЗ»</a:t>
            </a:r>
            <a:endParaRPr kumimoji="0" lang="ru-RU" sz="20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87313" marR="5080" lvl="0" algn="ctr" eaLnBrk="1" fontAlgn="auto" hangingPunct="1">
              <a:lnSpc>
                <a:spcPct val="95800"/>
              </a:lnSpc>
              <a:spcBef>
                <a:spcPts val="605"/>
              </a:spcBef>
              <a:spcAft>
                <a:spcPts val="0"/>
              </a:spcAft>
              <a:tabLst>
                <a:tab pos="372745" algn="l"/>
              </a:tabLst>
            </a:pPr>
            <a:endParaRPr lang="uk-UA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Рис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. Д1.3.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Класифікатор </a:t>
            </a:r>
            <a:r>
              <a:rPr kumimoji="0" lang="uk-UA" sz="2000" spc="-10" dirty="0" smtClean="0">
                <a:solidFill>
                  <a:prstClr val="black"/>
                </a:solidFill>
                <a:latin typeface="Times New Roman"/>
                <a:cs typeface="Times New Roman"/>
              </a:rPr>
              <a:t>ТЗ</a:t>
            </a:r>
            <a:endParaRPr lang="uk-UA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3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0" name="Rectangle 51"/>
          <p:cNvSpPr>
            <a:spLocks noChangeArrowheads="1"/>
          </p:cNvSpPr>
          <p:nvPr/>
        </p:nvSpPr>
        <p:spPr bwMode="auto">
          <a:xfrm>
            <a:off x="477838" y="2209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5352" y="1824891"/>
            <a:ext cx="6902897" cy="90253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571" y="3344402"/>
            <a:ext cx="6843507" cy="112091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9264" y="4963947"/>
            <a:ext cx="6834814" cy="903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04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76200" y="152140"/>
            <a:ext cx="8991600" cy="610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87313" marR="5080" lvl="0" indent="450850" algn="just" eaLnBrk="1" fontAlgn="auto" hangingPunct="1">
              <a:spcBef>
                <a:spcPts val="605"/>
              </a:spcBef>
              <a:spcAft>
                <a:spcPts val="0"/>
              </a:spcAft>
              <a:tabLst>
                <a:tab pos="372745" algn="l"/>
              </a:tabLst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87313" marR="5080" lvl="0" indent="450850" algn="just" eaLnBrk="1" fontAlgn="auto" hangingPunct="1">
              <a:spcBef>
                <a:spcPts val="605"/>
              </a:spcBef>
              <a:spcAft>
                <a:spcPts val="0"/>
              </a:spcAft>
              <a:tabLst>
                <a:tab pos="372745" algn="l"/>
              </a:tabLst>
            </a:pPr>
            <a:endParaRPr kumimoji="0" lang="uk-UA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87313" marR="5080" lvl="0" indent="450850" algn="just" eaLnBrk="1" fontAlgn="auto" hangingPunct="1">
              <a:spcBef>
                <a:spcPts val="605"/>
              </a:spcBef>
              <a:spcAft>
                <a:spcPts val="0"/>
              </a:spcAft>
              <a:tabLst>
                <a:tab pos="372745" algn="l"/>
              </a:tabLst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87313" marR="5080" lvl="0" indent="450850" algn="just" eaLnBrk="1" fontAlgn="auto" hangingPunct="1">
              <a:spcBef>
                <a:spcPts val="605"/>
              </a:spcBef>
              <a:spcAft>
                <a:spcPts val="0"/>
              </a:spcAft>
              <a:tabLst>
                <a:tab pos="372745" algn="l"/>
              </a:tabLst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Рис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.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Д1.4.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Класифікатор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посад</a:t>
            </a:r>
            <a:endParaRPr kumimoji="0" lang="uk-UA" sz="20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ru-RU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87313" marR="5080" lvl="0" indent="450850" algn="just" eaLnBrk="1" fontAlgn="auto" hangingPunct="1">
              <a:spcBef>
                <a:spcPts val="605"/>
              </a:spcBef>
              <a:spcAft>
                <a:spcPts val="0"/>
              </a:spcAft>
              <a:tabLst>
                <a:tab pos="372745" algn="l"/>
              </a:tabLst>
            </a:pPr>
            <a:endParaRPr kumimoji="0" lang="uk-UA" sz="2000" dirty="0">
              <a:solidFill>
                <a:prstClr val="black"/>
              </a:solidFill>
              <a:latin typeface="Times New Roman"/>
              <a:ea typeface="Times New Roman" panose="02020603050405020304" pitchFamily="18" charset="0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ru-RU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ru-RU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ru-RU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ru-RU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r>
              <a:rPr kumimoji="0" lang="ru-RU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Рис</a:t>
            </a:r>
            <a:r>
              <a:rPr kumimoji="0" lang="ru-RU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. </a:t>
            </a:r>
            <a:r>
              <a:rPr kumimoji="0" lang="ru-RU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Д1.5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. Довідник норм зберігання деталей</a:t>
            </a: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5" name="Rectangle 3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0" name="Rectangle 51"/>
          <p:cNvSpPr>
            <a:spLocks noChangeArrowheads="1"/>
          </p:cNvSpPr>
          <p:nvPr/>
        </p:nvSpPr>
        <p:spPr bwMode="auto">
          <a:xfrm>
            <a:off x="477838" y="2209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3184" y="241668"/>
            <a:ext cx="6917631" cy="91440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1870" y="2103697"/>
            <a:ext cx="6898164" cy="2457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33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76200" y="-360820"/>
            <a:ext cx="8991600" cy="7132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87313" marR="5080" lvl="0" indent="450850" algn="just" eaLnBrk="1" fontAlgn="auto" hangingPunct="1">
              <a:spcBef>
                <a:spcPts val="605"/>
              </a:spcBef>
              <a:spcAft>
                <a:spcPts val="0"/>
              </a:spcAft>
              <a:tabLst>
                <a:tab pos="372745" algn="l"/>
              </a:tabLst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ru-RU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ru-RU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ru-RU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ru-RU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ru-RU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ru-RU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ru-RU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ru-RU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Рис. Д1.6. Картка складського обліку деталей</a:t>
            </a: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5" name="Rectangle 3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0" name="Rectangle 51"/>
          <p:cNvSpPr>
            <a:spLocks noChangeArrowheads="1"/>
          </p:cNvSpPr>
          <p:nvPr/>
        </p:nvSpPr>
        <p:spPr bwMode="auto">
          <a:xfrm>
            <a:off x="477838" y="2209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2"/>
          <a:srcRect t="20833"/>
          <a:stretch/>
        </p:blipFill>
        <p:spPr>
          <a:xfrm>
            <a:off x="1281747" y="369791"/>
            <a:ext cx="6286171" cy="247189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1747" y="3473579"/>
            <a:ext cx="6580506" cy="2066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9182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6567" y="-1433603"/>
            <a:ext cx="8991600" cy="7773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ru-RU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ru-RU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ru-RU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ru-RU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ru-RU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ru-RU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ru-RU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ru-RU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r>
              <a:rPr kumimoji="0" lang="ru-RU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Рис</a:t>
            </a:r>
            <a:r>
              <a:rPr kumimoji="0" lang="ru-RU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.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Д1.7. Вимога на видачу деталей</a:t>
            </a:r>
            <a:endParaRPr kumimoji="0" lang="uk-UA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2050" name="Rectangle 51"/>
          <p:cNvSpPr>
            <a:spLocks noChangeArrowheads="1"/>
          </p:cNvSpPr>
          <p:nvPr/>
        </p:nvSpPr>
        <p:spPr bwMode="auto">
          <a:xfrm>
            <a:off x="477838" y="2209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t="44449"/>
          <a:stretch/>
        </p:blipFill>
        <p:spPr>
          <a:xfrm>
            <a:off x="986368" y="1219200"/>
            <a:ext cx="6709831" cy="113414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9061" y="2626930"/>
            <a:ext cx="6814457" cy="1325033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4"/>
          <a:srcRect b="30677"/>
          <a:stretch/>
        </p:blipFill>
        <p:spPr>
          <a:xfrm>
            <a:off x="1009693" y="4199449"/>
            <a:ext cx="6677111" cy="1109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885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0251" y="457200"/>
            <a:ext cx="9103498" cy="57990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indent="444500" algn="ctr"/>
            <a:endParaRPr kumimoji="0" lang="uk-UA" altLang="en-US" sz="1000" b="1" dirty="0">
              <a:solidFill>
                <a:srgbClr val="0070C0"/>
              </a:solidFill>
              <a:cs typeface="Arial" panose="020B0604020202020204" pitchFamily="34" charset="0"/>
            </a:endParaRPr>
          </a:p>
          <a:p>
            <a:pPr lvl="0" indent="444500"/>
            <a:r>
              <a:rPr kumimoji="0" lang="uk-UA" alt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 роботи </a:t>
            </a:r>
            <a:r>
              <a:rPr kumimoji="0" lang="uk-UA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набуття навиків визначення інформаційних  об’єктів предметної області (ПО) </a:t>
            </a:r>
            <a:r>
              <a:rPr kumimoji="0" lang="uk-UA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бази даних (БД).</a:t>
            </a:r>
          </a:p>
          <a:p>
            <a:pPr lvl="0" indent="444500"/>
            <a:endParaRPr kumimoji="0" lang="uk-UA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kumimoji="0" lang="uk-UA" alt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проектування бази даних предметної </a:t>
            </a:r>
            <a:r>
              <a:rPr kumimoji="0" lang="uk-UA" alt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області</a:t>
            </a:r>
          </a:p>
          <a:p>
            <a:pPr lvl="0" indent="444500"/>
            <a:endParaRPr kumimoji="0" lang="uk-UA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44500"/>
            <a:r>
              <a:rPr kumimoji="0" lang="uk-UA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дозволяє на основі наукових засад здійснити перехід  від паперової технології управління до ІТ. Процес створення </a:t>
            </a:r>
            <a:r>
              <a:rPr kumimoji="0" lang="uk-UA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проекту </a:t>
            </a:r>
            <a:r>
              <a:rPr kumimoji="0" lang="uk-UA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бази даних предметної області (БД ПО) поділяється на </a:t>
            </a:r>
            <a:r>
              <a:rPr kumimoji="0" lang="uk-UA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три  етапи</a:t>
            </a:r>
            <a:r>
              <a:rPr kumimoji="0" lang="uk-UA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 indent="444500"/>
            <a:endParaRPr kumimoji="0" lang="uk-UA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44500"/>
            <a:r>
              <a:rPr kumimoji="0" lang="uk-UA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Етап 1.</a:t>
            </a:r>
            <a:r>
              <a:rPr kumimoji="0" lang="uk-UA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Визначення інформаційних об’єктів ПО.</a:t>
            </a:r>
          </a:p>
          <a:p>
            <a:pPr lvl="0" indent="444500"/>
            <a:r>
              <a:rPr kumimoji="0" lang="uk-UA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Установлення </a:t>
            </a:r>
            <a:r>
              <a:rPr kumimoji="0" lang="uk-UA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функціональної залежності реквізитів </a:t>
            </a:r>
            <a:r>
              <a:rPr kumimoji="0" lang="uk-UA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документів </a:t>
            </a:r>
            <a:r>
              <a:rPr kumimoji="0" lang="uk-UA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ПО.</a:t>
            </a:r>
          </a:p>
          <a:p>
            <a:pPr lvl="0" indent="444500"/>
            <a:r>
              <a:rPr kumimoji="0" lang="uk-UA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Розподіл </a:t>
            </a:r>
            <a:r>
              <a:rPr kumimoji="0" lang="uk-UA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реквізитів документів на ключові й описові.</a:t>
            </a:r>
          </a:p>
          <a:p>
            <a:pPr lvl="0" indent="444500"/>
            <a:r>
              <a:rPr kumimoji="0" lang="uk-UA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Визначення </a:t>
            </a:r>
            <a:r>
              <a:rPr kumimoji="0" lang="uk-UA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складу інформаційних об’єктів</a:t>
            </a:r>
            <a:r>
              <a:rPr kumimoji="0" lang="uk-UA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indent="444500"/>
            <a:endParaRPr kumimoji="0" lang="uk-UA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6350" lvl="0" indent="444500" eaLnBrk="1" fontAlgn="auto" hangingPunct="1">
              <a:spcBef>
                <a:spcPts val="55"/>
              </a:spcBef>
              <a:spcAft>
                <a:spcPts val="0"/>
              </a:spcAft>
              <a:tabLst/>
            </a:pPr>
            <a:r>
              <a:rPr kumimoji="0" lang="uk-UA" sz="2000" b="1" spc="-5" dirty="0">
                <a:solidFill>
                  <a:prstClr val="black"/>
                </a:solidFill>
                <a:latin typeface="Times New Roman"/>
                <a:cs typeface="Times New Roman"/>
              </a:rPr>
              <a:t>Етап</a:t>
            </a:r>
            <a:r>
              <a:rPr kumimoji="0" lang="uk-UA" sz="2000" b="1" spc="21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b="1" dirty="0">
                <a:solidFill>
                  <a:prstClr val="black"/>
                </a:solidFill>
                <a:latin typeface="Times New Roman"/>
                <a:cs typeface="Times New Roman"/>
              </a:rPr>
              <a:t>2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.</a:t>
            </a:r>
            <a:r>
              <a:rPr kumimoji="0" lang="uk-UA" sz="2000" spc="2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Побудова</a:t>
            </a:r>
            <a:r>
              <a:rPr kumimoji="0" lang="uk-UA" sz="2000" spc="22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канонічної</a:t>
            </a:r>
            <a:r>
              <a:rPr kumimoji="0" lang="uk-UA" sz="2000" spc="22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інформаційно-логічної</a:t>
            </a:r>
            <a:r>
              <a:rPr kumimoji="0" lang="uk-UA" sz="2000" spc="22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моделі </a:t>
            </a:r>
            <a:r>
              <a:rPr kumimoji="0" lang="uk-UA" sz="2000" spc="-26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(ІЛМ)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ПО.</a:t>
            </a:r>
            <a:endParaRPr kumimoji="0" lang="uk-UA" sz="20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0" lvl="1" indent="450850" eaLnBrk="1" fontAlgn="auto" hangingPunct="1">
              <a:spcBef>
                <a:spcPts val="0"/>
              </a:spcBef>
              <a:spcAft>
                <a:spcPts val="0"/>
              </a:spcAft>
              <a:tabLst>
                <a:tab pos="494665" algn="l"/>
              </a:tabLst>
            </a:pP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1. Встановлення</a:t>
            </a:r>
            <a:r>
              <a:rPr kumimoji="0" lang="uk-UA" sz="2000" spc="355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структурних</a:t>
            </a:r>
            <a:r>
              <a:rPr kumimoji="0" lang="uk-UA" sz="2000" spc="36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err="1">
                <a:solidFill>
                  <a:prstClr val="black"/>
                </a:solidFill>
                <a:latin typeface="Times New Roman"/>
                <a:cs typeface="Times New Roman"/>
              </a:rPr>
              <a:t>зв’язків</a:t>
            </a:r>
            <a:r>
              <a:rPr kumimoji="0" lang="uk-UA" sz="2000" spc="36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між</a:t>
            </a:r>
            <a:r>
              <a:rPr kumimoji="0" lang="uk-UA" sz="2000" spc="36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інформаційними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об’єктами</a:t>
            </a:r>
            <a:r>
              <a:rPr kumimoji="0" lang="uk-UA" sz="2000" spc="-55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(ІО).</a:t>
            </a:r>
            <a:endParaRPr kumimoji="0" lang="uk-UA" sz="20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0" lvl="1" indent="450850" eaLnBrk="1" fontAlgn="auto" hangingPunct="1">
              <a:spcBef>
                <a:spcPts val="0"/>
              </a:spcBef>
              <a:spcAft>
                <a:spcPts val="0"/>
              </a:spcAft>
              <a:tabLst>
                <a:tab pos="448945" algn="l"/>
              </a:tabLst>
            </a:pP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2. Побудова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10" dirty="0">
                <a:solidFill>
                  <a:prstClr val="black"/>
                </a:solidFill>
                <a:latin typeface="Times New Roman"/>
                <a:cs typeface="Times New Roman"/>
              </a:rPr>
              <a:t>ІЛМ</a:t>
            </a:r>
            <a:r>
              <a:rPr kumimoji="0" lang="uk-UA" sz="20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ПО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 в</a:t>
            </a:r>
            <a:r>
              <a:rPr kumimoji="0" lang="uk-UA" sz="2000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канонічній</a:t>
            </a:r>
            <a:r>
              <a:rPr kumimoji="0" lang="uk-UA" sz="20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формі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.</a:t>
            </a:r>
          </a:p>
          <a:p>
            <a:pPr marL="0" lvl="1" indent="4445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 startAt="2"/>
              <a:tabLst>
                <a:tab pos="448945" algn="l"/>
              </a:tabLst>
            </a:pPr>
            <a:endParaRPr kumimoji="0" lang="uk-UA" sz="200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0165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366479"/>
            <a:ext cx="8991600" cy="6170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ru-RU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Рис. Д1.8. Цехова накладна на виготовлення деталей</a:t>
            </a: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2050" name="Rectangle 51"/>
          <p:cNvSpPr>
            <a:spLocks noChangeArrowheads="1"/>
          </p:cNvSpPr>
          <p:nvPr/>
        </p:nvSpPr>
        <p:spPr bwMode="auto">
          <a:xfrm>
            <a:off x="477838" y="2209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054" y="2834343"/>
            <a:ext cx="6757040" cy="131386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/>
          <a:srcRect b="35100"/>
          <a:stretch/>
        </p:blipFill>
        <p:spPr>
          <a:xfrm>
            <a:off x="869514" y="4343400"/>
            <a:ext cx="6760780" cy="1051599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4"/>
          <a:srcRect t="35666"/>
          <a:stretch/>
        </p:blipFill>
        <p:spPr>
          <a:xfrm>
            <a:off x="893522" y="914400"/>
            <a:ext cx="6916105" cy="76960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7221" y="1912579"/>
            <a:ext cx="3574746" cy="726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1068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-14614" y="3454052"/>
            <a:ext cx="8991600" cy="2964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Рис. Д1.9. Класифікатор одиниць виміру</a:t>
            </a:r>
            <a:endParaRPr kumimoji="0" lang="en-US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en-US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en-US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en-US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en-US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en-US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en-US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en-US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Рис.</a:t>
            </a:r>
            <a:r>
              <a:rPr kumimoji="0" lang="uk-UA" sz="2000" spc="5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Д1.10.</a:t>
            </a:r>
            <a:r>
              <a:rPr kumimoji="0" lang="en-US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1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.</a:t>
            </a:r>
            <a:r>
              <a:rPr kumimoji="0" lang="uk-UA" sz="2000" spc="5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Класифікатор</a:t>
            </a:r>
            <a:r>
              <a:rPr kumimoji="0" lang="uk-UA" sz="2000" spc="15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посад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АТП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(фрагмент</a:t>
            </a:r>
            <a:r>
              <a:rPr kumimoji="0" lang="en-US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)</a:t>
            </a:r>
            <a:endParaRPr kumimoji="0" lang="uk-UA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2050" name="Rectangle 51"/>
          <p:cNvSpPr>
            <a:spLocks noChangeArrowheads="1"/>
          </p:cNvSpPr>
          <p:nvPr/>
        </p:nvSpPr>
        <p:spPr bwMode="auto">
          <a:xfrm>
            <a:off x="477838" y="2209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130" y="228600"/>
            <a:ext cx="6437799" cy="32004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3129" y="4084331"/>
            <a:ext cx="6535611" cy="1859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90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76200" y="3754617"/>
            <a:ext cx="8991600" cy="2964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Рис.</a:t>
            </a:r>
            <a:r>
              <a:rPr kumimoji="0" lang="uk-UA" sz="2000" spc="5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Д1.10.2.</a:t>
            </a:r>
            <a:r>
              <a:rPr kumimoji="0" lang="uk-UA" sz="2000" spc="5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Класифікатор</a:t>
            </a:r>
            <a:r>
              <a:rPr kumimoji="0" lang="uk-UA" sz="2000" spc="15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посад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АТП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(фрагмент</a:t>
            </a:r>
            <a:r>
              <a:rPr kumimoji="0" lang="en-US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)</a:t>
            </a: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r>
              <a:rPr kumimoji="0" lang="ru-RU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Рис</a:t>
            </a:r>
            <a:r>
              <a:rPr kumimoji="0" lang="ru-RU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. Д1.11.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Класифікатор робітників підприємства</a:t>
            </a: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2050" name="Rectangle 51"/>
          <p:cNvSpPr>
            <a:spLocks noChangeArrowheads="1"/>
          </p:cNvSpPr>
          <p:nvPr/>
        </p:nvSpPr>
        <p:spPr bwMode="auto">
          <a:xfrm>
            <a:off x="477838" y="2209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228600"/>
            <a:ext cx="6556354" cy="349483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9344" y="4682796"/>
            <a:ext cx="6538610" cy="1108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780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257"/>
            <a:ext cx="9144000" cy="602343"/>
          </a:xfrm>
        </p:spPr>
        <p:txBody>
          <a:bodyPr>
            <a:noAutofit/>
          </a:bodyPr>
          <a:lstStyle/>
          <a:p>
            <a:pPr algn="ctr"/>
            <a:r>
              <a:rPr lang="uk-UA" altLang="en-US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Дайте стислі відповіді на вказані Контрольні запитання 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44131" y="760395"/>
            <a:ext cx="9103498" cy="6093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indent="444500" algn="ctr"/>
            <a:endParaRPr kumimoji="0" lang="uk-UA" altLang="en-US" sz="1000" b="1" dirty="0">
              <a:solidFill>
                <a:srgbClr val="0070C0"/>
              </a:solidFill>
              <a:cs typeface="Arial" panose="020B0604020202020204" pitchFamily="34" charset="0"/>
            </a:endParaRPr>
          </a:p>
          <a:p>
            <a:pPr lvl="0" indent="444500"/>
            <a:r>
              <a:rPr kumimoji="0" lang="uk-UA" altLang="en-US" sz="2000" dirty="0" smtClean="0">
                <a:cs typeface="Arial" panose="020B0604020202020204" pitchFamily="34" charset="0"/>
              </a:rPr>
              <a:t>1. Що </a:t>
            </a:r>
            <a:r>
              <a:rPr kumimoji="0" lang="uk-UA" altLang="en-US" sz="2000" dirty="0">
                <a:cs typeface="Arial" panose="020B0604020202020204" pitchFamily="34" charset="0"/>
              </a:rPr>
              <a:t>означає поняття «сутність предметної області»?</a:t>
            </a:r>
          </a:p>
          <a:p>
            <a:pPr lvl="0" indent="444500"/>
            <a:r>
              <a:rPr kumimoji="0" lang="uk-UA" altLang="en-US" sz="2000" dirty="0" smtClean="0">
                <a:cs typeface="Arial" panose="020B0604020202020204" pitchFamily="34" charset="0"/>
              </a:rPr>
              <a:t>2. Що </a:t>
            </a:r>
            <a:r>
              <a:rPr kumimoji="0" lang="uk-UA" altLang="en-US" sz="2000" dirty="0">
                <a:cs typeface="Arial" panose="020B0604020202020204" pitchFamily="34" charset="0"/>
              </a:rPr>
              <a:t>являє собою екземпляр інформаційних </a:t>
            </a:r>
            <a:r>
              <a:rPr kumimoji="0" lang="uk-UA" altLang="en-US" sz="2000" dirty="0" smtClean="0">
                <a:cs typeface="Arial" panose="020B0604020202020204" pitchFamily="34" charset="0"/>
              </a:rPr>
              <a:t>об’єктів (ІО) Склад ЗЧ</a:t>
            </a:r>
            <a:r>
              <a:rPr kumimoji="0" lang="uk-UA" altLang="en-US" sz="2000" dirty="0">
                <a:cs typeface="Arial" panose="020B0604020202020204" pitchFamily="34" charset="0"/>
              </a:rPr>
              <a:t>?</a:t>
            </a:r>
          </a:p>
          <a:p>
            <a:pPr lvl="0" indent="444500"/>
            <a:r>
              <a:rPr kumimoji="0" lang="uk-UA" altLang="en-US" sz="2000" dirty="0" smtClean="0">
                <a:cs typeface="Arial" panose="020B0604020202020204" pitchFamily="34" charset="0"/>
              </a:rPr>
              <a:t>3. В </a:t>
            </a:r>
            <a:r>
              <a:rPr kumimoji="0" lang="uk-UA" altLang="en-US" sz="2000" dirty="0">
                <a:cs typeface="Arial" panose="020B0604020202020204" pitchFamily="34" charset="0"/>
              </a:rPr>
              <a:t>якому разі описовий реквізит функціонально повно </a:t>
            </a:r>
            <a:r>
              <a:rPr kumimoji="0" lang="uk-UA" altLang="en-US" sz="2000" dirty="0" smtClean="0">
                <a:cs typeface="Arial" panose="020B0604020202020204" pitchFamily="34" charset="0"/>
              </a:rPr>
              <a:t>залежить </a:t>
            </a:r>
            <a:r>
              <a:rPr kumimoji="0" lang="uk-UA" altLang="en-US" sz="2000" dirty="0">
                <a:cs typeface="Arial" panose="020B0604020202020204" pitchFamily="34" charset="0"/>
              </a:rPr>
              <a:t>від ключа?</a:t>
            </a:r>
          </a:p>
          <a:p>
            <a:pPr lvl="0" indent="444500"/>
            <a:r>
              <a:rPr kumimoji="0" lang="uk-UA" altLang="en-US" sz="2000" dirty="0" smtClean="0">
                <a:cs typeface="Arial" panose="020B0604020202020204" pitchFamily="34" charset="0"/>
              </a:rPr>
              <a:t>4. Як </a:t>
            </a:r>
            <a:r>
              <a:rPr kumimoji="0" lang="uk-UA" altLang="en-US" sz="2000" dirty="0">
                <a:cs typeface="Arial" panose="020B0604020202020204" pitchFamily="34" charset="0"/>
              </a:rPr>
              <a:t>впливає нормалізація даних на властивості бази даних?</a:t>
            </a:r>
          </a:p>
          <a:p>
            <a:pPr lvl="0" indent="444500"/>
            <a:r>
              <a:rPr kumimoji="0" lang="uk-UA" altLang="en-US" sz="2000" dirty="0" smtClean="0">
                <a:cs typeface="Arial" panose="020B0604020202020204" pitchFamily="34" charset="0"/>
              </a:rPr>
              <a:t>5. Чи повинні </a:t>
            </a:r>
            <a:r>
              <a:rPr kumimoji="0" lang="uk-UA" altLang="en-US" sz="2000" dirty="0">
                <a:cs typeface="Arial" panose="020B0604020202020204" pitchFamily="34" charset="0"/>
              </a:rPr>
              <a:t>ІО, </a:t>
            </a:r>
            <a:r>
              <a:rPr kumimoji="0" lang="uk-UA" altLang="en-US" sz="2000" dirty="0" smtClean="0">
                <a:cs typeface="Arial" panose="020B0604020202020204" pitchFamily="34" charset="0"/>
              </a:rPr>
              <a:t>які відповідають </a:t>
            </a:r>
            <a:r>
              <a:rPr kumimoji="0" lang="uk-UA" altLang="en-US" sz="2000" dirty="0">
                <a:cs typeface="Arial" panose="020B0604020202020204" pitchFamily="34" charset="0"/>
              </a:rPr>
              <a:t>умовам нормалізації, мати  унікальний ключ?</a:t>
            </a:r>
          </a:p>
          <a:p>
            <a:pPr lvl="0" indent="444500"/>
            <a:r>
              <a:rPr kumimoji="0" lang="uk-UA" altLang="en-US" sz="2000" dirty="0" smtClean="0">
                <a:cs typeface="Arial" panose="020B0604020202020204" pitchFamily="34" charset="0"/>
              </a:rPr>
              <a:t>6. Чи </a:t>
            </a:r>
            <a:r>
              <a:rPr kumimoji="0" lang="uk-UA" altLang="en-US" sz="2000" dirty="0">
                <a:cs typeface="Arial" panose="020B0604020202020204" pitchFamily="34" charset="0"/>
              </a:rPr>
              <a:t>можуть описові реквізити, що входять до ІО, який </a:t>
            </a:r>
            <a:r>
              <a:rPr kumimoji="0" lang="uk-UA" altLang="en-US" sz="2000" dirty="0" smtClean="0">
                <a:cs typeface="Arial" panose="020B0604020202020204" pitchFamily="34" charset="0"/>
              </a:rPr>
              <a:t>відповідає </a:t>
            </a:r>
            <a:r>
              <a:rPr kumimoji="0" lang="uk-UA" altLang="en-US" sz="2000" dirty="0">
                <a:cs typeface="Arial" panose="020B0604020202020204" pitchFamily="34" charset="0"/>
              </a:rPr>
              <a:t>умовам нормалізації, бути залежними один від одного?</a:t>
            </a:r>
          </a:p>
          <a:p>
            <a:pPr lvl="0" indent="444500"/>
            <a:r>
              <a:rPr kumimoji="0" lang="uk-UA" altLang="en-US" sz="2000" dirty="0" smtClean="0">
                <a:cs typeface="Arial" panose="020B0604020202020204" pitchFamily="34" charset="0"/>
              </a:rPr>
              <a:t>7. Чи </a:t>
            </a:r>
            <a:r>
              <a:rPr kumimoji="0" lang="uk-UA" altLang="en-US" sz="2000" dirty="0">
                <a:cs typeface="Arial" panose="020B0604020202020204" pitchFamily="34" charset="0"/>
              </a:rPr>
              <a:t>може описовий реквізит, що входить до ІО, який відповідає  умовам нормалізації, залежати від ключа через проміжний реквізит?</a:t>
            </a:r>
          </a:p>
          <a:p>
            <a:pPr lvl="0" indent="444500"/>
            <a:r>
              <a:rPr kumimoji="0" lang="uk-UA" altLang="en-US" sz="2000" dirty="0" smtClean="0">
                <a:cs typeface="Arial" panose="020B0604020202020204" pitchFamily="34" charset="0"/>
              </a:rPr>
              <a:t>8. Як </a:t>
            </a:r>
            <a:r>
              <a:rPr kumimoji="0" lang="uk-UA" altLang="en-US" sz="2000" dirty="0">
                <a:cs typeface="Arial" panose="020B0604020202020204" pitchFamily="34" charset="0"/>
              </a:rPr>
              <a:t>усувається транзитивна залежність між реквізитами?</a:t>
            </a:r>
          </a:p>
          <a:p>
            <a:pPr lvl="0" indent="444500"/>
            <a:r>
              <a:rPr kumimoji="0" lang="uk-UA" altLang="en-US" sz="2000" dirty="0" smtClean="0">
                <a:cs typeface="Arial" panose="020B0604020202020204" pitchFamily="34" charset="0"/>
              </a:rPr>
              <a:t>9. Чи </a:t>
            </a:r>
            <a:r>
              <a:rPr kumimoji="0" lang="uk-UA" altLang="en-US" sz="2000" dirty="0">
                <a:cs typeface="Arial" panose="020B0604020202020204" pitchFamily="34" charset="0"/>
              </a:rPr>
              <a:t>правильне твердження, що документи є основними </a:t>
            </a:r>
            <a:r>
              <a:rPr kumimoji="0" lang="uk-UA" altLang="en-US" sz="2000" dirty="0" smtClean="0">
                <a:cs typeface="Arial" panose="020B0604020202020204" pitchFamily="34" charset="0"/>
              </a:rPr>
              <a:t>носіями </a:t>
            </a:r>
            <a:r>
              <a:rPr kumimoji="0" lang="uk-UA" altLang="en-US" sz="2000" dirty="0">
                <a:cs typeface="Arial" panose="020B0604020202020204" pitchFamily="34" charset="0"/>
              </a:rPr>
              <a:t>даних </a:t>
            </a:r>
            <a:r>
              <a:rPr kumimoji="0" lang="uk-UA" altLang="en-US" sz="2000" dirty="0" smtClean="0">
                <a:cs typeface="Arial" panose="020B0604020202020204" pitchFamily="34" charset="0"/>
              </a:rPr>
              <a:t>поза машинної </a:t>
            </a:r>
            <a:r>
              <a:rPr kumimoji="0" lang="uk-UA" altLang="en-US" sz="2000" dirty="0">
                <a:cs typeface="Arial" panose="020B0604020202020204" pitchFamily="34" charset="0"/>
              </a:rPr>
              <a:t>сфери?</a:t>
            </a:r>
          </a:p>
          <a:p>
            <a:pPr lvl="0" indent="444500"/>
            <a:r>
              <a:rPr kumimoji="0" lang="uk-UA" altLang="en-US" sz="2000" dirty="0" smtClean="0">
                <a:cs typeface="Arial" panose="020B0604020202020204" pitchFamily="34" charset="0"/>
              </a:rPr>
              <a:t>10. Які </a:t>
            </a:r>
            <a:r>
              <a:rPr kumimoji="0" lang="uk-UA" altLang="en-US" sz="2000" dirty="0">
                <a:cs typeface="Arial" panose="020B0604020202020204" pitchFamily="34" charset="0"/>
              </a:rPr>
              <a:t>формальні правила виділення ІО?</a:t>
            </a:r>
          </a:p>
          <a:p>
            <a:pPr lvl="0" indent="444500"/>
            <a:r>
              <a:rPr kumimoji="0" lang="uk-UA" altLang="en-US" sz="2000" dirty="0" smtClean="0">
                <a:cs typeface="Arial" panose="020B0604020202020204" pitchFamily="34" charset="0"/>
              </a:rPr>
              <a:t>11. Чи </a:t>
            </a:r>
            <a:r>
              <a:rPr kumimoji="0" lang="uk-UA" altLang="en-US" sz="2000" dirty="0">
                <a:cs typeface="Arial" panose="020B0604020202020204" pitchFamily="34" charset="0"/>
              </a:rPr>
              <a:t>може реквізит одночасно бути ключовим для одних </a:t>
            </a:r>
            <a:r>
              <a:rPr kumimoji="0" lang="uk-UA" altLang="en-US" sz="2000" dirty="0" smtClean="0">
                <a:cs typeface="Arial" panose="020B0604020202020204" pitchFamily="34" charset="0"/>
              </a:rPr>
              <a:t>реквізитів </a:t>
            </a:r>
            <a:r>
              <a:rPr kumimoji="0" lang="uk-UA" altLang="en-US" sz="2000" dirty="0">
                <a:cs typeface="Arial" panose="020B0604020202020204" pitchFamily="34" charset="0"/>
              </a:rPr>
              <a:t>і описовим для інших?</a:t>
            </a:r>
          </a:p>
          <a:p>
            <a:pPr lvl="0" indent="444500"/>
            <a:endParaRPr kumimoji="0" lang="uk-UA" altLang="en-US" sz="2000" dirty="0">
              <a:cs typeface="Arial" panose="020B0604020202020204" pitchFamily="34" charset="0"/>
            </a:endParaRPr>
          </a:p>
          <a:p>
            <a:pPr lvl="0" indent="444500"/>
            <a:endParaRPr kumimoji="0" lang="uk-UA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368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15658"/>
            <a:ext cx="8874898" cy="6599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5715" lvl="0" indent="444500" eaLnBrk="1" fontAlgn="auto" hangingPunct="1">
              <a:spcBef>
                <a:spcPts val="55"/>
              </a:spcBef>
              <a:spcAft>
                <a:spcPts val="0"/>
              </a:spcAft>
              <a:tabLst/>
            </a:pPr>
            <a:r>
              <a:rPr kumimoji="0" lang="uk-UA" sz="2000" b="1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Етап</a:t>
            </a:r>
            <a:r>
              <a:rPr kumimoji="0" lang="uk-UA" sz="2000" b="1" spc="6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b="1" dirty="0">
                <a:solidFill>
                  <a:prstClr val="black"/>
                </a:solidFill>
                <a:latin typeface="Times New Roman"/>
                <a:cs typeface="Times New Roman"/>
              </a:rPr>
              <a:t>3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.</a:t>
            </a:r>
            <a:r>
              <a:rPr kumimoji="0" lang="uk-UA" sz="2000" spc="6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Створення</a:t>
            </a:r>
            <a:r>
              <a:rPr kumimoji="0" lang="uk-UA" sz="2000" spc="6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проекту</a:t>
            </a:r>
            <a:r>
              <a:rPr kumimoji="0" lang="uk-UA" sz="2000" spc="5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БД</a:t>
            </a:r>
            <a:r>
              <a:rPr kumimoji="0" lang="uk-UA" sz="2000" spc="6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технічної</a:t>
            </a:r>
            <a:r>
              <a:rPr kumimoji="0" lang="uk-UA" sz="2000" spc="6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служби</a:t>
            </a:r>
            <a:r>
              <a:rPr kumimoji="0" lang="uk-UA" sz="2000" spc="6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b="1" dirty="0" smtClean="0">
                <a:latin typeface="Times New Roman"/>
                <a:cs typeface="Times New Roman"/>
              </a:rPr>
              <a:t>логістики</a:t>
            </a:r>
            <a:r>
              <a:rPr kumimoji="0" lang="uk-UA" sz="2000" dirty="0" smtClean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підприємства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.</a:t>
            </a:r>
            <a:endParaRPr kumimoji="0" lang="uk-UA" sz="20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0" lvl="1" indent="450850" eaLnBrk="1" fontAlgn="auto" hangingPunct="1">
              <a:spcBef>
                <a:spcPts val="0"/>
              </a:spcBef>
              <a:spcAft>
                <a:spcPts val="0"/>
              </a:spcAft>
              <a:tabLst>
                <a:tab pos="448945" algn="l"/>
              </a:tabLst>
            </a:pP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1. Побудова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логічної</a:t>
            </a:r>
            <a:r>
              <a:rPr kumimoji="0" lang="uk-UA" sz="2000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моделі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реляційної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БД</a:t>
            </a:r>
            <a:r>
              <a:rPr kumimoji="0" lang="uk-UA" sz="20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ПО.</a:t>
            </a:r>
            <a:endParaRPr kumimoji="0" lang="uk-UA" sz="20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0" lvl="1" indent="450850" eaLnBrk="1" fontAlgn="auto" hangingPunct="1">
              <a:spcBef>
                <a:spcPts val="0"/>
              </a:spcBef>
              <a:spcAft>
                <a:spcPts val="0"/>
              </a:spcAft>
              <a:tabLst>
                <a:tab pos="448945" algn="l"/>
              </a:tabLst>
            </a:pP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2. Створення</a:t>
            </a:r>
            <a:r>
              <a:rPr kumimoji="0" lang="uk-UA" sz="2000" spc="-2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макетів</a:t>
            </a:r>
            <a:r>
              <a:rPr kumimoji="0" lang="uk-UA" sz="2000" spc="-2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10" dirty="0" smtClean="0">
                <a:solidFill>
                  <a:prstClr val="black"/>
                </a:solidFill>
                <a:latin typeface="Times New Roman"/>
                <a:cs typeface="Times New Roman"/>
              </a:rPr>
              <a:t>БД.</a:t>
            </a:r>
          </a:p>
          <a:p>
            <a:pPr marL="0" lvl="1" indent="450850" eaLnBrk="1" fontAlgn="auto" hangingPunct="1">
              <a:spcBef>
                <a:spcPts val="0"/>
              </a:spcBef>
              <a:spcAft>
                <a:spcPts val="0"/>
              </a:spcAft>
              <a:tabLst>
                <a:tab pos="448945" algn="l"/>
              </a:tabLst>
            </a:pPr>
            <a:endParaRPr kumimoji="0" lang="uk-UA" altLang="en-US" sz="2000" b="0" i="0" u="none" strike="noStrike" cap="none" spc="-10" normalizeH="0" baseline="0" dirty="0">
              <a:ln>
                <a:noFill/>
              </a:ln>
              <a:solidFill>
                <a:prstClr val="black"/>
              </a:solidFill>
              <a:effectLst/>
              <a:latin typeface="Times New Roman"/>
              <a:cs typeface="Times New Roman"/>
            </a:endParaRPr>
          </a:p>
          <a:p>
            <a:pPr lvl="0" algn="ctr" eaLnBrk="1" fontAlgn="auto" hangingPunct="1">
              <a:spcBef>
                <a:spcPts val="595"/>
              </a:spcBef>
              <a:spcAft>
                <a:spcPts val="0"/>
              </a:spcAft>
              <a:tabLst/>
            </a:pPr>
            <a:r>
              <a:rPr kumimoji="0" lang="uk-UA" sz="2000" b="1" spc="-5" dirty="0">
                <a:solidFill>
                  <a:srgbClr val="0070C0"/>
                </a:solidFill>
                <a:latin typeface="Cambria"/>
                <a:cs typeface="Cambria"/>
              </a:rPr>
              <a:t>Теоретична</a:t>
            </a:r>
            <a:r>
              <a:rPr kumimoji="0" lang="uk-UA" sz="2000" b="1" spc="-30" dirty="0">
                <a:solidFill>
                  <a:srgbClr val="0070C0"/>
                </a:solidFill>
                <a:latin typeface="Cambria"/>
                <a:cs typeface="Cambria"/>
              </a:rPr>
              <a:t> </a:t>
            </a:r>
            <a:r>
              <a:rPr kumimoji="0" lang="uk-UA" sz="2000" b="1" spc="-5" dirty="0">
                <a:solidFill>
                  <a:srgbClr val="0070C0"/>
                </a:solidFill>
                <a:latin typeface="Cambria"/>
                <a:cs typeface="Cambria"/>
              </a:rPr>
              <a:t>частина</a:t>
            </a:r>
            <a:endParaRPr kumimoji="0" lang="uk-UA" sz="2000" dirty="0">
              <a:solidFill>
                <a:srgbClr val="0070C0"/>
              </a:solidFill>
              <a:latin typeface="Cambria"/>
              <a:cs typeface="Cambria"/>
            </a:endParaRPr>
          </a:p>
          <a:p>
            <a:pPr marL="12700" marR="5080" lvl="0" indent="438150" algn="just" eaLnBrk="1" fontAlgn="auto" hangingPunct="1">
              <a:lnSpc>
                <a:spcPct val="95700"/>
              </a:lnSpc>
              <a:spcBef>
                <a:spcPts val="580"/>
              </a:spcBef>
              <a:spcAft>
                <a:spcPts val="0"/>
              </a:spcAft>
              <a:tabLst/>
            </a:pPr>
            <a:r>
              <a:rPr kumimoji="0" lang="uk-UA" sz="2000" b="1" dirty="0" smtClean="0">
                <a:latin typeface="Times New Roman"/>
                <a:cs typeface="Times New Roman"/>
              </a:rPr>
              <a:t>Реляційна </a:t>
            </a:r>
            <a:r>
              <a:rPr kumimoji="0" lang="uk-UA" sz="2000" b="1" spc="-5" dirty="0">
                <a:latin typeface="Times New Roman"/>
                <a:cs typeface="Times New Roman"/>
              </a:rPr>
              <a:t>модель даних (РМД)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деякої ПО являє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собою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набір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відношень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, що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змінюються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в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часі. Під час створення </a:t>
            </a:r>
            <a:r>
              <a:rPr kumimoji="0" lang="uk-UA" sz="2000" spc="-10" dirty="0">
                <a:solidFill>
                  <a:prstClr val="black"/>
                </a:solidFill>
                <a:latin typeface="Times New Roman"/>
                <a:cs typeface="Times New Roman"/>
              </a:rPr>
              <a:t>ІС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сукупність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відношень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дозволяє зберігати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дані про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об’єкти </a:t>
            </a:r>
            <a:r>
              <a:rPr kumimoji="0" lang="uk-UA" sz="2000" spc="-10" dirty="0">
                <a:solidFill>
                  <a:prstClr val="black"/>
                </a:solidFill>
                <a:latin typeface="Times New Roman"/>
                <a:cs typeface="Times New Roman"/>
              </a:rPr>
              <a:t>ПО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і моделювати </a:t>
            </a:r>
            <a:r>
              <a:rPr kumimoji="0" lang="uk-UA" sz="20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зв’язки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між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ними. Елементи РМД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і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форми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їх подання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наведені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у </a:t>
            </a:r>
            <a:r>
              <a:rPr kumimoji="0" lang="uk-UA" sz="2000" spc="5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таблиці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 1.</a:t>
            </a:r>
          </a:p>
          <a:p>
            <a:pPr marL="12700" marR="5080" lvl="0" indent="438150" algn="just" eaLnBrk="1" fontAlgn="auto" hangingPunct="1">
              <a:lnSpc>
                <a:spcPct val="95700"/>
              </a:lnSpc>
              <a:spcBef>
                <a:spcPts val="580"/>
              </a:spcBef>
              <a:spcAft>
                <a:spcPts val="0"/>
              </a:spcAft>
              <a:tabLst/>
            </a:pP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Таблиця 1. </a:t>
            </a:r>
            <a:r>
              <a:rPr kumimoji="0" lang="uk-UA" sz="2000" b="1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Елементи реляційної моделі даних</a:t>
            </a:r>
          </a:p>
          <a:p>
            <a:pPr marL="12700" marR="5080" lvl="0" indent="438150" algn="just" eaLnBrk="1" fontAlgn="auto" hangingPunct="1">
              <a:lnSpc>
                <a:spcPct val="95700"/>
              </a:lnSpc>
              <a:spcBef>
                <a:spcPts val="580"/>
              </a:spcBef>
              <a:spcAft>
                <a:spcPts val="0"/>
              </a:spcAft>
              <a:tabLst/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marR="5080" lvl="0" indent="438150" algn="just" eaLnBrk="1" fontAlgn="auto" hangingPunct="1">
              <a:lnSpc>
                <a:spcPct val="95700"/>
              </a:lnSpc>
              <a:spcBef>
                <a:spcPts val="580"/>
              </a:spcBef>
              <a:spcAft>
                <a:spcPts val="0"/>
              </a:spcAft>
              <a:tabLst/>
            </a:pPr>
            <a:endParaRPr kumimoji="0" lang="uk-UA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marR="5080" lvl="0" indent="438150" algn="just" eaLnBrk="1" fontAlgn="auto" hangingPunct="1">
              <a:lnSpc>
                <a:spcPct val="95700"/>
              </a:lnSpc>
              <a:spcBef>
                <a:spcPts val="580"/>
              </a:spcBef>
              <a:spcAft>
                <a:spcPts val="0"/>
              </a:spcAft>
              <a:tabLst/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marR="5080" lvl="0" indent="438150" algn="just" eaLnBrk="1" fontAlgn="auto" hangingPunct="1">
              <a:lnSpc>
                <a:spcPct val="95700"/>
              </a:lnSpc>
              <a:spcBef>
                <a:spcPts val="580"/>
              </a:spcBef>
              <a:spcAft>
                <a:spcPts val="0"/>
              </a:spcAft>
              <a:tabLst/>
            </a:pPr>
            <a:endParaRPr kumimoji="0" lang="uk-UA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marR="5080" lvl="0" indent="438150" algn="just" eaLnBrk="1" fontAlgn="auto" hangingPunct="1">
              <a:lnSpc>
                <a:spcPct val="95700"/>
              </a:lnSpc>
              <a:spcBef>
                <a:spcPts val="580"/>
              </a:spcBef>
              <a:spcAft>
                <a:spcPts val="0"/>
              </a:spcAft>
              <a:tabLst/>
            </a:pPr>
            <a:endParaRPr kumimoji="0" lang="uk-UA" sz="20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0" lvl="1" indent="450850" eaLnBrk="1" fontAlgn="auto" hangingPunct="1">
              <a:spcBef>
                <a:spcPts val="0"/>
              </a:spcBef>
              <a:spcAft>
                <a:spcPts val="0"/>
              </a:spcAft>
              <a:tabLst>
                <a:tab pos="448945" algn="l"/>
              </a:tabLst>
            </a:pPr>
            <a:endParaRPr kumimoji="0" lang="uk-UA" altLang="en-US" sz="2000" spc="-10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0" lvl="1" indent="450850" eaLnBrk="1" fontAlgn="auto" hangingPunct="1">
              <a:spcBef>
                <a:spcPts val="0"/>
              </a:spcBef>
              <a:spcAft>
                <a:spcPts val="0"/>
              </a:spcAft>
              <a:tabLst>
                <a:tab pos="448945" algn="l"/>
              </a:tabLst>
            </a:pPr>
            <a:endParaRPr kumimoji="0" lang="uk-UA" altLang="en-US" sz="2000" b="0" i="0" u="none" strike="noStrike" cap="none" spc="-10" normalizeH="0" baseline="0" dirty="0">
              <a:ln>
                <a:noFill/>
              </a:ln>
              <a:solidFill>
                <a:prstClr val="black"/>
              </a:solidFill>
              <a:effectLst/>
              <a:latin typeface="Times New Roman"/>
              <a:cs typeface="Times New Roman"/>
            </a:endParaRPr>
          </a:p>
          <a:p>
            <a:pPr marL="0" lvl="1" indent="450850" eaLnBrk="1" fontAlgn="auto" hangingPunct="1">
              <a:spcBef>
                <a:spcPts val="0"/>
              </a:spcBef>
              <a:spcAft>
                <a:spcPts val="0"/>
              </a:spcAft>
              <a:tabLst>
                <a:tab pos="448945" algn="l"/>
              </a:tabLst>
            </a:pPr>
            <a:endParaRPr kumimoji="0" lang="uk-UA" altLang="en-US" sz="2000" spc="-10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0" lvl="1" indent="450850" eaLnBrk="1" fontAlgn="auto" hangingPunct="1">
              <a:spcBef>
                <a:spcPts val="0"/>
              </a:spcBef>
              <a:spcAft>
                <a:spcPts val="0"/>
              </a:spcAft>
              <a:tabLst>
                <a:tab pos="448945" algn="l"/>
              </a:tabLst>
            </a:pPr>
            <a:endParaRPr kumimoji="0" lang="uk-UA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3428999"/>
            <a:ext cx="7010400" cy="3453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75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201049"/>
            <a:ext cx="8991600" cy="64361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77788" lvl="0" indent="373063" eaLnBrk="1" fontAlgn="auto" hangingPunct="1">
              <a:spcBef>
                <a:spcPts val="105"/>
              </a:spcBef>
              <a:spcAft>
                <a:spcPts val="0"/>
              </a:spcAft>
              <a:tabLst/>
            </a:pPr>
            <a:r>
              <a:rPr kumimoji="0" lang="uk-UA" sz="2000" b="1" spc="-10" dirty="0">
                <a:solidFill>
                  <a:prstClr val="black"/>
                </a:solidFill>
                <a:latin typeface="Times New Roman"/>
                <a:cs typeface="Times New Roman"/>
              </a:rPr>
              <a:t>Відношення</a:t>
            </a:r>
            <a:r>
              <a:rPr kumimoji="0" lang="uk-UA" sz="2000" b="1" spc="9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–</a:t>
            </a:r>
            <a:r>
              <a:rPr kumimoji="0" lang="uk-UA" sz="2000" spc="9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10" dirty="0">
                <a:solidFill>
                  <a:prstClr val="black"/>
                </a:solidFill>
                <a:latin typeface="Times New Roman"/>
                <a:cs typeface="Times New Roman"/>
              </a:rPr>
              <a:t>це</a:t>
            </a:r>
            <a:r>
              <a:rPr kumimoji="0" lang="uk-UA" sz="2000" spc="10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15" dirty="0">
                <a:solidFill>
                  <a:prstClr val="black"/>
                </a:solidFill>
                <a:latin typeface="Times New Roman"/>
                <a:cs typeface="Times New Roman"/>
              </a:rPr>
              <a:t>найважливіше</a:t>
            </a:r>
            <a:r>
              <a:rPr kumimoji="0" lang="uk-UA" sz="2000" spc="9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10" dirty="0">
                <a:solidFill>
                  <a:prstClr val="black"/>
                </a:solidFill>
                <a:latin typeface="Times New Roman"/>
                <a:cs typeface="Times New Roman"/>
              </a:rPr>
              <a:t>поняття</a:t>
            </a:r>
            <a:r>
              <a:rPr kumimoji="0" lang="uk-UA" sz="2000" spc="8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15" dirty="0">
                <a:solidFill>
                  <a:prstClr val="black"/>
                </a:solidFill>
                <a:latin typeface="Times New Roman"/>
                <a:cs typeface="Times New Roman"/>
              </a:rPr>
              <a:t>реляційної</a:t>
            </a:r>
            <a:r>
              <a:rPr kumimoji="0" lang="uk-UA" sz="2000" spc="1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10" dirty="0">
                <a:solidFill>
                  <a:prstClr val="black"/>
                </a:solidFill>
                <a:latin typeface="Times New Roman"/>
                <a:cs typeface="Times New Roman"/>
              </a:rPr>
              <a:t>теорії</a:t>
            </a:r>
            <a:r>
              <a:rPr kumimoji="0" lang="uk-UA" sz="2000" spc="10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10" dirty="0">
                <a:solidFill>
                  <a:prstClr val="black"/>
                </a:solidFill>
                <a:latin typeface="Times New Roman"/>
                <a:cs typeface="Times New Roman"/>
              </a:rPr>
              <a:t>даних</a:t>
            </a:r>
            <a:r>
              <a:rPr kumimoji="0" lang="uk-UA" sz="2000" spc="-10" dirty="0" smtClean="0">
                <a:solidFill>
                  <a:prstClr val="black"/>
                </a:solidFill>
                <a:latin typeface="Times New Roman"/>
                <a:cs typeface="Times New Roman"/>
              </a:rPr>
              <a:t>. Відношення</a:t>
            </a:r>
            <a:r>
              <a:rPr kumimoji="0" lang="uk-UA" sz="2000" spc="-3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15" dirty="0">
                <a:solidFill>
                  <a:prstClr val="black"/>
                </a:solidFill>
                <a:latin typeface="Times New Roman"/>
                <a:cs typeface="Times New Roman"/>
              </a:rPr>
              <a:t>являє</a:t>
            </a:r>
            <a:r>
              <a:rPr kumimoji="0" lang="uk-UA" sz="2000" spc="-3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10" dirty="0">
                <a:solidFill>
                  <a:prstClr val="black"/>
                </a:solidFill>
                <a:latin typeface="Times New Roman"/>
                <a:cs typeface="Times New Roman"/>
              </a:rPr>
              <a:t>собою</a:t>
            </a:r>
            <a:r>
              <a:rPr kumimoji="0" lang="uk-UA" sz="2000" spc="-2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15" dirty="0">
                <a:solidFill>
                  <a:prstClr val="black"/>
                </a:solidFill>
                <a:latin typeface="Times New Roman"/>
                <a:cs typeface="Times New Roman"/>
              </a:rPr>
              <a:t>двовимірну</a:t>
            </a:r>
            <a:r>
              <a:rPr kumimoji="0" lang="uk-UA" sz="2000" spc="-4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10" dirty="0">
                <a:solidFill>
                  <a:prstClr val="black"/>
                </a:solidFill>
                <a:latin typeface="Times New Roman"/>
                <a:cs typeface="Times New Roman"/>
              </a:rPr>
              <a:t>таблицю,</a:t>
            </a:r>
            <a:r>
              <a:rPr kumimoji="0" lang="uk-UA" sz="2000" spc="-2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що</a:t>
            </a:r>
            <a:r>
              <a:rPr kumimoji="0" lang="uk-UA" sz="2000" spc="-10" dirty="0">
                <a:solidFill>
                  <a:prstClr val="black"/>
                </a:solidFill>
                <a:latin typeface="Times New Roman"/>
                <a:cs typeface="Times New Roman"/>
              </a:rPr>
              <a:t> містить</a:t>
            </a:r>
            <a:r>
              <a:rPr kumimoji="0" lang="uk-UA" sz="2000" spc="-2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10" dirty="0">
                <a:solidFill>
                  <a:prstClr val="black"/>
                </a:solidFill>
                <a:latin typeface="Times New Roman"/>
                <a:cs typeface="Times New Roman"/>
              </a:rPr>
              <a:t>дані</a:t>
            </a:r>
            <a:r>
              <a:rPr kumimoji="0" lang="uk-UA" sz="2000" spc="-10" dirty="0" smtClean="0">
                <a:solidFill>
                  <a:prstClr val="black"/>
                </a:solidFill>
                <a:latin typeface="Times New Roman"/>
                <a:cs typeface="Times New Roman"/>
              </a:rPr>
              <a:t>.</a:t>
            </a:r>
          </a:p>
          <a:p>
            <a:pPr marL="77788" lvl="0" indent="373063" eaLnBrk="1" fontAlgn="auto" hangingPunct="1">
              <a:spcBef>
                <a:spcPts val="0"/>
              </a:spcBef>
              <a:spcAft>
                <a:spcPts val="0"/>
              </a:spcAft>
              <a:tabLst/>
            </a:pPr>
            <a:endParaRPr kumimoji="0" lang="uk-UA" sz="20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77788" marR="43180" lvl="0" indent="373063" eaLnBrk="1" fontAlgn="auto" hangingPunct="1">
              <a:spcBef>
                <a:spcPts val="65"/>
              </a:spcBef>
              <a:spcAft>
                <a:spcPts val="0"/>
              </a:spcAft>
              <a:tabLst/>
            </a:pPr>
            <a:r>
              <a:rPr kumimoji="0" lang="uk-UA" sz="2000" b="1" dirty="0" smtClean="0">
                <a:solidFill>
                  <a:prstClr val="black"/>
                </a:solidFill>
                <a:latin typeface="Times New Roman"/>
                <a:cs typeface="Times New Roman"/>
              </a:rPr>
              <a:t>Сутність -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це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об’єкт будь-якої природи, дані про який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зберігаються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в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 БД.</a:t>
            </a:r>
            <a:r>
              <a:rPr kumimoji="0" lang="uk-UA" sz="20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Дані</a:t>
            </a:r>
            <a:r>
              <a:rPr kumimoji="0" lang="uk-UA" sz="20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про</a:t>
            </a:r>
            <a:r>
              <a:rPr kumimoji="0" lang="uk-UA" sz="2000" spc="-1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сутність</a:t>
            </a:r>
            <a:r>
              <a:rPr kumimoji="0" lang="uk-UA" sz="20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зберігаються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 у</a:t>
            </a:r>
            <a:r>
              <a:rPr kumimoji="0" lang="uk-UA" sz="2000" spc="-1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відношенні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.</a:t>
            </a:r>
          </a:p>
          <a:p>
            <a:pPr marL="77788" marR="43180" lvl="0" indent="373063" eaLnBrk="1" fontAlgn="auto" hangingPunct="1">
              <a:spcBef>
                <a:spcPts val="65"/>
              </a:spcBef>
              <a:spcAft>
                <a:spcPts val="0"/>
              </a:spcAft>
              <a:tabLst/>
            </a:pPr>
            <a:endParaRPr kumimoji="0" lang="uk-UA" sz="20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77788" marR="43180" lvl="0" indent="373063" eaLnBrk="1" fontAlgn="auto" hangingPunct="1">
              <a:spcBef>
                <a:spcPts val="15"/>
              </a:spcBef>
              <a:spcAft>
                <a:spcPts val="0"/>
              </a:spcAft>
              <a:tabLst/>
            </a:pPr>
            <a:r>
              <a:rPr kumimoji="0" lang="uk-UA" sz="2000" b="1" dirty="0">
                <a:solidFill>
                  <a:prstClr val="black"/>
                </a:solidFill>
                <a:latin typeface="Times New Roman"/>
                <a:cs typeface="Times New Roman"/>
              </a:rPr>
              <a:t>Атрибути</a:t>
            </a:r>
            <a:r>
              <a:rPr kumimoji="0" lang="uk-UA" sz="2000" i="1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є властивістю,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що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характеризують </a:t>
            </a:r>
            <a:r>
              <a:rPr kumimoji="0" lang="uk-UA" sz="2000" spc="5" dirty="0" smtClean="0">
                <a:solidFill>
                  <a:prstClr val="black"/>
                </a:solidFill>
                <a:latin typeface="Times New Roman"/>
                <a:cs typeface="Times New Roman"/>
              </a:rPr>
              <a:t>сут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ність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.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У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структурі таблиці кожний атрибут іменується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і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йому </a:t>
            </a:r>
            <a:r>
              <a:rPr kumimoji="0" lang="uk-UA" sz="2000" spc="5" dirty="0" smtClean="0">
                <a:solidFill>
                  <a:prstClr val="black"/>
                </a:solidFill>
                <a:latin typeface="Times New Roman"/>
                <a:cs typeface="Times New Roman"/>
              </a:rPr>
              <a:t>від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повідає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заголовок</a:t>
            </a:r>
            <a:r>
              <a:rPr kumimoji="0" lang="uk-UA" sz="2000" spc="-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деякого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стовпця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таблиці.</a:t>
            </a:r>
          </a:p>
          <a:p>
            <a:pPr marL="77788" lvl="0" indent="373063" eaLnBrk="1" fontAlgn="auto" hangingPunct="1">
              <a:spcBef>
                <a:spcPts val="0"/>
              </a:spcBef>
              <a:spcAft>
                <a:spcPts val="0"/>
              </a:spcAft>
              <a:tabLst/>
            </a:pP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Математично</a:t>
            </a:r>
            <a:r>
              <a:rPr kumimoji="0" lang="uk-UA" sz="2000" spc="6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відношення</a:t>
            </a:r>
            <a:r>
              <a:rPr kumimoji="0" lang="uk-UA" sz="2000" spc="4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можна</a:t>
            </a:r>
            <a:r>
              <a:rPr kumimoji="0" lang="uk-UA" sz="2000" spc="7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описати</a:t>
            </a:r>
            <a:r>
              <a:rPr kumimoji="0" lang="uk-UA" sz="2000" spc="7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в</a:t>
            </a:r>
            <a:r>
              <a:rPr kumimoji="0" lang="uk-UA" sz="2000" spc="5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такий</a:t>
            </a:r>
            <a:r>
              <a:rPr kumimoji="0" lang="uk-UA" sz="2000" spc="6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спосіб.</a:t>
            </a:r>
            <a:r>
              <a:rPr kumimoji="0" lang="uk-UA" sz="2000" spc="6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endParaRPr kumimoji="0" lang="uk-UA" sz="2000" spc="60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77788" lvl="0" indent="373063" eaLnBrk="1" fontAlgn="auto" hangingPunct="1">
              <a:spcBef>
                <a:spcPts val="0"/>
              </a:spcBef>
              <a:spcAft>
                <a:spcPts val="0"/>
              </a:spcAft>
              <a:tabLst/>
            </a:pP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Нехай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дані</a:t>
            </a:r>
            <a:r>
              <a:rPr kumimoji="0" lang="uk-UA" sz="2000" spc="225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en-US" sz="2000" b="1" i="1" spc="70" dirty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kumimoji="0" lang="en-US" sz="2000" i="1" spc="22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множин</a:t>
            </a:r>
            <a:r>
              <a:rPr kumimoji="0" lang="uk-UA" sz="2000" spc="25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en-US" b="1" i="1" spc="-52" baseline="2415" dirty="0">
                <a:solidFill>
                  <a:prstClr val="black"/>
                </a:solidFill>
                <a:latin typeface="Times New Roman"/>
                <a:cs typeface="Times New Roman"/>
              </a:rPr>
              <a:t>D</a:t>
            </a:r>
            <a:r>
              <a:rPr kumimoji="0" lang="en-US" b="1" spc="-52" baseline="-14619" dirty="0">
                <a:solidFill>
                  <a:prstClr val="black"/>
                </a:solidFill>
                <a:latin typeface="Times New Roman"/>
                <a:cs typeface="Times New Roman"/>
              </a:rPr>
              <a:t>1</a:t>
            </a:r>
            <a:r>
              <a:rPr kumimoji="0" lang="en-US" b="1" spc="-52" baseline="2415" dirty="0">
                <a:solidFill>
                  <a:prstClr val="black"/>
                </a:solidFill>
                <a:latin typeface="Times New Roman"/>
                <a:cs typeface="Times New Roman"/>
              </a:rPr>
              <a:t>,</a:t>
            </a:r>
            <a:r>
              <a:rPr kumimoji="0" lang="en-US" b="1" spc="-60" baseline="241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en-US" b="1" i="1" spc="-22" baseline="2415" dirty="0">
                <a:solidFill>
                  <a:prstClr val="black"/>
                </a:solidFill>
                <a:latin typeface="Times New Roman"/>
                <a:cs typeface="Times New Roman"/>
              </a:rPr>
              <a:t>D</a:t>
            </a:r>
            <a:r>
              <a:rPr kumimoji="0" lang="en-US" b="1" spc="-22" baseline="-14619" dirty="0">
                <a:solidFill>
                  <a:prstClr val="black"/>
                </a:solidFill>
                <a:latin typeface="Times New Roman"/>
                <a:cs typeface="Times New Roman"/>
              </a:rPr>
              <a:t>2</a:t>
            </a:r>
            <a:r>
              <a:rPr kumimoji="0" lang="en-US" b="1" spc="-217" baseline="-14619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en-US" b="1" spc="52" baseline="2415" dirty="0">
                <a:solidFill>
                  <a:prstClr val="black"/>
                </a:solidFill>
                <a:latin typeface="Times New Roman"/>
                <a:cs typeface="Times New Roman"/>
              </a:rPr>
              <a:t>,</a:t>
            </a:r>
            <a:r>
              <a:rPr kumimoji="0" lang="en-US" b="1" spc="52" baseline="2415" dirty="0">
                <a:solidFill>
                  <a:prstClr val="black"/>
                </a:solidFill>
                <a:latin typeface="Lucida Sans Unicode"/>
                <a:cs typeface="Lucida Sans Unicode"/>
              </a:rPr>
              <a:t>…</a:t>
            </a:r>
            <a:r>
              <a:rPr kumimoji="0" lang="en-US" b="1" spc="52" baseline="2415" dirty="0">
                <a:solidFill>
                  <a:prstClr val="black"/>
                </a:solidFill>
                <a:latin typeface="Times New Roman"/>
                <a:cs typeface="Times New Roman"/>
              </a:rPr>
              <a:t>,</a:t>
            </a:r>
            <a:r>
              <a:rPr kumimoji="0" lang="en-US" b="1" spc="-60" baseline="241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en-US" b="1" i="1" spc="-22" baseline="2415" dirty="0" err="1">
                <a:solidFill>
                  <a:prstClr val="black"/>
                </a:solidFill>
                <a:latin typeface="Times New Roman"/>
                <a:cs typeface="Times New Roman"/>
              </a:rPr>
              <a:t>D</a:t>
            </a:r>
            <a:r>
              <a:rPr kumimoji="0" lang="en-US" b="1" i="1" spc="-22" baseline="-14619" dirty="0" err="1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kumimoji="0" lang="en-US" b="1" i="1" spc="-15" baseline="-14619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en-US" sz="2000" dirty="0">
                <a:solidFill>
                  <a:prstClr val="black"/>
                </a:solidFill>
                <a:latin typeface="Times New Roman"/>
                <a:cs typeface="Times New Roman"/>
              </a:rPr>
              <a:t>.</a:t>
            </a:r>
            <a:r>
              <a:rPr kumimoji="0" lang="en-US" sz="2000" spc="3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Тоді</a:t>
            </a:r>
            <a:r>
              <a:rPr kumimoji="0" lang="uk-UA" sz="2000" spc="2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відношення</a:t>
            </a:r>
            <a:r>
              <a:rPr kumimoji="0" lang="uk-UA" sz="2000" spc="22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en-US" sz="2000" b="1" i="1" spc="-80" dirty="0">
                <a:solidFill>
                  <a:prstClr val="black"/>
                </a:solidFill>
                <a:latin typeface="Times New Roman"/>
                <a:cs typeface="Times New Roman"/>
              </a:rPr>
              <a:t>R</a:t>
            </a:r>
            <a:r>
              <a:rPr kumimoji="0" lang="en-US" b="1" i="1" spc="22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є</a:t>
            </a:r>
            <a:r>
              <a:rPr kumimoji="0" lang="uk-UA" sz="2000" spc="1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множина</a:t>
            </a:r>
            <a:r>
              <a:rPr kumimoji="0" lang="uk-UA" sz="2000" spc="3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впорядкованих</a:t>
            </a:r>
            <a:r>
              <a:rPr kumimoji="0" lang="uk-UA" sz="2000" spc="55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кортежів</a:t>
            </a:r>
            <a:r>
              <a:rPr kumimoji="0" lang="uk-UA" sz="2000" spc="23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800" b="1" spc="-7" baseline="2415" dirty="0">
                <a:solidFill>
                  <a:prstClr val="black"/>
                </a:solidFill>
                <a:latin typeface="Symbol"/>
                <a:cs typeface="Symbol"/>
              </a:rPr>
              <a:t></a:t>
            </a:r>
            <a:r>
              <a:rPr kumimoji="0" lang="uk-UA" sz="2800" b="1" spc="-120" baseline="241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en-US" sz="2800" b="1" i="1" spc="-22" baseline="2415" dirty="0">
                <a:solidFill>
                  <a:prstClr val="black"/>
                </a:solidFill>
                <a:latin typeface="Times New Roman"/>
                <a:cs typeface="Times New Roman"/>
              </a:rPr>
              <a:t>d</a:t>
            </a:r>
            <a:r>
              <a:rPr kumimoji="0" lang="en-US" sz="2800" b="1" spc="-22" baseline="-14619" dirty="0">
                <a:solidFill>
                  <a:prstClr val="black"/>
                </a:solidFill>
                <a:latin typeface="Times New Roman"/>
                <a:cs typeface="Times New Roman"/>
              </a:rPr>
              <a:t>1</a:t>
            </a:r>
            <a:r>
              <a:rPr kumimoji="0" lang="en-US" sz="2800" b="1" spc="-22" baseline="2415" dirty="0">
                <a:solidFill>
                  <a:prstClr val="black"/>
                </a:solidFill>
                <a:latin typeface="Times New Roman"/>
                <a:cs typeface="Times New Roman"/>
              </a:rPr>
              <a:t>,</a:t>
            </a:r>
            <a:r>
              <a:rPr kumimoji="0" lang="en-US" sz="2800" b="1" spc="-104" baseline="241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en-US" sz="2800" b="1" i="1" spc="22" baseline="2415" dirty="0">
                <a:solidFill>
                  <a:prstClr val="black"/>
                </a:solidFill>
                <a:latin typeface="Times New Roman"/>
                <a:cs typeface="Times New Roman"/>
              </a:rPr>
              <a:t>d</a:t>
            </a:r>
            <a:r>
              <a:rPr kumimoji="0" lang="en-US" sz="2800" b="1" spc="22" baseline="-14619" dirty="0">
                <a:solidFill>
                  <a:prstClr val="black"/>
                </a:solidFill>
                <a:latin typeface="Times New Roman"/>
                <a:cs typeface="Times New Roman"/>
              </a:rPr>
              <a:t>2</a:t>
            </a:r>
            <a:r>
              <a:rPr kumimoji="0" lang="en-US" sz="2800" b="1" spc="-225" baseline="-14619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en-US" sz="2800" b="1" spc="22" baseline="2415" dirty="0">
                <a:solidFill>
                  <a:prstClr val="black"/>
                </a:solidFill>
                <a:latin typeface="Times New Roman"/>
                <a:cs typeface="Times New Roman"/>
              </a:rPr>
              <a:t>,</a:t>
            </a:r>
            <a:r>
              <a:rPr kumimoji="0" lang="en-US" sz="2800" b="1" spc="22" baseline="2415" dirty="0">
                <a:solidFill>
                  <a:prstClr val="black"/>
                </a:solidFill>
                <a:latin typeface="Lucida Sans Unicode"/>
                <a:cs typeface="Lucida Sans Unicode"/>
              </a:rPr>
              <a:t>…</a:t>
            </a:r>
            <a:r>
              <a:rPr kumimoji="0" lang="en-US" sz="2800" b="1" spc="22" baseline="2415" dirty="0">
                <a:solidFill>
                  <a:prstClr val="black"/>
                </a:solidFill>
                <a:latin typeface="Times New Roman"/>
                <a:cs typeface="Times New Roman"/>
              </a:rPr>
              <a:t>,</a:t>
            </a:r>
            <a:r>
              <a:rPr kumimoji="0" lang="en-US" sz="2800" b="1" spc="-120" baseline="241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en-US" sz="2800" b="1" i="1" spc="30" baseline="2415" dirty="0" err="1">
                <a:solidFill>
                  <a:prstClr val="black"/>
                </a:solidFill>
                <a:latin typeface="Times New Roman"/>
                <a:cs typeface="Times New Roman"/>
              </a:rPr>
              <a:t>d</a:t>
            </a:r>
            <a:r>
              <a:rPr kumimoji="0" lang="en-US" sz="2800" b="1" i="1" spc="30" baseline="-14619" dirty="0" err="1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kumimoji="0" lang="en-US" sz="2800" b="1" i="1" spc="165" baseline="-14619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en-US" sz="2800" b="1" spc="-7" baseline="2415" dirty="0">
                <a:solidFill>
                  <a:prstClr val="black"/>
                </a:solidFill>
                <a:latin typeface="Symbol"/>
                <a:cs typeface="Symbol"/>
              </a:rPr>
              <a:t></a:t>
            </a:r>
            <a:r>
              <a:rPr kumimoji="0" lang="en-US" sz="2800" b="1" spc="-165" baseline="241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en-US" sz="2800" b="1" dirty="0">
                <a:solidFill>
                  <a:prstClr val="black"/>
                </a:solidFill>
                <a:latin typeface="Times New Roman"/>
                <a:cs typeface="Times New Roman"/>
              </a:rPr>
              <a:t>,</a:t>
            </a:r>
            <a:r>
              <a:rPr kumimoji="0" lang="en-US" sz="2800" b="1" spc="7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де</a:t>
            </a:r>
            <a:r>
              <a:rPr kumimoji="0" lang="uk-UA" b="1" spc="25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en-US" sz="2800" b="1" i="1" spc="22" baseline="2314" dirty="0" err="1">
                <a:solidFill>
                  <a:prstClr val="black"/>
                </a:solidFill>
                <a:latin typeface="Times New Roman"/>
                <a:cs typeface="Times New Roman"/>
              </a:rPr>
              <a:t>d</a:t>
            </a:r>
            <a:r>
              <a:rPr kumimoji="0" lang="en-US" sz="2800" b="1" i="1" spc="22" baseline="-14619" dirty="0" err="1">
                <a:solidFill>
                  <a:prstClr val="black"/>
                </a:solidFill>
                <a:latin typeface="Times New Roman"/>
                <a:cs typeface="Times New Roman"/>
              </a:rPr>
              <a:t>k</a:t>
            </a:r>
            <a:r>
              <a:rPr kumimoji="0" lang="en-US" sz="2800" b="1" i="1" spc="89" baseline="-14619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en-US" sz="2800" b="1" spc="-44" baseline="2314" dirty="0">
                <a:solidFill>
                  <a:prstClr val="black"/>
                </a:solidFill>
                <a:latin typeface="Symbol"/>
                <a:cs typeface="Symbol"/>
              </a:rPr>
              <a:t></a:t>
            </a:r>
            <a:r>
              <a:rPr kumimoji="0" lang="en-US" sz="2800" b="1" spc="-247" baseline="231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en-US" sz="2800" b="1" i="1" spc="-60" baseline="2314" dirty="0" err="1">
                <a:solidFill>
                  <a:prstClr val="black"/>
                </a:solidFill>
                <a:latin typeface="Times New Roman"/>
                <a:cs typeface="Times New Roman"/>
              </a:rPr>
              <a:t>D</a:t>
            </a:r>
            <a:r>
              <a:rPr kumimoji="0" lang="en-US" sz="2800" b="1" i="1" spc="-60" baseline="-14619" dirty="0" err="1">
                <a:solidFill>
                  <a:prstClr val="black"/>
                </a:solidFill>
                <a:latin typeface="Times New Roman"/>
                <a:cs typeface="Times New Roman"/>
              </a:rPr>
              <a:t>k</a:t>
            </a:r>
            <a:r>
              <a:rPr kumimoji="0" lang="en-US" sz="2800" b="1" i="1" baseline="-14619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en-US" sz="2800" b="1" dirty="0">
                <a:solidFill>
                  <a:prstClr val="black"/>
                </a:solidFill>
                <a:latin typeface="Times New Roman"/>
                <a:cs typeface="Times New Roman"/>
              </a:rPr>
              <a:t>;</a:t>
            </a:r>
            <a:r>
              <a:rPr kumimoji="0" lang="en-US" sz="2800" b="1" spc="229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en-US" sz="2800" b="1" i="1" spc="-52" baseline="2415" dirty="0" err="1">
                <a:solidFill>
                  <a:prstClr val="black"/>
                </a:solidFill>
                <a:latin typeface="Times New Roman"/>
                <a:cs typeface="Times New Roman"/>
              </a:rPr>
              <a:t>d</a:t>
            </a:r>
            <a:r>
              <a:rPr kumimoji="0" lang="en-US" sz="2800" b="1" i="1" spc="-52" baseline="-14619" dirty="0" err="1">
                <a:solidFill>
                  <a:prstClr val="black"/>
                </a:solidFill>
                <a:latin typeface="Times New Roman"/>
                <a:cs typeface="Times New Roman"/>
              </a:rPr>
              <a:t>k</a:t>
            </a:r>
            <a:r>
              <a:rPr kumimoji="0" lang="en-US" sz="2800" b="1" i="1" spc="562" baseline="-14619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en-US" sz="2000" dirty="0">
                <a:solidFill>
                  <a:prstClr val="black"/>
                </a:solidFill>
                <a:latin typeface="Times New Roman"/>
                <a:cs typeface="Times New Roman"/>
              </a:rPr>
              <a:t>—</a:t>
            </a:r>
            <a:r>
              <a:rPr kumimoji="0" lang="en-US" sz="2000" spc="6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атрибут;</a:t>
            </a:r>
            <a:endParaRPr kumimoji="0" lang="uk-UA" sz="20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77788" lvl="0" indent="373063" eaLnBrk="1" fontAlgn="auto" hangingPunct="1">
              <a:spcBef>
                <a:spcPts val="305"/>
              </a:spcBef>
              <a:spcAft>
                <a:spcPts val="0"/>
              </a:spcAft>
              <a:tabLst/>
            </a:pPr>
            <a:r>
              <a:rPr kumimoji="0" lang="en-US" sz="2800" b="1" i="1" spc="-97" baseline="2314" dirty="0" err="1">
                <a:solidFill>
                  <a:prstClr val="black"/>
                </a:solidFill>
                <a:latin typeface="Times New Roman"/>
                <a:cs typeface="Times New Roman"/>
              </a:rPr>
              <a:t>D</a:t>
            </a:r>
            <a:r>
              <a:rPr kumimoji="0" lang="en-US" sz="2800" b="1" i="1" spc="-22" baseline="-14619" dirty="0" err="1">
                <a:solidFill>
                  <a:prstClr val="black"/>
                </a:solidFill>
                <a:latin typeface="Times New Roman"/>
                <a:cs typeface="Times New Roman"/>
              </a:rPr>
              <a:t>k</a:t>
            </a:r>
            <a:r>
              <a:rPr kumimoji="0" lang="en-US" sz="2800" b="1" i="1" baseline="-14619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en-US" sz="2000" i="1" spc="135" baseline="-14619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-</a:t>
            </a:r>
            <a:r>
              <a:rPr kumimoji="0" lang="en-US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домен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20" dirty="0">
                <a:solidFill>
                  <a:prstClr val="black"/>
                </a:solidFill>
                <a:latin typeface="Times New Roman"/>
                <a:cs typeface="Times New Roman"/>
              </a:rPr>
              <a:t>в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ідно</a:t>
            </a:r>
            <a:r>
              <a:rPr kumimoji="0" lang="uk-UA" sz="2000" spc="-15" dirty="0">
                <a:solidFill>
                  <a:prstClr val="black"/>
                </a:solidFill>
                <a:latin typeface="Times New Roman"/>
                <a:cs typeface="Times New Roman"/>
              </a:rPr>
              <a:t>ш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ен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н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я </a:t>
            </a:r>
            <a:r>
              <a:rPr kumimoji="0" lang="uk-UA" sz="2000" spc="-9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en-US" sz="2000" b="1" i="1" spc="-80" dirty="0">
                <a:solidFill>
                  <a:prstClr val="black"/>
                </a:solidFill>
                <a:latin typeface="Times New Roman"/>
                <a:cs typeface="Times New Roman"/>
              </a:rPr>
              <a:t>R</a:t>
            </a:r>
            <a:r>
              <a:rPr kumimoji="0" lang="en-US" sz="2000" b="1" i="1" spc="-8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en-US" sz="2000" dirty="0">
                <a:solidFill>
                  <a:prstClr val="black"/>
                </a:solidFill>
                <a:latin typeface="Times New Roman"/>
                <a:cs typeface="Times New Roman"/>
              </a:rPr>
              <a:t>.</a:t>
            </a:r>
          </a:p>
          <a:p>
            <a:pPr marL="50800" marR="44450" lvl="0" indent="400050" algn="just" eaLnBrk="1" fontAlgn="auto" hangingPunct="1">
              <a:lnSpc>
                <a:spcPct val="95900"/>
              </a:lnSpc>
              <a:spcBef>
                <a:spcPts val="210"/>
              </a:spcBef>
              <a:spcAft>
                <a:spcPts val="0"/>
              </a:spcAft>
              <a:tabLst/>
            </a:pP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Приклад</a:t>
            </a:r>
            <a:r>
              <a:rPr kumimoji="0" lang="uk-UA" sz="2000" spc="5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подання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відношення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СПІВРОБІТНИК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наведений</a:t>
            </a:r>
            <a:r>
              <a:rPr kumimoji="0" lang="uk-UA" sz="2000" spc="265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на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 рис.</a:t>
            </a:r>
            <a:r>
              <a:rPr kumimoji="0" lang="uk-UA" sz="2000" spc="25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1.</a:t>
            </a:r>
            <a:r>
              <a:rPr kumimoji="0" lang="uk-UA" sz="2000" spc="35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</a:p>
          <a:p>
            <a:pPr marL="50800" marR="44450" lvl="0" indent="400050" algn="just" eaLnBrk="1" fontAlgn="auto" hangingPunct="1">
              <a:lnSpc>
                <a:spcPct val="95900"/>
              </a:lnSpc>
              <a:spcBef>
                <a:spcPts val="210"/>
              </a:spcBef>
              <a:spcAft>
                <a:spcPts val="0"/>
              </a:spcAft>
              <a:tabLst/>
            </a:pP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У</a:t>
            </a:r>
            <a:r>
              <a:rPr kumimoji="0" lang="uk-UA" sz="2000" spc="3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загальному</a:t>
            </a:r>
            <a:r>
              <a:rPr kumimoji="0" lang="uk-UA" sz="2000" spc="2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випадку</a:t>
            </a:r>
            <a:r>
              <a:rPr kumimoji="0" lang="uk-UA" sz="2000" spc="2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порядок</a:t>
            </a:r>
            <a:r>
              <a:rPr kumimoji="0" lang="uk-UA" sz="2000" spc="35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кортежів</a:t>
            </a:r>
            <a:r>
              <a:rPr kumimoji="0" lang="uk-UA" sz="2000" spc="25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у</a:t>
            </a:r>
            <a:r>
              <a:rPr kumimoji="0" lang="uk-UA" sz="2000" spc="3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відношенні,</a:t>
            </a:r>
            <a:r>
              <a:rPr kumimoji="0" lang="uk-UA" sz="2000" spc="3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як</a:t>
            </a:r>
            <a:r>
              <a:rPr kumimoji="0" lang="uk-UA" sz="2000" spc="35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і </a:t>
            </a:r>
            <a:r>
              <a:rPr kumimoji="0" lang="uk-UA" sz="2000" spc="-265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в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будь-якій множині, </a:t>
            </a:r>
            <a:r>
              <a:rPr kumimoji="0" lang="uk-UA" sz="2000" spc="-10" dirty="0" smtClean="0">
                <a:solidFill>
                  <a:prstClr val="black"/>
                </a:solidFill>
                <a:latin typeface="Times New Roman"/>
                <a:cs typeface="Times New Roman"/>
              </a:rPr>
              <a:t>не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визначений.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Однак у </a:t>
            </a:r>
            <a:r>
              <a:rPr kumimoji="0" lang="uk-UA" sz="2000" b="1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реляційних </a:t>
            </a:r>
            <a:r>
              <a:rPr kumimoji="0" lang="uk-UA" sz="2000" b="1" dirty="0" smtClean="0">
                <a:solidFill>
                  <a:prstClr val="black"/>
                </a:solidFill>
                <a:latin typeface="Times New Roman"/>
                <a:cs typeface="Times New Roman"/>
              </a:rPr>
              <a:t>СУБД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для </a:t>
            </a:r>
            <a:r>
              <a:rPr kumimoji="0" lang="uk-UA" sz="2000" spc="5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зручності кортежі впорядковують. Найчастіше для цього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вибирають </a:t>
            </a:r>
            <a:r>
              <a:rPr kumimoji="0" lang="uk-UA" sz="2000" b="1" dirty="0" smtClean="0">
                <a:solidFill>
                  <a:prstClr val="black"/>
                </a:solidFill>
                <a:latin typeface="Times New Roman"/>
                <a:cs typeface="Times New Roman"/>
              </a:rPr>
              <a:t>деякий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атрибут, за яким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система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автоматично сортує кортежі у</a:t>
            </a:r>
            <a:r>
              <a:rPr kumimoji="0" lang="uk-UA" sz="2000" spc="5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порядку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зростання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або убування.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Якщо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користувач не призначає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 атрибута</a:t>
            </a:r>
            <a:r>
              <a:rPr kumimoji="0" lang="uk-UA" sz="2000" spc="5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впорядкування,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 система</a:t>
            </a:r>
            <a:r>
              <a:rPr kumimoji="0" lang="uk-UA" sz="2000" spc="5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автоматично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присвоює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номер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 кортежам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у</a:t>
            </a:r>
            <a:r>
              <a:rPr kumimoji="0" lang="uk-UA" sz="2000" spc="-15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порядку</a:t>
            </a:r>
            <a:r>
              <a:rPr kumimoji="0" lang="uk-UA" sz="2000" spc="-15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їх</a:t>
            </a:r>
            <a:r>
              <a:rPr kumimoji="0" lang="uk-UA" sz="2000" spc="1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уведення.</a:t>
            </a:r>
            <a:endParaRPr kumimoji="0" lang="uk-UA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1743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8100" y="3303181"/>
            <a:ext cx="9067800" cy="3554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  <a:tabLst/>
            </a:pPr>
            <a:r>
              <a:rPr kumimoji="0" lang="ru-RU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Рис.</a:t>
            </a:r>
            <a:r>
              <a:rPr kumimoji="0" lang="ru-RU" sz="20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ru-RU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1</a:t>
            </a:r>
            <a:r>
              <a:rPr kumimoji="0" lang="ru-RU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.</a:t>
            </a:r>
            <a:r>
              <a:rPr kumimoji="0" lang="ru-RU" sz="20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Подання</a:t>
            </a:r>
            <a:r>
              <a:rPr kumimoji="0" lang="uk-UA" sz="2000" spc="1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відношення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10" dirty="0" smtClean="0">
                <a:solidFill>
                  <a:prstClr val="black"/>
                </a:solidFill>
                <a:latin typeface="Times New Roman"/>
                <a:cs typeface="Times New Roman"/>
              </a:rPr>
              <a:t>СПІВРОБІТНИК</a:t>
            </a:r>
          </a:p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  <a:tabLst/>
            </a:pPr>
            <a:endParaRPr kumimoji="0" lang="uk-UA" sz="2000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R="461010" indent="450850" algn="just" defTabSz="976313">
              <a:spcBef>
                <a:spcPts val="595"/>
              </a:spcBef>
              <a:spcAft>
                <a:spcPts val="0"/>
              </a:spcAft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Формально, якщо подати атрибути у відношенні, то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утворюється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нове відношення. Однак у реляційних БД перестановка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атрибутів</a:t>
            </a:r>
            <a:r>
              <a:rPr lang="uk-UA" sz="2000" spc="-1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призводить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</a:t>
            </a:r>
            <a:r>
              <a:rPr lang="uk-UA" sz="2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утворення</a:t>
            </a:r>
            <a:r>
              <a:rPr lang="uk-UA" sz="2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нового відношення.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461010" indent="450850" algn="just" defTabSz="976313">
              <a:spcBef>
                <a:spcPts val="10"/>
              </a:spcBef>
              <a:spcAft>
                <a:spcPts val="0"/>
              </a:spcAft>
            </a:pP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Доменом</a:t>
            </a: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є множина всіх можливих значень певного атрибута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відношення. Відношення СПІВРОБІТНИК містить 4 домени.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Домен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 містить прізвища всіх співробітників; домен 2 — номери всіх</a:t>
            </a:r>
            <a:r>
              <a:rPr lang="uk-UA" sz="2000" spc="-2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відділів фірми; домен 3 — назви всіх посад; домен 4 — дати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народження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всіх співробітників. Кожен домен утворює значення одного</a:t>
            </a:r>
            <a:r>
              <a:rPr lang="uk-UA" sz="2000" spc="-2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типу</a:t>
            </a:r>
            <a:r>
              <a:rPr lang="uk-UA" sz="20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даних,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наприклад,</a:t>
            </a:r>
            <a:r>
              <a:rPr lang="uk-UA" sz="2000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числові</a:t>
            </a:r>
            <a:r>
              <a:rPr lang="uk-UA" sz="2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або символьні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kumimoji="0" lang="uk-UA" sz="200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838" y="0"/>
            <a:ext cx="8479972" cy="3200401"/>
          </a:xfrm>
          <a:prstGeom prst="rect">
            <a:avLst/>
          </a:prstGeom>
        </p:spPr>
      </p:pic>
      <p:sp>
        <p:nvSpPr>
          <p:cNvPr id="5" name="Rectangle 3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0" name="Rectangle 51"/>
          <p:cNvSpPr>
            <a:spLocks noChangeArrowheads="1"/>
          </p:cNvSpPr>
          <p:nvPr/>
        </p:nvSpPr>
        <p:spPr bwMode="auto">
          <a:xfrm>
            <a:off x="477838" y="2209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173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76200" y="244258"/>
            <a:ext cx="9067800" cy="64017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461010" indent="450850" algn="just">
              <a:spcAft>
                <a:spcPts val="0"/>
              </a:spcAft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Відношення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СПІВРОБІТНИК містить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кортежі. Кортеж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розглянутого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відношення складається з 4 елементів, кожний з яких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вибирається з відповідного домену. Кожному кортежу відповідає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рядок таблиці</a:t>
            </a:r>
            <a:r>
              <a:rPr lang="uk-UA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(рис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461010" indent="450850" algn="just">
              <a:spcAft>
                <a:spcPts val="0"/>
              </a:spcAft>
            </a:pP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Схема відношення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(заголовок відношення) являє собою список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імен атрибутів. Наприклад, для наведеного прикладу схема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відношення</a:t>
            </a:r>
            <a:r>
              <a:rPr lang="uk-UA" sz="2000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має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вигляд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СПІВРОБІТНИК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(ПІБ,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Відділ,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Посада,</a:t>
            </a:r>
            <a:r>
              <a:rPr lang="uk-UA" sz="2000" spc="-2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Д_народження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). Множину кортежів відношення часто називають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змістом</a:t>
            </a:r>
            <a:r>
              <a:rPr lang="uk-UA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(тілом) відношення.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459740" indent="450850" algn="just">
              <a:spcBef>
                <a:spcPts val="5"/>
              </a:spcBef>
              <a:spcAft>
                <a:spcPts val="0"/>
              </a:spcAft>
            </a:pP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Первинним ключем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(ключем відношення, ключовим атрибутом)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називається атрибут відношення, що однозначно ідентифікує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кожний</a:t>
            </a:r>
            <a:r>
              <a:rPr lang="uk-UA" sz="2000" spc="28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2000" spc="2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його</a:t>
            </a:r>
            <a:r>
              <a:rPr lang="uk-UA" sz="2000" spc="2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кортежів.</a:t>
            </a:r>
            <a:r>
              <a:rPr lang="uk-UA" sz="2000" spc="27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Наприклад,</a:t>
            </a:r>
            <a:r>
              <a:rPr lang="uk-UA" sz="2000" spc="2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z="2000" spc="2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відношенні</a:t>
            </a:r>
            <a:r>
              <a:rPr lang="uk-UA" sz="2000" spc="2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СПІВРОБІТНИК</a:t>
            </a:r>
            <a:r>
              <a:rPr lang="uk-UA" sz="2000" spc="-1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(ПІБ,</a:t>
            </a:r>
            <a:r>
              <a:rPr lang="uk-UA" sz="2000" spc="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Відділ,</a:t>
            </a:r>
            <a:r>
              <a:rPr lang="uk-UA" sz="2000" spc="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Посада,</a:t>
            </a:r>
            <a:r>
              <a:rPr lang="uk-UA" sz="2000" spc="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Д_народження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uk-UA" sz="2000" spc="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ключовим</a:t>
            </a:r>
            <a:r>
              <a:rPr lang="uk-UA" sz="2000" spc="5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є</a:t>
            </a:r>
            <a:r>
              <a:rPr lang="uk-UA" sz="2000" spc="5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атрибут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464820" indent="450850" algn="just">
              <a:spcAft>
                <a:spcPts val="0"/>
              </a:spcAft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«ПІБ». Ключ може бути складеним (складним), тобто складатися з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кількох</a:t>
            </a:r>
            <a:r>
              <a:rPr lang="uk-UA" sz="20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атрибутів.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461010" indent="450850" algn="just" defTabSz="976313">
              <a:spcBef>
                <a:spcPts val="595"/>
              </a:spcBef>
              <a:spcAft>
                <a:spcPts val="0"/>
              </a:spcAft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Кожне</a:t>
            </a:r>
            <a:r>
              <a:rPr lang="uk-UA" sz="2000" spc="1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відношення</a:t>
            </a:r>
            <a:r>
              <a:rPr lang="uk-UA" sz="2000" spc="1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обов’язково</a:t>
            </a:r>
            <a:r>
              <a:rPr lang="uk-UA" sz="2000" spc="1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має</a:t>
            </a:r>
            <a:r>
              <a:rPr lang="uk-UA" sz="2000" spc="1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комбінацію</a:t>
            </a:r>
            <a:r>
              <a:rPr lang="uk-UA" sz="2000" spc="1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атрибутів,</a:t>
            </a:r>
            <a:r>
              <a:rPr lang="uk-UA" sz="2000" spc="1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яка може</a:t>
            </a:r>
            <a:r>
              <a:rPr lang="uk-UA" sz="2000" spc="27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бути ключем. Її</a:t>
            </a:r>
            <a:r>
              <a:rPr lang="uk-UA" sz="2000" spc="27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існування гарантується тим, що</a:t>
            </a:r>
            <a:r>
              <a:rPr lang="uk-UA" sz="2000" spc="27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відношення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— це множина, яка не містить однакових елементів — кортежів.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Тобто</a:t>
            </a:r>
            <a:r>
              <a:rPr lang="uk-UA" sz="2000" spc="19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z="2000" spc="18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відношенні</a:t>
            </a:r>
            <a:r>
              <a:rPr lang="uk-UA" sz="2000" spc="19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немає</a:t>
            </a:r>
            <a:r>
              <a:rPr lang="uk-UA" sz="2000" b="1" spc="19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повторюваних</a:t>
            </a:r>
            <a:r>
              <a:rPr lang="uk-UA" sz="2000" b="1" spc="19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кортежів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uk-UA" sz="2000" spc="19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uk-UA" sz="2000" spc="19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це</a:t>
            </a:r>
            <a:r>
              <a:rPr lang="uk-UA" sz="2000" spc="19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значить,</a:t>
            </a:r>
            <a:r>
              <a:rPr lang="uk-UA" sz="2000" spc="-26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що вся сукупність атрибутів має властивість однозначної </a:t>
            </a:r>
            <a:r>
              <a:rPr lang="uk-UA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ідентифікації 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кортежів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відношення. У багатьох СУБД допускається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створення</a:t>
            </a:r>
            <a:r>
              <a:rPr lang="uk-UA" sz="2000" spc="-1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відношень без визначення</a:t>
            </a:r>
            <a:r>
              <a:rPr lang="uk-UA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ключових полів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461010" indent="450850" algn="just" defTabSz="976313">
              <a:spcBef>
                <a:spcPts val="595"/>
              </a:spcBef>
              <a:spcAft>
                <a:spcPts val="0"/>
              </a:spcAft>
            </a:pPr>
            <a:endParaRPr lang="uk-UA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3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0" name="Rectangle 51"/>
          <p:cNvSpPr>
            <a:spLocks noChangeArrowheads="1"/>
          </p:cNvSpPr>
          <p:nvPr/>
        </p:nvSpPr>
        <p:spPr bwMode="auto">
          <a:xfrm>
            <a:off x="477838" y="2209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64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83507" y="153888"/>
            <a:ext cx="9067800" cy="6247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87313" marR="639445" indent="450850" algn="just" defTabSz="955675">
              <a:spcBef>
                <a:spcPts val="5"/>
              </a:spcBef>
              <a:spcAft>
                <a:spcPts val="0"/>
              </a:spcAft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Можливі випадки, коли відношення має 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кілька комбінацій </a:t>
            </a:r>
            <a:r>
              <a:rPr lang="uk-UA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атрибутів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кожна з яких однозначно визначає всі кортежі відношення.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Усі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ці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комбінації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атрибутів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є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можливими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ключами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відношення.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Кожний</a:t>
            </a:r>
            <a:r>
              <a:rPr lang="uk-UA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20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можливих</a:t>
            </a:r>
            <a:r>
              <a:rPr lang="uk-UA" sz="2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ключів</a:t>
            </a:r>
            <a:r>
              <a:rPr lang="uk-UA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може</a:t>
            </a:r>
            <a:r>
              <a:rPr lang="uk-UA" sz="20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бути</a:t>
            </a:r>
            <a:r>
              <a:rPr lang="uk-UA" sz="2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вибраний</a:t>
            </a:r>
            <a:r>
              <a:rPr lang="uk-UA" sz="2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</a:t>
            </a:r>
            <a:r>
              <a:rPr lang="uk-UA" sz="2000" b="1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первинний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7313" marR="638810" indent="450850" algn="just" defTabSz="955675">
              <a:spcBef>
                <a:spcPts val="10"/>
              </a:spcBef>
              <a:spcAft>
                <a:spcPts val="0"/>
              </a:spcAft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Якщо вибраний первинний ключ складається з мінімально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необхідного</a:t>
            </a:r>
            <a:r>
              <a:rPr lang="uk-UA" sz="2000" spc="-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набору</a:t>
            </a:r>
            <a:r>
              <a:rPr lang="uk-UA" sz="20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атрибутів, то він є</a:t>
            </a:r>
            <a:r>
              <a:rPr lang="uk-UA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 надлишковим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87313" marR="638810" indent="450850" algn="just" defTabSz="955675">
              <a:spcBef>
                <a:spcPts val="10"/>
              </a:spcBef>
              <a:spcAft>
                <a:spcPts val="0"/>
              </a:spcAft>
            </a:pP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7313" indent="450850" algn="just" defTabSz="955675">
              <a:spcAft>
                <a:spcPts val="0"/>
              </a:spcAft>
              <a:tabLst>
                <a:tab pos="538163" algn="l"/>
              </a:tabLst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Ключі</a:t>
            </a:r>
            <a:r>
              <a:rPr lang="uk-UA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зазвичай</a:t>
            </a:r>
            <a:r>
              <a:rPr lang="uk-UA" sz="20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використовують</a:t>
            </a:r>
            <a:r>
              <a:rPr lang="uk-UA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uk-UA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досягнення</a:t>
            </a:r>
            <a:r>
              <a:rPr lang="uk-UA" sz="20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таких</a:t>
            </a:r>
            <a:r>
              <a:rPr lang="uk-UA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цілей: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7313" marR="640080" lvl="0" indent="450850" algn="just" defTabSz="955675">
              <a:spcAft>
                <a:spcPts val="0"/>
              </a:spcAft>
              <a:buSzPts val="1100"/>
              <a:buFont typeface="Symbol" panose="05050102010706020507" pitchFamily="18" charset="2"/>
              <a:buChar char=""/>
              <a:tabLst>
                <a:tab pos="627063" algn="l"/>
              </a:tabLst>
            </a:pP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виключення дублювання значень </a:t>
            </a:r>
            <a:r>
              <a:rPr lang="uk-UA" sz="2000" dirty="0" smtClean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ключових атрибутах (інші</a:t>
            </a:r>
            <a:r>
              <a:rPr lang="uk-UA" sz="2000" spc="-26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атрибути</a:t>
            </a:r>
            <a:r>
              <a:rPr lang="uk-UA" sz="2000" spc="-1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</a:t>
            </a:r>
            <a:r>
              <a:rPr lang="uk-UA" sz="2000" spc="-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розрахунки не</a:t>
            </a:r>
            <a:r>
              <a:rPr lang="uk-UA" sz="2000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беруться);</a:t>
            </a:r>
            <a:endParaRPr lang="en-US" sz="2000" dirty="0"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87313" marR="638810" lvl="0" indent="450850" algn="just" defTabSz="955675">
              <a:spcAft>
                <a:spcPts val="0"/>
              </a:spcAft>
              <a:buSzPts val="1100"/>
              <a:buFont typeface="Symbol" panose="05050102010706020507" pitchFamily="18" charset="2"/>
              <a:buChar char=""/>
              <a:tabLst>
                <a:tab pos="538163" algn="l"/>
              </a:tabLst>
            </a:pP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упорядкування</a:t>
            </a:r>
            <a:r>
              <a:rPr lang="uk-UA" sz="2000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кортежів.</a:t>
            </a:r>
            <a:r>
              <a:rPr lang="uk-UA" sz="2000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Можливе</a:t>
            </a:r>
            <a:r>
              <a:rPr lang="uk-UA" sz="2000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впорядкування</a:t>
            </a:r>
            <a:r>
              <a:rPr lang="uk-UA" sz="2000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за</a:t>
            </a:r>
            <a:r>
              <a:rPr lang="uk-UA" sz="2000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 smtClean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зростанням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або спаданням значень усіх ключових атрибутів, а також</a:t>
            </a:r>
            <a:r>
              <a:rPr lang="uk-UA" sz="2000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змішане</a:t>
            </a:r>
            <a:r>
              <a:rPr lang="uk-UA" sz="2000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впорядкування</a:t>
            </a:r>
            <a:r>
              <a:rPr lang="uk-UA" sz="2000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(за</a:t>
            </a:r>
            <a:r>
              <a:rPr lang="uk-UA" sz="2000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одними</a:t>
            </a:r>
            <a:r>
              <a:rPr lang="uk-UA" sz="2000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—</a:t>
            </a:r>
            <a:r>
              <a:rPr lang="uk-UA" sz="2000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зростання,</a:t>
            </a:r>
            <a:r>
              <a:rPr lang="uk-UA" sz="2000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за</a:t>
            </a:r>
            <a:r>
              <a:rPr lang="uk-UA" sz="2000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іншими</a:t>
            </a:r>
            <a:r>
              <a:rPr lang="uk-UA" sz="2000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—</a:t>
            </a:r>
            <a:r>
              <a:rPr lang="uk-UA" sz="2000" spc="-26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спадання);</a:t>
            </a:r>
            <a:endParaRPr lang="en-US" sz="2000" dirty="0"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87313" lvl="0" indent="450850" algn="just" defTabSz="955675">
              <a:spcAft>
                <a:spcPts val="0"/>
              </a:spcAft>
              <a:buSzPts val="1100"/>
              <a:buFont typeface="Symbol" panose="05050102010706020507" pitchFamily="18" charset="2"/>
              <a:buChar char=""/>
              <a:tabLst>
                <a:tab pos="538163" algn="l"/>
              </a:tabLst>
            </a:pP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прискорення</a:t>
            </a:r>
            <a:r>
              <a:rPr lang="uk-UA" sz="2000" spc="-1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роботи</a:t>
            </a:r>
            <a:r>
              <a:rPr lang="uk-UA" sz="2000" spc="-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з</a:t>
            </a:r>
            <a:r>
              <a:rPr lang="uk-UA" sz="2000" spc="-1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кортежами</a:t>
            </a:r>
            <a:r>
              <a:rPr lang="uk-UA" sz="2000" spc="-1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відношення;</a:t>
            </a:r>
            <a:endParaRPr lang="en-US" sz="2000" dirty="0"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87313" lvl="0" indent="450850" algn="just" defTabSz="955675">
              <a:spcAft>
                <a:spcPts val="0"/>
              </a:spcAft>
              <a:buSzPts val="1100"/>
              <a:buFont typeface="Symbol" panose="05050102010706020507" pitchFamily="18" charset="2"/>
              <a:buChar char=""/>
              <a:tabLst>
                <a:tab pos="538163" algn="l"/>
              </a:tabLst>
            </a:pP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організації</a:t>
            </a:r>
            <a:r>
              <a:rPr lang="uk-UA" sz="2000" spc="-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зв’язування</a:t>
            </a:r>
            <a:r>
              <a:rPr lang="uk-UA" sz="2000" spc="-1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таблиць</a:t>
            </a:r>
            <a:r>
              <a:rPr lang="uk-UA" sz="2000" dirty="0" smtClean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.</a:t>
            </a:r>
          </a:p>
          <a:p>
            <a:pPr marL="87313" lvl="0" indent="450850" algn="just" defTabSz="955675">
              <a:spcAft>
                <a:spcPts val="0"/>
              </a:spcAft>
              <a:buSzPts val="1100"/>
              <a:buFont typeface="Symbol" panose="05050102010706020507" pitchFamily="18" charset="2"/>
              <a:buChar char=""/>
              <a:tabLst>
                <a:tab pos="538163" algn="l"/>
              </a:tabLst>
            </a:pPr>
            <a:endParaRPr lang="en-US" sz="2000" dirty="0"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87313" marR="363220" indent="450850" algn="just">
              <a:spcAft>
                <a:spcPts val="0"/>
              </a:spcAft>
            </a:pPr>
            <a:r>
              <a:rPr lang="uk-UA" sz="2000" spc="-1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Нехай</a:t>
            </a:r>
            <a:r>
              <a:rPr lang="uk-UA" sz="2000" spc="2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z="2000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відношенні</a:t>
            </a:r>
            <a:r>
              <a:rPr lang="uk-UA" sz="2000" spc="2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i="1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uk-UA" sz="2000" b="1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uk-UA" sz="2000" spc="1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є</a:t>
            </a:r>
            <a:r>
              <a:rPr lang="uk-UA" sz="2000" spc="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</a:t>
            </a:r>
            <a:r>
              <a:rPr lang="uk-UA" sz="2000" spc="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ключовий</a:t>
            </a:r>
            <a:r>
              <a:rPr lang="uk-UA" sz="2000" spc="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атрибут</a:t>
            </a:r>
            <a:r>
              <a:rPr lang="uk-UA" sz="2000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i="1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uk-UA" sz="2000" i="1" spc="-1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uk-UA" sz="2000" spc="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значення</a:t>
            </a:r>
            <a:r>
              <a:rPr lang="uk-UA" sz="2000" spc="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spc="-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яког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uk-UA" sz="2000" spc="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є</a:t>
            </a:r>
            <a:r>
              <a:rPr lang="uk-UA" sz="2000" spc="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значеннями</a:t>
            </a:r>
            <a:r>
              <a:rPr lang="uk-UA" sz="2000" spc="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ключового</a:t>
            </a:r>
            <a:r>
              <a:rPr lang="uk-UA" sz="2000" spc="20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атрибута</a:t>
            </a:r>
            <a:r>
              <a:rPr lang="uk-UA" sz="2000" spc="1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uk-UA" sz="2000" i="1" spc="1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іншого</a:t>
            </a:r>
            <a:r>
              <a:rPr lang="uk-UA" sz="2000" spc="20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відношення </a:t>
            </a:r>
            <a:r>
              <a:rPr lang="uk-UA" sz="2000" b="1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uk-UA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spc="-26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Тоді</a:t>
            </a:r>
            <a:r>
              <a:rPr lang="uk-UA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атрибут</a:t>
            </a:r>
            <a:r>
              <a:rPr lang="uk-UA" sz="2000" spc="2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uk-UA" sz="2000" i="1" spc="1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відношення</a:t>
            </a:r>
            <a:r>
              <a:rPr lang="uk-UA" sz="2000" spc="17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uk-UA" sz="2000" spc="9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є</a:t>
            </a:r>
            <a:r>
              <a:rPr lang="uk-UA" sz="20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зовнішнім</a:t>
            </a:r>
            <a:r>
              <a:rPr lang="uk-UA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ключем.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7313" indent="450850"/>
            <a:endParaRPr lang="uk-UA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3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0" name="Rectangle 51"/>
          <p:cNvSpPr>
            <a:spLocks noChangeArrowheads="1"/>
          </p:cNvSpPr>
          <p:nvPr/>
        </p:nvSpPr>
        <p:spPr bwMode="auto">
          <a:xfrm>
            <a:off x="477838" y="2209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575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83507" y="56749"/>
            <a:ext cx="8908093" cy="6442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87313" marR="6985" lvl="0" indent="450850" algn="just" eaLnBrk="1" fontAlgn="auto" hangingPunct="1">
              <a:spcBef>
                <a:spcPts val="5"/>
              </a:spcBef>
              <a:spcAft>
                <a:spcPts val="0"/>
              </a:spcAft>
              <a:tabLst/>
            </a:pP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За</a:t>
            </a:r>
            <a:r>
              <a:rPr kumimoji="0" lang="uk-UA" sz="2000" spc="5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допомогою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b="1" spc="-5" dirty="0">
                <a:solidFill>
                  <a:prstClr val="black"/>
                </a:solidFill>
                <a:latin typeface="Times New Roman"/>
                <a:cs typeface="Times New Roman"/>
              </a:rPr>
              <a:t>зовнішніх</a:t>
            </a:r>
            <a:r>
              <a:rPr kumimoji="0" lang="uk-UA" sz="2000" b="1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b="1" spc="-5" dirty="0">
                <a:solidFill>
                  <a:prstClr val="black"/>
                </a:solidFill>
                <a:latin typeface="Times New Roman"/>
                <a:cs typeface="Times New Roman"/>
              </a:rPr>
              <a:t>ключів</a:t>
            </a:r>
            <a:r>
              <a:rPr kumimoji="0" lang="uk-UA" sz="2000" b="1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установлюються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b="1" dirty="0">
                <a:solidFill>
                  <a:prstClr val="black"/>
                </a:solidFill>
                <a:latin typeface="Times New Roman"/>
                <a:cs typeface="Times New Roman"/>
              </a:rPr>
              <a:t>зв’язки</a:t>
            </a:r>
            <a:r>
              <a:rPr kumimoji="0" lang="uk-UA" sz="20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між </a:t>
            </a:r>
            <a:r>
              <a:rPr kumimoji="0" lang="uk-UA" sz="2000" spc="-26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відношеннями.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Наприклад,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 є</a:t>
            </a:r>
            <a:r>
              <a:rPr kumimoji="0" lang="uk-UA" sz="20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два</a:t>
            </a:r>
            <a:r>
              <a:rPr kumimoji="0" lang="uk-UA" sz="20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відношення: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СТУДЕНТ </a:t>
            </a:r>
            <a:r>
              <a:rPr kumimoji="0" lang="uk-UA" sz="2000" spc="-10" dirty="0">
                <a:solidFill>
                  <a:prstClr val="black"/>
                </a:solidFill>
                <a:latin typeface="Times New Roman"/>
                <a:cs typeface="Times New Roman"/>
              </a:rPr>
              <a:t>(ПІБ,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 Група, Спеціальність)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і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ПРЕДМЕТ (Назва предмета, Години), які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зв’язані відношенням СТУДЕНТ_ПРЕДМЕТ </a:t>
            </a:r>
            <a:r>
              <a:rPr kumimoji="0" lang="uk-UA" sz="2000" spc="-10" dirty="0">
                <a:solidFill>
                  <a:prstClr val="black"/>
                </a:solidFill>
                <a:latin typeface="Times New Roman"/>
                <a:cs typeface="Times New Roman"/>
              </a:rPr>
              <a:t>(ПІБ,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Назва предмета,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Оцінка) (рис.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2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).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У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сполучному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відношенні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атрибути ПІБ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й Назва </a:t>
            </a:r>
            <a:r>
              <a:rPr kumimoji="0" lang="uk-UA" sz="20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предмета утворюють складений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ключ.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Ці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атрибути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являють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собою </a:t>
            </a:r>
            <a:r>
              <a:rPr kumimoji="0" lang="uk-UA" sz="20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зовнішні</a:t>
            </a:r>
            <a:r>
              <a:rPr kumimoji="0" lang="uk-UA" sz="2000" spc="-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ключі,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 що</a:t>
            </a:r>
            <a:r>
              <a:rPr kumimoji="0" lang="uk-UA" sz="2000" spc="-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b="1" dirty="0">
                <a:solidFill>
                  <a:prstClr val="black"/>
                </a:solidFill>
                <a:latin typeface="Times New Roman"/>
                <a:cs typeface="Times New Roman"/>
              </a:rPr>
              <a:t>є </a:t>
            </a:r>
            <a:r>
              <a:rPr kumimoji="0" lang="uk-UA" sz="2000" b="1" spc="-5" dirty="0">
                <a:solidFill>
                  <a:prstClr val="black"/>
                </a:solidFill>
                <a:latin typeface="Times New Roman"/>
                <a:cs typeface="Times New Roman"/>
              </a:rPr>
              <a:t>первинними </a:t>
            </a:r>
            <a:r>
              <a:rPr kumimoji="0" lang="uk-UA" sz="2000" b="1" dirty="0">
                <a:solidFill>
                  <a:prstClr val="black"/>
                </a:solidFill>
                <a:latin typeface="Times New Roman"/>
                <a:cs typeface="Times New Roman"/>
              </a:rPr>
              <a:t>ключами</a:t>
            </a:r>
            <a:r>
              <a:rPr kumimoji="0" lang="uk-UA" sz="2000" b="1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інших</a:t>
            </a:r>
            <a:r>
              <a:rPr kumimoji="0" lang="uk-UA" sz="2000" spc="-1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відношень.</a:t>
            </a:r>
            <a:endParaRPr kumimoji="0" lang="uk-UA" sz="20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87313" lvl="0" indent="450850" algn="just" eaLnBrk="1" fontAlgn="auto" hangingPunct="1">
              <a:spcBef>
                <a:spcPts val="0"/>
              </a:spcBef>
              <a:spcAft>
                <a:spcPts val="0"/>
              </a:spcAft>
              <a:tabLst/>
            </a:pPr>
            <a:r>
              <a:rPr kumimoji="0" lang="uk-UA" sz="2000" b="1" spc="-5" dirty="0">
                <a:solidFill>
                  <a:prstClr val="black"/>
                </a:solidFill>
                <a:latin typeface="Times New Roman"/>
                <a:cs typeface="Times New Roman"/>
              </a:rPr>
              <a:t>Реляційна</a:t>
            </a:r>
            <a:r>
              <a:rPr kumimoji="0" lang="uk-UA" sz="2000" b="1" spc="2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b="1" spc="-5" dirty="0">
                <a:solidFill>
                  <a:prstClr val="black"/>
                </a:solidFill>
                <a:latin typeface="Times New Roman"/>
                <a:cs typeface="Times New Roman"/>
              </a:rPr>
              <a:t>модель</a:t>
            </a:r>
            <a:r>
              <a:rPr kumimoji="0" lang="uk-UA" sz="2000" b="1" spc="22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накладає</a:t>
            </a:r>
            <a:r>
              <a:rPr kumimoji="0" lang="uk-UA" sz="2000" spc="21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на</a:t>
            </a:r>
            <a:r>
              <a:rPr kumimoji="0" lang="uk-UA" sz="2000" spc="21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зовнішні</a:t>
            </a:r>
            <a:r>
              <a:rPr kumimoji="0" lang="uk-UA" sz="2000" spc="21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ключі</a:t>
            </a:r>
            <a:r>
              <a:rPr kumimoji="0" lang="uk-UA" sz="2000" spc="22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обмеження</a:t>
            </a:r>
            <a:r>
              <a:rPr kumimoji="0" lang="uk-UA" sz="2000" spc="21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для забезпечення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цілісності даних,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яке має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назву </a:t>
            </a:r>
            <a:r>
              <a:rPr kumimoji="0" lang="uk-UA" sz="2000" b="1" dirty="0">
                <a:solidFill>
                  <a:prstClr val="black"/>
                </a:solidFill>
                <a:latin typeface="Times New Roman"/>
                <a:cs typeface="Times New Roman"/>
              </a:rPr>
              <a:t>посилальна </a:t>
            </a:r>
            <a:r>
              <a:rPr kumimoji="0" lang="uk-UA" sz="2000" b="1" spc="-5" dirty="0">
                <a:solidFill>
                  <a:prstClr val="black"/>
                </a:solidFill>
                <a:latin typeface="Times New Roman"/>
                <a:cs typeface="Times New Roman"/>
              </a:rPr>
              <a:t>цілісність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. </a:t>
            </a:r>
            <a:r>
              <a:rPr kumimoji="0" lang="uk-UA" sz="2000" spc="-26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Це означає,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що кожному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значенню зовнішнього ключа мають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відповідати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рядки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 у</a:t>
            </a:r>
            <a:r>
              <a:rPr kumimoji="0" lang="uk-UA" sz="2000" spc="-1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відношеннях,</a:t>
            </a:r>
            <a:r>
              <a:rPr kumimoji="0" lang="uk-UA" sz="20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що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зв’язуються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.</a:t>
            </a:r>
          </a:p>
          <a:p>
            <a:pPr marL="87313" lvl="0" algn="ctr" eaLnBrk="1" fontAlgn="auto" hangingPunct="1">
              <a:spcBef>
                <a:spcPts val="0"/>
              </a:spcBef>
              <a:spcAft>
                <a:spcPts val="0"/>
              </a:spcAft>
              <a:tabLst/>
            </a:pPr>
            <a:endParaRPr kumimoji="0" lang="uk-UA" sz="2000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87313" lvl="0" indent="450850" algn="just" eaLnBrk="1" fontAlgn="auto" hangingPunct="1">
              <a:spcBef>
                <a:spcPts val="0"/>
              </a:spcBef>
              <a:spcAft>
                <a:spcPts val="0"/>
              </a:spcAft>
              <a:tabLst/>
            </a:pPr>
            <a:endParaRPr kumimoji="0" lang="uk-UA" sz="20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87313" lvl="0" indent="450850" algn="ctr" eaLnBrk="1" fontAlgn="auto" hangingPunct="1">
              <a:spcBef>
                <a:spcPts val="0"/>
              </a:spcBef>
              <a:spcAft>
                <a:spcPts val="0"/>
              </a:spcAft>
              <a:tabLst/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87313" lvl="0" indent="450850" algn="ctr" eaLnBrk="1" fontAlgn="auto" hangingPunct="1">
              <a:spcBef>
                <a:spcPts val="0"/>
              </a:spcBef>
              <a:spcAft>
                <a:spcPts val="0"/>
              </a:spcAft>
              <a:tabLst/>
            </a:pPr>
            <a:endParaRPr kumimoji="0" lang="uk-UA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87313" lvl="0" indent="450850" algn="ctr" eaLnBrk="1" fontAlgn="auto" hangingPunct="1">
              <a:spcBef>
                <a:spcPts val="0"/>
              </a:spcBef>
              <a:spcAft>
                <a:spcPts val="0"/>
              </a:spcAft>
              <a:tabLst/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87313" lvl="0" indent="450850" algn="ctr" eaLnBrk="1" fontAlgn="auto" hangingPunct="1">
              <a:spcBef>
                <a:spcPts val="0"/>
              </a:spcBef>
              <a:spcAft>
                <a:spcPts val="0"/>
              </a:spcAft>
              <a:tabLst/>
            </a:pPr>
            <a:endParaRPr kumimoji="0" lang="uk-UA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687388" indent="477838">
              <a:lnSpc>
                <a:spcPct val="86000"/>
              </a:lnSpc>
              <a:spcBef>
                <a:spcPts val="125"/>
              </a:spcBef>
              <a:spcAft>
                <a:spcPts val="0"/>
              </a:spcAft>
            </a:pPr>
            <a:r>
              <a:rPr lang="uk-UA" sz="1800" dirty="0" smtClean="0">
                <a:latin typeface="Cambria" panose="02040503050406030204" pitchFamily="18" charset="0"/>
                <a:ea typeface="Times New Roman" panose="02020603050405020304" pitchFamily="18" charset="0"/>
              </a:rPr>
              <a:t>зовнішній</a:t>
            </a:r>
            <a:r>
              <a:rPr lang="uk-UA" sz="1800" spc="-195" dirty="0" smtClean="0">
                <a:latin typeface="Cambria" panose="02040503050406030204" pitchFamily="18" charset="0"/>
                <a:ea typeface="Times New Roman" panose="02020603050405020304" pitchFamily="18" charset="0"/>
              </a:rPr>
              <a:t>    </a:t>
            </a:r>
            <a:r>
              <a:rPr lang="uk-UA" sz="1800" spc="-195" dirty="0" err="1" smtClean="0">
                <a:latin typeface="Cambria" panose="02040503050406030204" pitchFamily="18" charset="0"/>
                <a:ea typeface="Times New Roman" panose="02020603050405020304" pitchFamily="18" charset="0"/>
              </a:rPr>
              <a:t>зовнішній</a:t>
            </a:r>
            <a:r>
              <a:rPr lang="uk-UA" sz="1800" spc="-195" dirty="0" smtClean="0">
                <a:latin typeface="Cambria" panose="02040503050406030204" pitchFamily="18" charset="0"/>
                <a:ea typeface="Times New Roman" panose="02020603050405020304" pitchFamily="18" charset="0"/>
              </a:rPr>
              <a:t> </a:t>
            </a:r>
          </a:p>
          <a:p>
            <a:pPr marL="687388" indent="477838">
              <a:lnSpc>
                <a:spcPct val="86000"/>
              </a:lnSpc>
              <a:spcBef>
                <a:spcPts val="125"/>
              </a:spcBef>
              <a:spcAft>
                <a:spcPts val="0"/>
              </a:spcAft>
            </a:pPr>
            <a:r>
              <a:rPr lang="uk-UA" sz="1800" dirty="0">
                <a:latin typeface="Cambria" panose="02040503050406030204" pitchFamily="18" charset="0"/>
                <a:ea typeface="Times New Roman" panose="02020603050405020304" pitchFamily="18" charset="0"/>
              </a:rPr>
              <a:t>к</a:t>
            </a:r>
            <a:r>
              <a:rPr lang="uk-UA" sz="1800" dirty="0" smtClean="0">
                <a:latin typeface="Cambria" panose="02040503050406030204" pitchFamily="18" charset="0"/>
                <a:ea typeface="Times New Roman" panose="02020603050405020304" pitchFamily="18" charset="0"/>
              </a:rPr>
              <a:t>люч            ключ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7313" lvl="0" indent="450850" algn="ctr" eaLnBrk="1" fontAlgn="auto" hangingPunct="1">
              <a:spcBef>
                <a:spcPts val="0"/>
              </a:spcBef>
              <a:spcAft>
                <a:spcPts val="0"/>
              </a:spcAft>
              <a:tabLst/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87313" lvl="0" indent="450850" algn="ctr" eaLnBrk="1" fontAlgn="auto" hangingPunct="1">
              <a:spcBef>
                <a:spcPts val="0"/>
              </a:spcBef>
              <a:spcAft>
                <a:spcPts val="0"/>
              </a:spcAft>
              <a:tabLst/>
            </a:pP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Рис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.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2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.</a:t>
            </a:r>
            <a:r>
              <a:rPr kumimoji="0" lang="uk-UA" sz="2000" spc="-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Зв’язок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відношень</a:t>
            </a:r>
            <a:endParaRPr lang="uk-UA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3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0" name="Rectangle 51"/>
          <p:cNvSpPr>
            <a:spLocks noChangeArrowheads="1"/>
          </p:cNvSpPr>
          <p:nvPr/>
        </p:nvSpPr>
        <p:spPr bwMode="auto">
          <a:xfrm>
            <a:off x="477838" y="2209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92" y="3657600"/>
            <a:ext cx="8906627" cy="1640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79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83507" y="-38470"/>
            <a:ext cx="8984293" cy="6632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87313" marR="6350" lvl="0" indent="450850" algn="just" eaLnBrk="1" fontAlgn="auto" hangingPunct="1">
              <a:spcBef>
                <a:spcPts val="605"/>
              </a:spcBef>
              <a:spcAft>
                <a:spcPts val="0"/>
              </a:spcAft>
              <a:tabLst/>
            </a:pP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Оскільки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не будь-якій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таблиці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можна поставити </a:t>
            </a:r>
            <a:r>
              <a:rPr kumimoji="0" lang="uk-UA" sz="2000" b="1" dirty="0">
                <a:solidFill>
                  <a:prstClr val="black"/>
                </a:solidFill>
                <a:latin typeface="Times New Roman"/>
                <a:cs typeface="Times New Roman"/>
              </a:rPr>
              <a:t>у відповідність </a:t>
            </a:r>
            <a:r>
              <a:rPr kumimoji="0" lang="uk-UA" sz="2000" b="1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відношення,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визначимо умови, виконання яких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дозволяє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вважати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 таблицю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 відношенням:</a:t>
            </a:r>
            <a:endParaRPr kumimoji="0" lang="uk-UA" sz="20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87313" marR="9525" lvl="0" indent="450850" algn="just" eaLnBrk="1" fontAlgn="auto" hangingPunct="1">
              <a:spcBef>
                <a:spcPts val="95"/>
              </a:spcBef>
              <a:spcAft>
                <a:spcPts val="0"/>
              </a:spcAft>
              <a:buFont typeface="Symbol"/>
              <a:buChar char=""/>
              <a:tabLst>
                <a:tab pos="372745" algn="l"/>
              </a:tabLst>
            </a:pP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усі</a:t>
            </a:r>
            <a:r>
              <a:rPr kumimoji="0" lang="uk-UA" sz="2000" spc="10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рядки</a:t>
            </a:r>
            <a:r>
              <a:rPr kumimoji="0" lang="uk-UA" sz="2000" spc="1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таблиці</a:t>
            </a:r>
            <a:r>
              <a:rPr kumimoji="0" lang="uk-UA" sz="2000" spc="1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мають</a:t>
            </a:r>
            <a:r>
              <a:rPr kumimoji="0" lang="uk-UA" sz="2000" spc="8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бути</a:t>
            </a:r>
            <a:r>
              <a:rPr kumimoji="0" lang="uk-UA" sz="2000" spc="1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унікальні,</a:t>
            </a:r>
            <a:r>
              <a:rPr kumimoji="0" lang="uk-UA" sz="2000" spc="1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тобто</a:t>
            </a:r>
            <a:r>
              <a:rPr kumimoji="0" lang="uk-UA" sz="2000" spc="10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b="1" spc="-5" dirty="0">
                <a:solidFill>
                  <a:prstClr val="black"/>
                </a:solidFill>
                <a:latin typeface="Times New Roman"/>
                <a:cs typeface="Times New Roman"/>
              </a:rPr>
              <a:t>не</a:t>
            </a:r>
            <a:r>
              <a:rPr kumimoji="0" lang="uk-UA" sz="2000" b="1" spc="9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b="1" dirty="0">
                <a:solidFill>
                  <a:prstClr val="black"/>
                </a:solidFill>
                <a:latin typeface="Times New Roman"/>
                <a:cs typeface="Times New Roman"/>
              </a:rPr>
              <a:t>може</a:t>
            </a:r>
            <a:r>
              <a:rPr kumimoji="0" lang="uk-UA" sz="2000" b="1" spc="9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b="1" spc="-5" dirty="0">
                <a:solidFill>
                  <a:prstClr val="black"/>
                </a:solidFill>
                <a:latin typeface="Times New Roman"/>
                <a:cs typeface="Times New Roman"/>
              </a:rPr>
              <a:t>бути </a:t>
            </a:r>
            <a:r>
              <a:rPr kumimoji="0" lang="uk-UA" sz="2000" b="1" spc="-26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рядків</a:t>
            </a:r>
            <a:r>
              <a:rPr kumimoji="0" lang="uk-UA" sz="2000" spc="-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з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b="1" spc="-5" dirty="0">
                <a:solidFill>
                  <a:prstClr val="black"/>
                </a:solidFill>
                <a:latin typeface="Times New Roman"/>
                <a:cs typeface="Times New Roman"/>
              </a:rPr>
              <a:t>однаковими</a:t>
            </a:r>
            <a:r>
              <a:rPr kumimoji="0" lang="uk-UA" sz="2000" b="1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b="1" spc="-5" dirty="0">
                <a:solidFill>
                  <a:prstClr val="black"/>
                </a:solidFill>
                <a:latin typeface="Times New Roman"/>
                <a:cs typeface="Times New Roman"/>
              </a:rPr>
              <a:t>первинними ключами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;</a:t>
            </a:r>
            <a:endParaRPr kumimoji="0" lang="uk-UA" sz="20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87313" marR="7620" lvl="0" indent="450850" algn="just" eaLnBrk="1" fontAlgn="auto" hangingPunct="1">
              <a:spcBef>
                <a:spcPts val="75"/>
              </a:spcBef>
              <a:spcAft>
                <a:spcPts val="0"/>
              </a:spcAft>
              <a:buFont typeface="Symbol"/>
              <a:buChar char=""/>
              <a:tabLst>
                <a:tab pos="372745" algn="l"/>
              </a:tabLst>
            </a:pP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імена</a:t>
            </a:r>
            <a:r>
              <a:rPr kumimoji="0" lang="uk-UA" sz="2000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стовпців</a:t>
            </a:r>
            <a:r>
              <a:rPr kumimoji="0" lang="uk-UA" sz="2000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таблиці</a:t>
            </a:r>
            <a:r>
              <a:rPr kumimoji="0" lang="uk-UA" sz="2000" spc="2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мають</a:t>
            </a:r>
            <a:r>
              <a:rPr kumimoji="0" lang="uk-UA" sz="2000" spc="1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бути</a:t>
            </a:r>
            <a:r>
              <a:rPr kumimoji="0" lang="uk-UA" sz="2000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b="1" dirty="0">
                <a:solidFill>
                  <a:prstClr val="black"/>
                </a:solidFill>
                <a:latin typeface="Times New Roman"/>
                <a:cs typeface="Times New Roman"/>
              </a:rPr>
              <a:t>різні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,</a:t>
            </a:r>
            <a:r>
              <a:rPr kumimoji="0" lang="uk-UA" sz="20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а</a:t>
            </a:r>
            <a:r>
              <a:rPr kumimoji="0" lang="uk-UA" sz="2000" spc="1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значення</a:t>
            </a:r>
            <a:r>
              <a:rPr kumimoji="0" lang="uk-UA" sz="2000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їх</a:t>
            </a:r>
            <a:r>
              <a:rPr kumimoji="0" lang="uk-UA" sz="2000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b="1" spc="-5" dirty="0">
                <a:solidFill>
                  <a:prstClr val="black"/>
                </a:solidFill>
                <a:latin typeface="Times New Roman"/>
                <a:cs typeface="Times New Roman"/>
              </a:rPr>
              <a:t>прості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, </a:t>
            </a:r>
            <a:r>
              <a:rPr kumimoji="0" lang="uk-UA" sz="2000" spc="-26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тобто</a:t>
            </a:r>
            <a:r>
              <a:rPr kumimoji="0" lang="uk-UA" sz="20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неприпустима</a:t>
            </a:r>
            <a:r>
              <a:rPr kumimoji="0" lang="uk-UA" sz="20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група</a:t>
            </a:r>
            <a:r>
              <a:rPr kumimoji="0" lang="uk-UA" sz="2000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значень</a:t>
            </a:r>
            <a:r>
              <a:rPr kumimoji="0" lang="uk-UA" sz="20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b="1" dirty="0">
                <a:solidFill>
                  <a:prstClr val="black"/>
                </a:solidFill>
                <a:latin typeface="Times New Roman"/>
                <a:cs typeface="Times New Roman"/>
              </a:rPr>
              <a:t>в</a:t>
            </a:r>
            <a:r>
              <a:rPr kumimoji="0" lang="uk-UA" sz="2000" b="1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b="1" dirty="0">
                <a:solidFill>
                  <a:prstClr val="black"/>
                </a:solidFill>
                <a:latin typeface="Times New Roman"/>
                <a:cs typeface="Times New Roman"/>
              </a:rPr>
              <a:t>одному</a:t>
            </a:r>
            <a:r>
              <a:rPr kumimoji="0" lang="uk-UA" sz="2000" b="1" spc="-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b="1" spc="-5" dirty="0">
                <a:solidFill>
                  <a:prstClr val="black"/>
                </a:solidFill>
                <a:latin typeface="Times New Roman"/>
                <a:cs typeface="Times New Roman"/>
              </a:rPr>
              <a:t>стовпці</a:t>
            </a:r>
            <a:r>
              <a:rPr kumimoji="0" lang="uk-UA" sz="2000" b="1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b="1" spc="-5" dirty="0">
                <a:solidFill>
                  <a:prstClr val="black"/>
                </a:solidFill>
                <a:latin typeface="Times New Roman"/>
                <a:cs typeface="Times New Roman"/>
              </a:rPr>
              <a:t>одного</a:t>
            </a:r>
            <a:r>
              <a:rPr kumimoji="0" lang="uk-UA" sz="2000" b="1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b="1" spc="-5" dirty="0">
                <a:solidFill>
                  <a:prstClr val="black"/>
                </a:solidFill>
                <a:latin typeface="Times New Roman"/>
                <a:cs typeface="Times New Roman"/>
              </a:rPr>
              <a:t>рядка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;</a:t>
            </a:r>
            <a:endParaRPr kumimoji="0" lang="uk-UA" sz="20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87313" marR="6985" lvl="0" indent="450850" algn="just" eaLnBrk="1" fontAlgn="auto" hangingPunct="1">
              <a:spcBef>
                <a:spcPts val="65"/>
              </a:spcBef>
              <a:spcAft>
                <a:spcPts val="0"/>
              </a:spcAft>
              <a:buFont typeface="Symbol"/>
              <a:buChar char=""/>
              <a:tabLst>
                <a:tab pos="372745" algn="l"/>
              </a:tabLst>
            </a:pP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усі</a:t>
            </a:r>
            <a:r>
              <a:rPr kumimoji="0" lang="uk-UA" sz="2000" spc="6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рядки</a:t>
            </a:r>
            <a:r>
              <a:rPr kumimoji="0" lang="uk-UA" sz="2000" spc="4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однієї</a:t>
            </a:r>
            <a:r>
              <a:rPr kumimoji="0" lang="uk-UA" sz="2000" spc="6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таблиці</a:t>
            </a:r>
            <a:r>
              <a:rPr kumimoji="0" lang="uk-UA" sz="2000" spc="5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повинні</a:t>
            </a:r>
            <a:r>
              <a:rPr kumimoji="0" lang="uk-UA" sz="2000" spc="6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b="1" dirty="0">
                <a:solidFill>
                  <a:prstClr val="black"/>
                </a:solidFill>
                <a:latin typeface="Times New Roman"/>
                <a:cs typeface="Times New Roman"/>
              </a:rPr>
              <a:t>мати</a:t>
            </a:r>
            <a:r>
              <a:rPr kumimoji="0" lang="uk-UA" sz="2000" b="1" spc="5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b="1" spc="-5" dirty="0">
                <a:solidFill>
                  <a:prstClr val="black"/>
                </a:solidFill>
                <a:latin typeface="Times New Roman"/>
                <a:cs typeface="Times New Roman"/>
              </a:rPr>
              <a:t>одну</a:t>
            </a:r>
            <a:r>
              <a:rPr kumimoji="0" lang="uk-UA" sz="2000" b="1" spc="4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b="1" spc="-5" dirty="0">
                <a:solidFill>
                  <a:prstClr val="black"/>
                </a:solidFill>
                <a:latin typeface="Times New Roman"/>
                <a:cs typeface="Times New Roman"/>
              </a:rPr>
              <a:t>структуру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,</a:t>
            </a:r>
            <a:r>
              <a:rPr kumimoji="0" lang="uk-UA" sz="2000" spc="6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відпо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відну</a:t>
            </a:r>
            <a:r>
              <a:rPr kumimoji="0" lang="uk-UA" sz="2000" spc="-2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до імен</a:t>
            </a:r>
            <a:r>
              <a:rPr kumimoji="0" lang="uk-UA" sz="2000" spc="-1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і</a:t>
            </a:r>
            <a:r>
              <a:rPr kumimoji="0" lang="uk-UA" sz="20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типів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стовпців;</a:t>
            </a:r>
            <a:endParaRPr kumimoji="0" lang="uk-UA" sz="20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87313" marR="6985" lvl="0" indent="450850" algn="just" eaLnBrk="1" fontAlgn="auto" hangingPunct="1">
              <a:spcBef>
                <a:spcPts val="75"/>
              </a:spcBef>
              <a:spcAft>
                <a:spcPts val="0"/>
              </a:spcAft>
              <a:buFont typeface="Symbol"/>
              <a:buChar char=""/>
              <a:tabLst>
                <a:tab pos="372745" algn="l"/>
              </a:tabLst>
            </a:pP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порядок</a:t>
            </a:r>
            <a:r>
              <a:rPr kumimoji="0" lang="uk-UA" sz="2000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розміщення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b="1" spc="-5" dirty="0">
                <a:solidFill>
                  <a:prstClr val="black"/>
                </a:solidFill>
                <a:latin typeface="Times New Roman"/>
                <a:cs typeface="Times New Roman"/>
              </a:rPr>
              <a:t>рядків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 у</a:t>
            </a:r>
            <a:r>
              <a:rPr kumimoji="0" lang="uk-UA" sz="2000" spc="-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таблиці</a:t>
            </a:r>
            <a:r>
              <a:rPr kumimoji="0" lang="uk-UA" sz="2000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може</a:t>
            </a:r>
            <a:r>
              <a:rPr kumimoji="0" lang="uk-UA" sz="20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бути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b="1" spc="-5" dirty="0">
                <a:solidFill>
                  <a:prstClr val="black"/>
                </a:solidFill>
                <a:latin typeface="Times New Roman"/>
                <a:cs typeface="Times New Roman"/>
              </a:rPr>
              <a:t>довільний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.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endParaRPr kumimoji="0" lang="uk-UA" sz="2000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87313" marR="6985" lvl="0" indent="450850" algn="just" eaLnBrk="1" fontAlgn="auto" hangingPunct="1">
              <a:spcBef>
                <a:spcPts val="75"/>
              </a:spcBef>
              <a:spcAft>
                <a:spcPts val="0"/>
              </a:spcAft>
              <a:tabLst>
                <a:tab pos="372745" algn="l"/>
              </a:tabLst>
            </a:pP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Найбільш</a:t>
            </a:r>
            <a:r>
              <a:rPr kumimoji="0" lang="uk-UA" sz="2000" spc="45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часто</a:t>
            </a:r>
            <a:r>
              <a:rPr kumimoji="0" lang="uk-UA" sz="2000" spc="4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таблиця</a:t>
            </a:r>
            <a:r>
              <a:rPr kumimoji="0" lang="uk-UA" sz="2000" spc="3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з</a:t>
            </a:r>
            <a:r>
              <a:rPr kumimoji="0" lang="uk-UA" sz="2000" spc="4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відношенням</a:t>
            </a:r>
            <a:r>
              <a:rPr kumimoji="0" lang="uk-UA" sz="2000" spc="5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розміщується</a:t>
            </a:r>
            <a:r>
              <a:rPr kumimoji="0" lang="uk-UA" sz="2000" spc="4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b="1" dirty="0">
                <a:solidFill>
                  <a:prstClr val="black"/>
                </a:solidFill>
                <a:latin typeface="Times New Roman"/>
                <a:cs typeface="Times New Roman"/>
              </a:rPr>
              <a:t>в</a:t>
            </a:r>
            <a:r>
              <a:rPr kumimoji="0" lang="uk-UA" sz="2000" b="1" spc="4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b="1" dirty="0" smtClean="0">
                <a:solidFill>
                  <a:prstClr val="black"/>
                </a:solidFill>
                <a:latin typeface="Times New Roman"/>
                <a:cs typeface="Times New Roman"/>
              </a:rPr>
              <a:t>окремому</a:t>
            </a:r>
            <a:r>
              <a:rPr kumimoji="0" lang="uk-UA" sz="2000" b="1" spc="11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b="1" dirty="0">
                <a:solidFill>
                  <a:prstClr val="black"/>
                </a:solidFill>
                <a:latin typeface="Times New Roman"/>
                <a:cs typeface="Times New Roman"/>
              </a:rPr>
              <a:t>файлі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.</a:t>
            </a:r>
            <a:r>
              <a:rPr kumimoji="0" lang="uk-UA" sz="2000" spc="12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125" dirty="0" smtClean="0">
                <a:solidFill>
                  <a:prstClr val="black"/>
                </a:solidFill>
                <a:latin typeface="Times New Roman"/>
                <a:cs typeface="Times New Roman"/>
              </a:rPr>
              <a:t>В</a:t>
            </a:r>
            <a:r>
              <a:rPr kumimoji="0" lang="uk-UA" sz="2000" spc="11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деяких</a:t>
            </a:r>
            <a:r>
              <a:rPr kumimoji="0" lang="uk-UA" sz="2000" spc="1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СУБД</a:t>
            </a:r>
            <a:r>
              <a:rPr kumimoji="0" lang="uk-UA" sz="2000" spc="12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одна</a:t>
            </a:r>
            <a:r>
              <a:rPr kumimoji="0" lang="uk-UA" sz="2000" spc="1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окрема</a:t>
            </a:r>
            <a:r>
              <a:rPr kumimoji="0" lang="uk-UA" sz="2000" spc="12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таблиця</a:t>
            </a:r>
            <a:r>
              <a:rPr kumimoji="0" lang="uk-UA" sz="2000" spc="11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(відношення)</a:t>
            </a:r>
            <a:r>
              <a:rPr kumimoji="0" lang="uk-UA" sz="2000" spc="12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вважається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БД;</a:t>
            </a:r>
            <a:r>
              <a:rPr kumimoji="0" lang="uk-UA" sz="2000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в</a:t>
            </a:r>
            <a:r>
              <a:rPr kumimoji="0" lang="uk-UA" sz="2000" spc="-2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інших</a:t>
            </a:r>
            <a:r>
              <a:rPr kumimoji="0" lang="uk-UA" sz="20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10" dirty="0">
                <a:solidFill>
                  <a:prstClr val="black"/>
                </a:solidFill>
                <a:latin typeface="Times New Roman"/>
                <a:cs typeface="Times New Roman"/>
              </a:rPr>
              <a:t>СУБД</a:t>
            </a:r>
            <a:r>
              <a:rPr kumimoji="0" lang="uk-UA" sz="2000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вона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може</a:t>
            </a:r>
            <a:r>
              <a:rPr kumimoji="0" lang="uk-UA" sz="20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містити</a:t>
            </a:r>
            <a:r>
              <a:rPr kumimoji="0" lang="uk-UA" sz="20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кілька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таблиць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.</a:t>
            </a:r>
          </a:p>
          <a:p>
            <a:pPr marL="87313" marR="6985" lvl="0" indent="450850" algn="just" eaLnBrk="1" fontAlgn="auto" hangingPunct="1">
              <a:spcBef>
                <a:spcPts val="75"/>
              </a:spcBef>
              <a:spcAft>
                <a:spcPts val="0"/>
              </a:spcAft>
              <a:tabLst>
                <a:tab pos="372745" algn="l"/>
              </a:tabLst>
            </a:pPr>
            <a:endParaRPr kumimoji="0" lang="uk-UA" sz="20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87313" marR="183515" indent="450850" algn="just">
              <a:spcAft>
                <a:spcPts val="0"/>
              </a:spcAft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 загальному випадку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правомірне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вважати, що БД містить одну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або кілька таблиць, 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об’єднаних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значеннєвим змістом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а також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процедурами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контролю цілісності й обробки інформації 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інтересах</a:t>
            </a:r>
            <a:r>
              <a:rPr lang="uk-UA" sz="2000" b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вирішення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деякого прикладного завдання. Наприклад, коли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використовується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СУБД 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Microsoft Access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у файлі БД, поряд з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таблицями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зберігаються й 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інші об’єкти бази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— запити, звіти, форми,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макроси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модулі.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Таблиця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даних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звичайно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зберігається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диску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2000" b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окремому</a:t>
            </a:r>
            <a:r>
              <a:rPr lang="uk-UA" sz="2000" b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файлі</a:t>
            </a:r>
            <a:r>
              <a:rPr lang="uk-UA" sz="2000" b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операційної</a:t>
            </a:r>
            <a:r>
              <a:rPr lang="uk-UA" sz="2000" b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системи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uk-UA" sz="2000" spc="5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3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0" name="Rectangle 51"/>
          <p:cNvSpPr>
            <a:spLocks noChangeArrowheads="1"/>
          </p:cNvSpPr>
          <p:nvPr/>
        </p:nvSpPr>
        <p:spPr bwMode="auto">
          <a:xfrm>
            <a:off x="477838" y="2209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10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11584</TotalTime>
  <Words>2388</Words>
  <Application>Microsoft Office PowerPoint</Application>
  <PresentationFormat>Экран (4:3)</PresentationFormat>
  <Paragraphs>267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32" baseType="lpstr">
      <vt:lpstr>Arial</vt:lpstr>
      <vt:lpstr>Calibri</vt:lpstr>
      <vt:lpstr>Calibri Light</vt:lpstr>
      <vt:lpstr>Cambria</vt:lpstr>
      <vt:lpstr>Lucida Sans Unicode</vt:lpstr>
      <vt:lpstr>Symbol</vt:lpstr>
      <vt:lpstr>Times New Roman</vt:lpstr>
      <vt:lpstr>Wingdings</vt:lpstr>
      <vt:lpstr>Тема Office</vt:lpstr>
      <vt:lpstr>Васильківський фаховий коледж ВНЗ «Відкритий міжнародний університет розвитку людини «Україна»  Навчальна дисципліна   Інформаційні технології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Дайте стислі відповіді на вказані Контрольні запитання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Проблемы снижения стрессового состояния работников для обеспечения охраны труда в сельскохозяйственном  производстве</dc:title>
  <dc:creator>User</dc:creator>
  <cp:lastModifiedBy>8</cp:lastModifiedBy>
  <cp:revision>821</cp:revision>
  <dcterms:created xsi:type="dcterms:W3CDTF">2007-10-17T13:38:43Z</dcterms:created>
  <dcterms:modified xsi:type="dcterms:W3CDTF">2022-11-09T07:55:15Z</dcterms:modified>
</cp:coreProperties>
</file>