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  БІЗНЕС - ПЛАНУВАННЯ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706281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                                              ПРОФЕСОР КАФЕДРИ ТУРИЗМУ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                    ДОКУМЕНТНИХ ТА МІЖКУЛЬТУРНИХ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                    КОМУНІКАЦІЙ А.В. КОРОТЄЄВА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099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ВЕЛИКОМАСШТАБНІ ПРОЕКТИ ОЦІНЮЮТЬ ЗА: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СОЦІАЛЬНИМИ ТА ЕКОНОМІЧНИМИ НАСЛІДКАМИ , ВПЛИВОМ НА НАВКОЛИШНЄ СЕРЕДОВИЩЕ МІСТА, РЕГІОНУ, ВСІЄЇ КРАЇНИ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smtClean="0"/>
              <a:t>ОЦІНКА МАЙБУТНІХ ВИТРАТ І РЕЗУЛЬТАТІВ ЗДІЙСНЮЄТЬСЯ В </a:t>
            </a:r>
            <a:r>
              <a:rPr lang="uk-UA" dirty="0" smtClean="0"/>
              <a:t>МЕЖАХ</a:t>
            </a:r>
          </a:p>
          <a:p>
            <a:pPr marL="0" indent="0">
              <a:buNone/>
            </a:pPr>
            <a:r>
              <a:rPr lang="uk-UA" dirty="0" smtClean="0"/>
              <a:t>   РОЗРАХУНКОВОГО </a:t>
            </a:r>
            <a:r>
              <a:rPr lang="uk-UA" dirty="0" smtClean="0"/>
              <a:t>ПЕРІОДУ , ГОРИЗОНТ ЯКОГО ВИЗНАЧАЮТЬ З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       </a:t>
            </a:r>
            <a:r>
              <a:rPr lang="uk-UA" dirty="0" smtClean="0"/>
              <a:t>УРАХУВАННЯМ</a:t>
            </a:r>
            <a:r>
              <a:rPr lang="uk-UA" dirty="0" smtClean="0"/>
              <a:t>:</a:t>
            </a:r>
          </a:p>
          <a:p>
            <a:r>
              <a:rPr lang="uk-UA" dirty="0" smtClean="0"/>
              <a:t>ТРИВАЛОСТІ СТВОРЕННЯ, ЕКСПЛУТАЦІЇ, ЛІКВІДАЦІЇ ОБ’ЄКТУ</a:t>
            </a:r>
          </a:p>
          <a:p>
            <a:r>
              <a:rPr lang="uk-UA" dirty="0" smtClean="0"/>
              <a:t>СЕРЕДНЬОЗВАЖЕНОГО НОРМАТИВНОГО ТЕРМІНУ СЛУЖБИ ОСНОВНОГО ТЕХНОЛОГІЧНОГО УСТАТКУВАННЯ</a:t>
            </a:r>
          </a:p>
          <a:p>
            <a:r>
              <a:rPr lang="uk-UA" dirty="0" smtClean="0"/>
              <a:t>ДОСЯГНЕННЯ ЗАДАНИХ ХАРАКТЕРИСТИК ПРИБУТКУ</a:t>
            </a:r>
          </a:p>
          <a:p>
            <a:r>
              <a:rPr lang="uk-UA" dirty="0" smtClean="0"/>
              <a:t>ОГОВОРЕНИХ ВИМОГ ІНВЕСТОРА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682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ОЦІНКА КОМЕРЦІЙНОЇ ТА БЮДЖЕТНОЇ ЕФЕКТИВНОСТІ ПРОЕКТУ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КОМЕРЦІЙНА ЕФЕКТИВНІСТЬ ВИЗНАЧАЄТЬСЯ СПІВВІДНОШЕННЯМ ФІНАНСОВИХ ВИТРАТ І РЕЗУЛЬТАТІВ ІНВЕСТИЦІЙНОЇ, ОПЕРАЦІЙНОЇ, ФІНАНСОВОЇ ДІЯЛЬНОСТІ, КОЛИ В РАМКАХ КОЖНОГО ВИДУ ДІЯЛЬНОСТІ ВІДБУВАЄТЬСЯ ПРИПЛИВ І ВІДТІК ГРОШОВИХ КОШТІВ.</a:t>
            </a:r>
          </a:p>
          <a:p>
            <a:r>
              <a:rPr lang="uk-UA" dirty="0" smtClean="0"/>
              <a:t>ОБОВ’ЯЗКОВІ ВИХІДНІ ДАНІ: ЦІНИ РЕАЛІЗАЦІЇ ПРОДУКЦІЇ, ПОСЛУГИ, ВИТРАТИ ВИРОБНИЦТВА, ЗАГАЛЬНІ ІНВЕСТИЦІЙНІ ВИТРАТИ, ПРОЦЕНТ ЗА КРЕДИТИ</a:t>
            </a:r>
          </a:p>
          <a:p>
            <a:r>
              <a:rPr lang="uk-UA" dirty="0" smtClean="0"/>
              <a:t>БЮДЖЕТНА ЕФЕКТИВНІСТЬ ВІДОБРАЖАЄ ВПЛИВ РЕЗУЛЬТАТІВ ЗДІЙСНЕННЯ ІНВЕСТИЦІЙНОГО ПРОЕКТУ НА ДОХОДИ І ВИТРАТИ ДЕРЖАВНОГО, РЕГІОНАЛЬНОГО АБО МІСЦЕВОГО БЮДЖЕТІВ:</a:t>
            </a:r>
          </a:p>
          <a:p>
            <a:pPr marL="0" indent="0">
              <a:buNone/>
            </a:pPr>
            <a:r>
              <a:rPr lang="uk-UA" dirty="0" smtClean="0"/>
              <a:t>      </a:t>
            </a:r>
            <a:r>
              <a:rPr lang="en-US" dirty="0" err="1" smtClean="0"/>
              <a:t>Bt</a:t>
            </a:r>
            <a:r>
              <a:rPr lang="en-US" dirty="0" smtClean="0"/>
              <a:t> </a:t>
            </a:r>
            <a:r>
              <a:rPr lang="uk-UA" dirty="0" smtClean="0"/>
              <a:t>(БЮДЖЕТНИЙ ЕФЕКТ)</a:t>
            </a:r>
            <a:r>
              <a:rPr lang="en-US" dirty="0" smtClean="0"/>
              <a:t>= </a:t>
            </a:r>
            <a:r>
              <a:rPr lang="uk-UA" dirty="0" smtClean="0"/>
              <a:t>Д</a:t>
            </a:r>
            <a:r>
              <a:rPr lang="en-US" dirty="0" smtClean="0"/>
              <a:t>t </a:t>
            </a:r>
            <a:r>
              <a:rPr lang="uk-UA" dirty="0" smtClean="0"/>
              <a:t>(ДОХОДИ ВІДПОВІДНОГО БЮДЖЕТУ)  </a:t>
            </a:r>
            <a:r>
              <a:rPr lang="en-US" dirty="0" smtClean="0"/>
              <a:t>-</a:t>
            </a:r>
            <a:r>
              <a:rPr lang="uk-UA" dirty="0" smtClean="0"/>
              <a:t>  З</a:t>
            </a:r>
            <a:r>
              <a:rPr lang="en-US" dirty="0" smtClean="0"/>
              <a:t>t</a:t>
            </a:r>
            <a:r>
              <a:rPr lang="uk-UA" dirty="0" smtClean="0"/>
              <a:t>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(ВИТРАТИ ВІДПОВІДНОГО БЮДЖЕТУ, ЗДІЙСНЕНІ ДЛЯ ЦЬОГО ПРОЕКТУ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78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 ІНВЕСТИЦІЙНИХ ПРОЕКТІВ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РИЗИК У ПРОЕКТНОМУ АНАЛІЗІ – ЦЕ ЙМОВІРНІСТЬ ВИЗНАЧЕНОГО РІВНЯ </a:t>
            </a:r>
            <a:r>
              <a:rPr lang="uk-UA" dirty="0" smtClean="0"/>
              <a:t>ВТРАТ </a:t>
            </a:r>
            <a:r>
              <a:rPr lang="uk-UA" dirty="0" smtClean="0"/>
              <a:t>ФІРМОЮ ЧАСТИНИ СВОЇХ РЕСУРСІВ АБО НЕДООТРИМАННЯ ДОХОДІВ, АБО ПОЯВА ДОДАТКОВИХ ВИТРАТ ПРИ РЕАЛІЗАЦІЇ ПРОЕКТУ</a:t>
            </a:r>
          </a:p>
          <a:p>
            <a:r>
              <a:rPr lang="uk-UA" dirty="0" smtClean="0"/>
              <a:t>ЯКЩО МІРА ДОСЯГНЕННЯ РЕЗУЛЬТАТУ МОЖЕ КОЛИВАТИСЯ В МЕЖАХ, ТАКІ ДІЇ ПОВИННІ РОЗГЛЯДАТИСЯ ЯК РИЗИКОВАНІ. ЧИМ ВИЩИМ Є СТУПІНЬ НЕПЕРЕДБАЧУВАНОСТІ ДІЙ, ТИМ БІЛЬШИЙ РИЗИК</a:t>
            </a:r>
          </a:p>
          <a:p>
            <a:r>
              <a:rPr lang="uk-UA" dirty="0" smtClean="0"/>
              <a:t>СИСТЕМАТИЧНИЙ РИЗИК НАЛЕЖИТЬ ДО ЗОВНІШНІХ ФАКТОРІВ, ТАКИХ Я</a:t>
            </a:r>
            <a:r>
              <a:rPr lang="uk-UA" dirty="0"/>
              <a:t>К</a:t>
            </a:r>
            <a:r>
              <a:rPr lang="uk-UA" dirty="0" smtClean="0"/>
              <a:t> СТАН ЕКОНОМІКИ В ЦІЛОМУ, І ПЕРЕБУВАЄ ПОЗА ЗАГАЛЬНИМ КОНТРОЛЕМ НАД ПРОЕКТОМ</a:t>
            </a:r>
          </a:p>
          <a:p>
            <a:r>
              <a:rPr lang="uk-UA" dirty="0" smtClean="0"/>
              <a:t>НЕСИСТЕМАТИЧНИЙ РИЗИК БЕЗПОСЕРЕДНЬО СТОСУЄТЬСЯ ПРОЕКТУ: РІВЕНЬ РЕНТАБЕЛЬНОСТІ, ЗАРОБІТНА ПЛАТА, ЦІНИ ЗБУТУ, ЦІНИ ПОСТАЧАЛЬНИКІВ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75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 АНАЛІЗУ РИЗИКІВ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МЕТОД АНАЛІЗУ ЧУТЛИВОСТІ – ЦЕ ВИКОРИСТАННЯ ЗМІН ПАРАМЕТРІВ ДЛЯ ВИЗНАЧЕННОСТІ ЖИТТЄЗДАТНОСТІ ПРОЕКТУ В УМОВАХ НЕВИЗНАЧЕННОСТІ</a:t>
            </a:r>
          </a:p>
          <a:p>
            <a:r>
              <a:rPr lang="uk-UA" dirty="0" smtClean="0"/>
              <a:t>АЛГОРИТМ ПРОВЕДЕННЯ АНАЛІЗУ ЧУТЛИВОСТІ ПЕРЕДБАЧАЄ:</a:t>
            </a:r>
          </a:p>
          <a:p>
            <a:pPr marL="0" indent="0">
              <a:buNone/>
            </a:pPr>
            <a:r>
              <a:rPr lang="uk-UA" dirty="0" smtClean="0"/>
              <a:t>               ЕЛАСТИЧНІСТЬ ЧИСТОЇ ТЕПЕРІШНЬОЇ ВАРТОСТІ (</a:t>
            </a:r>
            <a:r>
              <a:rPr lang="en-US" dirty="0" smtClean="0"/>
              <a:t>NPV</a:t>
            </a:r>
            <a:r>
              <a:rPr lang="uk-UA" dirty="0" smtClean="0"/>
              <a:t>) =</a:t>
            </a:r>
          </a:p>
          <a:p>
            <a:pPr marL="0" indent="0">
              <a:buNone/>
            </a:pPr>
            <a:r>
              <a:rPr lang="uk-UA" dirty="0" smtClean="0"/>
              <a:t>               ПРОЦЕНТНА ЗМІНА </a:t>
            </a:r>
            <a:r>
              <a:rPr lang="en-US" dirty="0" smtClean="0"/>
              <a:t>NPV </a:t>
            </a:r>
            <a:r>
              <a:rPr lang="uk-UA" dirty="0" smtClean="0"/>
              <a:t>/  ПРОЦЕНТНА ЗМІНА ЗМІННОЇ</a:t>
            </a:r>
          </a:p>
          <a:p>
            <a:endParaRPr lang="uk-UA" dirty="0"/>
          </a:p>
          <a:p>
            <a:r>
              <a:rPr lang="uk-UA" dirty="0" smtClean="0"/>
              <a:t>МЕТОД АНАЛІЗУ СЦЕНАРІЇВ – РОЗГЛЯДАННЯ ЕКСТРЕМАЛЬНИХ РЕЗУЛЬТАТІВ ТА ЙМОВІРНОСТЕЙ РОЗПОДІЛУ ТЕПЕРІШНЬОЇ ВАРТОСТІ ПРОЕКТУ ЗА ТАКИМИ СЦЕНАРІЯМИ: БАЗОВИЙ ВИПАДОК, ЩО БУВ ОСНОВОЮ ДЛЯ ПРОВЕДЕННЯ АНАЛІЗУ ЧУТЛИВОСТІ; ОПТИМІСТИЧНИЙ І ПЕСИМІСТИЧНИЙ</a:t>
            </a:r>
          </a:p>
        </p:txBody>
      </p:sp>
    </p:spTree>
    <p:extLst>
      <p:ext uri="{BB962C8B-B14F-4D97-AF65-F5344CB8AC3E}">
        <p14:creationId xmlns:p14="http://schemas.microsoft.com/office/powerpoint/2010/main" val="1821849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ДЯКУЮ ЗА УВАГУ!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                                       </a:t>
            </a:r>
            <a:r>
              <a:rPr lang="en-US" dirty="0" smtClean="0"/>
              <a:t>ANTONINAKRTV@GMAIL.COM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80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ПРОБЛЕМИ ДО ОБГОВОРЕННЯ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1. СУТЬ </a:t>
            </a:r>
            <a:r>
              <a:rPr lang="uk-UA" dirty="0" smtClean="0"/>
              <a:t>БІЗНЕС-ПЛАНУВАННЯ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2. КРИТЕРІЇ ОЦІНКИ ЕФЕКТИВНОСТІ БІЗНЕС-ПЛАНУ</a:t>
            </a:r>
          </a:p>
          <a:p>
            <a:endParaRPr lang="uk-UA" dirty="0" smtClean="0"/>
          </a:p>
          <a:p>
            <a:r>
              <a:rPr lang="uk-UA" dirty="0" smtClean="0"/>
              <a:t>3. КРИТЕРІЇ КОМЕРЦІЙНОЇ ТА БЮДЖЕТНОЇ ЕФЕКТИВНОСТІ ПРОЕКТУ</a:t>
            </a:r>
          </a:p>
          <a:p>
            <a:endParaRPr lang="uk-UA" dirty="0"/>
          </a:p>
          <a:p>
            <a:r>
              <a:rPr lang="uk-UA" dirty="0" smtClean="0"/>
              <a:t>4. МЕТОДИ АНАЛІЗУ ТА ОЦІНКИ РИЗИКІВ ІНВЕСТИЦІЙНИХ ПРОЕКТІВ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23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СУТНІСТЬ БІЗНЕС-ПЛАНУВАННЯ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БІЗНЕС-ПЛАН – ЦЕ ПЛАНОВИЙ ДОКУМЕНТ, ЯКИЙ РОЗКРИВАЄ </a:t>
            </a:r>
            <a:r>
              <a:rPr lang="uk-UA" dirty="0" smtClean="0"/>
              <a:t>ВСІ </a:t>
            </a:r>
            <a:r>
              <a:rPr lang="uk-UA" dirty="0" smtClean="0"/>
              <a:t>СТОРОНИ ЗАПОЧАТКОВАНОГО КОМЕРЦІЙНОГО ПРОЕКТУ</a:t>
            </a:r>
          </a:p>
          <a:p>
            <a:r>
              <a:rPr lang="uk-UA" dirty="0" smtClean="0"/>
              <a:t>ЦЕЙ ДОКУМЕНТ ОБОВ’ЯЗКОВО ДОЗВОЛИТЬ ПЕРЕДБАЧИТИ ЗАХОДИ З РЕАЛІЗАЦІЇ НОВОЇ ІДЕЇ , ВИЗНАЧИТИ НЕОБХІДНЕ ФІНАНСОВЕ ЗАБЕЗПЕЧЕННЯ І УМОВИ ОТРИМАННЯ ПЕВНОГО ЗИСКУ.</a:t>
            </a:r>
          </a:p>
          <a:p>
            <a:r>
              <a:rPr lang="uk-UA" dirty="0"/>
              <a:t>Н</a:t>
            </a:r>
            <a:r>
              <a:rPr lang="uk-UA" dirty="0" smtClean="0"/>
              <a:t>А ПРАКТИЦІ ЦЕЙ ДОКУМЕНТ Є ФОРМОЮ ЕКСПЕРТНОЇ ОЦІНКИ ДОЦІЛЬНОСТІ ТА ЕФЕКТИВНОСТІ РЕАЛІЗАЦІЇ ТІЄЇ ЧИ ІНШОЇ ПІДПРИЄМНИЦЬКОЇ ІДЕЇ</a:t>
            </a:r>
          </a:p>
          <a:p>
            <a:r>
              <a:rPr lang="uk-UA" dirty="0" smtClean="0"/>
              <a:t>БІЗНЕС-ПЛАН </a:t>
            </a:r>
            <a:r>
              <a:rPr lang="uk-UA" dirty="0" smtClean="0"/>
              <a:t>МІСТИТЬ СИСТЕМУ УВ’ЯЗАНИХ В ЧАСІ ТА ПРОСТОРІ </a:t>
            </a:r>
            <a:r>
              <a:rPr lang="uk-UA" dirty="0" smtClean="0"/>
              <a:t>, </a:t>
            </a:r>
            <a:r>
              <a:rPr lang="uk-UA" dirty="0" smtClean="0"/>
              <a:t>УЗГОДЖЕНИХ З МЕТОЮ ТА РЕСУРСАМИ ЗАХОДІВ ТА ДІЙ, СПРЯМОВАНИХ НА ОТРИМАННЯ МАХ ПРИБУТКУ ЯК РЕЗУЛЬТАТУ РЕАЛІЗАЦІЇ ПРОЕКТУ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77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БІЗНЕС-ПЛАНУВАННЯ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ПІДГОТОВЧИЙ ПЕРІОД – ВИБІР ВИКОНАВЦІВ, КОНСУЛЬТАНТІВ, ЕКСПЕРТІВ, ПОСТАНОВКА ЗАВДАННЯ ТА РОЗПОДІЛ ОБОВ’ЯЗКІВ, РОЗРОБКА КАЛЕНДАРНОГО ПЛАНУ ВИКОНАННЯ РОБІТ, ЗБІР ВИХІДНОЇ ІНФОРМАЦІЇ</a:t>
            </a:r>
          </a:p>
          <a:p>
            <a:r>
              <a:rPr lang="uk-UA" dirty="0" smtClean="0"/>
              <a:t>РОЗРОБКА БІЗНЕС-ПЛАНУ</a:t>
            </a:r>
          </a:p>
          <a:p>
            <a:r>
              <a:rPr lang="uk-UA" dirty="0" smtClean="0"/>
              <a:t>ПРЕЗЕНТАЦІЯ БІЗНЕС-ПЛАНУ ПЕРЕД ІНВЕСТОРАМИ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              ЦІЛІ БІЗНЕС- ПЛАНУВАННЯ:</a:t>
            </a:r>
          </a:p>
          <a:p>
            <a:r>
              <a:rPr lang="uk-UA" dirty="0" smtClean="0"/>
              <a:t>ЗОВНІШНЯ ЦІЛЬ – ЗАПЕВНИТИ МАЙБУТНІХ ПАРТНЕРІВ І КРЕДИТОРІВ В УСПІХУ ПРОЕКТУ</a:t>
            </a:r>
          </a:p>
          <a:p>
            <a:r>
              <a:rPr lang="uk-UA" dirty="0" smtClean="0"/>
              <a:t>ВНУТРІШНЯ ЦІЛЬ – СТАТИ ОСНОВОЮ УПРАВЛІННЯ ПІДПРИЄМНИЦЬКОЮ ДІЯЛЬНІСТЮ ДЛЯ РЕАЛІЗАЦІЇ ПЛАНОВИХ ЗАХОДІВ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72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</a:t>
            </a:r>
            <a:r>
              <a:rPr lang="uk-UA" dirty="0" smtClean="0"/>
              <a:t>АВДАННЯ БІЗНЕС-ПЛАНУВАННЯ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ОБГРУНТУВАННЯ ЕКОНОМІЧНОЇ ДОЦІЛЬНОСТІ НАПРЯМІВ РОЗВИТКУ ПІДПРИЄМСТВА</a:t>
            </a:r>
          </a:p>
          <a:p>
            <a:r>
              <a:rPr lang="uk-UA" dirty="0" smtClean="0"/>
              <a:t>2. РОЗРАХУНОК ОЧІКУВАНИХ ФІНАНСОВИХ РЕЗУЛЬТАТІВ ДІЯЛЬНОСТІ ПІДПРИЄМСТВА, НАСАМПЕРЕД, ОБСЯГІВ ПРОДАЖІВ ТА ПРИБУТКУ</a:t>
            </a:r>
          </a:p>
          <a:p>
            <a:r>
              <a:rPr lang="uk-UA" dirty="0" smtClean="0"/>
              <a:t>3. ВИЗНАЧЕННЯ ДЖЕРЕЛ ФІНАНСУВАННЯ ОБРАНОЇ СТРАТЕГІЇ, СПОСОБІВ АКУМУЛЯЦІЇ ФІНАНСОВИХ РЕСУРСІВ</a:t>
            </a:r>
          </a:p>
          <a:p>
            <a:r>
              <a:rPr lang="uk-UA" dirty="0" smtClean="0"/>
              <a:t>4. ПІДБІР ПРАЦІВНИКІВ, СПРОМОЖНИХ РЕАЛІЗУВАТИ БІЗНЕС-ПЛАН</a:t>
            </a:r>
          </a:p>
          <a:p>
            <a:endParaRPr lang="uk-UA" dirty="0"/>
          </a:p>
          <a:p>
            <a:r>
              <a:rPr lang="uk-UA" dirty="0" smtClean="0"/>
              <a:t>ЦЕНТРОМ БІЗНЕС-ПЛАНУ Є КОНЦЕНТРАЦІЯ ФІНАНСОВИХ РЕСУРСІВ , ТОБТО ЗБІЛЬШЕННЯ КАПІТАЛУ ПІДПРИЄМСТВА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3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ТИПОВА СТРУКТУРА</a:t>
            </a:r>
            <a:br>
              <a:rPr lang="uk-UA" dirty="0" smtClean="0"/>
            </a:br>
            <a:r>
              <a:rPr lang="uk-UA" dirty="0" smtClean="0"/>
              <a:t> БІЗНЕС-ПЛАНУ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РЕЗЮМЕ – </a:t>
            </a:r>
            <a:r>
              <a:rPr lang="en-US" dirty="0" smtClean="0"/>
              <a:t>EXECUTIVE SUMMARY – </a:t>
            </a:r>
            <a:r>
              <a:rPr lang="uk-UA" dirty="0" smtClean="0"/>
              <a:t>ВИСВІТЛЮЮТЬ ОСНОВНІ ПОЛОЖЕННЯ ПРОЕКТУ</a:t>
            </a:r>
          </a:p>
          <a:p>
            <a:r>
              <a:rPr lang="uk-UA" dirty="0" smtClean="0"/>
              <a:t>ЗАГАЛЬНІ ВІДОМОСТІ ПРО ПІДПРИЄМСТВО – </a:t>
            </a:r>
            <a:r>
              <a:rPr lang="en-US" dirty="0" smtClean="0"/>
              <a:t>COMPANY PROFILE – </a:t>
            </a:r>
            <a:r>
              <a:rPr lang="uk-UA" dirty="0" smtClean="0"/>
              <a:t>ЙОГО ПОЛОЖЕННЯ НА РИНКУ СЬОГОДНІ І БАЖАНЕ В МАЙБУТНЬОМУ</a:t>
            </a:r>
          </a:p>
          <a:p>
            <a:r>
              <a:rPr lang="uk-UA" dirty="0" smtClean="0"/>
              <a:t>РИНОК ЗБУТУ ПІДПРИЄМСТВА – </a:t>
            </a:r>
            <a:r>
              <a:rPr lang="en-US" dirty="0" smtClean="0"/>
              <a:t>ENVIRONMENT OF INDUSTRY – </a:t>
            </a:r>
            <a:r>
              <a:rPr lang="uk-UA" dirty="0" smtClean="0"/>
              <a:t>АНАЛІЗ РИНКУ ПЕВНОГО ПРОДУКТУ ЧИ ПОСЛУГИ</a:t>
            </a:r>
          </a:p>
          <a:p>
            <a:r>
              <a:rPr lang="uk-UA" dirty="0" smtClean="0"/>
              <a:t>МАРКЕТИНГОВИЙ ПЛАН – </a:t>
            </a:r>
            <a:r>
              <a:rPr lang="en-US" dirty="0" smtClean="0"/>
              <a:t>MARKETING PLAN – </a:t>
            </a:r>
            <a:r>
              <a:rPr lang="uk-UA" dirty="0" smtClean="0"/>
              <a:t>ВИЗНАЧЕННЯ ОБСЯГІВ ПРОДАЖІВ ТА КАНАЛІВ МАЙБУТНЬОГО ЗБУТУ</a:t>
            </a:r>
          </a:p>
          <a:p>
            <a:r>
              <a:rPr lang="uk-UA" dirty="0" smtClean="0"/>
              <a:t>ОПЕРАТИВНИЙ ПЛАН – </a:t>
            </a:r>
            <a:r>
              <a:rPr lang="en-US" dirty="0" smtClean="0"/>
              <a:t>OPERATING PLAN – </a:t>
            </a:r>
            <a:r>
              <a:rPr lang="uk-UA" dirty="0" smtClean="0"/>
              <a:t>ОРГАНІЗАЦІЙНИЙ ТА ВИРОБНИЧИЙ РОЗДІЛИ</a:t>
            </a:r>
          </a:p>
          <a:p>
            <a:r>
              <a:rPr lang="uk-UA" dirty="0" smtClean="0"/>
              <a:t>ПЛАН ТРУДОВИХ РЕСУРСІВ – </a:t>
            </a:r>
            <a:r>
              <a:rPr lang="en-US" dirty="0" smtClean="0"/>
              <a:t>HUMAN RESOURCES PLAN</a:t>
            </a:r>
          </a:p>
          <a:p>
            <a:r>
              <a:rPr lang="uk-UA" dirty="0" smtClean="0"/>
              <a:t>ФІНАНСОВИЙ ПЛАН - </a:t>
            </a:r>
            <a:r>
              <a:rPr lang="en-US" dirty="0" smtClean="0"/>
              <a:t>FINANCIAL PLAN</a:t>
            </a:r>
            <a:r>
              <a:rPr lang="uk-UA"/>
              <a:t> </a:t>
            </a:r>
            <a:r>
              <a:rPr lang="uk-UA" smtClean="0"/>
              <a:t>– ВИЗНАЧАЄ ЕФЕКТИВНІСТЬ ПРОПОЗИЦІЇ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9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ІНВЕСТИЦІЙНА ПРИВАБЛИВІСТЬ ПРОЕКТУ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АБСОЛЮТНА ПРИВАБЛИВІСТЬ ІНВЕСТИЦІЙНОГО ПРОЕКТУ – ЦЕ ОЦІНКА ЧИСТОЇ ПРИВЕДЕНОЇ ВАРТОСТІ ПРОЕКТУ ЗА ВЕСЬ ЙОГО ЖИТТЄВИЙ ЦИКЛ. ОЦІНЮЄТЬСЯ ЗА МЕТОДИКОЇ АГЕНСТВА З ПИТАНЬ УНИКНЕННЯ БАНКРУТСТВ ПІДПРИЄМСТВ ТА ОРГАНІЗАЦІЙ (30 ПОКАЗНИКІВ)</a:t>
            </a:r>
          </a:p>
          <a:p>
            <a:r>
              <a:rPr lang="uk-UA" dirty="0" smtClean="0"/>
              <a:t>ВІДНОСНА ПРИВАБЛИВІСТЬ ІНВЕСТИЦІЙНОГО ПРОЕКТУ ПЕРЕДБАЧАЄ БАЗУ ПОРІВНЯННЯ, ЯКОЮ МОЖУТЬ БУТИ ІНШІ ПІДПРИЄМСТВА, РЕГІОНИ АБО ПЕВНІ РОЗРАХУНКОВІ НОРМАТИВНІ ЗНАЧЕННЯ</a:t>
            </a:r>
          </a:p>
          <a:p>
            <a:r>
              <a:rPr lang="uk-UA" dirty="0" smtClean="0"/>
              <a:t>ПРИ ОЦІНЦІ ЕФЕКТИВНОСТІ ІНВЕСТИЦІЙНОГО ПРОЦЕСУ ПОРІВНЯННЯ РІЗНОЧАСНИХ ПОКАЗНИКІВ ЗДІЙСНЮЄТЬСЯ ШЛЯХОМ ПРИВЕДЕННЯ – ДИСКОНТУВАННЯ – ЇХ ДО ВАРТОСТІ В ПОЧАТКОВОМУ ПЕРІОДІ – ЦЕ МЕТОД ПОРІВНЯННЯ ДОХОДУ ВІД ПРОЕКТУ І АЛЬТЕРНАТИВНОГО ДОХОДУ ВІД ВКЛАДЕННЯ ТИХ ЖЕ САМИХ ГРОШЕЙ У БАНК ПІД ЩОРІЧНИЙ 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96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ОЦІНКА ЕФЕКТИВНОСТІ ІНВЕСТИЦІЙНИХ ПРОЕКТІВ ПОТРЕБУЄ: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МОДЕЛЮВАННЯ ТА ПРОГНОЗУВАННЯ ПОТОКІВ ПРОДУКЦІЇ, РЕСУРСІВ, КОШТІВ</a:t>
            </a:r>
          </a:p>
          <a:p>
            <a:r>
              <a:rPr lang="uk-UA" dirty="0" smtClean="0"/>
              <a:t>УРАХУВАННЯ РЕЗУЛЬТАТІВ АНАЛІЗУ ФІНАНСОВОГО СТАНУ ПІДПРИЄМСТВА, </a:t>
            </a:r>
            <a:r>
              <a:rPr lang="uk-UA" dirty="0" smtClean="0"/>
              <a:t>КОТРЕ </a:t>
            </a:r>
            <a:r>
              <a:rPr lang="uk-UA" dirty="0" smtClean="0"/>
              <a:t>РЕАЛІЗУЄ ІНВЕСТИЦІЙНИЙ ПРОЕКТ</a:t>
            </a:r>
          </a:p>
          <a:p>
            <a:r>
              <a:rPr lang="uk-UA" dirty="0" smtClean="0"/>
              <a:t>ВИЯВЛЕННЯ ВПЛИВУ РЕАЛІЗАЦІЇ ІНВЕСТИЦІЙНОГО ПРОЕКТУ НА ДОВКІЛЛЯ</a:t>
            </a:r>
          </a:p>
          <a:p>
            <a:r>
              <a:rPr lang="uk-UA" dirty="0" smtClean="0"/>
              <a:t>ПРИВЕДЕННЯ МАЙБУТНІХ РІЗНОЧАСОВИХ ДОХОДІВ І ВИТРАТ ДО УМОВ ЇХ СПІВВИМІРНОСТІ</a:t>
            </a:r>
          </a:p>
          <a:p>
            <a:r>
              <a:rPr lang="uk-UA" dirty="0" smtClean="0"/>
              <a:t>УРАХУВАННЯ ВПЛИВУ ЧИННИКА ІНФЛЯЦІЇ</a:t>
            </a:r>
          </a:p>
          <a:p>
            <a:r>
              <a:rPr lang="uk-UA" dirty="0" smtClean="0"/>
              <a:t>ПОРІВНЯННЯ РЕЗУЛЬТАТІВ (ВИГОД) І ВИТРАТ З ОРІЄНТАЦІЄЮ НА ДОСЯГНЕННЯ СПОДІВАНОЇ НОРМИ ПРИБУТКУ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20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ТЕРМІН ОКУПНОСТІ ПРОЕКТУ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ЦЕ МІНІМАЛЬНИЙ </a:t>
            </a:r>
            <a:r>
              <a:rPr lang="uk-UA" dirty="0" smtClean="0"/>
              <a:t>ЧАСОВИЙ </a:t>
            </a:r>
            <a:r>
              <a:rPr lang="uk-UA" dirty="0" smtClean="0"/>
              <a:t>ІНТЕРВАЛ – ПЕРІОД З ЯКОГО ІНТЕГРАЛЬНІ ЗАТРАТИ, ПОВ’ЯЗАНІ З ПРОЕКТОМ, ПОКРИВАЮТЬСЯ РЕЗУЛЬТАТОМ ВІД ЗДІЙСНЕННЯ ІНВЕСТИЦІЙНОГО ПРОЕКТУ</a:t>
            </a:r>
          </a:p>
          <a:p>
            <a:r>
              <a:rPr lang="uk-UA" dirty="0" smtClean="0"/>
              <a:t>РОЗРАХУНОК НЕДИСКОНТОВАНОГО ПЕРІОДУ ОКУПНОСТІ: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По </a:t>
            </a:r>
            <a:r>
              <a:rPr lang="en-US" dirty="0" smtClean="0"/>
              <a:t>(</a:t>
            </a:r>
            <a:r>
              <a:rPr lang="uk-UA" dirty="0" smtClean="0"/>
              <a:t>НЕДИСКОНТОВАНИЙ ПЕРІОД ОКУПНОСТІ</a:t>
            </a:r>
            <a:r>
              <a:rPr lang="en-US" dirty="0" smtClean="0"/>
              <a:t>) </a:t>
            </a:r>
            <a:r>
              <a:rPr lang="uk-UA" dirty="0" smtClean="0"/>
              <a:t>= </a:t>
            </a:r>
          </a:p>
          <a:p>
            <a:pPr marL="0" indent="0">
              <a:buNone/>
            </a:pPr>
            <a:r>
              <a:rPr lang="uk-UA" dirty="0" smtClean="0"/>
              <a:t>        З</a:t>
            </a:r>
            <a:r>
              <a:rPr lang="en-US" dirty="0" smtClean="0"/>
              <a:t>t</a:t>
            </a:r>
            <a:r>
              <a:rPr lang="uk-UA" dirty="0" smtClean="0"/>
              <a:t> </a:t>
            </a:r>
            <a:r>
              <a:rPr lang="en-US" dirty="0" smtClean="0"/>
              <a:t>(</a:t>
            </a:r>
            <a:r>
              <a:rPr lang="uk-UA" dirty="0" smtClean="0"/>
              <a:t>ОБСЯГ ІНВЕСТИЦІЙНИХ ВИТРАТ НА РЕАЛІЗАЦІЮ ПРОЕКТА</a:t>
            </a:r>
            <a:r>
              <a:rPr lang="en-US" dirty="0" smtClean="0"/>
              <a:t>)</a:t>
            </a:r>
            <a:r>
              <a:rPr lang="uk-UA" dirty="0" smtClean="0"/>
              <a:t>   /   </a:t>
            </a:r>
            <a:r>
              <a:rPr lang="en-US" dirty="0" err="1" smtClean="0"/>
              <a:t>Rt</a:t>
            </a:r>
            <a:r>
              <a:rPr lang="en-US" dirty="0" smtClean="0"/>
              <a:t> </a:t>
            </a:r>
            <a:r>
              <a:rPr lang="uk-UA" dirty="0" smtClean="0"/>
              <a:t>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</a:t>
            </a:r>
            <a:r>
              <a:rPr lang="en-US" dirty="0" smtClean="0"/>
              <a:t>(</a:t>
            </a:r>
            <a:r>
              <a:rPr lang="uk-UA" dirty="0" smtClean="0"/>
              <a:t>СЕРЕДНЬОРІЧНА КІЛЬКІСТЬ ЧИСТОГО ГРОШОВОГО ПОТОКУ ЗА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ЕКСПЛУАТАЦІЙНИЙ ПЕРІОД ПРОЕКТУ – ПРИ КОРОТКОСТРОКОВИХ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КАПІТАЛЬНИХ ВКЛАДЕННЯХ ЦЕЙ ПОКАЗНИК РОЗРАХОВУЄТЬСЯ ЯК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             СЕРЕДНЬОМІСЯЧНИЙ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600216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TM04033937[[fn=Туман]]</Template>
  <TotalTime>569</TotalTime>
  <Words>889</Words>
  <Application>Microsoft Office PowerPoint</Application>
  <PresentationFormat>Широкий екран</PresentationFormat>
  <Paragraphs>102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Туман</vt:lpstr>
      <vt:lpstr>   БІЗНЕС - ПЛАНУВАННЯ</vt:lpstr>
      <vt:lpstr>ПРОБЛЕМИ ДО ОБГОВОРЕННЯ</vt:lpstr>
      <vt:lpstr>СУТНІСТЬ БІЗНЕС-ПЛАНУВАННЯ</vt:lpstr>
      <vt:lpstr>ЕТАПИ БІЗНЕС-ПЛАНУВАННЯ</vt:lpstr>
      <vt:lpstr>ЗАВДАННЯ БІЗНЕС-ПЛАНУВАННЯ</vt:lpstr>
      <vt:lpstr>ТИПОВА СТРУКТУРА  БІЗНЕС-ПЛАНУ</vt:lpstr>
      <vt:lpstr>ІНВЕСТИЦІЙНА ПРИВАБЛИВІСТЬ ПРОЕКТУ</vt:lpstr>
      <vt:lpstr>ОЦІНКА ЕФЕКТИВНОСТІ ІНВЕСТИЦІЙНИХ ПРОЕКТІВ ПОТРЕБУЄ:</vt:lpstr>
      <vt:lpstr>ТЕРМІН ОКУПНОСТІ ПРОЕКТУ</vt:lpstr>
      <vt:lpstr>ВЕЛИКОМАСШТАБНІ ПРОЕКТИ ОЦІНЮЮТЬ ЗА:</vt:lpstr>
      <vt:lpstr>ОЦІНКА КОМЕРЦІЙНОЇ ТА БЮДЖЕТНОЇ ЕФЕКТИВНОСТІ ПРОЕКТУ</vt:lpstr>
      <vt:lpstr>РИЗИКИ ІНВЕСТИЦІЙНИХ ПРОЕКТІВ</vt:lpstr>
      <vt:lpstr>МЕТОДИ АНАЛІЗУ РИЗИКІВ</vt:lpstr>
      <vt:lpstr>                                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БІЗНЕС - ПЛАНУВАННЯ</dc:title>
  <dc:creator>Пользователь</dc:creator>
  <cp:lastModifiedBy>Пользователь</cp:lastModifiedBy>
  <cp:revision>28</cp:revision>
  <dcterms:created xsi:type="dcterms:W3CDTF">2021-01-13T13:18:57Z</dcterms:created>
  <dcterms:modified xsi:type="dcterms:W3CDTF">2021-11-24T14:54:38Z</dcterms:modified>
</cp:coreProperties>
</file>