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62" r:id="rId10"/>
    <p:sldId id="261" r:id="rId11"/>
    <p:sldId id="260" r:id="rId12"/>
    <p:sldId id="259" r:id="rId13"/>
    <p:sldId id="257" r:id="rId14"/>
    <p:sldId id="258" r:id="rId15"/>
    <p:sldId id="263" r:id="rId16"/>
    <p:sldId id="264" r:id="rId17"/>
    <p:sldId id="265" r:id="rId18"/>
    <p:sldId id="266" r:id="rId19"/>
    <p:sldId id="267" r:id="rId20"/>
    <p:sldId id="268" r:id="rId21"/>
    <p:sldId id="277"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2" d="100"/>
          <a:sy n="92" d="100"/>
        </p:scale>
        <p:origin x="10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EB631F-CD79-4832-9BC4-30DE16BEAC2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62E3D6A6-B810-4466-8B66-0A5DB4BED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BFFF8E50-DAA5-4DBB-A9F2-C72C3EB324B4}"/>
              </a:ext>
            </a:extLst>
          </p:cNvPr>
          <p:cNvSpPr>
            <a:spLocks noGrp="1"/>
          </p:cNvSpPr>
          <p:nvPr>
            <p:ph type="dt" sz="half" idx="10"/>
          </p:nvPr>
        </p:nvSpPr>
        <p:spPr/>
        <p:txBody>
          <a:bodyPr/>
          <a:lstStyle/>
          <a:p>
            <a:fld id="{F89ABD81-0BC4-4C5B-8FFF-9CED08DE9103}" type="datetimeFigureOut">
              <a:rPr lang="uk-UA" smtClean="0"/>
              <a:t>20.12.2022</a:t>
            </a:fld>
            <a:endParaRPr lang="uk-UA"/>
          </a:p>
        </p:txBody>
      </p:sp>
      <p:sp>
        <p:nvSpPr>
          <p:cNvPr id="5" name="Нижний колонтитул 4">
            <a:extLst>
              <a:ext uri="{FF2B5EF4-FFF2-40B4-BE49-F238E27FC236}">
                <a16:creationId xmlns:a16="http://schemas.microsoft.com/office/drawing/2014/main" id="{B93DF306-BF9E-43B3-A1B0-090B9B14C79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ABB647B2-9AB9-4DBC-92A6-10580633A426}"/>
              </a:ext>
            </a:extLst>
          </p:cNvPr>
          <p:cNvSpPr>
            <a:spLocks noGrp="1"/>
          </p:cNvSpPr>
          <p:nvPr>
            <p:ph type="sldNum" sz="quarter" idx="12"/>
          </p:nvPr>
        </p:nvSpPr>
        <p:spPr/>
        <p:txBody>
          <a:bodyPr/>
          <a:lstStyle/>
          <a:p>
            <a:fld id="{94438AAD-70C7-439E-A15E-09F526530E37}" type="slidenum">
              <a:rPr lang="uk-UA" smtClean="0"/>
              <a:t>‹#›</a:t>
            </a:fld>
            <a:endParaRPr lang="uk-UA"/>
          </a:p>
        </p:txBody>
      </p:sp>
    </p:spTree>
    <p:extLst>
      <p:ext uri="{BB962C8B-B14F-4D97-AF65-F5344CB8AC3E}">
        <p14:creationId xmlns:p14="http://schemas.microsoft.com/office/powerpoint/2010/main" val="13301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A86AF8-DB51-49EA-8993-AFBC5F65BFE6}"/>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64607DCD-8529-4CD4-9A52-988BB026A06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1A88E040-15C1-460B-BC70-B74786769709}"/>
              </a:ext>
            </a:extLst>
          </p:cNvPr>
          <p:cNvSpPr>
            <a:spLocks noGrp="1"/>
          </p:cNvSpPr>
          <p:nvPr>
            <p:ph type="dt" sz="half" idx="10"/>
          </p:nvPr>
        </p:nvSpPr>
        <p:spPr/>
        <p:txBody>
          <a:bodyPr/>
          <a:lstStyle/>
          <a:p>
            <a:fld id="{F89ABD81-0BC4-4C5B-8FFF-9CED08DE9103}" type="datetimeFigureOut">
              <a:rPr lang="uk-UA" smtClean="0"/>
              <a:t>20.12.2022</a:t>
            </a:fld>
            <a:endParaRPr lang="uk-UA"/>
          </a:p>
        </p:txBody>
      </p:sp>
      <p:sp>
        <p:nvSpPr>
          <p:cNvPr id="5" name="Нижний колонтитул 4">
            <a:extLst>
              <a:ext uri="{FF2B5EF4-FFF2-40B4-BE49-F238E27FC236}">
                <a16:creationId xmlns:a16="http://schemas.microsoft.com/office/drawing/2014/main" id="{2CE2FC92-F885-4F15-AA33-2BD99E78029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FF86165A-83AD-4CD0-B9D9-D6B1BA3855CD}"/>
              </a:ext>
            </a:extLst>
          </p:cNvPr>
          <p:cNvSpPr>
            <a:spLocks noGrp="1"/>
          </p:cNvSpPr>
          <p:nvPr>
            <p:ph type="sldNum" sz="quarter" idx="12"/>
          </p:nvPr>
        </p:nvSpPr>
        <p:spPr/>
        <p:txBody>
          <a:bodyPr/>
          <a:lstStyle/>
          <a:p>
            <a:fld id="{94438AAD-70C7-439E-A15E-09F526530E37}" type="slidenum">
              <a:rPr lang="uk-UA" smtClean="0"/>
              <a:t>‹#›</a:t>
            </a:fld>
            <a:endParaRPr lang="uk-UA"/>
          </a:p>
        </p:txBody>
      </p:sp>
    </p:spTree>
    <p:extLst>
      <p:ext uri="{BB962C8B-B14F-4D97-AF65-F5344CB8AC3E}">
        <p14:creationId xmlns:p14="http://schemas.microsoft.com/office/powerpoint/2010/main" val="167724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341456E-D686-469E-A77F-07D5DD8F148E}"/>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019CBA03-E0AC-42DC-9B4D-1F3D5FC7656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86CC22AF-DBBF-473B-9C92-653A257DE591}"/>
              </a:ext>
            </a:extLst>
          </p:cNvPr>
          <p:cNvSpPr>
            <a:spLocks noGrp="1"/>
          </p:cNvSpPr>
          <p:nvPr>
            <p:ph type="dt" sz="half" idx="10"/>
          </p:nvPr>
        </p:nvSpPr>
        <p:spPr/>
        <p:txBody>
          <a:bodyPr/>
          <a:lstStyle/>
          <a:p>
            <a:fld id="{F89ABD81-0BC4-4C5B-8FFF-9CED08DE9103}" type="datetimeFigureOut">
              <a:rPr lang="uk-UA" smtClean="0"/>
              <a:t>20.12.2022</a:t>
            </a:fld>
            <a:endParaRPr lang="uk-UA"/>
          </a:p>
        </p:txBody>
      </p:sp>
      <p:sp>
        <p:nvSpPr>
          <p:cNvPr id="5" name="Нижний колонтитул 4">
            <a:extLst>
              <a:ext uri="{FF2B5EF4-FFF2-40B4-BE49-F238E27FC236}">
                <a16:creationId xmlns:a16="http://schemas.microsoft.com/office/drawing/2014/main" id="{F78FC2EA-0526-4AD6-8EFA-697EBD3E8764}"/>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8EAD6DE6-471E-4610-8F3C-B13510282808}"/>
              </a:ext>
            </a:extLst>
          </p:cNvPr>
          <p:cNvSpPr>
            <a:spLocks noGrp="1"/>
          </p:cNvSpPr>
          <p:nvPr>
            <p:ph type="sldNum" sz="quarter" idx="12"/>
          </p:nvPr>
        </p:nvSpPr>
        <p:spPr/>
        <p:txBody>
          <a:bodyPr/>
          <a:lstStyle/>
          <a:p>
            <a:fld id="{94438AAD-70C7-439E-A15E-09F526530E37}" type="slidenum">
              <a:rPr lang="uk-UA" smtClean="0"/>
              <a:t>‹#›</a:t>
            </a:fld>
            <a:endParaRPr lang="uk-UA"/>
          </a:p>
        </p:txBody>
      </p:sp>
    </p:spTree>
    <p:extLst>
      <p:ext uri="{BB962C8B-B14F-4D97-AF65-F5344CB8AC3E}">
        <p14:creationId xmlns:p14="http://schemas.microsoft.com/office/powerpoint/2010/main" val="325604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6C468F-4968-44D5-89D2-5B030798647C}"/>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5FE896A9-0751-42B2-9045-4E83C0FDC7B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D699BFA7-6222-4157-98E7-CA1679B8E143}"/>
              </a:ext>
            </a:extLst>
          </p:cNvPr>
          <p:cNvSpPr>
            <a:spLocks noGrp="1"/>
          </p:cNvSpPr>
          <p:nvPr>
            <p:ph type="dt" sz="half" idx="10"/>
          </p:nvPr>
        </p:nvSpPr>
        <p:spPr/>
        <p:txBody>
          <a:bodyPr/>
          <a:lstStyle/>
          <a:p>
            <a:fld id="{F89ABD81-0BC4-4C5B-8FFF-9CED08DE9103}" type="datetimeFigureOut">
              <a:rPr lang="uk-UA" smtClean="0"/>
              <a:t>20.12.2022</a:t>
            </a:fld>
            <a:endParaRPr lang="uk-UA"/>
          </a:p>
        </p:txBody>
      </p:sp>
      <p:sp>
        <p:nvSpPr>
          <p:cNvPr id="5" name="Нижний колонтитул 4">
            <a:extLst>
              <a:ext uri="{FF2B5EF4-FFF2-40B4-BE49-F238E27FC236}">
                <a16:creationId xmlns:a16="http://schemas.microsoft.com/office/drawing/2014/main" id="{49B06EA0-4EB2-4BEE-A7F3-BD8DBE050A68}"/>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D850A2F4-D901-44BA-8BF3-A811B9120FDF}"/>
              </a:ext>
            </a:extLst>
          </p:cNvPr>
          <p:cNvSpPr>
            <a:spLocks noGrp="1"/>
          </p:cNvSpPr>
          <p:nvPr>
            <p:ph type="sldNum" sz="quarter" idx="12"/>
          </p:nvPr>
        </p:nvSpPr>
        <p:spPr/>
        <p:txBody>
          <a:bodyPr/>
          <a:lstStyle/>
          <a:p>
            <a:fld id="{94438AAD-70C7-439E-A15E-09F526530E37}" type="slidenum">
              <a:rPr lang="uk-UA" smtClean="0"/>
              <a:t>‹#›</a:t>
            </a:fld>
            <a:endParaRPr lang="uk-UA"/>
          </a:p>
        </p:txBody>
      </p:sp>
    </p:spTree>
    <p:extLst>
      <p:ext uri="{BB962C8B-B14F-4D97-AF65-F5344CB8AC3E}">
        <p14:creationId xmlns:p14="http://schemas.microsoft.com/office/powerpoint/2010/main" val="138045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2C591A-CEF4-4ECE-8F77-EC0729CDFBD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13A6D7CB-BFA8-4D53-AB9C-8019FA603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9A32EBF-D7CA-4042-B8B9-00508E901AB4}"/>
              </a:ext>
            </a:extLst>
          </p:cNvPr>
          <p:cNvSpPr>
            <a:spLocks noGrp="1"/>
          </p:cNvSpPr>
          <p:nvPr>
            <p:ph type="dt" sz="half" idx="10"/>
          </p:nvPr>
        </p:nvSpPr>
        <p:spPr/>
        <p:txBody>
          <a:bodyPr/>
          <a:lstStyle/>
          <a:p>
            <a:fld id="{F89ABD81-0BC4-4C5B-8FFF-9CED08DE9103}" type="datetimeFigureOut">
              <a:rPr lang="uk-UA" smtClean="0"/>
              <a:t>20.12.2022</a:t>
            </a:fld>
            <a:endParaRPr lang="uk-UA"/>
          </a:p>
        </p:txBody>
      </p:sp>
      <p:sp>
        <p:nvSpPr>
          <p:cNvPr id="5" name="Нижний колонтитул 4">
            <a:extLst>
              <a:ext uri="{FF2B5EF4-FFF2-40B4-BE49-F238E27FC236}">
                <a16:creationId xmlns:a16="http://schemas.microsoft.com/office/drawing/2014/main" id="{6CFEEDBB-4D4F-492E-82FA-17B959BDC640}"/>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7326AA8-7B45-42D0-BFB6-4D90D17271EC}"/>
              </a:ext>
            </a:extLst>
          </p:cNvPr>
          <p:cNvSpPr>
            <a:spLocks noGrp="1"/>
          </p:cNvSpPr>
          <p:nvPr>
            <p:ph type="sldNum" sz="quarter" idx="12"/>
          </p:nvPr>
        </p:nvSpPr>
        <p:spPr/>
        <p:txBody>
          <a:bodyPr/>
          <a:lstStyle/>
          <a:p>
            <a:fld id="{94438AAD-70C7-439E-A15E-09F526530E37}" type="slidenum">
              <a:rPr lang="uk-UA" smtClean="0"/>
              <a:t>‹#›</a:t>
            </a:fld>
            <a:endParaRPr lang="uk-UA"/>
          </a:p>
        </p:txBody>
      </p:sp>
    </p:spTree>
    <p:extLst>
      <p:ext uri="{BB962C8B-B14F-4D97-AF65-F5344CB8AC3E}">
        <p14:creationId xmlns:p14="http://schemas.microsoft.com/office/powerpoint/2010/main" val="248617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2DCB50-158D-4F1A-BF20-3CEA1BBF76AD}"/>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32FB3EB9-6B72-479A-BBBE-0112D3C23A4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1C568F92-B64F-4C65-88FC-EFA10733353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CD3F5BF1-D0B9-4606-BF72-63027FF0FC69}"/>
              </a:ext>
            </a:extLst>
          </p:cNvPr>
          <p:cNvSpPr>
            <a:spLocks noGrp="1"/>
          </p:cNvSpPr>
          <p:nvPr>
            <p:ph type="dt" sz="half" idx="10"/>
          </p:nvPr>
        </p:nvSpPr>
        <p:spPr/>
        <p:txBody>
          <a:bodyPr/>
          <a:lstStyle/>
          <a:p>
            <a:fld id="{F89ABD81-0BC4-4C5B-8FFF-9CED08DE9103}" type="datetimeFigureOut">
              <a:rPr lang="uk-UA" smtClean="0"/>
              <a:t>20.12.2022</a:t>
            </a:fld>
            <a:endParaRPr lang="uk-UA"/>
          </a:p>
        </p:txBody>
      </p:sp>
      <p:sp>
        <p:nvSpPr>
          <p:cNvPr id="6" name="Нижний колонтитул 5">
            <a:extLst>
              <a:ext uri="{FF2B5EF4-FFF2-40B4-BE49-F238E27FC236}">
                <a16:creationId xmlns:a16="http://schemas.microsoft.com/office/drawing/2014/main" id="{7F4FBA6F-6801-450D-A0C7-B003D13BC84D}"/>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C24953A7-6BB4-4A20-846B-37BFEAB67E2C}"/>
              </a:ext>
            </a:extLst>
          </p:cNvPr>
          <p:cNvSpPr>
            <a:spLocks noGrp="1"/>
          </p:cNvSpPr>
          <p:nvPr>
            <p:ph type="sldNum" sz="quarter" idx="12"/>
          </p:nvPr>
        </p:nvSpPr>
        <p:spPr/>
        <p:txBody>
          <a:bodyPr/>
          <a:lstStyle/>
          <a:p>
            <a:fld id="{94438AAD-70C7-439E-A15E-09F526530E37}" type="slidenum">
              <a:rPr lang="uk-UA" smtClean="0"/>
              <a:t>‹#›</a:t>
            </a:fld>
            <a:endParaRPr lang="uk-UA"/>
          </a:p>
        </p:txBody>
      </p:sp>
    </p:spTree>
    <p:extLst>
      <p:ext uri="{BB962C8B-B14F-4D97-AF65-F5344CB8AC3E}">
        <p14:creationId xmlns:p14="http://schemas.microsoft.com/office/powerpoint/2010/main" val="200278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0227D6-A573-4693-97CB-1214E14689A9}"/>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B4567E25-BF89-43C2-B53D-35CFDC522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AC098FB-BAA5-4BA7-9799-78F6218932A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E32B1C8E-FB1B-42A8-AB18-654AD7B69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7998A9F-ECE6-49C6-AF4A-7C122B0C80E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F68C3E08-5DFC-4B35-9E8E-CBEFCFF49E4A}"/>
              </a:ext>
            </a:extLst>
          </p:cNvPr>
          <p:cNvSpPr>
            <a:spLocks noGrp="1"/>
          </p:cNvSpPr>
          <p:nvPr>
            <p:ph type="dt" sz="half" idx="10"/>
          </p:nvPr>
        </p:nvSpPr>
        <p:spPr/>
        <p:txBody>
          <a:bodyPr/>
          <a:lstStyle/>
          <a:p>
            <a:fld id="{F89ABD81-0BC4-4C5B-8FFF-9CED08DE9103}" type="datetimeFigureOut">
              <a:rPr lang="uk-UA" smtClean="0"/>
              <a:t>20.12.2022</a:t>
            </a:fld>
            <a:endParaRPr lang="uk-UA"/>
          </a:p>
        </p:txBody>
      </p:sp>
      <p:sp>
        <p:nvSpPr>
          <p:cNvPr id="8" name="Нижний колонтитул 7">
            <a:extLst>
              <a:ext uri="{FF2B5EF4-FFF2-40B4-BE49-F238E27FC236}">
                <a16:creationId xmlns:a16="http://schemas.microsoft.com/office/drawing/2014/main" id="{FE315F86-6DA0-4D50-A4F9-C0FFFC0F2525}"/>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8E45E268-DBF9-4919-9EF9-22FCEDB992E2}"/>
              </a:ext>
            </a:extLst>
          </p:cNvPr>
          <p:cNvSpPr>
            <a:spLocks noGrp="1"/>
          </p:cNvSpPr>
          <p:nvPr>
            <p:ph type="sldNum" sz="quarter" idx="12"/>
          </p:nvPr>
        </p:nvSpPr>
        <p:spPr/>
        <p:txBody>
          <a:bodyPr/>
          <a:lstStyle/>
          <a:p>
            <a:fld id="{94438AAD-70C7-439E-A15E-09F526530E37}" type="slidenum">
              <a:rPr lang="uk-UA" smtClean="0"/>
              <a:t>‹#›</a:t>
            </a:fld>
            <a:endParaRPr lang="uk-UA"/>
          </a:p>
        </p:txBody>
      </p:sp>
    </p:spTree>
    <p:extLst>
      <p:ext uri="{BB962C8B-B14F-4D97-AF65-F5344CB8AC3E}">
        <p14:creationId xmlns:p14="http://schemas.microsoft.com/office/powerpoint/2010/main" val="368616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A65B5D-096C-417A-9AB3-355ADF317E06}"/>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B0A06B7B-3932-465A-882A-67C41460569E}"/>
              </a:ext>
            </a:extLst>
          </p:cNvPr>
          <p:cNvSpPr>
            <a:spLocks noGrp="1"/>
          </p:cNvSpPr>
          <p:nvPr>
            <p:ph type="dt" sz="half" idx="10"/>
          </p:nvPr>
        </p:nvSpPr>
        <p:spPr/>
        <p:txBody>
          <a:bodyPr/>
          <a:lstStyle/>
          <a:p>
            <a:fld id="{F89ABD81-0BC4-4C5B-8FFF-9CED08DE9103}" type="datetimeFigureOut">
              <a:rPr lang="uk-UA" smtClean="0"/>
              <a:t>20.12.2022</a:t>
            </a:fld>
            <a:endParaRPr lang="uk-UA"/>
          </a:p>
        </p:txBody>
      </p:sp>
      <p:sp>
        <p:nvSpPr>
          <p:cNvPr id="4" name="Нижний колонтитул 3">
            <a:extLst>
              <a:ext uri="{FF2B5EF4-FFF2-40B4-BE49-F238E27FC236}">
                <a16:creationId xmlns:a16="http://schemas.microsoft.com/office/drawing/2014/main" id="{089FEBEE-C55F-409D-8235-33989FAEF812}"/>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76866392-211B-4242-B3B5-3C7C72CE8FF9}"/>
              </a:ext>
            </a:extLst>
          </p:cNvPr>
          <p:cNvSpPr>
            <a:spLocks noGrp="1"/>
          </p:cNvSpPr>
          <p:nvPr>
            <p:ph type="sldNum" sz="quarter" idx="12"/>
          </p:nvPr>
        </p:nvSpPr>
        <p:spPr/>
        <p:txBody>
          <a:bodyPr/>
          <a:lstStyle/>
          <a:p>
            <a:fld id="{94438AAD-70C7-439E-A15E-09F526530E37}" type="slidenum">
              <a:rPr lang="uk-UA" smtClean="0"/>
              <a:t>‹#›</a:t>
            </a:fld>
            <a:endParaRPr lang="uk-UA"/>
          </a:p>
        </p:txBody>
      </p:sp>
    </p:spTree>
    <p:extLst>
      <p:ext uri="{BB962C8B-B14F-4D97-AF65-F5344CB8AC3E}">
        <p14:creationId xmlns:p14="http://schemas.microsoft.com/office/powerpoint/2010/main" val="255490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61CC812-11C4-4105-9C81-3FB849FF41C1}"/>
              </a:ext>
            </a:extLst>
          </p:cNvPr>
          <p:cNvSpPr>
            <a:spLocks noGrp="1"/>
          </p:cNvSpPr>
          <p:nvPr>
            <p:ph type="dt" sz="half" idx="10"/>
          </p:nvPr>
        </p:nvSpPr>
        <p:spPr/>
        <p:txBody>
          <a:bodyPr/>
          <a:lstStyle/>
          <a:p>
            <a:fld id="{F89ABD81-0BC4-4C5B-8FFF-9CED08DE9103}" type="datetimeFigureOut">
              <a:rPr lang="uk-UA" smtClean="0"/>
              <a:t>20.12.2022</a:t>
            </a:fld>
            <a:endParaRPr lang="uk-UA"/>
          </a:p>
        </p:txBody>
      </p:sp>
      <p:sp>
        <p:nvSpPr>
          <p:cNvPr id="3" name="Нижний колонтитул 2">
            <a:extLst>
              <a:ext uri="{FF2B5EF4-FFF2-40B4-BE49-F238E27FC236}">
                <a16:creationId xmlns:a16="http://schemas.microsoft.com/office/drawing/2014/main" id="{25B3C742-A52D-4A4A-B321-62AE4E4F393D}"/>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A4D0BBEE-BFF0-444D-BFDD-AB7488E870B5}"/>
              </a:ext>
            </a:extLst>
          </p:cNvPr>
          <p:cNvSpPr>
            <a:spLocks noGrp="1"/>
          </p:cNvSpPr>
          <p:nvPr>
            <p:ph type="sldNum" sz="quarter" idx="12"/>
          </p:nvPr>
        </p:nvSpPr>
        <p:spPr/>
        <p:txBody>
          <a:bodyPr/>
          <a:lstStyle/>
          <a:p>
            <a:fld id="{94438AAD-70C7-439E-A15E-09F526530E37}" type="slidenum">
              <a:rPr lang="uk-UA" smtClean="0"/>
              <a:t>‹#›</a:t>
            </a:fld>
            <a:endParaRPr lang="uk-UA"/>
          </a:p>
        </p:txBody>
      </p:sp>
    </p:spTree>
    <p:extLst>
      <p:ext uri="{BB962C8B-B14F-4D97-AF65-F5344CB8AC3E}">
        <p14:creationId xmlns:p14="http://schemas.microsoft.com/office/powerpoint/2010/main" val="66714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3F82D1-9D2A-494E-82C0-42750C8015A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57346939-7592-44DF-BB46-37812EAE43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8A1F76B5-8EC4-450C-9F6A-8BC164112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D47CEBA-F676-44C4-BAF9-499C9AAD620A}"/>
              </a:ext>
            </a:extLst>
          </p:cNvPr>
          <p:cNvSpPr>
            <a:spLocks noGrp="1"/>
          </p:cNvSpPr>
          <p:nvPr>
            <p:ph type="dt" sz="half" idx="10"/>
          </p:nvPr>
        </p:nvSpPr>
        <p:spPr/>
        <p:txBody>
          <a:bodyPr/>
          <a:lstStyle/>
          <a:p>
            <a:fld id="{F89ABD81-0BC4-4C5B-8FFF-9CED08DE9103}" type="datetimeFigureOut">
              <a:rPr lang="uk-UA" smtClean="0"/>
              <a:t>20.12.2022</a:t>
            </a:fld>
            <a:endParaRPr lang="uk-UA"/>
          </a:p>
        </p:txBody>
      </p:sp>
      <p:sp>
        <p:nvSpPr>
          <p:cNvPr id="6" name="Нижний колонтитул 5">
            <a:extLst>
              <a:ext uri="{FF2B5EF4-FFF2-40B4-BE49-F238E27FC236}">
                <a16:creationId xmlns:a16="http://schemas.microsoft.com/office/drawing/2014/main" id="{BE35EDEB-626B-458A-876D-1AFC6AC2ABF1}"/>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BB77AE3D-9EF8-42A6-9C0F-44123D1447DC}"/>
              </a:ext>
            </a:extLst>
          </p:cNvPr>
          <p:cNvSpPr>
            <a:spLocks noGrp="1"/>
          </p:cNvSpPr>
          <p:nvPr>
            <p:ph type="sldNum" sz="quarter" idx="12"/>
          </p:nvPr>
        </p:nvSpPr>
        <p:spPr/>
        <p:txBody>
          <a:bodyPr/>
          <a:lstStyle/>
          <a:p>
            <a:fld id="{94438AAD-70C7-439E-A15E-09F526530E37}" type="slidenum">
              <a:rPr lang="uk-UA" smtClean="0"/>
              <a:t>‹#›</a:t>
            </a:fld>
            <a:endParaRPr lang="uk-UA"/>
          </a:p>
        </p:txBody>
      </p:sp>
    </p:spTree>
    <p:extLst>
      <p:ext uri="{BB962C8B-B14F-4D97-AF65-F5344CB8AC3E}">
        <p14:creationId xmlns:p14="http://schemas.microsoft.com/office/powerpoint/2010/main" val="15684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BBE181-B6D8-4D18-BA9C-0833AC051C9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3D81B851-42E6-44CB-91E8-CA161383B8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DE602795-CF96-409E-8F8E-19A885186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FF5F61A-3523-4B69-A485-317A984864A1}"/>
              </a:ext>
            </a:extLst>
          </p:cNvPr>
          <p:cNvSpPr>
            <a:spLocks noGrp="1"/>
          </p:cNvSpPr>
          <p:nvPr>
            <p:ph type="dt" sz="half" idx="10"/>
          </p:nvPr>
        </p:nvSpPr>
        <p:spPr/>
        <p:txBody>
          <a:bodyPr/>
          <a:lstStyle/>
          <a:p>
            <a:fld id="{F89ABD81-0BC4-4C5B-8FFF-9CED08DE9103}" type="datetimeFigureOut">
              <a:rPr lang="uk-UA" smtClean="0"/>
              <a:t>20.12.2022</a:t>
            </a:fld>
            <a:endParaRPr lang="uk-UA"/>
          </a:p>
        </p:txBody>
      </p:sp>
      <p:sp>
        <p:nvSpPr>
          <p:cNvPr id="6" name="Нижний колонтитул 5">
            <a:extLst>
              <a:ext uri="{FF2B5EF4-FFF2-40B4-BE49-F238E27FC236}">
                <a16:creationId xmlns:a16="http://schemas.microsoft.com/office/drawing/2014/main" id="{D33E368D-8B17-411B-AF90-2CFD862FDC18}"/>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64A2C2C8-7973-4E46-BF1D-10D95EABBA19}"/>
              </a:ext>
            </a:extLst>
          </p:cNvPr>
          <p:cNvSpPr>
            <a:spLocks noGrp="1"/>
          </p:cNvSpPr>
          <p:nvPr>
            <p:ph type="sldNum" sz="quarter" idx="12"/>
          </p:nvPr>
        </p:nvSpPr>
        <p:spPr/>
        <p:txBody>
          <a:bodyPr/>
          <a:lstStyle/>
          <a:p>
            <a:fld id="{94438AAD-70C7-439E-A15E-09F526530E37}" type="slidenum">
              <a:rPr lang="uk-UA" smtClean="0"/>
              <a:t>‹#›</a:t>
            </a:fld>
            <a:endParaRPr lang="uk-UA"/>
          </a:p>
        </p:txBody>
      </p:sp>
    </p:spTree>
    <p:extLst>
      <p:ext uri="{BB962C8B-B14F-4D97-AF65-F5344CB8AC3E}">
        <p14:creationId xmlns:p14="http://schemas.microsoft.com/office/powerpoint/2010/main" val="64333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74662-24D1-450D-A226-A40FFCA91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57250392-F823-4049-B653-B1DF84909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B9281053-ECD7-4BA3-9C2F-724B059E7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ABD81-0BC4-4C5B-8FFF-9CED08DE9103}" type="datetimeFigureOut">
              <a:rPr lang="uk-UA" smtClean="0"/>
              <a:t>20.12.2022</a:t>
            </a:fld>
            <a:endParaRPr lang="uk-UA"/>
          </a:p>
        </p:txBody>
      </p:sp>
      <p:sp>
        <p:nvSpPr>
          <p:cNvPr id="5" name="Нижний колонтитул 4">
            <a:extLst>
              <a:ext uri="{FF2B5EF4-FFF2-40B4-BE49-F238E27FC236}">
                <a16:creationId xmlns:a16="http://schemas.microsoft.com/office/drawing/2014/main" id="{CEE5A0B3-E1BA-494D-9D17-D52909F74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8B14C2FA-64D4-4D13-8B84-D3C4F8F48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38AAD-70C7-439E-A15E-09F526530E37}" type="slidenum">
              <a:rPr lang="uk-UA" smtClean="0"/>
              <a:t>‹#›</a:t>
            </a:fld>
            <a:endParaRPr lang="uk-UA"/>
          </a:p>
        </p:txBody>
      </p:sp>
    </p:spTree>
    <p:extLst>
      <p:ext uri="{BB962C8B-B14F-4D97-AF65-F5344CB8AC3E}">
        <p14:creationId xmlns:p14="http://schemas.microsoft.com/office/powerpoint/2010/main" val="245849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svpweb.minjust.gov.ua/#/search-debtor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zakon.rada.gov.ua/laws/show/z1126-16#n16"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nais.gov.ua/p/avtomatizovana-sistema-vikonavchogo-provadjennya" TargetMode="External"/><Relationship Id="rId2" Type="http://schemas.openxmlformats.org/officeDocument/2006/relationships/hyperlink" Target="https://nais.gov.ua/article/dp-nais-onovilo-programne-zabezpechennya-asvp" TargetMode="External"/><Relationship Id="rId1" Type="http://schemas.openxmlformats.org/officeDocument/2006/relationships/slideLayout" Target="../slideLayouts/slideLayout7.xml"/><Relationship Id="rId5" Type="http://schemas.openxmlformats.org/officeDocument/2006/relationships/hyperlink" Target="https://ips.ligazakon.net/document/view/Pb19084?utm_source=jurliga.ligazakon.net&amp;utm_medium=news&amp;utm_content=jl03" TargetMode="External"/><Relationship Id="rId4" Type="http://schemas.openxmlformats.org/officeDocument/2006/relationships/hyperlink" Target="https://ips.ligazakon.net/document/view/pb22139?utm_source=jurliga.ligazakon.net&amp;utm_medium=news&amp;utm_content=jl0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zakon.rada.gov.ua/laws/show/2475-19#n327" TargetMode="External"/><Relationship Id="rId2" Type="http://schemas.openxmlformats.org/officeDocument/2006/relationships/hyperlink" Target="https://zakon.rada.gov.ua/laws/show/z0399-19#n18"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zakon.rada.gov.ua/laws/show/1404-19#n528" TargetMode="External"/><Relationship Id="rId2" Type="http://schemas.openxmlformats.org/officeDocument/2006/relationships/hyperlink" Target="https://zakon.rada.gov.ua/laws/show/1587-20#n972" TargetMode="External"/><Relationship Id="rId1" Type="http://schemas.openxmlformats.org/officeDocument/2006/relationships/slideLayout" Target="../slideLayouts/slideLayout7.xml"/><Relationship Id="rId4" Type="http://schemas.openxmlformats.org/officeDocument/2006/relationships/hyperlink" Target="https://zakon.rada.gov.ua/laws/show/2475-19#n3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zakon.rada.gov.ua/laws/show/2475-19#n334" TargetMode="External"/><Relationship Id="rId2" Type="http://schemas.openxmlformats.org/officeDocument/2006/relationships/hyperlink" Target="https://zakon.rada.gov.ua/laws/show/2468-20#n85"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zakon.rada.gov.ua/laws/show/1404-19#n374" TargetMode="External"/><Relationship Id="rId2" Type="http://schemas.openxmlformats.org/officeDocument/2006/relationships/hyperlink" Target="https://zakon.rada.gov.ua/laws/show/1404-19#n372" TargetMode="External"/><Relationship Id="rId1" Type="http://schemas.openxmlformats.org/officeDocument/2006/relationships/slideLayout" Target="../slideLayouts/slideLayout7.xml"/><Relationship Id="rId6" Type="http://schemas.openxmlformats.org/officeDocument/2006/relationships/hyperlink" Target="https://zakon.rada.gov.ua/laws/show/1662-20#n9" TargetMode="External"/><Relationship Id="rId5" Type="http://schemas.openxmlformats.org/officeDocument/2006/relationships/hyperlink" Target="https://zakon.rada.gov.ua/laws/show/1404-19#n1322" TargetMode="External"/><Relationship Id="rId4" Type="http://schemas.openxmlformats.org/officeDocument/2006/relationships/hyperlink" Target="https://zakon.rada.gov.ua/laws/show/1404-19#n38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347996-B92C-4479-BE5D-919E31F3ED67}"/>
              </a:ext>
            </a:extLst>
          </p:cNvPr>
          <p:cNvSpPr>
            <a:spLocks noGrp="1"/>
          </p:cNvSpPr>
          <p:nvPr>
            <p:ph type="ctrTitle"/>
          </p:nvPr>
        </p:nvSpPr>
        <p:spPr>
          <a:xfrm>
            <a:off x="1354975" y="581891"/>
            <a:ext cx="9313025" cy="1837113"/>
          </a:xfrm>
          <a:solidFill>
            <a:srgbClr val="00B0F0"/>
          </a:solidFill>
        </p:spPr>
        <p:txBody>
          <a:bodyPr>
            <a:normAutofit/>
          </a:bodyPr>
          <a:lstStyle/>
          <a:p>
            <a:r>
              <a:rPr lang="uk-UA" sz="3600" b="1" dirty="0">
                <a:latin typeface="Times New Roman" panose="02020603050405020304" pitchFamily="18" charset="0"/>
                <a:cs typeface="Times New Roman" panose="02020603050405020304" pitchFamily="18" charset="0"/>
              </a:rPr>
              <a:t>Тема 8. Автоматизована система виконавчого провадження. Джерела інформації про боржника</a:t>
            </a:r>
          </a:p>
        </p:txBody>
      </p:sp>
      <p:sp>
        <p:nvSpPr>
          <p:cNvPr id="3" name="Подзаголовок 2">
            <a:extLst>
              <a:ext uri="{FF2B5EF4-FFF2-40B4-BE49-F238E27FC236}">
                <a16:creationId xmlns:a16="http://schemas.microsoft.com/office/drawing/2014/main" id="{EC13F433-BCA2-45FC-BDC2-90480C9A626F}"/>
              </a:ext>
            </a:extLst>
          </p:cNvPr>
          <p:cNvSpPr>
            <a:spLocks noGrp="1"/>
          </p:cNvSpPr>
          <p:nvPr>
            <p:ph type="subTitle" idx="1"/>
          </p:nvPr>
        </p:nvSpPr>
        <p:spPr/>
        <p:txBody>
          <a:bodyPr/>
          <a:lstStyle/>
          <a:p>
            <a:endParaRPr lang="uk-UA" dirty="0"/>
          </a:p>
        </p:txBody>
      </p:sp>
    </p:spTree>
    <p:extLst>
      <p:ext uri="{BB962C8B-B14F-4D97-AF65-F5344CB8AC3E}">
        <p14:creationId xmlns:p14="http://schemas.microsoft.com/office/powerpoint/2010/main" val="2818228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72D19E-1B59-4741-AC57-AFE07DD1F886}"/>
              </a:ext>
            </a:extLst>
          </p:cNvPr>
          <p:cNvSpPr>
            <a:spLocks noGrp="1"/>
          </p:cNvSpPr>
          <p:nvPr>
            <p:ph type="title"/>
          </p:nvPr>
        </p:nvSpPr>
        <p:spPr/>
        <p:txBody>
          <a:bodyPr>
            <a:normAutofit/>
          </a:bodyPr>
          <a:lstStyle/>
          <a:p>
            <a:pPr indent="457200" algn="just">
              <a:lnSpc>
                <a:spcPct val="100000"/>
              </a:lnSpc>
            </a:pPr>
            <a:r>
              <a:rPr lang="uk-UA" sz="2000" b="1" i="0" dirty="0">
                <a:solidFill>
                  <a:srgbClr val="1F1F1F"/>
                </a:solidFill>
                <a:effectLst/>
                <a:latin typeface="PT Serif"/>
              </a:rPr>
              <a:t>Реєстр виконавчих проваджень </a:t>
            </a:r>
            <a:r>
              <a:rPr lang="uk-UA" sz="2000" b="0" i="0" dirty="0">
                <a:solidFill>
                  <a:srgbClr val="1F1F1F"/>
                </a:solidFill>
                <a:effectLst/>
                <a:latin typeface="PT Serif"/>
              </a:rPr>
              <a:t>– автоматизована система даних, яка доступна для використання і роботи в електронному варіанті. У реєстрі перебувають рішення, які повинні бути виконані за результатами суду та інших державних органів у порядку, передбаченому  виконавчим провадженням.</a:t>
            </a:r>
            <a:endParaRPr lang="uk-UA" sz="2000" dirty="0"/>
          </a:p>
        </p:txBody>
      </p:sp>
      <p:sp>
        <p:nvSpPr>
          <p:cNvPr id="3" name="Объект 2">
            <a:extLst>
              <a:ext uri="{FF2B5EF4-FFF2-40B4-BE49-F238E27FC236}">
                <a16:creationId xmlns:a16="http://schemas.microsoft.com/office/drawing/2014/main" id="{1D123B10-AE55-4E67-8311-B4BCE3B8C6A9}"/>
              </a:ext>
            </a:extLst>
          </p:cNvPr>
          <p:cNvSpPr>
            <a:spLocks noGrp="1"/>
          </p:cNvSpPr>
          <p:nvPr>
            <p:ph sz="half" idx="1"/>
          </p:nvPr>
        </p:nvSpPr>
        <p:spPr/>
        <p:txBody>
          <a:bodyPr>
            <a:normAutofit fontScale="62500" lnSpcReduction="20000"/>
          </a:bodyPr>
          <a:lstStyle/>
          <a:p>
            <a:pPr algn="l"/>
            <a:r>
              <a:rPr lang="uk-UA" sz="2900" b="0" i="0" dirty="0">
                <a:solidFill>
                  <a:srgbClr val="1F1F1F"/>
                </a:solidFill>
                <a:effectLst/>
                <a:latin typeface="PT Serif"/>
              </a:rPr>
              <a:t>Автоматизована система виконавчих проваджень доступна для роботи в загальному режимі або ж здатна надати доступ сторін до виконавчого провадження. Для роботи з системою необхідно зайти на офіційний сайт, доступний за посиланням – </a:t>
            </a:r>
            <a:r>
              <a:rPr lang="uk-UA" sz="2900" b="0" i="0" u="none" strike="noStrike" dirty="0">
                <a:solidFill>
                  <a:srgbClr val="0090D8"/>
                </a:solidFill>
                <a:effectLst/>
                <a:latin typeface="PT Serif"/>
                <a:hlinkClick r:id="rId2"/>
              </a:rPr>
              <a:t>https://asvpweb.minjust.gov.ua/#/search-debtors</a:t>
            </a:r>
            <a:r>
              <a:rPr lang="uk-UA" sz="2900" b="0" i="0" dirty="0">
                <a:solidFill>
                  <a:srgbClr val="1F1F1F"/>
                </a:solidFill>
                <a:effectLst/>
                <a:latin typeface="PT Serif"/>
              </a:rPr>
              <a:t>. </a:t>
            </a:r>
          </a:p>
          <a:p>
            <a:r>
              <a:rPr kumimoji="0" lang="uk-UA" sz="2900" b="1" i="0" u="none" strike="noStrike" kern="1200" cap="none" spc="0" normalizeH="0" baseline="0" dirty="0">
                <a:ln>
                  <a:noFill/>
                </a:ln>
                <a:solidFill>
                  <a:srgbClr val="1F1F1F"/>
                </a:solidFill>
                <a:effectLst/>
                <a:uLnTx/>
                <a:uFillTx/>
                <a:latin typeface="PT Serif"/>
                <a:ea typeface="+mn-ea"/>
                <a:cs typeface="+mn-cs"/>
              </a:rPr>
              <a:t>Для роботи в загальному режимі </a:t>
            </a:r>
            <a:r>
              <a:rPr kumimoji="0" lang="uk-UA" sz="2900" b="0" i="0" u="none" strike="noStrike" kern="1200" cap="none" spc="0" normalizeH="0" baseline="0" dirty="0">
                <a:ln>
                  <a:noFill/>
                </a:ln>
                <a:solidFill>
                  <a:srgbClr val="1F1F1F"/>
                </a:solidFill>
                <a:effectLst/>
                <a:uLnTx/>
                <a:uFillTx/>
                <a:latin typeface="PT Serif"/>
                <a:ea typeface="+mn-ea"/>
                <a:cs typeface="+mn-cs"/>
              </a:rPr>
              <a:t>необхідно вибрати тип боржника – фізична або юридична особа. Після цього заповнити поля з датою народження, прізвищем, ім'ям та по батькові для фізичних осіб або ввести назву підприємства, код ЄДРПОУ. Крім того, завжди можна звернутися за зазначеним телефоном виконавчого провадження та з'ясувати на якій стадії знаходяться виконавчі провадження. Як результат, ви можете дізнатися статус провадження, яке вас цікавить.</a:t>
            </a:r>
          </a:p>
          <a:p>
            <a:endParaRPr lang="uk-UA" dirty="0"/>
          </a:p>
        </p:txBody>
      </p:sp>
      <p:sp>
        <p:nvSpPr>
          <p:cNvPr id="4" name="Объект 3">
            <a:extLst>
              <a:ext uri="{FF2B5EF4-FFF2-40B4-BE49-F238E27FC236}">
                <a16:creationId xmlns:a16="http://schemas.microsoft.com/office/drawing/2014/main" id="{24995194-23C9-41A5-8761-2B72644DF698}"/>
              </a:ext>
            </a:extLst>
          </p:cNvPr>
          <p:cNvSpPr>
            <a:spLocks noGrp="1"/>
          </p:cNvSpPr>
          <p:nvPr>
            <p:ph sz="half" idx="2"/>
          </p:nvPr>
        </p:nvSpPr>
        <p:spPr/>
        <p:txBody>
          <a:bodyPr>
            <a:normAutofit fontScale="6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2900" b="1" i="0" u="none" strike="noStrike" kern="1200" cap="none" spc="0" normalizeH="0" baseline="0" dirty="0">
                <a:ln>
                  <a:noFill/>
                </a:ln>
                <a:solidFill>
                  <a:srgbClr val="1F1F1F"/>
                </a:solidFill>
                <a:effectLst/>
                <a:uLnTx/>
                <a:uFillTx/>
                <a:latin typeface="PT Serif"/>
                <a:ea typeface="+mn-ea"/>
                <a:cs typeface="+mn-cs"/>
              </a:rPr>
              <a:t>Та частина платформи, яка необхідна для доступу сторін виконавчого провадження, дозволяє отримати наступну інформацію:</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2900" b="1" i="0" u="none" strike="noStrike" kern="1200" cap="none" spc="0" normalizeH="0" baseline="0" dirty="0">
                <a:ln>
                  <a:noFill/>
                </a:ln>
                <a:solidFill>
                  <a:srgbClr val="1F1F1F"/>
                </a:solidFill>
                <a:effectLst/>
                <a:uLnTx/>
                <a:uFillTx/>
                <a:latin typeface="PT Serif"/>
                <a:ea typeface="+mn-ea"/>
                <a:cs typeface="+mn-cs"/>
              </a:rPr>
              <a:t>• </a:t>
            </a:r>
            <a:r>
              <a:rPr kumimoji="0" lang="uk-UA" sz="2900" b="0" i="0" u="none" strike="noStrike" kern="1200" cap="none" spc="0" normalizeH="0" baseline="0" dirty="0">
                <a:ln>
                  <a:noFill/>
                </a:ln>
                <a:solidFill>
                  <a:srgbClr val="1F1F1F"/>
                </a:solidFill>
                <a:effectLst/>
                <a:uLnTx/>
                <a:uFillTx/>
                <a:latin typeface="PT Serif"/>
                <a:ea typeface="+mn-ea"/>
                <a:cs typeface="+mn-cs"/>
              </a:rPr>
              <a:t>дані щодо того ким було відкрито виконавче провадження і який виконавець займається ним;</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2900" b="1" i="0" u="none" strike="noStrike" kern="1200" cap="none" spc="0" normalizeH="0" baseline="0" dirty="0">
                <a:ln>
                  <a:noFill/>
                </a:ln>
                <a:solidFill>
                  <a:srgbClr val="1F1F1F"/>
                </a:solidFill>
                <a:effectLst/>
                <a:uLnTx/>
                <a:uFillTx/>
                <a:latin typeface="PT Serif"/>
                <a:ea typeface="+mn-ea"/>
                <a:cs typeface="+mn-cs"/>
              </a:rPr>
              <a:t>•</a:t>
            </a:r>
            <a:r>
              <a:rPr kumimoji="0" lang="uk-UA" sz="2900" b="0" i="0" u="none" strike="noStrike" kern="1200" cap="none" spc="0" normalizeH="0" baseline="0" dirty="0">
                <a:ln>
                  <a:noFill/>
                </a:ln>
                <a:solidFill>
                  <a:srgbClr val="1F1F1F"/>
                </a:solidFill>
                <a:effectLst/>
                <a:uLnTx/>
                <a:uFillTx/>
                <a:latin typeface="PT Serif"/>
                <a:ea typeface="+mn-ea"/>
                <a:cs typeface="+mn-cs"/>
              </a:rPr>
              <a:t> інформацію щодо проведених дій державного виконавця;</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2900" b="1" i="0" u="none" strike="noStrike" kern="1200" cap="none" spc="0" normalizeH="0" baseline="0" dirty="0">
                <a:ln>
                  <a:noFill/>
                </a:ln>
                <a:solidFill>
                  <a:srgbClr val="1F1F1F"/>
                </a:solidFill>
                <a:effectLst/>
                <a:uLnTx/>
                <a:uFillTx/>
                <a:latin typeface="PT Serif"/>
                <a:ea typeface="+mn-ea"/>
                <a:cs typeface="+mn-cs"/>
              </a:rPr>
              <a:t>•</a:t>
            </a:r>
            <a:r>
              <a:rPr kumimoji="0" lang="uk-UA" sz="2900" b="0" i="0" u="none" strike="noStrike" kern="1200" cap="none" spc="0" normalizeH="0" baseline="0" dirty="0">
                <a:ln>
                  <a:noFill/>
                </a:ln>
                <a:solidFill>
                  <a:srgbClr val="1F1F1F"/>
                </a:solidFill>
                <a:effectLst/>
                <a:uLnTx/>
                <a:uFillTx/>
                <a:latin typeface="PT Serif"/>
                <a:ea typeface="+mn-ea"/>
                <a:cs typeface="+mn-cs"/>
              </a:rPr>
              <a:t> дані про поточний стан і статус виконавчого провадження.</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2900" b="0" i="0" u="none" strike="noStrike" kern="1200" cap="none" spc="0" normalizeH="0" baseline="0" dirty="0">
                <a:ln>
                  <a:noFill/>
                </a:ln>
                <a:solidFill>
                  <a:srgbClr val="1F1F1F"/>
                </a:solidFill>
                <a:effectLst/>
                <a:uLnTx/>
                <a:uFillTx/>
                <a:latin typeface="PT Serif"/>
                <a:ea typeface="+mn-ea"/>
                <a:cs typeface="+mn-cs"/>
              </a:rPr>
              <a:t>Крім того, ви можете дізнатися про постанови, які були винесені з боку державного виконавця. Тут же ви зможете відшукати рішення виконавчого провадження тощо.</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2900" b="0" i="0" u="none" strike="noStrike" kern="1200" cap="none" spc="0" normalizeH="0" baseline="0" dirty="0">
                <a:ln>
                  <a:noFill/>
                </a:ln>
                <a:solidFill>
                  <a:srgbClr val="1F1F1F"/>
                </a:solidFill>
                <a:effectLst/>
                <a:uLnTx/>
                <a:uFillTx/>
                <a:latin typeface="PT Serif"/>
                <a:ea typeface="+mn-ea"/>
                <a:cs typeface="+mn-cs"/>
              </a:rPr>
              <a:t> </a:t>
            </a:r>
          </a:p>
          <a:p>
            <a:endParaRPr lang="uk-UA" dirty="0"/>
          </a:p>
        </p:txBody>
      </p:sp>
    </p:spTree>
    <p:extLst>
      <p:ext uri="{BB962C8B-B14F-4D97-AF65-F5344CB8AC3E}">
        <p14:creationId xmlns:p14="http://schemas.microsoft.com/office/powerpoint/2010/main" val="410093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95F8D84-1AFC-4E50-BFB9-59FF856FF23A}"/>
              </a:ext>
            </a:extLst>
          </p:cNvPr>
          <p:cNvPicPr>
            <a:picLocks noChangeAspect="1"/>
          </p:cNvPicPr>
          <p:nvPr/>
        </p:nvPicPr>
        <p:blipFill>
          <a:blip r:embed="rId2"/>
          <a:stretch>
            <a:fillRect/>
          </a:stretch>
        </p:blipFill>
        <p:spPr>
          <a:xfrm>
            <a:off x="1679170" y="714895"/>
            <a:ext cx="9285317" cy="5170516"/>
          </a:xfrm>
          <a:prstGeom prst="rect">
            <a:avLst/>
          </a:prstGeom>
        </p:spPr>
      </p:pic>
    </p:spTree>
    <p:extLst>
      <p:ext uri="{BB962C8B-B14F-4D97-AF65-F5344CB8AC3E}">
        <p14:creationId xmlns:p14="http://schemas.microsoft.com/office/powerpoint/2010/main" val="97769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057616-D7EB-43D5-95A7-971E3F130E34}"/>
              </a:ext>
            </a:extLst>
          </p:cNvPr>
          <p:cNvSpPr>
            <a:spLocks noGrp="1"/>
          </p:cNvSpPr>
          <p:nvPr>
            <p:ph type="title"/>
          </p:nvPr>
        </p:nvSpPr>
        <p:spPr/>
        <p:txBody>
          <a:bodyPr/>
          <a:lstStyle/>
          <a:p>
            <a:endParaRPr lang="uk-UA" dirty="0"/>
          </a:p>
        </p:txBody>
      </p:sp>
      <p:pic>
        <p:nvPicPr>
          <p:cNvPr id="4" name="Рисунок 3">
            <a:extLst>
              <a:ext uri="{FF2B5EF4-FFF2-40B4-BE49-F238E27FC236}">
                <a16:creationId xmlns:a16="http://schemas.microsoft.com/office/drawing/2014/main" id="{450A4F21-57FF-4DCC-A666-7F2EE754C4BD}"/>
              </a:ext>
            </a:extLst>
          </p:cNvPr>
          <p:cNvPicPr>
            <a:picLocks noChangeAspect="1"/>
          </p:cNvPicPr>
          <p:nvPr/>
        </p:nvPicPr>
        <p:blipFill>
          <a:blip r:embed="rId2"/>
          <a:stretch>
            <a:fillRect/>
          </a:stretch>
        </p:blipFill>
        <p:spPr>
          <a:xfrm>
            <a:off x="838198" y="1803862"/>
            <a:ext cx="10515601" cy="4230958"/>
          </a:xfrm>
          <a:prstGeom prst="rect">
            <a:avLst/>
          </a:prstGeom>
        </p:spPr>
      </p:pic>
    </p:spTree>
    <p:extLst>
      <p:ext uri="{BB962C8B-B14F-4D97-AF65-F5344CB8AC3E}">
        <p14:creationId xmlns:p14="http://schemas.microsoft.com/office/powerpoint/2010/main" val="185187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5CC14A0-B02F-4E9F-8B1B-266CA30A13FD}"/>
              </a:ext>
            </a:extLst>
          </p:cNvPr>
          <p:cNvPicPr>
            <a:picLocks noChangeAspect="1"/>
          </p:cNvPicPr>
          <p:nvPr/>
        </p:nvPicPr>
        <p:blipFill>
          <a:blip r:embed="rId2"/>
          <a:stretch>
            <a:fillRect/>
          </a:stretch>
        </p:blipFill>
        <p:spPr>
          <a:xfrm>
            <a:off x="1005840" y="648393"/>
            <a:ext cx="10449098" cy="5544589"/>
          </a:xfrm>
          <a:prstGeom prst="rect">
            <a:avLst/>
          </a:prstGeom>
        </p:spPr>
      </p:pic>
    </p:spTree>
    <p:extLst>
      <p:ext uri="{BB962C8B-B14F-4D97-AF65-F5344CB8AC3E}">
        <p14:creationId xmlns:p14="http://schemas.microsoft.com/office/powerpoint/2010/main" val="343519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D087E6D-EB92-4417-83CA-25C3FCD776A1}"/>
              </a:ext>
            </a:extLst>
          </p:cNvPr>
          <p:cNvPicPr>
            <a:picLocks noChangeAspect="1"/>
          </p:cNvPicPr>
          <p:nvPr/>
        </p:nvPicPr>
        <p:blipFill>
          <a:blip r:embed="rId2"/>
          <a:stretch>
            <a:fillRect/>
          </a:stretch>
        </p:blipFill>
        <p:spPr>
          <a:xfrm>
            <a:off x="1055716" y="565265"/>
            <a:ext cx="10357659" cy="5586154"/>
          </a:xfrm>
          <a:prstGeom prst="rect">
            <a:avLst/>
          </a:prstGeom>
        </p:spPr>
      </p:pic>
    </p:spTree>
    <p:extLst>
      <p:ext uri="{BB962C8B-B14F-4D97-AF65-F5344CB8AC3E}">
        <p14:creationId xmlns:p14="http://schemas.microsoft.com/office/powerpoint/2010/main" val="237046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DED04A9-8927-465F-89EB-4A49836C40FF}"/>
              </a:ext>
            </a:extLst>
          </p:cNvPr>
          <p:cNvPicPr>
            <a:picLocks noChangeAspect="1"/>
          </p:cNvPicPr>
          <p:nvPr/>
        </p:nvPicPr>
        <p:blipFill>
          <a:blip r:embed="rId2"/>
          <a:stretch>
            <a:fillRect/>
          </a:stretch>
        </p:blipFill>
        <p:spPr>
          <a:xfrm>
            <a:off x="1163781" y="590204"/>
            <a:ext cx="9950335" cy="5552901"/>
          </a:xfrm>
          <a:prstGeom prst="rect">
            <a:avLst/>
          </a:prstGeom>
        </p:spPr>
      </p:pic>
    </p:spTree>
    <p:extLst>
      <p:ext uri="{BB962C8B-B14F-4D97-AF65-F5344CB8AC3E}">
        <p14:creationId xmlns:p14="http://schemas.microsoft.com/office/powerpoint/2010/main" val="923716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300CB0A-72BE-4881-B0BD-E2EC2D5811C5}"/>
              </a:ext>
            </a:extLst>
          </p:cNvPr>
          <p:cNvPicPr>
            <a:picLocks noChangeAspect="1"/>
          </p:cNvPicPr>
          <p:nvPr/>
        </p:nvPicPr>
        <p:blipFill>
          <a:blip r:embed="rId2"/>
          <a:stretch>
            <a:fillRect/>
          </a:stretch>
        </p:blipFill>
        <p:spPr>
          <a:xfrm>
            <a:off x="889462" y="473824"/>
            <a:ext cx="10432474" cy="5536277"/>
          </a:xfrm>
          <a:prstGeom prst="rect">
            <a:avLst/>
          </a:prstGeom>
        </p:spPr>
      </p:pic>
    </p:spTree>
    <p:extLst>
      <p:ext uri="{BB962C8B-B14F-4D97-AF65-F5344CB8AC3E}">
        <p14:creationId xmlns:p14="http://schemas.microsoft.com/office/powerpoint/2010/main" val="127630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A1DD7DF-A08D-4916-8CE6-24979CE996E5}"/>
              </a:ext>
            </a:extLst>
          </p:cNvPr>
          <p:cNvPicPr>
            <a:picLocks noChangeAspect="1"/>
          </p:cNvPicPr>
          <p:nvPr/>
        </p:nvPicPr>
        <p:blipFill>
          <a:blip r:embed="rId2"/>
          <a:stretch>
            <a:fillRect/>
          </a:stretch>
        </p:blipFill>
        <p:spPr>
          <a:xfrm>
            <a:off x="1471353" y="465512"/>
            <a:ext cx="9060872" cy="5303521"/>
          </a:xfrm>
          <a:prstGeom prst="rect">
            <a:avLst/>
          </a:prstGeom>
        </p:spPr>
      </p:pic>
    </p:spTree>
    <p:extLst>
      <p:ext uri="{BB962C8B-B14F-4D97-AF65-F5344CB8AC3E}">
        <p14:creationId xmlns:p14="http://schemas.microsoft.com/office/powerpoint/2010/main" val="143299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B60925B-B185-4662-B966-76AEED706233}"/>
              </a:ext>
            </a:extLst>
          </p:cNvPr>
          <p:cNvPicPr>
            <a:picLocks noChangeAspect="1"/>
          </p:cNvPicPr>
          <p:nvPr/>
        </p:nvPicPr>
        <p:blipFill>
          <a:blip r:embed="rId2"/>
          <a:stretch>
            <a:fillRect/>
          </a:stretch>
        </p:blipFill>
        <p:spPr>
          <a:xfrm>
            <a:off x="980902" y="698268"/>
            <a:ext cx="10109511" cy="5370023"/>
          </a:xfrm>
          <a:prstGeom prst="rect">
            <a:avLst/>
          </a:prstGeom>
        </p:spPr>
      </p:pic>
    </p:spTree>
    <p:extLst>
      <p:ext uri="{BB962C8B-B14F-4D97-AF65-F5344CB8AC3E}">
        <p14:creationId xmlns:p14="http://schemas.microsoft.com/office/powerpoint/2010/main" val="2583112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01F74DE-099A-43B2-A8FA-7CE092952DEF}"/>
              </a:ext>
            </a:extLst>
          </p:cNvPr>
          <p:cNvPicPr>
            <a:picLocks noChangeAspect="1"/>
          </p:cNvPicPr>
          <p:nvPr/>
        </p:nvPicPr>
        <p:blipFill>
          <a:blip r:embed="rId2"/>
          <a:stretch>
            <a:fillRect/>
          </a:stretch>
        </p:blipFill>
        <p:spPr>
          <a:xfrm>
            <a:off x="1210596" y="556953"/>
            <a:ext cx="9770807" cy="5611092"/>
          </a:xfrm>
          <a:prstGeom prst="rect">
            <a:avLst/>
          </a:prstGeom>
        </p:spPr>
      </p:pic>
    </p:spTree>
    <p:extLst>
      <p:ext uri="{BB962C8B-B14F-4D97-AF65-F5344CB8AC3E}">
        <p14:creationId xmlns:p14="http://schemas.microsoft.com/office/powerpoint/2010/main" val="230213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DFBE3E-ED2F-479A-9F0E-C9B12D5CEB45}"/>
              </a:ext>
            </a:extLst>
          </p:cNvPr>
          <p:cNvSpPr txBox="1"/>
          <p:nvPr/>
        </p:nvSpPr>
        <p:spPr>
          <a:xfrm>
            <a:off x="914400" y="1512916"/>
            <a:ext cx="10615353" cy="5016758"/>
          </a:xfrm>
          <a:prstGeom prst="rect">
            <a:avLst/>
          </a:prstGeom>
          <a:noFill/>
        </p:spPr>
        <p:txBody>
          <a:bodyPr wrap="square">
            <a:spAutoFit/>
          </a:bodyPr>
          <a:lstStyle/>
          <a:p>
            <a:pPr indent="285750" algn="ctr"/>
            <a:r>
              <a:rPr lang="uk-UA" sz="16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Стаття 8. Автоматизована система виконавчого провадження</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Реєстрація виконавчих документів, документів виконавчого провадження, фіксування виконавчих дій здійснюється в автоматизованій </a:t>
            </a:r>
            <a:r>
              <a:rPr lang="uk-UA" sz="1600" u="sng"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системі виконавчого провадження</a:t>
            </a:r>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порядок функціонування якої визначається Міністерством юстиції України.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Вільний та безоплатний доступ до інформації автоматизованої системи виконавчого провадження забезпечує Міністерство юстиції України у мережі Інтернет на своєму офіційному веб-сайті з можливістю перегляду, пошуку, копіювання та роздрукування інформації, на основі поширених веб-оглядачів та редакторів, без необхідності застосування спеціально створених для цього технологічних та програмних засобів, без обмежень та цілодобово.</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Інформація повинна містити відомості про час її розміщення.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Автоматизованою системою виконавчого провадження забезпечується: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об’єктивний та неупереджений розподіл виконавчих документів між державними виконавцями;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 надання сторонам виконавчого провадження інформації про виконавче провадження;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 виготовлення документів виконавчого провадження;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 централізоване зберігання документів виконавчого провадження;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 централізоване зберігання інформації про рахунки органів державної виконавчої служби та приватних виконавців, відкриті для цілей виконавчого провадження;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 підготовка статистичних даних;</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7) реєстрація вхідної і вихідної кореспонденції та етапів її проходження;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8) передача документів виконавчого провадження до електронного архіву;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9) формування Єдиного реєстру боржників.</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CB6484B-5285-4E6F-8E8E-C92E13BBF211}"/>
              </a:ext>
            </a:extLst>
          </p:cNvPr>
          <p:cNvSpPr txBox="1"/>
          <p:nvPr/>
        </p:nvSpPr>
        <p:spPr>
          <a:xfrm>
            <a:off x="2394065" y="274320"/>
            <a:ext cx="6752012" cy="1107996"/>
          </a:xfrm>
          <a:prstGeom prst="rect">
            <a:avLst/>
          </a:prstGeom>
          <a:noFill/>
        </p:spPr>
        <p:txBody>
          <a:bodyPr wrap="square">
            <a:spAutoFit/>
          </a:bodyPr>
          <a:lstStyle/>
          <a:p>
            <a:pPr algn="ctr"/>
            <a:r>
              <a:rPr lang="uk-UA"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ЗАКОН УКРАЇНИ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uk-UA"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Про виконавче провадження</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uk-UA"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(Відомості Верховної Ради (ВВР), 2016, № 30, ст.542)</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117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E690FE0-DB16-4BA4-BD2E-A1ECB3E808FB}"/>
              </a:ext>
            </a:extLst>
          </p:cNvPr>
          <p:cNvPicPr>
            <a:picLocks noChangeAspect="1"/>
          </p:cNvPicPr>
          <p:nvPr/>
        </p:nvPicPr>
        <p:blipFill>
          <a:blip r:embed="rId2"/>
          <a:stretch>
            <a:fillRect/>
          </a:stretch>
        </p:blipFill>
        <p:spPr>
          <a:xfrm>
            <a:off x="881150" y="693183"/>
            <a:ext cx="10623666" cy="5471634"/>
          </a:xfrm>
          <a:prstGeom prst="rect">
            <a:avLst/>
          </a:prstGeom>
        </p:spPr>
      </p:pic>
    </p:spTree>
    <p:extLst>
      <p:ext uri="{BB962C8B-B14F-4D97-AF65-F5344CB8AC3E}">
        <p14:creationId xmlns:p14="http://schemas.microsoft.com/office/powerpoint/2010/main" val="75290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132F83-2AEA-43BB-9180-BA155F74F7C3}"/>
              </a:ext>
            </a:extLst>
          </p:cNvPr>
          <p:cNvSpPr txBox="1"/>
          <p:nvPr/>
        </p:nvSpPr>
        <p:spPr>
          <a:xfrm>
            <a:off x="1072342" y="482137"/>
            <a:ext cx="10257905" cy="5632311"/>
          </a:xfrm>
          <a:prstGeom prst="rect">
            <a:avLst/>
          </a:prstGeom>
          <a:noFill/>
        </p:spPr>
        <p:txBody>
          <a:bodyPr wrap="square">
            <a:spAutoFit/>
          </a:bodyPr>
          <a:lstStyle/>
          <a:p>
            <a:pPr indent="457200" algn="just"/>
            <a:r>
              <a:rPr lang="uk-UA" b="0" i="0" dirty="0">
                <a:solidFill>
                  <a:srgbClr val="333333"/>
                </a:solidFill>
                <a:effectLst/>
                <a:latin typeface="Calibri" panose="020F0502020204030204" pitchFamily="34" charset="0"/>
              </a:rPr>
              <a:t>Державне підприємство «Національні інформаційні системи» </a:t>
            </a:r>
            <a:r>
              <a:rPr lang="uk-UA" b="0" i="0" u="none" strike="noStrike" dirty="0">
                <a:solidFill>
                  <a:srgbClr val="333333"/>
                </a:solidFill>
                <a:effectLst/>
                <a:latin typeface="Calibri" panose="020F0502020204030204" pitchFamily="34" charset="0"/>
                <a:hlinkClick r:id="rId2"/>
              </a:rPr>
              <a:t>повідомило</a:t>
            </a:r>
            <a:r>
              <a:rPr lang="uk-UA" b="0" i="0" dirty="0">
                <a:solidFill>
                  <a:srgbClr val="333333"/>
                </a:solidFill>
                <a:effectLst/>
                <a:latin typeface="Calibri" panose="020F0502020204030204" pitchFamily="34" charset="0"/>
              </a:rPr>
              <a:t>, що 23 вересня 2022 року оновило програмне забезпечення* Автоматизованої системи виконавчого провадження (АСВП) і </a:t>
            </a:r>
            <a:r>
              <a:rPr lang="uk-UA" b="1" i="0" dirty="0">
                <a:solidFill>
                  <a:srgbClr val="333333"/>
                </a:solidFill>
                <a:effectLst/>
                <a:latin typeface="Calibri" panose="020F0502020204030204" pitchFamily="34" charset="0"/>
              </a:rPr>
              <a:t>забезпечило можливість перевірки даних в Єдиному реєстрі боржників по юридичних особах</a:t>
            </a:r>
            <a:r>
              <a:rPr lang="uk-UA" b="0" i="0" dirty="0">
                <a:solidFill>
                  <a:srgbClr val="333333"/>
                </a:solidFill>
                <a:effectLst/>
                <a:latin typeface="Calibri" panose="020F0502020204030204" pitchFamily="34" charset="0"/>
              </a:rPr>
              <a:t>.</a:t>
            </a:r>
          </a:p>
          <a:p>
            <a:pPr indent="457200" algn="just"/>
            <a:r>
              <a:rPr lang="uk-UA" b="0" i="0" dirty="0">
                <a:solidFill>
                  <a:srgbClr val="333333"/>
                </a:solidFill>
                <a:effectLst/>
                <a:latin typeface="Calibri" panose="020F0502020204030204" pitchFamily="34" charset="0"/>
              </a:rPr>
              <a:t>Відтак, поточним оновленням було доопрацьовано функціонал АРІ АСВП у частині надання органам державної виконавчої служби або приватним виконавцям надавачами платіжних послуг інформації про відкриття/закриття рахунків фізичними та юридичними особами, відомості щодо яких містяться в Єдиному реєстрі боржників.</a:t>
            </a:r>
          </a:p>
          <a:p>
            <a:pPr indent="457200" algn="just"/>
            <a:r>
              <a:rPr lang="uk-UA" b="0" i="0" dirty="0">
                <a:solidFill>
                  <a:srgbClr val="333333"/>
                </a:solidFill>
                <a:effectLst/>
                <a:latin typeface="Calibri" panose="020F0502020204030204" pitchFamily="34" charset="0"/>
              </a:rPr>
              <a:t>Крім того, модифіковано функціонал автоматизації платежів та додано нову структуру файлів обміну для АТ «ОЩАДБАНК».</a:t>
            </a:r>
          </a:p>
          <a:p>
            <a:pPr indent="457200" algn="just"/>
            <a:r>
              <a:rPr lang="uk-UA" b="0" i="0" dirty="0">
                <a:solidFill>
                  <a:srgbClr val="333333"/>
                </a:solidFill>
                <a:effectLst/>
                <a:latin typeface="Calibri" panose="020F0502020204030204" pitchFamily="34" charset="0"/>
              </a:rPr>
              <a:t>Оновлений Регламент інформаційної взаємодії для банківських установ розміщено на офіційному сайті ДП «НАІС» у рубриці «Реєстри»/ «АРІ реєстрів»/ </a:t>
            </a:r>
            <a:r>
              <a:rPr lang="uk-UA" b="0" i="0" u="none" strike="noStrike" dirty="0">
                <a:solidFill>
                  <a:srgbClr val="333333"/>
                </a:solidFill>
                <a:effectLst/>
                <a:latin typeface="Calibri" panose="020F0502020204030204" pitchFamily="34" charset="0"/>
                <a:hlinkClick r:id="rId3"/>
              </a:rPr>
              <a:t>«Автоматизована система виконавчого провадження»</a:t>
            </a:r>
            <a:r>
              <a:rPr lang="uk-UA" b="0" i="0" dirty="0">
                <a:solidFill>
                  <a:srgbClr val="333333"/>
                </a:solidFill>
                <a:effectLst/>
                <a:latin typeface="Calibri" panose="020F0502020204030204" pitchFamily="34" charset="0"/>
              </a:rPr>
              <a:t>.</a:t>
            </a:r>
          </a:p>
          <a:p>
            <a:pPr indent="457200" algn="just"/>
            <a:r>
              <a:rPr lang="uk-UA" b="0" i="0" dirty="0">
                <a:solidFill>
                  <a:srgbClr val="333333"/>
                </a:solidFill>
                <a:effectLst/>
                <a:latin typeface="Calibri" panose="020F0502020204030204" pitchFamily="34" charset="0"/>
              </a:rPr>
              <a:t>* У зв'язку із прийняттям </a:t>
            </a:r>
            <a:r>
              <a:rPr lang="uk-UA" b="0" i="0" u="none" strike="noStrike" dirty="0">
                <a:solidFill>
                  <a:srgbClr val="333333"/>
                </a:solidFill>
                <a:effectLst/>
                <a:latin typeface="Calibri" panose="020F0502020204030204" pitchFamily="34" charset="0"/>
                <a:hlinkClick r:id="rId4"/>
              </a:rPr>
              <a:t>постанови Правління НБУ від 13 червня 2022 року № 116 «Про затвердження Положення про порядок повідомлення надавачами платіжних послуг з обслуговування рахунків інформації про відкриття/закриття рахунків користувачів, унесених до Єдиного реєстру боржників, органам державної виконавчої служби або приватним виконавцям»</a:t>
            </a:r>
            <a:r>
              <a:rPr lang="uk-UA" b="0" i="0" dirty="0">
                <a:solidFill>
                  <a:srgbClr val="333333"/>
                </a:solidFill>
                <a:effectLst/>
                <a:latin typeface="Calibri" panose="020F0502020204030204" pitchFamily="34" charset="0"/>
              </a:rPr>
              <a:t>, на підставі якої втратила чинність </a:t>
            </a:r>
            <a:r>
              <a:rPr lang="uk-UA" b="0" i="0" u="none" strike="noStrike" dirty="0">
                <a:solidFill>
                  <a:srgbClr val="333333"/>
                </a:solidFill>
                <a:effectLst/>
                <a:latin typeface="Calibri" panose="020F0502020204030204" pitchFamily="34" charset="0"/>
                <a:hlinkClick r:id="rId5"/>
              </a:rPr>
              <a:t>постанова Правління НБУ від 18 квітня 2019 року № 60 «Про затвердження Положення про порядок надання банками інформації про відкриття/закриття рахунків фізичних осіб, унесених до Єдиного реєстру боржників, до органів державної виконавчої служби або приватних виконавців»</a:t>
            </a:r>
            <a:r>
              <a:rPr lang="uk-UA" b="0" i="0" dirty="0">
                <a:solidFill>
                  <a:srgbClr val="333333"/>
                </a:solidFill>
                <a:effectLst/>
                <a:latin typeface="Calibri" panose="020F0502020204030204" pitchFamily="34" charset="0"/>
              </a:rPr>
              <a:t>.</a:t>
            </a:r>
          </a:p>
        </p:txBody>
      </p:sp>
    </p:spTree>
    <p:extLst>
      <p:ext uri="{BB962C8B-B14F-4D97-AF65-F5344CB8AC3E}">
        <p14:creationId xmlns:p14="http://schemas.microsoft.com/office/powerpoint/2010/main" val="288990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3FAD6C-6733-48CE-A1A8-10A616E23B40}"/>
              </a:ext>
            </a:extLst>
          </p:cNvPr>
          <p:cNvSpPr txBox="1"/>
          <p:nvPr/>
        </p:nvSpPr>
        <p:spPr>
          <a:xfrm>
            <a:off x="1345276" y="1128600"/>
            <a:ext cx="9501447" cy="3280513"/>
          </a:xfrm>
          <a:prstGeom prst="rect">
            <a:avLst/>
          </a:prstGeom>
          <a:noFill/>
        </p:spPr>
        <p:txBody>
          <a:bodyPr wrap="square">
            <a:spAutoFit/>
          </a:bodyPr>
          <a:lstStyle/>
          <a:p>
            <a:pPr indent="285750" algn="just">
              <a:lnSpc>
                <a:spcPct val="107000"/>
              </a:lnSpc>
              <a:spcAft>
                <a:spcPts val="750"/>
              </a:spcAft>
            </a:pPr>
            <a:r>
              <a:rPr lang="uk-UA" sz="1600" b="1" dirty="0">
                <a:solidFill>
                  <a:srgbClr val="333333"/>
                </a:solidFill>
                <a:latin typeface="Times New Roman" panose="02020603050405020304" pitchFamily="18" charset="0"/>
                <a:cs typeface="Times New Roman" panose="02020603050405020304" pitchFamily="18" charset="0"/>
              </a:rPr>
              <a:t>3.</a:t>
            </a:r>
            <a:r>
              <a:rPr lang="uk-UA" sz="1600" dirty="0">
                <a:solidFill>
                  <a:srgbClr val="333333"/>
                </a:solidFill>
                <a:latin typeface="Times New Roman" panose="02020603050405020304" pitchFamily="18" charset="0"/>
                <a:cs typeface="Times New Roman" panose="02020603050405020304" pitchFamily="18" charset="0"/>
              </a:rPr>
              <a:t> Несанкціоноване втручання у роботу автоматизованої системи виконавчого провадження тягне за собою відповідальність, установлену законом.</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lnSpc>
                <a:spcPct val="107000"/>
              </a:lnSpc>
              <a:spcAft>
                <a:spcPts val="750"/>
              </a:spcAft>
            </a:pPr>
            <a:r>
              <a:rPr lang="uk-UA" sz="1600" b="1" dirty="0">
                <a:solidFill>
                  <a:srgbClr val="333333"/>
                </a:solidFill>
                <a:latin typeface="Times New Roman" panose="02020603050405020304" pitchFamily="18" charset="0"/>
                <a:cs typeface="Times New Roman" panose="02020603050405020304" pitchFamily="18" charset="0"/>
              </a:rPr>
              <a:t>4</a:t>
            </a:r>
            <a:r>
              <a:rPr lang="uk-UA" sz="1600" dirty="0">
                <a:solidFill>
                  <a:srgbClr val="333333"/>
                </a:solidFill>
                <a:latin typeface="Times New Roman" panose="02020603050405020304" pitchFamily="18" charset="0"/>
                <a:cs typeface="Times New Roman" panose="02020603050405020304" pitchFamily="18" charset="0"/>
              </a:rPr>
              <a:t>. Рішення виконавців та посадових осіб органів державної виконавчої служби виготовляються за допомогою автоматизованої системи виконавчого провадження. У разі тимчасової відсутності доступу до автоматизованої системи допускається виготовлення документів на паперових носіях з подальшим обов’язковим внесенням їх до автоматизованої системи не пізніше наступного робочого дня після відновлення її роботи.</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lnSpc>
                <a:spcPct val="107000"/>
              </a:lnSpc>
              <a:spcAft>
                <a:spcPts val="750"/>
              </a:spcAft>
            </a:pPr>
            <a:r>
              <a:rPr lang="uk-UA" sz="1600" b="1" dirty="0">
                <a:solidFill>
                  <a:srgbClr val="333333"/>
                </a:solidFill>
                <a:latin typeface="Times New Roman" panose="02020603050405020304" pitchFamily="18" charset="0"/>
                <a:cs typeface="Times New Roman" panose="02020603050405020304" pitchFamily="18" charset="0"/>
              </a:rPr>
              <a:t>5.</a:t>
            </a:r>
            <a:r>
              <a:rPr lang="uk-UA" sz="1600" dirty="0">
                <a:solidFill>
                  <a:srgbClr val="333333"/>
                </a:solidFill>
                <a:latin typeface="Times New Roman" panose="02020603050405020304" pitchFamily="18" charset="0"/>
                <a:cs typeface="Times New Roman" panose="02020603050405020304" pitchFamily="18" charset="0"/>
              </a:rPr>
              <a:t> Автоматизована система виконавчого провадження забезпечує автоматизований арешт коштів боржника за виконавчими провадженнями про стягнення аліментів у </a:t>
            </a:r>
            <a:r>
              <a:rPr lang="uk-UA" sz="1600" dirty="0">
                <a:solidFill>
                  <a:srgbClr val="333333"/>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порядку</a:t>
            </a:r>
            <a:r>
              <a:rPr lang="uk-UA" sz="1600" dirty="0">
                <a:solidFill>
                  <a:srgbClr val="333333"/>
                </a:solidFill>
                <a:latin typeface="Times New Roman" panose="02020603050405020304" pitchFamily="18" charset="0"/>
                <a:cs typeface="Times New Roman" panose="02020603050405020304" pitchFamily="18" charset="0"/>
              </a:rPr>
              <a:t>, визначеному Міністерством юстиції України за погодженням з Національним банком України.</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lnSpc>
                <a:spcPct val="107000"/>
              </a:lnSpc>
              <a:spcAft>
                <a:spcPts val="750"/>
              </a:spcAft>
            </a:pPr>
            <a:r>
              <a:rPr lang="uk-UA" sz="1600" dirty="0">
                <a:solidFill>
                  <a:srgbClr val="333333"/>
                </a:solidFill>
                <a:latin typeface="Times New Roman" panose="02020603050405020304" pitchFamily="18" charset="0"/>
                <a:cs typeface="Times New Roman" panose="02020603050405020304" pitchFamily="18" charset="0"/>
              </a:rPr>
              <a:t>{Статтю 8 доповнено частиною п'ятою згідно із Законом </a:t>
            </a:r>
            <a:r>
              <a:rPr lang="uk-UA" sz="1600" dirty="0">
                <a:solidFill>
                  <a:srgbClr val="333333"/>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2475-VIII від 03.07.2018</a:t>
            </a:r>
            <a:r>
              <a:rPr lang="uk-UA" sz="1600" dirty="0">
                <a:solidFill>
                  <a:srgbClr val="333333"/>
                </a:solidFill>
                <a:latin typeface="Times New Roman" panose="02020603050405020304" pitchFamily="18" charset="0"/>
                <a:cs typeface="Times New Roman" panose="02020603050405020304" pitchFamily="18" charset="0"/>
              </a:rPr>
              <a:t>}</a:t>
            </a:r>
            <a:endParaRPr lang="ru-RU" sz="16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5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770BB4-9CB1-484E-B5A4-D112CD49F584}"/>
              </a:ext>
            </a:extLst>
          </p:cNvPr>
          <p:cNvSpPr txBox="1"/>
          <p:nvPr/>
        </p:nvSpPr>
        <p:spPr>
          <a:xfrm>
            <a:off x="615142" y="515388"/>
            <a:ext cx="10889673" cy="6275821"/>
          </a:xfrm>
          <a:prstGeom prst="rect">
            <a:avLst/>
          </a:prstGeom>
          <a:noFill/>
        </p:spPr>
        <p:txBody>
          <a:bodyPr wrap="square">
            <a:spAutoFit/>
          </a:bodyPr>
          <a:lstStyle/>
          <a:p>
            <a:pPr indent="285750" algn="ctr"/>
            <a:r>
              <a:rPr lang="uk-UA" sz="16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Стаття 9. Єдиний реєстр боржників</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Єдиний реєстр боржників - це систематизована база даних про боржників, що є складовою автоматизованої системи виконавчого провадження та ведеться з метою оприлюднення в режимі реального часу інформації про невиконані майнові зобов’язання боржників та запобігання відчуженню боржниками майна.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Відомості про боржників, включені до Єдиного реєстру боржників, є відкритими та розміщуються на офіційному веб-сайті Міністерства юстиції України.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Реєстрація боржника в Єдиному реєстрі боржників не звільняє його від виконання рішення.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Державні органи, органи місцевого самоврядування, нотаріуси, інші суб’єкти при здійсненні ними владних управлінських функцій відповідно до законодавства, у тому числі на виконання делегованих повноважень, у разі звернення особи за вчиненням певної дії щодо майна, що належить боржнику, який внесений до Єдиного реєстру боржників, зобов’язані не пізніше наступного робочого дня повідомити про це зазначений у Єдиному реєстрі боржників орган державної виконавчої служби або приватного виконавця із зазначенням відомостей про майно, щодо якого звернулася така особа.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Банки у разі відкриття рахунку на ім’я фізичної особи, внесеної до Єдиного реєстру боржників, у тому числі через відокремлені підрозділи банку, або закриття рахунку такою особою зобов’язані у день відкриття або закриття рахунку повідомити про це зазначений у Єдиному реєстрі боржників орган державної виконавчої служби або приватного виконавця. Порядок надання такої інформації та форма повідомлення встановлюються Національним банком України за погодженням із Міністерством юстиції України.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r>
              <a:rPr lang="uk-UA" sz="16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{Абзац другий частини третьої статті 9 із змінами, внесеними згідно із Законом </a:t>
            </a:r>
            <a:r>
              <a:rPr lang="uk-UA" sz="1600" i="1" u="sng"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1587-IX від 30.06.2021</a:t>
            </a:r>
            <a:r>
              <a:rPr lang="uk-UA" sz="16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285750" algn="just">
              <a:lnSpc>
                <a:spcPct val="107000"/>
              </a:lnSpc>
              <a:spcAft>
                <a:spcPts val="750"/>
              </a:spcAft>
            </a:pPr>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Виконавець не пізніше наступного робочого дня з дня отримання повідомлення зобов’язаний прийняти рішення про накладення арешту на майно та (або) на кошти на рахунках боржника в банках у порядку, визначеному </a:t>
            </a:r>
            <a:r>
              <a:rPr lang="uk-UA" sz="1600" u="sng"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статтею 56</a:t>
            </a:r>
            <a:r>
              <a:rPr lang="uk-UA"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цього Закону, крім випадку, коли на таке майно арешт уже накладено з тих самих підстав.</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750"/>
              </a:spcAft>
            </a:pPr>
            <a:r>
              <a:rPr lang="uk-UA" sz="16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{Частина третя статті 9 в редакції Закону </a:t>
            </a:r>
            <a:r>
              <a:rPr lang="uk-UA" sz="1600" i="1" u="sng"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2475-VIII від 03.07.2018</a:t>
            </a:r>
            <a:r>
              <a:rPr lang="uk-UA" sz="16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200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74DE5D-1803-48B1-AD4D-C132F3E969C1}"/>
              </a:ext>
            </a:extLst>
          </p:cNvPr>
          <p:cNvSpPr txBox="1"/>
          <p:nvPr/>
        </p:nvSpPr>
        <p:spPr>
          <a:xfrm>
            <a:off x="1363287" y="1155469"/>
            <a:ext cx="9825644" cy="3785652"/>
          </a:xfrm>
          <a:prstGeom prst="rect">
            <a:avLst/>
          </a:prstGeom>
          <a:noFill/>
        </p:spPr>
        <p:txBody>
          <a:bodyPr wrap="square">
            <a:spAutoFit/>
          </a:bodyPr>
          <a:lstStyle/>
          <a:p>
            <a:pPr indent="285750" algn="just"/>
            <a:r>
              <a:rPr lang="uk-UA" sz="1600" dirty="0">
                <a:solidFill>
                  <a:srgbClr val="333333"/>
                </a:solidFill>
                <a:latin typeface="Times New Roman" panose="02020603050405020304" pitchFamily="18" charset="0"/>
                <a:cs typeface="Times New Roman" panose="02020603050405020304" pitchFamily="18" charset="0"/>
              </a:rPr>
              <a:t>4. Укладення протягом строку, зазначеного в частині третій цієї статті, правочину щодо майна боржника, який призвів до неможливості задовольнити вимоги стягувача за рахунок такого майна, є підставою для визнання такого правочину недійсним, крім випадків продажу у процесі приватизації майна, яке входить до складу єдиного майнового комплексу державного або комунального підприємства, внесеного до Єдиного реєстру боржників.</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r>
              <a:rPr lang="uk-UA" sz="1600" dirty="0">
                <a:solidFill>
                  <a:srgbClr val="333333"/>
                </a:solidFill>
                <a:latin typeface="Times New Roman" panose="02020603050405020304" pitchFamily="18" charset="0"/>
                <a:cs typeface="Times New Roman" panose="02020603050405020304" pitchFamily="18" charset="0"/>
              </a:rPr>
              <a:t>{Частина четверта статті 9 із змінами, внесеними згідно із Законом </a:t>
            </a:r>
            <a:r>
              <a:rPr lang="uk-UA" sz="1600" dirty="0">
                <a:solidFill>
                  <a:srgbClr val="333333"/>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2468-IX від 28.07.2022</a:t>
            </a:r>
            <a:r>
              <a:rPr lang="uk-UA" sz="1600" dirty="0">
                <a:solidFill>
                  <a:srgbClr val="333333"/>
                </a:solidFill>
                <a:latin typeface="Times New Roman" panose="02020603050405020304" pitchFamily="18" charset="0"/>
                <a:cs typeface="Times New Roman" panose="02020603050405020304" pitchFamily="18" charset="0"/>
              </a:rPr>
              <a:t>}</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r>
              <a:rPr lang="uk-UA" sz="1600" dirty="0">
                <a:solidFill>
                  <a:srgbClr val="333333"/>
                </a:solidFill>
                <a:latin typeface="Times New Roman" panose="02020603050405020304" pitchFamily="18" charset="0"/>
                <a:cs typeface="Times New Roman" panose="02020603050405020304" pitchFamily="18" charset="0"/>
              </a:rPr>
              <a:t>5. Відомості про боржника вносяться до Єдиного реєстру боржників (крім відомостей щодо боржників, якими є державні органи, органи місцевого самоврядування, а також боржників, які не мають заборгованості за виконавчим документом про стягнення періодичних платежів більше трьох місяців, та боржників за рішенням немайнового характеру) одночасно з винесенням постанови про відкриття виконавчого провадження.</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r>
              <a:rPr lang="uk-UA" sz="1600" dirty="0">
                <a:solidFill>
                  <a:srgbClr val="333333"/>
                </a:solidFill>
                <a:latin typeface="Times New Roman" panose="02020603050405020304" pitchFamily="18" charset="0"/>
                <a:cs typeface="Times New Roman" panose="02020603050405020304" pitchFamily="18" charset="0"/>
              </a:rPr>
              <a:t>Відомості про боржника за рішенням про встановлення побачення з дитиною та про усунення перешкод у побаченні з дитиною вносяться до Єдиного реєстру боржників одночасно з винесенням постанови про накладення штрафу на боржника.</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r>
              <a:rPr lang="uk-UA" sz="1600" dirty="0">
                <a:solidFill>
                  <a:srgbClr val="333333"/>
                </a:solidFill>
                <a:latin typeface="Times New Roman" panose="02020603050405020304" pitchFamily="18" charset="0"/>
                <a:cs typeface="Times New Roman" panose="02020603050405020304" pitchFamily="18" charset="0"/>
              </a:rPr>
              <a:t>{Частину п'яту статті 9 доповнено абзацом другим згідно із Законом </a:t>
            </a:r>
            <a:r>
              <a:rPr lang="uk-UA" sz="1600" dirty="0">
                <a:solidFill>
                  <a:srgbClr val="333333"/>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2475-VIII від 03.07.2018</a:t>
            </a:r>
            <a:endParaRPr lang="uk-UA" sz="16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35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5E9CBC-AD3B-4D8E-AFFC-34BC1463A987}"/>
              </a:ext>
            </a:extLst>
          </p:cNvPr>
          <p:cNvSpPr txBox="1"/>
          <p:nvPr/>
        </p:nvSpPr>
        <p:spPr>
          <a:xfrm>
            <a:off x="1155468" y="581891"/>
            <a:ext cx="10224655" cy="4031873"/>
          </a:xfrm>
          <a:prstGeom prst="rect">
            <a:avLst/>
          </a:prstGeom>
          <a:noFill/>
        </p:spPr>
        <p:txBody>
          <a:bodyPr wrap="square">
            <a:spAutoFit/>
          </a:bodyPr>
          <a:lstStyle/>
          <a:p>
            <a:pPr indent="285750" algn="just"/>
            <a:r>
              <a:rPr lang="uk-UA" sz="1600" b="1" dirty="0">
                <a:solidFill>
                  <a:srgbClr val="333333"/>
                </a:solidFill>
                <a:latin typeface="Times New Roman" panose="02020603050405020304" pitchFamily="18" charset="0"/>
                <a:cs typeface="Times New Roman" panose="02020603050405020304" pitchFamily="18" charset="0"/>
              </a:rPr>
              <a:t>6</a:t>
            </a:r>
            <a:r>
              <a:rPr lang="uk-UA" sz="1600" dirty="0">
                <a:solidFill>
                  <a:srgbClr val="333333"/>
                </a:solidFill>
                <a:latin typeface="Times New Roman" panose="02020603050405020304" pitchFamily="18" charset="0"/>
                <a:cs typeface="Times New Roman" panose="02020603050405020304" pitchFamily="18" charset="0"/>
              </a:rPr>
              <a:t>. Єдиний реєстр боржників містить такі відомості:</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r>
              <a:rPr lang="uk-UA" sz="1600" dirty="0">
                <a:solidFill>
                  <a:srgbClr val="333333"/>
                </a:solidFill>
                <a:latin typeface="Times New Roman" panose="02020603050405020304" pitchFamily="18" charset="0"/>
                <a:cs typeface="Times New Roman" panose="02020603050405020304" pitchFamily="18" charset="0"/>
              </a:rPr>
              <a:t>1) прізвище, ім’я, по батькові (за наявності), дата народження боржника - фізичної особи або найменування, ідентифікаційний код юридичної особи у Єдиному державному реєстрі юридичних осіб, фізичних осіб - підприємців та громадських формувань боржника - юридичної особи;</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r>
              <a:rPr lang="uk-UA" sz="1600" dirty="0">
                <a:solidFill>
                  <a:srgbClr val="333333"/>
                </a:solidFill>
                <a:latin typeface="Times New Roman" panose="02020603050405020304" pitchFamily="18" charset="0"/>
                <a:cs typeface="Times New Roman" panose="02020603050405020304" pitchFamily="18" charset="0"/>
              </a:rPr>
              <a:t>2) найменування органу або прізвище, ім’я, по батькові та посада посадової особи, яка видала виконавчий документ;</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r>
              <a:rPr lang="uk-UA" sz="1600" dirty="0">
                <a:solidFill>
                  <a:srgbClr val="333333"/>
                </a:solidFill>
                <a:latin typeface="Times New Roman" panose="02020603050405020304" pitchFamily="18" charset="0"/>
                <a:cs typeface="Times New Roman" panose="02020603050405020304" pitchFamily="18" charset="0"/>
              </a:rPr>
              <a:t>3) найменування органу державної виконавчої служби або прізвище, ім’я, по батькові приватного виконавця, номер засобу зв’язку та адреса електронної пошти виконавця;</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r>
              <a:rPr lang="uk-UA" sz="1600" dirty="0">
                <a:solidFill>
                  <a:srgbClr val="333333"/>
                </a:solidFill>
                <a:latin typeface="Times New Roman" panose="02020603050405020304" pitchFamily="18" charset="0"/>
                <a:cs typeface="Times New Roman" panose="02020603050405020304" pitchFamily="18" charset="0"/>
              </a:rPr>
              <a:t>4) номер виконавчого провадження;</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r>
              <a:rPr lang="uk-UA" sz="1600" dirty="0">
                <a:solidFill>
                  <a:srgbClr val="333333"/>
                </a:solidFill>
                <a:latin typeface="Times New Roman" panose="02020603050405020304" pitchFamily="18" charset="0"/>
                <a:cs typeface="Times New Roman" panose="02020603050405020304" pitchFamily="18" charset="0"/>
              </a:rPr>
              <a:t>5) категорія стягнення (аліменти, штраф тощо).</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r>
              <a:rPr lang="uk-UA" sz="1600" b="1" dirty="0">
                <a:solidFill>
                  <a:srgbClr val="333333"/>
                </a:solidFill>
                <a:latin typeface="Times New Roman" panose="02020603050405020304" pitchFamily="18" charset="0"/>
                <a:cs typeface="Times New Roman" panose="02020603050405020304" pitchFamily="18" charset="0"/>
              </a:rPr>
              <a:t>7</a:t>
            </a:r>
            <a:r>
              <a:rPr lang="uk-UA" sz="1600" dirty="0">
                <a:solidFill>
                  <a:srgbClr val="333333"/>
                </a:solidFill>
                <a:latin typeface="Times New Roman" panose="02020603050405020304" pitchFamily="18" charset="0"/>
                <a:cs typeface="Times New Roman" panose="02020603050405020304" pitchFamily="18" charset="0"/>
              </a:rPr>
              <a:t>. Відомості про боржника виключаються з Єдиного реєстру боржників одночасно з винесенням постанови про закінчення виконавчого провадження, повернення виконавчого документа стягувачу на підставі </a:t>
            </a:r>
            <a:r>
              <a:rPr lang="uk-UA" sz="1600" dirty="0">
                <a:solidFill>
                  <a:srgbClr val="333333"/>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пунктів 1</a:t>
            </a:r>
            <a:r>
              <a:rPr lang="uk-UA" sz="1600" dirty="0">
                <a:solidFill>
                  <a:srgbClr val="333333"/>
                </a:solidFill>
                <a:latin typeface="Times New Roman" panose="02020603050405020304" pitchFamily="18" charset="0"/>
                <a:cs typeface="Times New Roman" panose="02020603050405020304" pitchFamily="18" charset="0"/>
              </a:rPr>
              <a:t>, </a:t>
            </a:r>
            <a:r>
              <a:rPr lang="uk-UA" sz="1600" dirty="0">
                <a:solidFill>
                  <a:srgbClr val="333333"/>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3</a:t>
            </a:r>
            <a:r>
              <a:rPr lang="uk-UA" sz="1600" dirty="0">
                <a:solidFill>
                  <a:srgbClr val="333333"/>
                </a:solidFill>
                <a:latin typeface="Times New Roman" panose="02020603050405020304" pitchFamily="18" charset="0"/>
                <a:cs typeface="Times New Roman" panose="02020603050405020304" pitchFamily="18" charset="0"/>
              </a:rPr>
              <a:t>, </a:t>
            </a:r>
            <a:r>
              <a:rPr lang="uk-UA" sz="1600" dirty="0">
                <a:solidFill>
                  <a:srgbClr val="333333"/>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11</a:t>
            </a:r>
            <a:r>
              <a:rPr lang="uk-UA" sz="1600" dirty="0">
                <a:solidFill>
                  <a:srgbClr val="333333"/>
                </a:solidFill>
                <a:latin typeface="Times New Roman" panose="02020603050405020304" pitchFamily="18" charset="0"/>
                <a:cs typeface="Times New Roman" panose="02020603050405020304" pitchFamily="18" charset="0"/>
              </a:rPr>
              <a:t> частини першої статті 37 цього Закону або постанови, передбаченої </a:t>
            </a:r>
            <a:r>
              <a:rPr lang="uk-UA" sz="1600" dirty="0">
                <a:solidFill>
                  <a:srgbClr val="333333"/>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частиною четвертою</a:t>
            </a:r>
            <a:r>
              <a:rPr lang="uk-UA" sz="1600" dirty="0">
                <a:solidFill>
                  <a:srgbClr val="333333"/>
                </a:solidFill>
                <a:latin typeface="Times New Roman" panose="02020603050405020304" pitchFamily="18" charset="0"/>
                <a:cs typeface="Times New Roman" panose="02020603050405020304" pitchFamily="18" charset="0"/>
              </a:rPr>
              <a:t> статті 40 цього Закону, чи в день встановлення виконавцем факту відсутності заборгованості за виконавчими документами про стягнення періодичних платежів.</a:t>
            </a:r>
            <a:endParaRPr lang="ru-RU" sz="1600" dirty="0">
              <a:solidFill>
                <a:srgbClr val="333333"/>
              </a:solidFill>
              <a:latin typeface="Times New Roman" panose="02020603050405020304" pitchFamily="18" charset="0"/>
              <a:cs typeface="Times New Roman" panose="02020603050405020304" pitchFamily="18" charset="0"/>
            </a:endParaRPr>
          </a:p>
          <a:p>
            <a:pPr indent="285750" algn="just"/>
            <a:r>
              <a:rPr lang="uk-UA" sz="1600" dirty="0">
                <a:solidFill>
                  <a:srgbClr val="333333"/>
                </a:solidFill>
                <a:latin typeface="Times New Roman" panose="02020603050405020304" pitchFamily="18" charset="0"/>
                <a:cs typeface="Times New Roman" panose="02020603050405020304" pitchFamily="18" charset="0"/>
              </a:rPr>
              <a:t>{Частина сьома статті 9 в редакції Закону </a:t>
            </a:r>
            <a:r>
              <a:rPr lang="uk-UA" sz="1600" dirty="0">
                <a:solidFill>
                  <a:srgbClr val="333333"/>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1662-IX від 15.07.2021</a:t>
            </a:r>
            <a:r>
              <a:rPr lang="uk-UA" sz="1600" dirty="0">
                <a:solidFill>
                  <a:srgbClr val="333333"/>
                </a:solidFill>
                <a:latin typeface="Times New Roman" panose="02020603050405020304" pitchFamily="18" charset="0"/>
                <a:cs typeface="Times New Roman" panose="02020603050405020304" pitchFamily="18" charset="0"/>
              </a:rPr>
              <a:t>}</a:t>
            </a:r>
            <a:endParaRPr lang="ru-RU" sz="16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42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2780C90-76E2-44D7-8E84-D90EF00B99F8}"/>
              </a:ext>
            </a:extLst>
          </p:cNvPr>
          <p:cNvPicPr>
            <a:picLocks noChangeAspect="1"/>
          </p:cNvPicPr>
          <p:nvPr/>
        </p:nvPicPr>
        <p:blipFill>
          <a:blip r:embed="rId2"/>
          <a:stretch>
            <a:fillRect/>
          </a:stretch>
        </p:blipFill>
        <p:spPr>
          <a:xfrm>
            <a:off x="1313411" y="407324"/>
            <a:ext cx="9559635" cy="5918661"/>
          </a:xfrm>
          <a:prstGeom prst="rect">
            <a:avLst/>
          </a:prstGeom>
        </p:spPr>
      </p:pic>
    </p:spTree>
    <p:extLst>
      <p:ext uri="{BB962C8B-B14F-4D97-AF65-F5344CB8AC3E}">
        <p14:creationId xmlns:p14="http://schemas.microsoft.com/office/powerpoint/2010/main" val="412932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C156443-A5C4-4026-B96E-2247712B67C8}"/>
              </a:ext>
            </a:extLst>
          </p:cNvPr>
          <p:cNvPicPr>
            <a:picLocks noChangeAspect="1"/>
          </p:cNvPicPr>
          <p:nvPr/>
        </p:nvPicPr>
        <p:blipFill>
          <a:blip r:embed="rId2"/>
          <a:stretch>
            <a:fillRect/>
          </a:stretch>
        </p:blipFill>
        <p:spPr>
          <a:xfrm>
            <a:off x="2335204" y="1379042"/>
            <a:ext cx="7521592" cy="4099915"/>
          </a:xfrm>
          <a:prstGeom prst="rect">
            <a:avLst/>
          </a:prstGeom>
        </p:spPr>
      </p:pic>
    </p:spTree>
    <p:extLst>
      <p:ext uri="{BB962C8B-B14F-4D97-AF65-F5344CB8AC3E}">
        <p14:creationId xmlns:p14="http://schemas.microsoft.com/office/powerpoint/2010/main" val="91790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4BE52F-FFBA-4036-8978-78EC4D75D544}"/>
              </a:ext>
            </a:extLst>
          </p:cNvPr>
          <p:cNvSpPr txBox="1"/>
          <p:nvPr/>
        </p:nvSpPr>
        <p:spPr>
          <a:xfrm>
            <a:off x="1463040" y="889844"/>
            <a:ext cx="9127375" cy="4611519"/>
          </a:xfrm>
          <a:prstGeom prst="rect">
            <a:avLst/>
          </a:prstGeom>
          <a:noFill/>
        </p:spPr>
        <p:txBody>
          <a:bodyPr wrap="square">
            <a:spAutoFit/>
          </a:bodyPr>
          <a:lstStyle/>
          <a:p>
            <a:pPr indent="457200" algn="just">
              <a:lnSpc>
                <a:spcPct val="150000"/>
              </a:lnSpc>
            </a:pPr>
            <a:r>
              <a:rPr lang="uk-UA" b="1" i="0" dirty="0">
                <a:solidFill>
                  <a:srgbClr val="1F1F1F"/>
                </a:solidFill>
                <a:effectLst/>
                <a:latin typeface="Roboto"/>
              </a:rPr>
              <a:t>Як отримати доступ до реєстру виконавчих проваджень?</a:t>
            </a:r>
            <a:endParaRPr lang="uk-UA" b="0" i="0" dirty="0">
              <a:solidFill>
                <a:srgbClr val="1F1F1F"/>
              </a:solidFill>
              <a:effectLst/>
              <a:latin typeface="Roboto"/>
            </a:endParaRPr>
          </a:p>
          <a:p>
            <a:pPr indent="457200" algn="just">
              <a:lnSpc>
                <a:spcPct val="150000"/>
              </a:lnSpc>
            </a:pPr>
            <a:r>
              <a:rPr lang="uk-UA" b="0" i="0" dirty="0">
                <a:solidFill>
                  <a:srgbClr val="1F1F1F"/>
                </a:solidFill>
                <a:effectLst/>
                <a:latin typeface="PT Serif"/>
              </a:rPr>
              <a:t> Державний реєстр виконавчих проваджень надає вільний і повністю безкоштовний доступ. Для того щоб скористатися його функціями не потрібно проходити процес реєстрації, а вся інформація, що відображається, є актуальною на момент  запиту.</a:t>
            </a:r>
          </a:p>
          <a:p>
            <a:pPr indent="457200" algn="just">
              <a:lnSpc>
                <a:spcPct val="150000"/>
              </a:lnSpc>
            </a:pPr>
            <a:r>
              <a:rPr lang="uk-UA" b="0" i="0" dirty="0">
                <a:solidFill>
                  <a:srgbClr val="1F1F1F"/>
                </a:solidFill>
                <a:effectLst/>
                <a:latin typeface="PT Serif"/>
              </a:rPr>
              <a:t>У тому випадку, якщо вам буде потрібен доступ до інформації щодо конкретного виконавчого провадження, то знадобиться ідентифікатор доступу до виконавчого провадження та його порядковий номер. Ідентифікатор доступу і номер виконавчого провадження знаходиться в постанові, яка складається під час відкриття виконавчого провадження. Зверніть увагу, що ідентифікатор доступу містить у собі спеціальний код, який складається з комбінації 12 цифр і букв.</a:t>
            </a:r>
          </a:p>
        </p:txBody>
      </p:sp>
    </p:spTree>
    <p:extLst>
      <p:ext uri="{BB962C8B-B14F-4D97-AF65-F5344CB8AC3E}">
        <p14:creationId xmlns:p14="http://schemas.microsoft.com/office/powerpoint/2010/main" val="10294031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1630</Words>
  <Application>Microsoft Office PowerPoint</Application>
  <PresentationFormat>Широкоэкранный</PresentationFormat>
  <Paragraphs>61</Paragraphs>
  <Slides>21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Calibri</vt:lpstr>
      <vt:lpstr>Calibri Light</vt:lpstr>
      <vt:lpstr>PT Serif</vt:lpstr>
      <vt:lpstr>Roboto</vt:lpstr>
      <vt:lpstr>Times New Roman</vt:lpstr>
      <vt:lpstr>Тема Office</vt:lpstr>
      <vt:lpstr>Тема 8. Автоматизована система виконавчого провадження. Джерела інформації про боржника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Реєстр виконавчих проваджень – автоматизована система даних, яка доступна для використання і роботи в електронному варіанті. У реєстрі перебувають рішення, які повинні бути виконані за результатами суду та інших державних органів у порядку, передбаченому  виконавчим провадженням.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Володимир Петров</dc:creator>
  <cp:lastModifiedBy>Володимир Петров</cp:lastModifiedBy>
  <cp:revision>8</cp:revision>
  <dcterms:created xsi:type="dcterms:W3CDTF">2022-12-20T15:39:06Z</dcterms:created>
  <dcterms:modified xsi:type="dcterms:W3CDTF">2022-12-20T18:44:59Z</dcterms:modified>
</cp:coreProperties>
</file>