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9" r:id="rId20"/>
    <p:sldId id="278" r:id="rId21"/>
    <p:sldId id="260" r:id="rId22"/>
    <p:sldId id="258" r:id="rId2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876"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8E77F8C-9689-4D65-8D6D-52D60105D4A9}" type="datetimeFigureOut">
              <a:rPr lang="ru-RU" smtClean="0"/>
              <a:pPr/>
              <a:t>03.01.2023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65DFE54-DB8B-493A-A436-E39AF439C141}" type="slidenum">
              <a:rPr lang="ru-RU" smtClean="0"/>
              <a:pPr/>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824420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8E77F8C-9689-4D65-8D6D-52D60105D4A9}" type="datetimeFigureOut">
              <a:rPr lang="ru-RU" smtClean="0"/>
              <a:pPr/>
              <a:t>03.01.2023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65DFE54-DB8B-493A-A436-E39AF439C141}" type="slidenum">
              <a:rPr lang="ru-RU" smtClean="0"/>
              <a:pPr/>
              <a:t>‹#›</a:t>
            </a:fld>
            <a:endParaRPr lang="ru-RU"/>
          </a:p>
        </p:txBody>
      </p:sp>
    </p:spTree>
    <p:extLst>
      <p:ext uri="{BB962C8B-B14F-4D97-AF65-F5344CB8AC3E}">
        <p14:creationId xmlns:p14="http://schemas.microsoft.com/office/powerpoint/2010/main" xmlns="" val="2914353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8E77F8C-9689-4D65-8D6D-52D60105D4A9}" type="datetimeFigureOut">
              <a:rPr lang="ru-RU" smtClean="0"/>
              <a:pPr/>
              <a:t>03.01.2023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65DFE54-DB8B-493A-A436-E39AF439C141}" type="slidenum">
              <a:rPr lang="ru-RU" smtClean="0"/>
              <a:pPr/>
              <a:t>‹#›</a:t>
            </a:fld>
            <a:endParaRPr lang="ru-RU"/>
          </a:p>
        </p:txBody>
      </p:sp>
    </p:spTree>
    <p:extLst>
      <p:ext uri="{BB962C8B-B14F-4D97-AF65-F5344CB8AC3E}">
        <p14:creationId xmlns:p14="http://schemas.microsoft.com/office/powerpoint/2010/main" xmlns="" val="4067402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8E77F8C-9689-4D65-8D6D-52D60105D4A9}" type="datetimeFigureOut">
              <a:rPr lang="ru-RU" smtClean="0"/>
              <a:pPr/>
              <a:t>03.01.2023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65DFE54-DB8B-493A-A436-E39AF439C141}" type="slidenum">
              <a:rPr lang="ru-RU" smtClean="0"/>
              <a:pPr/>
              <a:t>‹#›</a:t>
            </a:fld>
            <a:endParaRPr lang="ru-RU"/>
          </a:p>
        </p:txBody>
      </p:sp>
    </p:spTree>
    <p:extLst>
      <p:ext uri="{BB962C8B-B14F-4D97-AF65-F5344CB8AC3E}">
        <p14:creationId xmlns:p14="http://schemas.microsoft.com/office/powerpoint/2010/main" xmlns="" val="170183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8E77F8C-9689-4D65-8D6D-52D60105D4A9}" type="datetimeFigureOut">
              <a:rPr lang="ru-RU" smtClean="0"/>
              <a:pPr/>
              <a:t>03.01.2023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65DFE54-DB8B-493A-A436-E39AF439C141}" type="slidenum">
              <a:rPr lang="ru-RU" smtClean="0"/>
              <a:pPr/>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886624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8E77F8C-9689-4D65-8D6D-52D60105D4A9}" type="datetimeFigureOut">
              <a:rPr lang="ru-RU" smtClean="0"/>
              <a:pPr/>
              <a:t>03.01.2023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65DFE54-DB8B-493A-A436-E39AF439C141}" type="slidenum">
              <a:rPr lang="ru-RU" smtClean="0"/>
              <a:pPr/>
              <a:t>‹#›</a:t>
            </a:fld>
            <a:endParaRPr lang="ru-RU"/>
          </a:p>
        </p:txBody>
      </p:sp>
    </p:spTree>
    <p:extLst>
      <p:ext uri="{BB962C8B-B14F-4D97-AF65-F5344CB8AC3E}">
        <p14:creationId xmlns:p14="http://schemas.microsoft.com/office/powerpoint/2010/main" xmlns="" val="2443344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5"/>
            <a:ext cx="4937760" cy="32867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2867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8E77F8C-9689-4D65-8D6D-52D60105D4A9}" type="datetimeFigureOut">
              <a:rPr lang="ru-RU" smtClean="0"/>
              <a:pPr/>
              <a:t>03.01.2023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65DFE54-DB8B-493A-A436-E39AF439C141}" type="slidenum">
              <a:rPr lang="ru-RU" smtClean="0"/>
              <a:pPr/>
              <a:t>‹#›</a:t>
            </a:fld>
            <a:endParaRPr lang="ru-RU"/>
          </a:p>
        </p:txBody>
      </p:sp>
    </p:spTree>
    <p:extLst>
      <p:ext uri="{BB962C8B-B14F-4D97-AF65-F5344CB8AC3E}">
        <p14:creationId xmlns:p14="http://schemas.microsoft.com/office/powerpoint/2010/main" xmlns="" val="2734231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8E77F8C-9689-4D65-8D6D-52D60105D4A9}" type="datetimeFigureOut">
              <a:rPr lang="ru-RU" smtClean="0"/>
              <a:pPr/>
              <a:t>03.01.2023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65DFE54-DB8B-493A-A436-E39AF439C141}" type="slidenum">
              <a:rPr lang="ru-RU" smtClean="0"/>
              <a:pPr/>
              <a:t>‹#›</a:t>
            </a:fld>
            <a:endParaRPr lang="ru-RU"/>
          </a:p>
        </p:txBody>
      </p:sp>
    </p:spTree>
    <p:extLst>
      <p:ext uri="{BB962C8B-B14F-4D97-AF65-F5344CB8AC3E}">
        <p14:creationId xmlns:p14="http://schemas.microsoft.com/office/powerpoint/2010/main" xmlns="" val="1305436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8E77F8C-9689-4D65-8D6D-52D60105D4A9}" type="datetimeFigureOut">
              <a:rPr lang="ru-RU" smtClean="0"/>
              <a:pPr/>
              <a:t>03.01.2023</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465DFE54-DB8B-493A-A436-E39AF439C141}" type="slidenum">
              <a:rPr lang="ru-RU" smtClean="0"/>
              <a:pPr/>
              <a:t>‹#›</a:t>
            </a:fld>
            <a:endParaRPr lang="ru-RU"/>
          </a:p>
        </p:txBody>
      </p:sp>
    </p:spTree>
    <p:extLst>
      <p:ext uri="{BB962C8B-B14F-4D97-AF65-F5344CB8AC3E}">
        <p14:creationId xmlns:p14="http://schemas.microsoft.com/office/powerpoint/2010/main" xmlns="" val="3976378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8E77F8C-9689-4D65-8D6D-52D60105D4A9}" type="datetimeFigureOut">
              <a:rPr lang="ru-RU" smtClean="0"/>
              <a:pPr/>
              <a:t>03.01.2023</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65DFE54-DB8B-493A-A436-E39AF439C141}" type="slidenum">
              <a:rPr lang="ru-RU" smtClean="0"/>
              <a:pPr/>
              <a:t>‹#›</a:t>
            </a:fld>
            <a:endParaRPr lang="ru-RU"/>
          </a:p>
        </p:txBody>
      </p:sp>
    </p:spTree>
    <p:extLst>
      <p:ext uri="{BB962C8B-B14F-4D97-AF65-F5344CB8AC3E}">
        <p14:creationId xmlns:p14="http://schemas.microsoft.com/office/powerpoint/2010/main" xmlns="" val="1994521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8E77F8C-9689-4D65-8D6D-52D60105D4A9}" type="datetimeFigureOut">
              <a:rPr lang="ru-RU" smtClean="0"/>
              <a:pPr/>
              <a:t>03.01.2023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65DFE54-DB8B-493A-A436-E39AF439C141}" type="slidenum">
              <a:rPr lang="ru-RU" smtClean="0"/>
              <a:pPr/>
              <a:t>‹#›</a:t>
            </a:fld>
            <a:endParaRPr lang="ru-RU"/>
          </a:p>
        </p:txBody>
      </p:sp>
    </p:spTree>
    <p:extLst>
      <p:ext uri="{BB962C8B-B14F-4D97-AF65-F5344CB8AC3E}">
        <p14:creationId xmlns:p14="http://schemas.microsoft.com/office/powerpoint/2010/main" xmlns="" val="2808328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8E77F8C-9689-4D65-8D6D-52D60105D4A9}" type="datetimeFigureOut">
              <a:rPr lang="ru-RU" smtClean="0"/>
              <a:pPr/>
              <a:t>03.01.2023</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65DFE54-DB8B-493A-A436-E39AF439C141}" type="slidenum">
              <a:rPr lang="ru-RU" smtClean="0"/>
              <a:pPr/>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1274636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97280" y="758952"/>
            <a:ext cx="10058400" cy="3563666"/>
          </a:xfrm>
        </p:spPr>
        <p:txBody>
          <a:bodyPr>
            <a:normAutofit fontScale="90000"/>
          </a:bodyPr>
          <a:lstStyle/>
          <a:p>
            <a:pPr algn="ctr"/>
            <a:r>
              <a:rPr lang="uk-UA" sz="4000" dirty="0" smtClean="0">
                <a:solidFill>
                  <a:schemeClr val="accent1">
                    <a:lumMod val="75000"/>
                  </a:schemeClr>
                </a:solidFill>
                <a:latin typeface="Arial Black" panose="020B0A04020102020204" pitchFamily="34" charset="0"/>
              </a:rPr>
              <a:t>Навчальна дисципліна </a:t>
            </a:r>
            <a:br>
              <a:rPr lang="uk-UA" sz="4000" dirty="0" smtClean="0">
                <a:solidFill>
                  <a:schemeClr val="accent1">
                    <a:lumMod val="75000"/>
                  </a:schemeClr>
                </a:solidFill>
                <a:latin typeface="Arial Black" panose="020B0A04020102020204" pitchFamily="34" charset="0"/>
              </a:rPr>
            </a:br>
            <a:r>
              <a:rPr lang="uk-UA" sz="4000" dirty="0" smtClean="0">
                <a:solidFill>
                  <a:schemeClr val="accent1">
                    <a:lumMod val="75000"/>
                  </a:schemeClr>
                </a:solidFill>
                <a:latin typeface="Arial Black" panose="020B0A04020102020204" pitchFamily="34" charset="0"/>
              </a:rPr>
              <a:t>«Права людини та верховенство права»</a:t>
            </a:r>
            <a:r>
              <a:rPr lang="uk-UA" sz="4000" dirty="0" smtClean="0">
                <a:latin typeface="Arial Black" panose="020B0A04020102020204" pitchFamily="34" charset="0"/>
              </a:rPr>
              <a:t/>
            </a:r>
            <a:br>
              <a:rPr lang="uk-UA" sz="4000" dirty="0" smtClean="0">
                <a:latin typeface="Arial Black" panose="020B0A04020102020204" pitchFamily="34" charset="0"/>
              </a:rPr>
            </a:br>
            <a:r>
              <a:rPr lang="uk-UA" sz="4000" dirty="0" smtClean="0">
                <a:latin typeface="Arial Black" panose="020B0A04020102020204" pitchFamily="34" charset="0"/>
              </a:rPr>
              <a:t/>
            </a:r>
            <a:br>
              <a:rPr lang="uk-UA" sz="4000" dirty="0" smtClean="0">
                <a:latin typeface="Arial Black" panose="020B0A04020102020204" pitchFamily="34" charset="0"/>
              </a:rPr>
            </a:br>
            <a:r>
              <a:rPr lang="uk-UA" sz="4000" dirty="0" smtClean="0">
                <a:latin typeface="Arial Black" panose="020B0A04020102020204" pitchFamily="34" charset="0"/>
              </a:rPr>
              <a:t>Тема 2 «</a:t>
            </a:r>
            <a:r>
              <a:rPr lang="uk-UA" sz="4000" b="1" dirty="0">
                <a:latin typeface="Arial Black" panose="020B0A04020102020204" pitchFamily="34" charset="0"/>
              </a:rPr>
              <a:t>Конституційні права, свободи та обов'язки людини і </a:t>
            </a:r>
            <a:r>
              <a:rPr lang="uk-UA" sz="4000" b="1" dirty="0" smtClean="0">
                <a:latin typeface="Arial Black" panose="020B0A04020102020204" pitchFamily="34" charset="0"/>
              </a:rPr>
              <a:t>громадянина.</a:t>
            </a:r>
            <a:r>
              <a:rPr lang="uk-UA" sz="4000" dirty="0" smtClean="0">
                <a:latin typeface="Arial Black" panose="020B0A04020102020204" pitchFamily="34" charset="0"/>
              </a:rPr>
              <a:t>»</a:t>
            </a:r>
            <a:endParaRPr lang="ru-RU" sz="4000" dirty="0">
              <a:latin typeface="Arial Black" panose="020B0A04020102020204" pitchFamily="34" charset="0"/>
            </a:endParaRPr>
          </a:p>
        </p:txBody>
      </p:sp>
      <p:sp>
        <p:nvSpPr>
          <p:cNvPr id="3" name="Подзаголовок 2"/>
          <p:cNvSpPr>
            <a:spLocks noGrp="1"/>
          </p:cNvSpPr>
          <p:nvPr>
            <p:ph type="subTitle" idx="1"/>
          </p:nvPr>
        </p:nvSpPr>
        <p:spPr>
          <a:xfrm>
            <a:off x="1097280" y="4705003"/>
            <a:ext cx="10058400" cy="1143000"/>
          </a:xfrm>
        </p:spPr>
        <p:txBody>
          <a:bodyPr>
            <a:normAutofit fontScale="92500" lnSpcReduction="20000"/>
          </a:bodyPr>
          <a:lstStyle/>
          <a:p>
            <a:pPr algn="r">
              <a:spcBef>
                <a:spcPts val="0"/>
              </a:spcBef>
              <a:spcAft>
                <a:spcPts val="0"/>
              </a:spcAft>
              <a:defRPr/>
            </a:pPr>
            <a:r>
              <a:rPr lang="uk-UA" dirty="0">
                <a:solidFill>
                  <a:schemeClr val="tx1"/>
                </a:solidFill>
                <a:latin typeface="Arial" panose="020B0604020202020204" pitchFamily="34" charset="0"/>
                <a:cs typeface="Arial" panose="020B0604020202020204" pitchFamily="34" charset="0"/>
              </a:rPr>
              <a:t>Викладач:</a:t>
            </a:r>
          </a:p>
          <a:p>
            <a:pPr algn="r">
              <a:spcBef>
                <a:spcPts val="0"/>
              </a:spcBef>
              <a:spcAft>
                <a:spcPts val="0"/>
              </a:spcAft>
              <a:defRPr/>
            </a:pPr>
            <a:r>
              <a:rPr lang="uk-UA" dirty="0" err="1">
                <a:solidFill>
                  <a:schemeClr val="tx1"/>
                </a:solidFill>
                <a:latin typeface="Arial" panose="020B0604020202020204" pitchFamily="34" charset="0"/>
                <a:cs typeface="Arial" panose="020B0604020202020204" pitchFamily="34" charset="0"/>
              </a:rPr>
              <a:t>К.ю.н</a:t>
            </a:r>
            <a:r>
              <a:rPr lang="uk-UA" dirty="0">
                <a:solidFill>
                  <a:schemeClr val="tx1"/>
                </a:solidFill>
                <a:latin typeface="Arial" panose="020B0604020202020204" pitchFamily="34" charset="0"/>
                <a:cs typeface="Arial" panose="020B0604020202020204" pitchFamily="34" charset="0"/>
              </a:rPr>
              <a:t>., доцент, доцент кафедри галузевого права та загально-правових дисциплін</a:t>
            </a:r>
          </a:p>
          <a:p>
            <a:pPr algn="r">
              <a:spcBef>
                <a:spcPts val="0"/>
              </a:spcBef>
              <a:spcAft>
                <a:spcPts val="0"/>
              </a:spcAft>
              <a:defRPr/>
            </a:pPr>
            <a:r>
              <a:rPr lang="uk-UA" dirty="0">
                <a:solidFill>
                  <a:schemeClr val="tx1"/>
                </a:solidFill>
                <a:latin typeface="Arial" panose="020B0604020202020204" pitchFamily="34" charset="0"/>
                <a:cs typeface="Arial" panose="020B0604020202020204" pitchFamily="34" charset="0"/>
              </a:rPr>
              <a:t>Орловська </a:t>
            </a:r>
            <a:r>
              <a:rPr lang="uk-UA" dirty="0" smtClean="0">
                <a:solidFill>
                  <a:schemeClr val="tx1"/>
                </a:solidFill>
                <a:latin typeface="Arial" panose="020B0604020202020204" pitchFamily="34" charset="0"/>
                <a:cs typeface="Arial" panose="020B0604020202020204" pitchFamily="34" charset="0"/>
              </a:rPr>
              <a:t>Ірина</a:t>
            </a:r>
            <a:endParaRPr lang="en-US" dirty="0">
              <a:solidFill>
                <a:schemeClr val="tx1"/>
              </a:solidFill>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cstate="print">
            <a:extLst>
              <a:ext uri="{BEBA8EAE-BF5A-486C-A8C5-ECC9F3942E4B}">
                <a14:imgProps xmlns:a14="http://schemas.microsoft.com/office/drawing/2010/main" xmlns="">
                  <a14:imgLayer r:embed="rId3">
                    <a14:imgEffect>
                      <a14:backgroundRemoval t="0" b="99429" l="0" r="100000"/>
                    </a14:imgEffect>
                  </a14:imgLayer>
                </a14:imgProps>
              </a:ext>
              <a:ext uri="{28A0092B-C50C-407E-A947-70E740481C1C}">
                <a14:useLocalDpi xmlns:a14="http://schemas.microsoft.com/office/drawing/2010/main" xmlns="" val="0"/>
              </a:ext>
            </a:extLst>
          </a:blip>
          <a:stretch>
            <a:fillRect/>
          </a:stretch>
        </p:blipFill>
        <p:spPr>
          <a:xfrm>
            <a:off x="10079066" y="138690"/>
            <a:ext cx="2000250" cy="1666875"/>
          </a:xfrm>
          <a:prstGeom prst="rect">
            <a:avLst/>
          </a:prstGeom>
        </p:spPr>
      </p:pic>
    </p:spTree>
    <p:extLst>
      <p:ext uri="{BB962C8B-B14F-4D97-AF65-F5344CB8AC3E}">
        <p14:creationId xmlns:p14="http://schemas.microsoft.com/office/powerpoint/2010/main" xmlns="" val="2329333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86602"/>
            <a:ext cx="4988727" cy="5364689"/>
          </a:xfrm>
        </p:spPr>
        <p:txBody>
          <a:bodyPr>
            <a:normAutofit/>
          </a:bodyPr>
          <a:lstStyle/>
          <a:p>
            <a:r>
              <a:rPr lang="uk-UA" b="1" dirty="0" smtClean="0">
                <a:solidFill>
                  <a:schemeClr val="accent2"/>
                </a:solidFill>
                <a:latin typeface="Arial" pitchFamily="34" charset="0"/>
                <a:cs typeface="Arial" pitchFamily="34" charset="0"/>
              </a:rPr>
              <a:t>Екологічні права</a:t>
            </a:r>
            <a:r>
              <a:rPr lang="uk-UA" dirty="0" smtClean="0">
                <a:solidFill>
                  <a:schemeClr val="accent2"/>
                </a:solidFill>
                <a:latin typeface="Arial" pitchFamily="34" charset="0"/>
                <a:cs typeface="Arial" pitchFamily="34" charset="0"/>
              </a:rPr>
              <a:t> – </a:t>
            </a:r>
            <a:r>
              <a:rPr lang="uk-UA" dirty="0" smtClean="0">
                <a:latin typeface="Arial" pitchFamily="34" charset="0"/>
                <a:cs typeface="Arial" pitchFamily="34" charset="0"/>
              </a:rPr>
              <a:t>можливість людини і громадянина на безпечне екологічне середовище.</a:t>
            </a:r>
            <a:endParaRPr lang="uk-UA" dirty="0">
              <a:latin typeface="Arial" pitchFamily="34" charset="0"/>
              <a:cs typeface="Arial" pitchFamily="34" charset="0"/>
            </a:endParaRPr>
          </a:p>
        </p:txBody>
      </p:sp>
      <p:pic>
        <p:nvPicPr>
          <p:cNvPr id="4" name="Содержимое 3" descr="екологічні.jpg"/>
          <p:cNvPicPr>
            <a:picLocks noGrp="1" noChangeAspect="1"/>
          </p:cNvPicPr>
          <p:nvPr>
            <p:ph idx="1"/>
          </p:nvPr>
        </p:nvPicPr>
        <p:blipFill>
          <a:blip r:embed="rId2" cstate="print"/>
          <a:stretch>
            <a:fillRect/>
          </a:stretch>
        </p:blipFill>
        <p:spPr>
          <a:xfrm>
            <a:off x="6113209" y="1723869"/>
            <a:ext cx="5751482" cy="332781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86603"/>
            <a:ext cx="4958746" cy="4885004"/>
          </a:xfrm>
        </p:spPr>
        <p:txBody>
          <a:bodyPr>
            <a:normAutofit fontScale="90000"/>
          </a:bodyPr>
          <a:lstStyle/>
          <a:p>
            <a:r>
              <a:rPr lang="uk-UA" b="1" dirty="0" smtClean="0">
                <a:solidFill>
                  <a:schemeClr val="accent2"/>
                </a:solidFill>
                <a:latin typeface="Arial" pitchFamily="34" charset="0"/>
                <a:cs typeface="Arial" pitchFamily="34" charset="0"/>
              </a:rPr>
              <a:t>Культурні права</a:t>
            </a:r>
            <a:r>
              <a:rPr lang="uk-UA" dirty="0" smtClean="0">
                <a:solidFill>
                  <a:schemeClr val="accent2"/>
                </a:solidFill>
                <a:latin typeface="Arial" pitchFamily="34" charset="0"/>
                <a:cs typeface="Arial" pitchFamily="34" charset="0"/>
              </a:rPr>
              <a:t> – </a:t>
            </a:r>
            <a:r>
              <a:rPr lang="uk-UA" dirty="0" smtClean="0">
                <a:latin typeface="Arial" pitchFamily="34" charset="0"/>
                <a:cs typeface="Arial" pitchFamily="34" charset="0"/>
              </a:rPr>
              <a:t>можливості доступу людини до духовних цінностей свого народу (нації) та всього людства</a:t>
            </a:r>
            <a:endParaRPr lang="uk-UA" dirty="0">
              <a:latin typeface="Arial" pitchFamily="34" charset="0"/>
              <a:cs typeface="Arial" pitchFamily="34" charset="0"/>
            </a:endParaRPr>
          </a:p>
        </p:txBody>
      </p:sp>
      <p:pic>
        <p:nvPicPr>
          <p:cNvPr id="1026" name="Picture 2" descr="C:\Users\SOCZ\Desktop\культурні.jpg"/>
          <p:cNvPicPr>
            <a:picLocks noChangeAspect="1" noChangeArrowheads="1"/>
          </p:cNvPicPr>
          <p:nvPr/>
        </p:nvPicPr>
        <p:blipFill>
          <a:blip r:embed="rId2" cstate="print"/>
          <a:srcRect/>
          <a:stretch>
            <a:fillRect/>
          </a:stretch>
        </p:blipFill>
        <p:spPr bwMode="auto">
          <a:xfrm>
            <a:off x="6205929" y="1738859"/>
            <a:ext cx="5013232" cy="322279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509665"/>
            <a:ext cx="4973736" cy="5096655"/>
          </a:xfrm>
        </p:spPr>
        <p:txBody>
          <a:bodyPr>
            <a:normAutofit fontScale="90000"/>
          </a:bodyPr>
          <a:lstStyle/>
          <a:p>
            <a:r>
              <a:rPr lang="uk-UA" b="1" dirty="0" smtClean="0">
                <a:solidFill>
                  <a:schemeClr val="accent2"/>
                </a:solidFill>
                <a:latin typeface="Arial" pitchFamily="34" charset="0"/>
                <a:cs typeface="Arial" pitchFamily="34" charset="0"/>
              </a:rPr>
              <a:t>Сімейні права</a:t>
            </a:r>
            <a:r>
              <a:rPr lang="uk-UA" dirty="0" smtClean="0">
                <a:solidFill>
                  <a:schemeClr val="accent2"/>
                </a:solidFill>
                <a:latin typeface="Arial" pitchFamily="34" charset="0"/>
                <a:cs typeface="Arial" pitchFamily="34" charset="0"/>
              </a:rPr>
              <a:t> – </a:t>
            </a:r>
            <a:r>
              <a:rPr lang="uk-UA" dirty="0" smtClean="0">
                <a:latin typeface="Arial" pitchFamily="34" charset="0"/>
                <a:cs typeface="Arial" pitchFamily="34" charset="0"/>
              </a:rPr>
              <a:t>можливості людини і громадянина вільно розпоряджатися собою в сімейних правовідносинах</a:t>
            </a:r>
            <a:endParaRPr lang="uk-UA" dirty="0">
              <a:latin typeface="Arial" pitchFamily="34" charset="0"/>
              <a:cs typeface="Arial" pitchFamily="34" charset="0"/>
            </a:endParaRPr>
          </a:p>
        </p:txBody>
      </p:sp>
      <p:pic>
        <p:nvPicPr>
          <p:cNvPr id="4" name="Содержимое 3" descr="сімейні.jpg"/>
          <p:cNvPicPr>
            <a:picLocks noGrp="1" noChangeAspect="1"/>
          </p:cNvPicPr>
          <p:nvPr>
            <p:ph idx="1"/>
          </p:nvPr>
        </p:nvPicPr>
        <p:blipFill>
          <a:blip r:embed="rId2" cstate="print"/>
          <a:stretch>
            <a:fillRect/>
          </a:stretch>
        </p:blipFill>
        <p:spPr>
          <a:xfrm>
            <a:off x="5681272" y="1603948"/>
            <a:ext cx="5952648" cy="3627395"/>
          </a:xfrm>
          <a:prstGeom prst="rect">
            <a:avLst/>
          </a:prstGeom>
          <a:ln>
            <a:noFill/>
          </a:ln>
          <a:effectLst>
            <a:softEdge rad="112500"/>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86603"/>
            <a:ext cx="10058400" cy="1332335"/>
          </a:xfrm>
        </p:spPr>
        <p:txBody>
          <a:bodyPr>
            <a:normAutofit/>
          </a:bodyPr>
          <a:lstStyle/>
          <a:p>
            <a:pPr algn="ctr"/>
            <a:r>
              <a:rPr lang="uk-UA" sz="4000" b="1" dirty="0" smtClean="0">
                <a:solidFill>
                  <a:schemeClr val="accent2"/>
                </a:solidFill>
                <a:latin typeface="Arial Black" pitchFamily="34" charset="0"/>
              </a:rPr>
              <a:t>3. Конституційні обов'язки людини і громадянина в Україні.</a:t>
            </a:r>
            <a:endParaRPr lang="uk-UA" sz="4000" dirty="0">
              <a:solidFill>
                <a:schemeClr val="accent2"/>
              </a:solidFill>
              <a:latin typeface="Arial Black" pitchFamily="34" charset="0"/>
            </a:endParaRPr>
          </a:p>
        </p:txBody>
      </p:sp>
      <p:sp>
        <p:nvSpPr>
          <p:cNvPr id="3" name="Содержимое 2"/>
          <p:cNvSpPr>
            <a:spLocks noGrp="1"/>
          </p:cNvSpPr>
          <p:nvPr>
            <p:ph idx="1"/>
          </p:nvPr>
        </p:nvSpPr>
        <p:spPr/>
        <p:txBody>
          <a:bodyPr>
            <a:normAutofit/>
          </a:bodyPr>
          <a:lstStyle/>
          <a:p>
            <a:pPr marL="4932363" indent="-90488" algn="just"/>
            <a:r>
              <a:rPr lang="uk-UA" sz="2400" dirty="0" smtClean="0">
                <a:latin typeface="Arial" pitchFamily="34" charset="0"/>
                <a:cs typeface="Arial" pitchFamily="34" charset="0"/>
              </a:rPr>
              <a:t>Кожна людина має обов'язки перед суспільством, у якому тільки й можливий вільний і повний розвиток її особи</a:t>
            </a:r>
          </a:p>
          <a:p>
            <a:pPr marL="4932363" indent="-90488"/>
            <a:r>
              <a:rPr lang="uk-UA" sz="2400" i="1" dirty="0" smtClean="0">
                <a:latin typeface="Arial" pitchFamily="34" charset="0"/>
                <a:cs typeface="Arial" pitchFamily="34" charset="0"/>
              </a:rPr>
              <a:t>(стаття 29 Загальної декларації прав людини)</a:t>
            </a:r>
          </a:p>
          <a:p>
            <a:endParaRPr lang="uk-UA" sz="1050" b="1" dirty="0" smtClean="0">
              <a:latin typeface="Arial" pitchFamily="34" charset="0"/>
              <a:cs typeface="Arial" pitchFamily="34" charset="0"/>
            </a:endParaRPr>
          </a:p>
          <a:p>
            <a:pPr algn="just"/>
            <a:r>
              <a:rPr lang="uk-UA" sz="2400" b="1" dirty="0" smtClean="0">
                <a:latin typeface="Arial" pitchFamily="34" charset="0"/>
                <a:cs typeface="Arial" pitchFamily="34" charset="0"/>
              </a:rPr>
              <a:t>Конституційні обов’язки</a:t>
            </a:r>
            <a:r>
              <a:rPr lang="uk-UA" sz="2400" dirty="0" smtClean="0">
                <a:latin typeface="Arial" pitchFamily="34" charset="0"/>
                <a:cs typeface="Arial" pitchFamily="34" charset="0"/>
              </a:rPr>
              <a:t> – це закріплені в нормах Конституції міри належної поведінки суб’єктів конституційно-правових відносин.</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extLst>
              <p:ext uri="{D42A27DB-BD31-4B8C-83A1-F6EECF244321}">
                <p14:modId xmlns:p14="http://schemas.microsoft.com/office/powerpoint/2010/main" xmlns="" val="3875032198"/>
              </p:ext>
            </p:extLst>
          </p:nvPr>
        </p:nvGraphicFramePr>
        <p:xfrm>
          <a:off x="1079292" y="389746"/>
          <a:ext cx="9983449" cy="5686796"/>
        </p:xfrm>
        <a:graphic>
          <a:graphicData uri="http://schemas.openxmlformats.org/drawingml/2006/table">
            <a:tbl>
              <a:tblPr/>
              <a:tblGrid>
                <a:gridCol w="8202566">
                  <a:extLst>
                    <a:ext uri="{9D8B030D-6E8A-4147-A177-3AD203B41FA5}">
                      <a16:colId xmlns:a16="http://schemas.microsoft.com/office/drawing/2014/main" xmlns="" val="20000"/>
                    </a:ext>
                  </a:extLst>
                </a:gridCol>
                <a:gridCol w="1780883">
                  <a:extLst>
                    <a:ext uri="{9D8B030D-6E8A-4147-A177-3AD203B41FA5}">
                      <a16:colId xmlns:a16="http://schemas.microsoft.com/office/drawing/2014/main" xmlns="" val="20001"/>
                    </a:ext>
                  </a:extLst>
                </a:gridCol>
              </a:tblGrid>
              <a:tr h="675369">
                <a:tc gridSpan="2">
                  <a:txBody>
                    <a:bodyPr/>
                    <a:lstStyle/>
                    <a:p>
                      <a:pPr algn="ctr">
                        <a:lnSpc>
                          <a:spcPct val="115000"/>
                        </a:lnSpc>
                        <a:spcAft>
                          <a:spcPts val="0"/>
                        </a:spcAft>
                      </a:pPr>
                      <a:r>
                        <a:rPr lang="uk-UA" sz="2400" b="1" kern="50" dirty="0">
                          <a:latin typeface="Arial" pitchFamily="34" charset="0"/>
                          <a:ea typeface="Times New Roman"/>
                          <a:cs typeface="Arial" pitchFamily="34" charset="0"/>
                        </a:rPr>
                        <a:t>Обов'язки людини за Конституцією України</a:t>
                      </a:r>
                      <a:endParaRPr lang="uk-UA" sz="1800" kern="50" dirty="0">
                        <a:latin typeface="Arial" pitchFamily="34" charset="0"/>
                        <a:ea typeface="Times New Roman"/>
                        <a:cs typeface="Arial" pitchFamily="34" charset="0"/>
                      </a:endParaRPr>
                    </a:p>
                  </a:txBody>
                  <a:tcPr marL="0" marR="0" marT="1244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hMerge="1">
                  <a:txBody>
                    <a:bodyPr/>
                    <a:lstStyle/>
                    <a:p>
                      <a:endParaRPr lang="uk-UA"/>
                    </a:p>
                  </a:txBody>
                  <a:tcPr/>
                </a:tc>
                <a:extLst>
                  <a:ext uri="{0D108BD9-81ED-4DB2-BD59-A6C34878D82A}">
                    <a16:rowId xmlns:a16="http://schemas.microsoft.com/office/drawing/2014/main" xmlns="" val="10000"/>
                  </a:ext>
                </a:extLst>
              </a:tr>
              <a:tr h="675369">
                <a:tc>
                  <a:txBody>
                    <a:bodyPr/>
                    <a:lstStyle/>
                    <a:p>
                      <a:pPr>
                        <a:lnSpc>
                          <a:spcPct val="115000"/>
                        </a:lnSpc>
                        <a:spcAft>
                          <a:spcPts val="0"/>
                        </a:spcAft>
                      </a:pPr>
                      <a:r>
                        <a:rPr lang="uk-UA" sz="2400" kern="50" dirty="0">
                          <a:latin typeface="Arial" pitchFamily="34" charset="0"/>
                          <a:ea typeface="Times New Roman"/>
                          <a:cs typeface="Arial" pitchFamily="34" charset="0"/>
                        </a:rPr>
                        <a:t>Обов'язок піклуватися про дітей та непрацездатних батьків</a:t>
                      </a:r>
                      <a:endParaRPr lang="uk-UA" sz="1800" kern="50" dirty="0">
                        <a:latin typeface="Arial" pitchFamily="34" charset="0"/>
                        <a:ea typeface="Times New Roman"/>
                        <a:cs typeface="Arial" pitchFamily="34" charset="0"/>
                      </a:endParaRPr>
                    </a:p>
                  </a:txBody>
                  <a:tcPr marL="0" marR="0" marT="1244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uk-UA" sz="2400" kern="50" dirty="0">
                          <a:latin typeface="Arial" pitchFamily="34" charset="0"/>
                          <a:ea typeface="Times New Roman"/>
                          <a:cs typeface="Arial" pitchFamily="34" charset="0"/>
                        </a:rPr>
                        <a:t>Стаття 51</a:t>
                      </a:r>
                      <a:endParaRPr lang="uk-UA" sz="1800" kern="50" dirty="0">
                        <a:latin typeface="Arial" pitchFamily="34" charset="0"/>
                        <a:ea typeface="Times New Roman"/>
                        <a:cs typeface="Arial" pitchFamily="34" charset="0"/>
                      </a:endParaRPr>
                    </a:p>
                  </a:txBody>
                  <a:tcPr marL="0" marR="0" marT="1244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1"/>
                  </a:ext>
                </a:extLst>
              </a:tr>
              <a:tr h="675369">
                <a:tc>
                  <a:txBody>
                    <a:bodyPr/>
                    <a:lstStyle/>
                    <a:p>
                      <a:pPr>
                        <a:lnSpc>
                          <a:spcPct val="115000"/>
                        </a:lnSpc>
                        <a:spcAft>
                          <a:spcPts val="0"/>
                        </a:spcAft>
                      </a:pPr>
                      <a:r>
                        <a:rPr lang="uk-UA" sz="2400" kern="50" dirty="0">
                          <a:latin typeface="Arial" pitchFamily="34" charset="0"/>
                          <a:ea typeface="Times New Roman"/>
                          <a:cs typeface="Arial" pitchFamily="34" charset="0"/>
                        </a:rPr>
                        <a:t>Обов'язок набуття повної загальної середньої освіти</a:t>
                      </a:r>
                      <a:endParaRPr lang="uk-UA" sz="1800" kern="50" dirty="0">
                        <a:latin typeface="Arial" pitchFamily="34" charset="0"/>
                        <a:ea typeface="Times New Roman"/>
                        <a:cs typeface="Arial" pitchFamily="34" charset="0"/>
                      </a:endParaRPr>
                    </a:p>
                  </a:txBody>
                  <a:tcPr marL="0" marR="0" marT="1244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uk-UA" sz="2400" kern="50" dirty="0">
                          <a:latin typeface="Arial" pitchFamily="34" charset="0"/>
                          <a:ea typeface="Times New Roman"/>
                          <a:cs typeface="Arial" pitchFamily="34" charset="0"/>
                        </a:rPr>
                        <a:t>Стаття 53</a:t>
                      </a:r>
                      <a:endParaRPr lang="uk-UA" sz="1800" kern="50" dirty="0">
                        <a:latin typeface="Arial" pitchFamily="34" charset="0"/>
                        <a:ea typeface="Times New Roman"/>
                        <a:cs typeface="Arial" pitchFamily="34" charset="0"/>
                      </a:endParaRPr>
                    </a:p>
                  </a:txBody>
                  <a:tcPr marL="0" marR="0" marT="1244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2"/>
                  </a:ext>
                </a:extLst>
              </a:tr>
              <a:tr h="1123450">
                <a:tc>
                  <a:txBody>
                    <a:bodyPr/>
                    <a:lstStyle/>
                    <a:p>
                      <a:pPr>
                        <a:lnSpc>
                          <a:spcPct val="115000"/>
                        </a:lnSpc>
                        <a:spcAft>
                          <a:spcPts val="0"/>
                        </a:spcAft>
                      </a:pPr>
                      <a:r>
                        <a:rPr lang="uk-UA" sz="2400" kern="50">
                          <a:latin typeface="Arial" pitchFamily="34" charset="0"/>
                          <a:ea typeface="Times New Roman"/>
                          <a:cs typeface="Arial" pitchFamily="34" charset="0"/>
                        </a:rPr>
                        <a:t>Обов'язок не заподіювати шкоди природі, культурній спадщині й відшкодовувати завдані ним збитки</a:t>
                      </a:r>
                      <a:endParaRPr lang="uk-UA" sz="1800" kern="50">
                        <a:latin typeface="Arial" pitchFamily="34" charset="0"/>
                        <a:ea typeface="Times New Roman"/>
                        <a:cs typeface="Arial" pitchFamily="34" charset="0"/>
                      </a:endParaRPr>
                    </a:p>
                  </a:txBody>
                  <a:tcPr marL="0" marR="0" marT="1244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uk-UA" sz="2400" kern="50" dirty="0">
                          <a:latin typeface="Arial" pitchFamily="34" charset="0"/>
                          <a:ea typeface="Times New Roman"/>
                          <a:cs typeface="Arial" pitchFamily="34" charset="0"/>
                        </a:rPr>
                        <a:t>Стаття 66</a:t>
                      </a:r>
                      <a:endParaRPr lang="uk-UA" sz="1800" kern="50" dirty="0">
                        <a:latin typeface="Arial" pitchFamily="34" charset="0"/>
                        <a:ea typeface="Times New Roman"/>
                        <a:cs typeface="Arial" pitchFamily="34" charset="0"/>
                      </a:endParaRPr>
                    </a:p>
                  </a:txBody>
                  <a:tcPr marL="0" marR="0" marT="1244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3"/>
                  </a:ext>
                </a:extLst>
              </a:tr>
              <a:tr h="675369">
                <a:tc>
                  <a:txBody>
                    <a:bodyPr/>
                    <a:lstStyle/>
                    <a:p>
                      <a:pPr>
                        <a:lnSpc>
                          <a:spcPct val="115000"/>
                        </a:lnSpc>
                        <a:spcAft>
                          <a:spcPts val="0"/>
                        </a:spcAft>
                      </a:pPr>
                      <a:r>
                        <a:rPr lang="uk-UA" sz="2400" kern="50" dirty="0">
                          <a:latin typeface="Arial" pitchFamily="34" charset="0"/>
                          <a:ea typeface="Times New Roman"/>
                          <a:cs typeface="Arial" pitchFamily="34" charset="0"/>
                        </a:rPr>
                        <a:t>Обов'язок сплати встановлених податків і зборів</a:t>
                      </a:r>
                      <a:endParaRPr lang="uk-UA" sz="1800" kern="50" dirty="0">
                        <a:latin typeface="Arial" pitchFamily="34" charset="0"/>
                        <a:ea typeface="Times New Roman"/>
                        <a:cs typeface="Arial" pitchFamily="34" charset="0"/>
                      </a:endParaRPr>
                    </a:p>
                  </a:txBody>
                  <a:tcPr marL="0" marR="0" marT="1244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uk-UA" sz="2400" kern="50" dirty="0">
                          <a:latin typeface="Arial" pitchFamily="34" charset="0"/>
                          <a:ea typeface="Times New Roman"/>
                          <a:cs typeface="Arial" pitchFamily="34" charset="0"/>
                        </a:rPr>
                        <a:t>Стаття 67</a:t>
                      </a:r>
                      <a:endParaRPr lang="uk-UA" sz="1800" kern="50" dirty="0">
                        <a:latin typeface="Arial" pitchFamily="34" charset="0"/>
                        <a:ea typeface="Times New Roman"/>
                        <a:cs typeface="Arial" pitchFamily="34" charset="0"/>
                      </a:endParaRPr>
                    </a:p>
                  </a:txBody>
                  <a:tcPr marL="0" marR="0" marT="1244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4"/>
                  </a:ext>
                </a:extLst>
              </a:tr>
              <a:tr h="1571531">
                <a:tc>
                  <a:txBody>
                    <a:bodyPr/>
                    <a:lstStyle/>
                    <a:p>
                      <a:pPr>
                        <a:lnSpc>
                          <a:spcPct val="115000"/>
                        </a:lnSpc>
                        <a:spcAft>
                          <a:spcPts val="0"/>
                        </a:spcAft>
                      </a:pPr>
                      <a:r>
                        <a:rPr lang="uk-UA" sz="2400" kern="50" dirty="0">
                          <a:latin typeface="Arial" pitchFamily="34" charset="0"/>
                          <a:ea typeface="Times New Roman"/>
                          <a:cs typeface="Arial" pitchFamily="34" charset="0"/>
                        </a:rPr>
                        <a:t>Обов'язок неухильно дотримуватися Конституції й законів України, не посягати на права та свободи, честь і гідність інших людей</a:t>
                      </a:r>
                      <a:endParaRPr lang="uk-UA" sz="1800" kern="50" dirty="0">
                        <a:latin typeface="Arial" pitchFamily="34" charset="0"/>
                        <a:ea typeface="Times New Roman"/>
                        <a:cs typeface="Arial" pitchFamily="34" charset="0"/>
                      </a:endParaRPr>
                    </a:p>
                  </a:txBody>
                  <a:tcPr marL="0" marR="0" marT="1244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uk-UA" sz="2400" kern="50" dirty="0">
                          <a:latin typeface="Arial" pitchFamily="34" charset="0"/>
                          <a:ea typeface="Times New Roman"/>
                          <a:cs typeface="Arial" pitchFamily="34" charset="0"/>
                        </a:rPr>
                        <a:t>Стаття 68</a:t>
                      </a:r>
                      <a:endParaRPr lang="uk-UA" sz="1800" kern="50" dirty="0">
                        <a:latin typeface="Arial" pitchFamily="34" charset="0"/>
                        <a:ea typeface="Times New Roman"/>
                        <a:cs typeface="Arial" pitchFamily="34" charset="0"/>
                      </a:endParaRPr>
                    </a:p>
                  </a:txBody>
                  <a:tcPr marL="0" marR="0" marT="1244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005"/>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09862"/>
            <a:ext cx="10058400" cy="1139254"/>
          </a:xfrm>
        </p:spPr>
        <p:txBody>
          <a:bodyPr>
            <a:normAutofit/>
          </a:bodyPr>
          <a:lstStyle/>
          <a:p>
            <a:pPr algn="ctr"/>
            <a:r>
              <a:rPr lang="uk-UA" sz="4000" b="1" dirty="0" smtClean="0">
                <a:solidFill>
                  <a:schemeClr val="accent2"/>
                </a:solidFill>
                <a:latin typeface="Arial Black" pitchFamily="34" charset="0"/>
              </a:rPr>
              <a:t>4. Механізм реалізації прав та свобод людини і громадянина.</a:t>
            </a:r>
            <a:endParaRPr lang="uk-UA" sz="4000" dirty="0">
              <a:solidFill>
                <a:schemeClr val="accent2"/>
              </a:solidFill>
              <a:latin typeface="Arial Black" pitchFamily="34" charset="0"/>
            </a:endParaRPr>
          </a:p>
        </p:txBody>
      </p:sp>
      <p:sp>
        <p:nvSpPr>
          <p:cNvPr id="3" name="Содержимое 2"/>
          <p:cNvSpPr>
            <a:spLocks noGrp="1"/>
          </p:cNvSpPr>
          <p:nvPr>
            <p:ph idx="1"/>
          </p:nvPr>
        </p:nvSpPr>
        <p:spPr>
          <a:xfrm>
            <a:off x="1097280" y="1334125"/>
            <a:ext cx="10058400" cy="4534969"/>
          </a:xfrm>
        </p:spPr>
        <p:txBody>
          <a:bodyPr>
            <a:noAutofit/>
          </a:bodyPr>
          <a:lstStyle/>
          <a:p>
            <a:pPr>
              <a:spcBef>
                <a:spcPts val="600"/>
              </a:spcBef>
            </a:pPr>
            <a:r>
              <a:rPr lang="uk-UA" sz="2400" b="1" dirty="0" smtClean="0">
                <a:latin typeface="Arial" pitchFamily="34" charset="0"/>
                <a:cs typeface="Arial" pitchFamily="34" charset="0"/>
              </a:rPr>
              <a:t>Елементи механізму реалізації конституційних прав, свобод і обов’язків людини та громадянина:</a:t>
            </a:r>
          </a:p>
          <a:p>
            <a:pPr>
              <a:spcBef>
                <a:spcPts val="600"/>
              </a:spcBef>
            </a:pPr>
            <a:r>
              <a:rPr lang="uk-UA" sz="2400" dirty="0" smtClean="0">
                <a:latin typeface="Arial" pitchFamily="34" charset="0"/>
                <a:cs typeface="Arial" pitchFamily="34" charset="0"/>
              </a:rPr>
              <a:t>а) конституційні норми, які закріплюють суб'єктивні права</a:t>
            </a:r>
          </a:p>
          <a:p>
            <a:pPr>
              <a:spcBef>
                <a:spcPts val="600"/>
              </a:spcBef>
            </a:pPr>
            <a:r>
              <a:rPr lang="uk-UA" sz="2400" dirty="0" smtClean="0">
                <a:latin typeface="Arial" pitchFamily="34" charset="0"/>
                <a:cs typeface="Arial" pitchFamily="34" charset="0"/>
              </a:rPr>
              <a:t>б) самі конституційні права, їх зміст та структура</a:t>
            </a:r>
          </a:p>
          <a:p>
            <a:pPr>
              <a:spcBef>
                <a:spcPts val="600"/>
              </a:spcBef>
            </a:pPr>
            <a:r>
              <a:rPr lang="uk-UA" sz="2400" dirty="0" smtClean="0">
                <a:latin typeface="Arial" pitchFamily="34" charset="0"/>
                <a:cs typeface="Arial" pitchFamily="34" charset="0"/>
              </a:rPr>
              <a:t>в) юридичні обов'язки</a:t>
            </a:r>
          </a:p>
          <a:p>
            <a:pPr>
              <a:spcBef>
                <a:spcPts val="600"/>
              </a:spcBef>
            </a:pPr>
            <a:r>
              <a:rPr lang="uk-UA" sz="2400" dirty="0" smtClean="0">
                <a:latin typeface="Arial" pitchFamily="34" charset="0"/>
                <a:cs typeface="Arial" pitchFamily="34" charset="0"/>
              </a:rPr>
              <a:t>г) юридична діяльність, яка складає саму суть реалізації конституційного права</a:t>
            </a:r>
          </a:p>
          <a:p>
            <a:pPr>
              <a:spcBef>
                <a:spcPts val="600"/>
              </a:spcBef>
            </a:pPr>
            <a:r>
              <a:rPr lang="uk-UA" sz="2400" dirty="0" smtClean="0">
                <a:latin typeface="Arial" pitchFamily="34" charset="0"/>
                <a:cs typeface="Arial" pitchFamily="34" charset="0"/>
              </a:rPr>
              <a:t>д) законність і правосвідомість людини і громадянина, яка забезпечує правильне розуміння  ними своїх конституційних прав, свобод та обов’язків і кожного права окремо, шляхів їх реалізації</a:t>
            </a:r>
          </a:p>
          <a:p>
            <a:pPr>
              <a:spcBef>
                <a:spcPts val="600"/>
              </a:spcBef>
            </a:pPr>
            <a:r>
              <a:rPr lang="uk-UA" sz="2400" dirty="0" smtClean="0">
                <a:latin typeface="Arial" pitchFamily="34" charset="0"/>
                <a:cs typeface="Arial" pitchFamily="34" charset="0"/>
              </a:rPr>
              <a:t>е) стадії реалізації кожного конкретного конституційного права</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86603"/>
            <a:ext cx="10643016" cy="1450757"/>
          </a:xfrm>
        </p:spPr>
        <p:txBody>
          <a:bodyPr>
            <a:noAutofit/>
          </a:bodyPr>
          <a:lstStyle/>
          <a:p>
            <a:r>
              <a:rPr lang="uk-UA" sz="2800" b="1" dirty="0" smtClean="0">
                <a:solidFill>
                  <a:schemeClr val="accent2"/>
                </a:solidFill>
                <a:latin typeface="Arial Black" pitchFamily="34" charset="0"/>
                <a:cs typeface="Arial" pitchFamily="34" charset="0"/>
              </a:rPr>
              <a:t>Гарантії забезпечення прав, свобод і обов'язків людини і громадянина</a:t>
            </a:r>
            <a:r>
              <a:rPr lang="uk-UA" sz="2800" dirty="0" smtClean="0">
                <a:solidFill>
                  <a:schemeClr val="accent2"/>
                </a:solidFill>
                <a:latin typeface="Arial Black" pitchFamily="34" charset="0"/>
                <a:cs typeface="Arial" pitchFamily="34" charset="0"/>
              </a:rPr>
              <a:t> </a:t>
            </a:r>
            <a:r>
              <a:rPr lang="uk-UA" sz="2800" dirty="0" smtClean="0">
                <a:latin typeface="Arial" pitchFamily="34" charset="0"/>
                <a:cs typeface="Arial" pitchFamily="34" charset="0"/>
              </a:rPr>
              <a:t>– це відповідні умови й засоби, які сприяють реалізації кожною людиною і громадянином, закріплених Конституцією України прав, свобод і обов'язків.</a:t>
            </a:r>
            <a:endParaRPr lang="uk-UA" sz="2800" dirty="0">
              <a:latin typeface="Arial" pitchFamily="34" charset="0"/>
              <a:cs typeface="Arial" pitchFamily="34" charset="0"/>
            </a:endParaRPr>
          </a:p>
        </p:txBody>
      </p:sp>
      <p:graphicFrame>
        <p:nvGraphicFramePr>
          <p:cNvPr id="4" name="Содержимое 3"/>
          <p:cNvGraphicFramePr>
            <a:graphicFrameLocks noGrp="1"/>
          </p:cNvGraphicFramePr>
          <p:nvPr>
            <p:ph idx="1"/>
          </p:nvPr>
        </p:nvGraphicFramePr>
        <p:xfrm>
          <a:off x="869430" y="1846263"/>
          <a:ext cx="10882859" cy="4359664"/>
        </p:xfrm>
        <a:graphic>
          <a:graphicData uri="http://schemas.openxmlformats.org/drawingml/2006/table">
            <a:tbl>
              <a:tblPr firstRow="1" bandRow="1">
                <a:tableStyleId>{5C22544A-7EE6-4342-B048-85BDC9FD1C3A}</a:tableStyleId>
              </a:tblPr>
              <a:tblGrid>
                <a:gridCol w="1576875">
                  <a:extLst>
                    <a:ext uri="{9D8B030D-6E8A-4147-A177-3AD203B41FA5}">
                      <a16:colId xmlns:a16="http://schemas.microsoft.com/office/drawing/2014/main" xmlns="" val="20000"/>
                    </a:ext>
                  </a:extLst>
                </a:gridCol>
                <a:gridCol w="9305984">
                  <a:extLst>
                    <a:ext uri="{9D8B030D-6E8A-4147-A177-3AD203B41FA5}">
                      <a16:colId xmlns:a16="http://schemas.microsoft.com/office/drawing/2014/main" xmlns="" val="20001"/>
                    </a:ext>
                  </a:extLst>
                </a:gridCol>
              </a:tblGrid>
              <a:tr h="478222">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2000" b="1" kern="1200" dirty="0" smtClean="0">
                          <a:solidFill>
                            <a:schemeClr val="lt1"/>
                          </a:solidFill>
                          <a:latin typeface="Arial" pitchFamily="34" charset="0"/>
                          <a:ea typeface="+mn-ea"/>
                          <a:cs typeface="Arial" pitchFamily="34" charset="0"/>
                        </a:rPr>
                        <a:t>Загальні гарантії прав, свобод та обов’язків:</a:t>
                      </a:r>
                    </a:p>
                  </a:txBody>
                  <a:tcPr/>
                </a:tc>
                <a:tc hMerge="1">
                  <a:txBody>
                    <a:bodyPr/>
                    <a:lstStyle/>
                    <a:p>
                      <a:endParaRPr lang="uk-UA"/>
                    </a:p>
                  </a:txBody>
                  <a:tcPr/>
                </a:tc>
                <a:extLst>
                  <a:ext uri="{0D108BD9-81ED-4DB2-BD59-A6C34878D82A}">
                    <a16:rowId xmlns:a16="http://schemas.microsoft.com/office/drawing/2014/main" xmlns="" val="10000"/>
                  </a:ext>
                </a:extLst>
              </a:tr>
              <a:tr h="1059286">
                <a:tc>
                  <a:txBody>
                    <a:bodyPr/>
                    <a:lstStyle/>
                    <a:p>
                      <a:pPr>
                        <a:lnSpc>
                          <a:spcPct val="115000"/>
                        </a:lnSpc>
                        <a:spcAft>
                          <a:spcPts val="0"/>
                        </a:spcAft>
                      </a:pPr>
                      <a:r>
                        <a:rPr lang="uk-UA" sz="1600" b="1" i="1" kern="0" dirty="0">
                          <a:latin typeface="Arial" pitchFamily="34" charset="0"/>
                          <a:ea typeface="Calibri"/>
                          <a:cs typeface="Arial" pitchFamily="34" charset="0"/>
                        </a:rPr>
                        <a:t>Соціально-економічні</a:t>
                      </a:r>
                      <a:endParaRPr lang="uk-UA" sz="1600" kern="50" dirty="0">
                        <a:latin typeface="Arial" pitchFamily="34" charset="0"/>
                        <a:ea typeface="Times New Roman"/>
                        <a:cs typeface="Arial" pitchFamily="34" charset="0"/>
                      </a:endParaRPr>
                    </a:p>
                  </a:txBody>
                  <a:tcPr marL="68580" marR="68580" marT="0" marB="0"/>
                </a:tc>
                <a:tc>
                  <a:txBody>
                    <a:bodyPr/>
                    <a:lstStyle/>
                    <a:p>
                      <a:pPr algn="just">
                        <a:lnSpc>
                          <a:spcPct val="115000"/>
                        </a:lnSpc>
                        <a:spcAft>
                          <a:spcPts val="0"/>
                        </a:spcAft>
                      </a:pPr>
                      <a:r>
                        <a:rPr lang="uk-UA" sz="1600" kern="0">
                          <a:latin typeface="Arial" pitchFamily="34" charset="0"/>
                          <a:ea typeface="Calibri"/>
                          <a:cs typeface="Arial" pitchFamily="34" charset="0"/>
                        </a:rPr>
                        <a:t>єдність соціально-економічного простору, вільне переміщення товарів, послуг, фінансових засобів, свободи економічної діяльності.</a:t>
                      </a:r>
                      <a:endParaRPr lang="uk-UA" sz="1600" kern="50">
                        <a:latin typeface="Arial" pitchFamily="34" charset="0"/>
                        <a:ea typeface="Times New Roman"/>
                        <a:cs typeface="Arial" pitchFamily="34" charset="0"/>
                      </a:endParaRPr>
                    </a:p>
                    <a:p>
                      <a:pPr algn="just">
                        <a:lnSpc>
                          <a:spcPct val="115000"/>
                        </a:lnSpc>
                        <a:spcAft>
                          <a:spcPts val="0"/>
                        </a:spcAft>
                      </a:pPr>
                      <a:r>
                        <a:rPr lang="uk-UA" sz="1600" kern="0">
                          <a:latin typeface="Arial" pitchFamily="34" charset="0"/>
                          <a:ea typeface="Calibri"/>
                          <a:cs typeface="Arial" pitchFamily="34" charset="0"/>
                        </a:rPr>
                        <a:t>Визнання і рівний захист усіх форм власності, захист конкуренції у підприємницькій діяльності.</a:t>
                      </a:r>
                      <a:endParaRPr lang="uk-UA" sz="1600" kern="50">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xmlns="" val="10001"/>
                  </a:ext>
                </a:extLst>
              </a:tr>
              <a:tr h="1059286">
                <a:tc>
                  <a:txBody>
                    <a:bodyPr/>
                    <a:lstStyle/>
                    <a:p>
                      <a:pPr>
                        <a:lnSpc>
                          <a:spcPct val="115000"/>
                        </a:lnSpc>
                        <a:spcAft>
                          <a:spcPts val="0"/>
                        </a:spcAft>
                      </a:pPr>
                      <a:r>
                        <a:rPr lang="uk-UA" sz="1600" b="1" i="1" kern="0" dirty="0">
                          <a:latin typeface="Arial" pitchFamily="34" charset="0"/>
                          <a:ea typeface="Calibri"/>
                          <a:cs typeface="Arial" pitchFamily="34" charset="0"/>
                        </a:rPr>
                        <a:t>Політичні</a:t>
                      </a:r>
                      <a:endParaRPr lang="uk-UA" sz="1600" kern="50" dirty="0">
                        <a:latin typeface="Arial" pitchFamily="34" charset="0"/>
                        <a:ea typeface="Times New Roman"/>
                        <a:cs typeface="Arial" pitchFamily="34" charset="0"/>
                      </a:endParaRPr>
                    </a:p>
                  </a:txBody>
                  <a:tcPr marL="68580" marR="68580" marT="0" marB="0"/>
                </a:tc>
                <a:tc>
                  <a:txBody>
                    <a:bodyPr/>
                    <a:lstStyle/>
                    <a:p>
                      <a:pPr algn="just">
                        <a:lnSpc>
                          <a:spcPct val="115000"/>
                        </a:lnSpc>
                        <a:spcAft>
                          <a:spcPts val="0"/>
                        </a:spcAft>
                      </a:pPr>
                      <a:r>
                        <a:rPr lang="uk-UA" sz="1600" kern="0" dirty="0">
                          <a:latin typeface="Arial" pitchFamily="34" charset="0"/>
                          <a:ea typeface="Calibri"/>
                          <a:cs typeface="Arial" pitchFamily="34" charset="0"/>
                        </a:rPr>
                        <a:t>наявність розвинутої системи народовладдя, реальна можливість особистості брати участь в управлінні державою безпосередньо або через представницькі органи. Можливість користуватися своїми правами і свободами. Розподіл влади. Наявність політичного плюралізму.</a:t>
                      </a:r>
                      <a:endParaRPr lang="uk-UA" sz="1600" kern="50" dirty="0">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xmlns="" val="10002"/>
                  </a:ext>
                </a:extLst>
              </a:tr>
              <a:tr h="881435">
                <a:tc>
                  <a:txBody>
                    <a:bodyPr/>
                    <a:lstStyle/>
                    <a:p>
                      <a:pPr>
                        <a:lnSpc>
                          <a:spcPct val="115000"/>
                        </a:lnSpc>
                        <a:spcAft>
                          <a:spcPts val="0"/>
                        </a:spcAft>
                      </a:pPr>
                      <a:r>
                        <a:rPr lang="uk-UA" sz="1600" b="1" i="1" kern="0">
                          <a:latin typeface="Arial" pitchFamily="34" charset="0"/>
                          <a:ea typeface="Calibri"/>
                          <a:cs typeface="Arial" pitchFamily="34" charset="0"/>
                        </a:rPr>
                        <a:t>Ідеологічні</a:t>
                      </a:r>
                      <a:endParaRPr lang="uk-UA" sz="1600" kern="50">
                        <a:latin typeface="Arial" pitchFamily="34" charset="0"/>
                        <a:ea typeface="Times New Roman"/>
                        <a:cs typeface="Arial" pitchFamily="34" charset="0"/>
                      </a:endParaRPr>
                    </a:p>
                  </a:txBody>
                  <a:tcPr marL="68580" marR="68580" marT="0" marB="0"/>
                </a:tc>
                <a:tc>
                  <a:txBody>
                    <a:bodyPr/>
                    <a:lstStyle/>
                    <a:p>
                      <a:pPr algn="just">
                        <a:lnSpc>
                          <a:spcPct val="115000"/>
                        </a:lnSpc>
                        <a:spcAft>
                          <a:spcPts val="0"/>
                        </a:spcAft>
                      </a:pPr>
                      <a:r>
                        <a:rPr lang="uk-UA" sz="1600" kern="0" dirty="0">
                          <a:latin typeface="Arial" pitchFamily="34" charset="0"/>
                          <a:ea typeface="Calibri"/>
                          <a:cs typeface="Arial" pitchFamily="34" charset="0"/>
                        </a:rPr>
                        <a:t>ідеологічне </a:t>
                      </a:r>
                      <a:r>
                        <a:rPr lang="uk-UA" sz="1600" kern="0" dirty="0" err="1">
                          <a:latin typeface="Arial" pitchFamily="34" charset="0"/>
                          <a:ea typeface="Calibri"/>
                          <a:cs typeface="Arial" pitchFamily="34" charset="0"/>
                        </a:rPr>
                        <a:t>багатоманіття</a:t>
                      </a:r>
                      <a:r>
                        <a:rPr lang="uk-UA" sz="1600" kern="0" dirty="0">
                          <a:latin typeface="Arial" pitchFamily="34" charset="0"/>
                          <a:ea typeface="Calibri"/>
                          <a:cs typeface="Arial" pitchFamily="34" charset="0"/>
                        </a:rPr>
                        <a:t>, заборона монополізації ідеології. Заборона релігійної, расової ворожнечі. Необхідний освітній рівень (загальнодоступність і безоплатність освіти). Доступ до інформації.</a:t>
                      </a:r>
                      <a:endParaRPr lang="uk-UA" sz="1600" kern="50" dirty="0">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xmlns="" val="10003"/>
                  </a:ext>
                </a:extLst>
              </a:tr>
              <a:tr h="881435">
                <a:tc>
                  <a:txBody>
                    <a:bodyPr/>
                    <a:lstStyle/>
                    <a:p>
                      <a:pPr>
                        <a:lnSpc>
                          <a:spcPct val="115000"/>
                        </a:lnSpc>
                        <a:spcAft>
                          <a:spcPts val="0"/>
                        </a:spcAft>
                      </a:pPr>
                      <a:r>
                        <a:rPr lang="uk-UA" sz="1600" b="1" i="1" kern="0">
                          <a:latin typeface="Arial" pitchFamily="34" charset="0"/>
                          <a:ea typeface="Calibri"/>
                          <a:cs typeface="Arial" pitchFamily="34" charset="0"/>
                        </a:rPr>
                        <a:t>Юридичні</a:t>
                      </a:r>
                      <a:endParaRPr lang="uk-UA" sz="1600" kern="50">
                        <a:latin typeface="Arial" pitchFamily="34" charset="0"/>
                        <a:ea typeface="Times New Roman"/>
                        <a:cs typeface="Arial" pitchFamily="34" charset="0"/>
                      </a:endParaRPr>
                    </a:p>
                  </a:txBody>
                  <a:tcPr marL="68580" marR="68580" marT="0" marB="0"/>
                </a:tc>
                <a:tc>
                  <a:txBody>
                    <a:bodyPr/>
                    <a:lstStyle/>
                    <a:p>
                      <a:pPr algn="just">
                        <a:lnSpc>
                          <a:spcPct val="115000"/>
                        </a:lnSpc>
                        <a:spcAft>
                          <a:spcPts val="0"/>
                        </a:spcAft>
                      </a:pPr>
                      <a:r>
                        <a:rPr lang="uk-UA" sz="1600" kern="0" dirty="0">
                          <a:latin typeface="Arial" pitchFamily="34" charset="0"/>
                          <a:ea typeface="Calibri"/>
                          <a:cs typeface="Arial" pitchFamily="34" charset="0"/>
                        </a:rPr>
                        <a:t>система юридичних засобів та способів охорони і захисту прав людини і громадянина. Обов’язок держави забезпечити право особи на судовий захист та інші способи захисту, не заборонені законом.</a:t>
                      </a:r>
                      <a:endParaRPr lang="uk-UA" sz="1600" kern="50" dirty="0">
                        <a:latin typeface="Arial" pitchFamily="34" charset="0"/>
                        <a:ea typeface="Times New Roman"/>
                        <a:cs typeface="Arial" pitchFamily="34" charset="0"/>
                      </a:endParaRPr>
                    </a:p>
                  </a:txBody>
                  <a:tcPr marL="68580" marR="68580" marT="0" marB="0"/>
                </a:tc>
                <a:extLst>
                  <a:ext uri="{0D108BD9-81ED-4DB2-BD59-A6C34878D82A}">
                    <a16:rowId xmlns:a16="http://schemas.microsoft.com/office/drawing/2014/main" xmlns="" val="10004"/>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86604"/>
            <a:ext cx="10058400" cy="1272374"/>
          </a:xfrm>
        </p:spPr>
        <p:txBody>
          <a:bodyPr>
            <a:noAutofit/>
          </a:bodyPr>
          <a:lstStyle/>
          <a:p>
            <a:pPr algn="ctr"/>
            <a:r>
              <a:rPr lang="uk-UA" sz="3600" dirty="0" smtClean="0">
                <a:latin typeface="Arial" pitchFamily="34" charset="0"/>
                <a:cs typeface="Arial" pitchFamily="34" charset="0"/>
              </a:rPr>
              <a:t>Забезпечення прав і свобод людини включає три елементи (напрямки) державної діяльності:</a:t>
            </a:r>
            <a:endParaRPr lang="uk-UA" sz="3600" dirty="0">
              <a:latin typeface="Arial" pitchFamily="34" charset="0"/>
              <a:cs typeface="Arial" pitchFamily="34" charset="0"/>
            </a:endParaRPr>
          </a:p>
        </p:txBody>
      </p:sp>
      <p:graphicFrame>
        <p:nvGraphicFramePr>
          <p:cNvPr id="4" name="Содержимое 3"/>
          <p:cNvGraphicFramePr>
            <a:graphicFrameLocks noGrp="1"/>
          </p:cNvGraphicFramePr>
          <p:nvPr>
            <p:ph idx="1"/>
          </p:nvPr>
        </p:nvGraphicFramePr>
        <p:xfrm>
          <a:off x="1199213" y="1710884"/>
          <a:ext cx="9983449" cy="4416552"/>
        </p:xfrm>
        <a:graphic>
          <a:graphicData uri="http://schemas.openxmlformats.org/drawingml/2006/table">
            <a:tbl>
              <a:tblPr/>
              <a:tblGrid>
                <a:gridCol w="2919016">
                  <a:extLst>
                    <a:ext uri="{9D8B030D-6E8A-4147-A177-3AD203B41FA5}">
                      <a16:colId xmlns:a16="http://schemas.microsoft.com/office/drawing/2014/main" xmlns="" val="20000"/>
                    </a:ext>
                  </a:extLst>
                </a:gridCol>
                <a:gridCol w="7064433">
                  <a:extLst>
                    <a:ext uri="{9D8B030D-6E8A-4147-A177-3AD203B41FA5}">
                      <a16:colId xmlns:a16="http://schemas.microsoft.com/office/drawing/2014/main" xmlns="" val="20001"/>
                    </a:ext>
                  </a:extLst>
                </a:gridCol>
              </a:tblGrid>
              <a:tr h="618593">
                <a:tc>
                  <a:txBody>
                    <a:bodyPr/>
                    <a:lstStyle/>
                    <a:p>
                      <a:pPr>
                        <a:lnSpc>
                          <a:spcPct val="115000"/>
                        </a:lnSpc>
                        <a:spcAft>
                          <a:spcPts val="0"/>
                        </a:spcAft>
                      </a:pPr>
                      <a:r>
                        <a:rPr lang="uk-UA" sz="1800" b="1" i="1" kern="0" dirty="0">
                          <a:solidFill>
                            <a:schemeClr val="accent2"/>
                          </a:solidFill>
                          <a:latin typeface="Arial" pitchFamily="34" charset="0"/>
                          <a:ea typeface="Calibri"/>
                          <a:cs typeface="Arial" pitchFamily="34" charset="0"/>
                        </a:rPr>
                        <a:t>Перший напрямок </a:t>
                      </a:r>
                      <a:r>
                        <a:rPr lang="uk-UA" sz="1800" kern="0" dirty="0" err="1">
                          <a:solidFill>
                            <a:schemeClr val="accent2"/>
                          </a:solidFill>
                          <a:latin typeface="Arial" pitchFamily="34" charset="0"/>
                          <a:ea typeface="Calibri"/>
                          <a:cs typeface="Arial" pitchFamily="34" charset="0"/>
                        </a:rPr>
                        <a:t>–</a:t>
                      </a:r>
                      <a:r>
                        <a:rPr lang="uk-UA" sz="1800" b="1" i="1" kern="0" dirty="0" err="1">
                          <a:solidFill>
                            <a:schemeClr val="accent2"/>
                          </a:solidFill>
                          <a:latin typeface="Arial" pitchFamily="34" charset="0"/>
                          <a:ea typeface="Calibri"/>
                          <a:cs typeface="Arial" pitchFamily="34" charset="0"/>
                        </a:rPr>
                        <a:t>реалізація</a:t>
                      </a:r>
                      <a:endParaRPr lang="uk-UA" sz="1800" kern="50" dirty="0">
                        <a:solidFill>
                          <a:schemeClr val="accent2"/>
                        </a:solidFill>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800" kern="0">
                          <a:latin typeface="Arial" pitchFamily="34" charset="0"/>
                          <a:ea typeface="Calibri"/>
                          <a:cs typeface="Arial" pitchFamily="34" charset="0"/>
                        </a:rPr>
                        <a:t>створення умов для їх </a:t>
                      </a:r>
                      <a:r>
                        <a:rPr lang="uk-UA" sz="1800" b="1" i="1" kern="0">
                          <a:latin typeface="Arial" pitchFamily="34" charset="0"/>
                          <a:ea typeface="Calibri"/>
                          <a:cs typeface="Arial" pitchFamily="34" charset="0"/>
                        </a:rPr>
                        <a:t>реалізації </a:t>
                      </a:r>
                      <a:r>
                        <a:rPr lang="uk-UA" sz="1800" kern="0">
                          <a:latin typeface="Arial" pitchFamily="34" charset="0"/>
                          <a:ea typeface="Calibri"/>
                          <a:cs typeface="Arial" pitchFamily="34" charset="0"/>
                        </a:rPr>
                        <a:t>- шляхом позитивного впливу на формування їх загальносоціальних гарантій.</a:t>
                      </a:r>
                      <a:endParaRPr lang="uk-UA" sz="1800" kern="5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237186">
                <a:tc>
                  <a:txBody>
                    <a:bodyPr/>
                    <a:lstStyle/>
                    <a:p>
                      <a:pPr>
                        <a:lnSpc>
                          <a:spcPct val="115000"/>
                        </a:lnSpc>
                        <a:spcAft>
                          <a:spcPts val="0"/>
                        </a:spcAft>
                      </a:pPr>
                      <a:r>
                        <a:rPr lang="uk-UA" sz="1800" b="1" i="1" kern="0" dirty="0">
                          <a:solidFill>
                            <a:schemeClr val="accent2"/>
                          </a:solidFill>
                          <a:latin typeface="Arial" pitchFamily="34" charset="0"/>
                          <a:ea typeface="Calibri"/>
                          <a:cs typeface="Arial" pitchFamily="34" charset="0"/>
                        </a:rPr>
                        <a:t>Другий напрямок </a:t>
                      </a:r>
                      <a:r>
                        <a:rPr lang="uk-UA" sz="1800" i="1" kern="0" dirty="0">
                          <a:solidFill>
                            <a:schemeClr val="accent2"/>
                          </a:solidFill>
                          <a:latin typeface="Arial" pitchFamily="34" charset="0"/>
                          <a:ea typeface="Calibri"/>
                          <a:cs typeface="Arial" pitchFamily="34" charset="0"/>
                        </a:rPr>
                        <a:t>– </a:t>
                      </a:r>
                      <a:r>
                        <a:rPr lang="uk-UA" sz="1800" b="1" i="1" kern="0" dirty="0">
                          <a:solidFill>
                            <a:schemeClr val="accent2"/>
                          </a:solidFill>
                          <a:latin typeface="Arial" pitchFamily="34" charset="0"/>
                          <a:ea typeface="Calibri"/>
                          <a:cs typeface="Arial" pitchFamily="34" charset="0"/>
                        </a:rPr>
                        <a:t>охорона</a:t>
                      </a:r>
                      <a:endParaRPr lang="uk-UA" sz="1800" kern="50" dirty="0">
                        <a:solidFill>
                          <a:schemeClr val="accent2"/>
                        </a:solidFill>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800" b="1" i="1" kern="0" dirty="0">
                          <a:latin typeface="Arial" pitchFamily="34" charset="0"/>
                          <a:ea typeface="Calibri"/>
                          <a:cs typeface="Arial" pitchFamily="34" charset="0"/>
                        </a:rPr>
                        <a:t>охорона </a:t>
                      </a:r>
                      <a:r>
                        <a:rPr lang="uk-UA" sz="1800" kern="0" dirty="0">
                          <a:latin typeface="Arial" pitchFamily="34" charset="0"/>
                          <a:ea typeface="Calibri"/>
                          <a:cs typeface="Arial" pitchFamily="34" charset="0"/>
                        </a:rPr>
                        <a:t>прав і свобод людини – шляхом здійснення профілактики їх порушення. Охорона кожного права існує постійно і має на меті забезпечити дію права. Вона передбачає превенцію, тобто недопущення протиправних дій.</a:t>
                      </a:r>
                      <a:endParaRPr lang="uk-UA" sz="1800" kern="5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474373">
                <a:tc>
                  <a:txBody>
                    <a:bodyPr/>
                    <a:lstStyle/>
                    <a:p>
                      <a:pPr>
                        <a:lnSpc>
                          <a:spcPct val="115000"/>
                        </a:lnSpc>
                        <a:spcAft>
                          <a:spcPts val="0"/>
                        </a:spcAft>
                      </a:pPr>
                      <a:r>
                        <a:rPr lang="uk-UA" sz="1800" b="1" i="1" kern="0" dirty="0">
                          <a:solidFill>
                            <a:schemeClr val="accent2"/>
                          </a:solidFill>
                          <a:latin typeface="Arial" pitchFamily="34" charset="0"/>
                          <a:ea typeface="Calibri"/>
                          <a:cs typeface="Arial" pitchFamily="34" charset="0"/>
                        </a:rPr>
                        <a:t>Третій напрямок </a:t>
                      </a:r>
                      <a:r>
                        <a:rPr lang="uk-UA" sz="1800" i="1" kern="0" dirty="0">
                          <a:solidFill>
                            <a:schemeClr val="accent2"/>
                          </a:solidFill>
                          <a:latin typeface="Arial" pitchFamily="34" charset="0"/>
                          <a:ea typeface="Calibri"/>
                          <a:cs typeface="Arial" pitchFamily="34" charset="0"/>
                        </a:rPr>
                        <a:t>– </a:t>
                      </a:r>
                      <a:r>
                        <a:rPr lang="uk-UA" sz="1800" b="1" i="1" kern="0" dirty="0">
                          <a:solidFill>
                            <a:schemeClr val="accent2"/>
                          </a:solidFill>
                          <a:latin typeface="Arial" pitchFamily="34" charset="0"/>
                          <a:ea typeface="Calibri"/>
                          <a:cs typeface="Arial" pitchFamily="34" charset="0"/>
                        </a:rPr>
                        <a:t>захист</a:t>
                      </a:r>
                      <a:endParaRPr lang="uk-UA" sz="1800" kern="50" dirty="0">
                        <a:solidFill>
                          <a:schemeClr val="accent2"/>
                        </a:solidFill>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800" b="1" i="1" kern="0" dirty="0">
                          <a:latin typeface="Arial" pitchFamily="34" charset="0"/>
                          <a:ea typeface="Calibri"/>
                          <a:cs typeface="Arial" pitchFamily="34" charset="0"/>
                        </a:rPr>
                        <a:t>захист </a:t>
                      </a:r>
                      <a:r>
                        <a:rPr lang="uk-UA" sz="1800" kern="0" dirty="0">
                          <a:latin typeface="Arial" pitchFamily="34" charset="0"/>
                          <a:ea typeface="Calibri"/>
                          <a:cs typeface="Arial" pitchFamily="34" charset="0"/>
                        </a:rPr>
                        <a:t>прав і свобод людини – поновлення порушеного правового статусу, притягнення порушників до юридичної відповідальності.</a:t>
                      </a:r>
                      <a:endParaRPr lang="uk-UA" sz="1800" kern="50" dirty="0">
                        <a:latin typeface="Arial" pitchFamily="34" charset="0"/>
                        <a:ea typeface="Times New Roman"/>
                        <a:cs typeface="Arial" pitchFamily="34" charset="0"/>
                      </a:endParaRPr>
                    </a:p>
                    <a:p>
                      <a:pPr algn="just">
                        <a:lnSpc>
                          <a:spcPct val="115000"/>
                        </a:lnSpc>
                        <a:spcAft>
                          <a:spcPts val="0"/>
                        </a:spcAft>
                      </a:pPr>
                      <a:r>
                        <a:rPr lang="uk-UA" sz="1800" kern="0" dirty="0">
                          <a:latin typeface="Arial" pitchFamily="34" charset="0"/>
                          <a:ea typeface="Calibri"/>
                          <a:cs typeface="Arial" pitchFamily="34" charset="0"/>
                        </a:rPr>
                        <a:t>Необхідність захисту прав з’являється тільки при перешкоджанні до їх здійснення або їх порушенні (загрозі порушення). Захист може здійснюватися шляхом впливу органів держави на процес реалізації прав та свобод, що виражається у відповідальності.</a:t>
                      </a:r>
                      <a:endParaRPr lang="uk-UA" sz="1800" kern="5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b="1" dirty="0" smtClean="0">
                <a:solidFill>
                  <a:schemeClr val="accent2"/>
                </a:solidFill>
                <a:latin typeface="Arial Black" pitchFamily="34" charset="0"/>
              </a:rPr>
              <a:t>5. Уповноважений Верховної Ради з прав людини</a:t>
            </a:r>
            <a:endParaRPr lang="uk-UA" dirty="0">
              <a:solidFill>
                <a:schemeClr val="accent2"/>
              </a:solidFill>
              <a:latin typeface="Arial Black" pitchFamily="34" charset="0"/>
            </a:endParaRPr>
          </a:p>
        </p:txBody>
      </p:sp>
      <p:sp>
        <p:nvSpPr>
          <p:cNvPr id="3" name="Содержимое 2"/>
          <p:cNvSpPr>
            <a:spLocks noGrp="1"/>
          </p:cNvSpPr>
          <p:nvPr>
            <p:ph idx="1"/>
          </p:nvPr>
        </p:nvSpPr>
        <p:spPr/>
        <p:txBody>
          <a:bodyPr>
            <a:noAutofit/>
          </a:bodyPr>
          <a:lstStyle/>
          <a:p>
            <a:pPr marL="4572000" indent="-90488" algn="just"/>
            <a:r>
              <a:rPr lang="ru-RU" sz="2400" dirty="0" err="1" smtClean="0">
                <a:latin typeface="Arial" pitchFamily="34" charset="0"/>
                <a:cs typeface="Arial" pitchFamily="34" charset="0"/>
              </a:rPr>
              <a:t>Парламентський</a:t>
            </a:r>
            <a:r>
              <a:rPr lang="ru-RU" sz="2400" dirty="0" smtClean="0">
                <a:latin typeface="Arial" pitchFamily="34" charset="0"/>
                <a:cs typeface="Arial" pitchFamily="34" charset="0"/>
              </a:rPr>
              <a:t> контроль за </a:t>
            </a:r>
            <a:r>
              <a:rPr lang="ru-RU" sz="2400" dirty="0" err="1" smtClean="0">
                <a:latin typeface="Arial" pitchFamily="34" charset="0"/>
                <a:cs typeface="Arial" pitchFamily="34" charset="0"/>
              </a:rPr>
              <a:t>додержанням</a:t>
            </a:r>
            <a:r>
              <a:rPr lang="ru-RU" sz="2400" dirty="0" smtClean="0">
                <a:latin typeface="Arial" pitchFamily="34" charset="0"/>
                <a:cs typeface="Arial" pitchFamily="34" charset="0"/>
              </a:rPr>
              <a:t> </a:t>
            </a:r>
            <a:r>
              <a:rPr lang="ru-RU" sz="2400" dirty="0" err="1" smtClean="0">
                <a:latin typeface="Arial" pitchFamily="34" charset="0"/>
                <a:cs typeface="Arial" pitchFamily="34" charset="0"/>
              </a:rPr>
              <a:t>конституційних</a:t>
            </a:r>
            <a:r>
              <a:rPr lang="ru-RU" sz="2400" dirty="0" smtClean="0">
                <a:latin typeface="Arial" pitchFamily="34" charset="0"/>
                <a:cs typeface="Arial" pitchFamily="34" charset="0"/>
              </a:rPr>
              <a:t> прав </a:t>
            </a:r>
            <a:r>
              <a:rPr lang="ru-RU" sz="2400" dirty="0" err="1" smtClean="0">
                <a:latin typeface="Arial" pitchFamily="34" charset="0"/>
                <a:cs typeface="Arial" pitchFamily="34" charset="0"/>
              </a:rPr>
              <a:t>і</a:t>
            </a:r>
            <a:r>
              <a:rPr lang="ru-RU" sz="2400" dirty="0" smtClean="0">
                <a:latin typeface="Arial" pitchFamily="34" charset="0"/>
                <a:cs typeface="Arial" pitchFamily="34" charset="0"/>
              </a:rPr>
              <a:t> свобод </a:t>
            </a:r>
            <a:r>
              <a:rPr lang="ru-RU" sz="2400" dirty="0" err="1" smtClean="0">
                <a:latin typeface="Arial" pitchFamily="34" charset="0"/>
                <a:cs typeface="Arial" pitchFamily="34" charset="0"/>
              </a:rPr>
              <a:t>людини</a:t>
            </a:r>
            <a:r>
              <a:rPr lang="ru-RU" sz="2400" dirty="0" smtClean="0">
                <a:latin typeface="Arial" pitchFamily="34" charset="0"/>
                <a:cs typeface="Arial" pitchFamily="34" charset="0"/>
              </a:rPr>
              <a:t> </a:t>
            </a:r>
            <a:r>
              <a:rPr lang="ru-RU" sz="2400" dirty="0" err="1" smtClean="0">
                <a:latin typeface="Arial" pitchFamily="34" charset="0"/>
                <a:cs typeface="Arial" pitchFamily="34" charset="0"/>
              </a:rPr>
              <a:t>і</a:t>
            </a:r>
            <a:r>
              <a:rPr lang="ru-RU" sz="2400" dirty="0" smtClean="0">
                <a:latin typeface="Arial" pitchFamily="34" charset="0"/>
                <a:cs typeface="Arial" pitchFamily="34" charset="0"/>
              </a:rPr>
              <a:t> </a:t>
            </a:r>
            <a:r>
              <a:rPr lang="ru-RU" sz="2400" dirty="0" err="1" smtClean="0">
                <a:latin typeface="Arial" pitchFamily="34" charset="0"/>
                <a:cs typeface="Arial" pitchFamily="34" charset="0"/>
              </a:rPr>
              <a:t>громадянина</a:t>
            </a:r>
            <a:r>
              <a:rPr lang="ru-RU" sz="2400" dirty="0" smtClean="0">
                <a:latin typeface="Arial" pitchFamily="34" charset="0"/>
                <a:cs typeface="Arial" pitchFamily="34" charset="0"/>
              </a:rPr>
              <a:t> </a:t>
            </a:r>
            <a:r>
              <a:rPr lang="ru-RU" sz="2400" dirty="0" err="1" smtClean="0">
                <a:latin typeface="Arial" pitchFamily="34" charset="0"/>
                <a:cs typeface="Arial" pitchFamily="34" charset="0"/>
              </a:rPr>
              <a:t>здійснює</a:t>
            </a:r>
            <a:r>
              <a:rPr lang="ru-RU" sz="2400" dirty="0" smtClean="0">
                <a:latin typeface="Arial" pitchFamily="34" charset="0"/>
                <a:cs typeface="Arial" pitchFamily="34" charset="0"/>
              </a:rPr>
              <a:t> </a:t>
            </a:r>
            <a:r>
              <a:rPr lang="ru-RU" sz="2400" dirty="0" err="1" smtClean="0">
                <a:latin typeface="Arial" pitchFamily="34" charset="0"/>
                <a:cs typeface="Arial" pitchFamily="34" charset="0"/>
              </a:rPr>
              <a:t>Уповноважений</a:t>
            </a:r>
            <a:r>
              <a:rPr lang="ru-RU" sz="2400" dirty="0" smtClean="0">
                <a:latin typeface="Arial" pitchFamily="34" charset="0"/>
                <a:cs typeface="Arial" pitchFamily="34" charset="0"/>
              </a:rPr>
              <a:t> </a:t>
            </a:r>
            <a:r>
              <a:rPr lang="ru-RU" sz="2400" dirty="0" err="1" smtClean="0">
                <a:latin typeface="Arial" pitchFamily="34" charset="0"/>
                <a:cs typeface="Arial" pitchFamily="34" charset="0"/>
              </a:rPr>
              <a:t>Верховної</a:t>
            </a:r>
            <a:r>
              <a:rPr lang="ru-RU" sz="2400" dirty="0" smtClean="0">
                <a:latin typeface="Arial" pitchFamily="34" charset="0"/>
                <a:cs typeface="Arial" pitchFamily="34" charset="0"/>
              </a:rPr>
              <a:t> Ради </a:t>
            </a:r>
            <a:r>
              <a:rPr lang="ru-RU" sz="2400" dirty="0" err="1" smtClean="0">
                <a:latin typeface="Arial" pitchFamily="34" charset="0"/>
                <a:cs typeface="Arial" pitchFamily="34" charset="0"/>
              </a:rPr>
              <a:t>України</a:t>
            </a:r>
            <a:r>
              <a:rPr lang="ru-RU" sz="2400" dirty="0" smtClean="0">
                <a:latin typeface="Arial" pitchFamily="34" charset="0"/>
                <a:cs typeface="Arial" pitchFamily="34" charset="0"/>
              </a:rPr>
              <a:t> </a:t>
            </a:r>
            <a:r>
              <a:rPr lang="ru-RU" sz="2400" dirty="0" err="1" smtClean="0">
                <a:latin typeface="Arial" pitchFamily="34" charset="0"/>
                <a:cs typeface="Arial" pitchFamily="34" charset="0"/>
              </a:rPr>
              <a:t>з</a:t>
            </a:r>
            <a:r>
              <a:rPr lang="ru-RU" sz="2400" dirty="0" smtClean="0">
                <a:latin typeface="Arial" pitchFamily="34" charset="0"/>
                <a:cs typeface="Arial" pitchFamily="34" charset="0"/>
              </a:rPr>
              <a:t> прав </a:t>
            </a:r>
            <a:r>
              <a:rPr lang="ru-RU" sz="2400" dirty="0" err="1" smtClean="0">
                <a:latin typeface="Arial" pitchFamily="34" charset="0"/>
                <a:cs typeface="Arial" pitchFamily="34" charset="0"/>
              </a:rPr>
              <a:t>людини</a:t>
            </a:r>
            <a:r>
              <a:rPr lang="ru-RU" sz="2400" b="1" dirty="0" smtClean="0">
                <a:latin typeface="Arial" pitchFamily="34" charset="0"/>
                <a:cs typeface="Arial" pitchFamily="34" charset="0"/>
              </a:rPr>
              <a:t>.</a:t>
            </a:r>
          </a:p>
          <a:p>
            <a:pPr marL="4572000" indent="-90488" algn="just"/>
            <a:r>
              <a:rPr lang="ru-RU" sz="2400" i="1" dirty="0" smtClean="0">
                <a:latin typeface="Arial" pitchFamily="34" charset="0"/>
                <a:cs typeface="Arial" pitchFamily="34" charset="0"/>
              </a:rPr>
              <a:t>(</a:t>
            </a:r>
            <a:r>
              <a:rPr lang="ru-RU" sz="2400" i="1" dirty="0" err="1" smtClean="0">
                <a:latin typeface="Arial" pitchFamily="34" charset="0"/>
                <a:cs typeface="Arial" pitchFamily="34" charset="0"/>
              </a:rPr>
              <a:t>стаття</a:t>
            </a:r>
            <a:r>
              <a:rPr lang="ru-RU" sz="2400" i="1" dirty="0" smtClean="0">
                <a:latin typeface="Arial" pitchFamily="34" charset="0"/>
                <a:cs typeface="Arial" pitchFamily="34" charset="0"/>
              </a:rPr>
              <a:t> 101 </a:t>
            </a:r>
            <a:r>
              <a:rPr lang="ru-RU" sz="2400" i="1" dirty="0" err="1" smtClean="0">
                <a:latin typeface="Arial" pitchFamily="34" charset="0"/>
                <a:cs typeface="Arial" pitchFamily="34" charset="0"/>
              </a:rPr>
              <a:t>Конституції</a:t>
            </a:r>
            <a:r>
              <a:rPr lang="ru-RU" sz="2400" i="1" dirty="0" smtClean="0">
                <a:latin typeface="Arial" pitchFamily="34" charset="0"/>
                <a:cs typeface="Arial" pitchFamily="34" charset="0"/>
              </a:rPr>
              <a:t> </a:t>
            </a:r>
            <a:r>
              <a:rPr lang="ru-RU" sz="2400" i="1" dirty="0" err="1" smtClean="0">
                <a:latin typeface="Arial" pitchFamily="34" charset="0"/>
                <a:cs typeface="Arial" pitchFamily="34" charset="0"/>
              </a:rPr>
              <a:t>України</a:t>
            </a:r>
            <a:r>
              <a:rPr lang="ru-RU" sz="2400" i="1" dirty="0" smtClean="0">
                <a:latin typeface="Arial" pitchFamily="34" charset="0"/>
                <a:cs typeface="Arial" pitchFamily="34" charset="0"/>
              </a:rPr>
              <a:t>)</a:t>
            </a:r>
            <a:endParaRPr lang="uk-UA" sz="2400" i="1" dirty="0" smtClean="0">
              <a:latin typeface="Arial" pitchFamily="34" charset="0"/>
              <a:cs typeface="Arial" pitchFamily="34" charset="0"/>
            </a:endParaRPr>
          </a:p>
          <a:p>
            <a:pPr algn="just"/>
            <a:r>
              <a:rPr lang="uk-UA" sz="2400" b="1" dirty="0" smtClean="0">
                <a:latin typeface="Arial" pitchFamily="34" charset="0"/>
                <a:cs typeface="Arial" pitchFamily="34" charset="0"/>
              </a:rPr>
              <a:t>Інститут омбудсмана</a:t>
            </a:r>
            <a:r>
              <a:rPr lang="uk-UA" sz="2400" dirty="0" smtClean="0">
                <a:latin typeface="Arial" pitchFamily="34" charset="0"/>
                <a:cs typeface="Arial" pitchFamily="34" charset="0"/>
              </a:rPr>
              <a:t> – незалежна правозахисна структура у механізмі захисту прав людини, яка формується вищими органами державної влади під контролем громадськості та має повноваження контролювати діяльність публічної влади щодо дотримання прав людини (за власною ініціативою або за ініціативою громадян).</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86604"/>
            <a:ext cx="10058400" cy="1227404"/>
          </a:xfrm>
        </p:spPr>
        <p:txBody>
          <a:bodyPr>
            <a:noAutofit/>
          </a:bodyPr>
          <a:lstStyle/>
          <a:p>
            <a:r>
              <a:rPr lang="uk-UA" sz="3600" dirty="0" smtClean="0">
                <a:latin typeface="Arial" pitchFamily="34" charset="0"/>
                <a:cs typeface="Arial" pitchFamily="34" charset="0"/>
              </a:rPr>
              <a:t>В Україні посада Уповноважений Верховної Ради України з прав людини існує з 1998 року </a:t>
            </a:r>
            <a:endParaRPr lang="uk-UA" sz="3600" dirty="0"/>
          </a:p>
        </p:txBody>
      </p:sp>
      <p:sp>
        <p:nvSpPr>
          <p:cNvPr id="3" name="Содержимое 2"/>
          <p:cNvSpPr>
            <a:spLocks noGrp="1"/>
          </p:cNvSpPr>
          <p:nvPr>
            <p:ph idx="1"/>
          </p:nvPr>
        </p:nvSpPr>
        <p:spPr>
          <a:xfrm>
            <a:off x="719801" y="4854280"/>
            <a:ext cx="2374382" cy="1056993"/>
          </a:xfrm>
        </p:spPr>
        <p:txBody>
          <a:bodyPr>
            <a:normAutofit fontScale="92500" lnSpcReduction="20000"/>
          </a:bodyPr>
          <a:lstStyle/>
          <a:p>
            <a:pPr lvl="0"/>
            <a:r>
              <a:rPr lang="uk-UA" sz="2400" dirty="0" smtClean="0">
                <a:latin typeface="Arial" pitchFamily="34" charset="0"/>
                <a:cs typeface="Arial" pitchFamily="34" charset="0"/>
              </a:rPr>
              <a:t>Карпачова Ніна Іванівна </a:t>
            </a:r>
          </a:p>
          <a:p>
            <a:pPr lvl="0"/>
            <a:r>
              <a:rPr lang="uk-UA" sz="2400" dirty="0" smtClean="0">
                <a:latin typeface="Arial" pitchFamily="34" charset="0"/>
                <a:cs typeface="Arial" pitchFamily="34" charset="0"/>
              </a:rPr>
              <a:t>(1998 -2012 рр.)</a:t>
            </a:r>
          </a:p>
        </p:txBody>
      </p:sp>
      <p:pic>
        <p:nvPicPr>
          <p:cNvPr id="4" name="Рисунок 3" descr="НДУ_5_Карпачова_Ніна_Іванівна.jpg"/>
          <p:cNvPicPr>
            <a:picLocks noChangeAspect="1"/>
          </p:cNvPicPr>
          <p:nvPr/>
        </p:nvPicPr>
        <p:blipFill>
          <a:blip r:embed="rId2" cstate="print"/>
          <a:stretch>
            <a:fillRect/>
          </a:stretch>
        </p:blipFill>
        <p:spPr>
          <a:xfrm>
            <a:off x="1169540" y="1718058"/>
            <a:ext cx="1428750" cy="1905000"/>
          </a:xfrm>
          <a:prstGeom prst="rect">
            <a:avLst/>
          </a:prstGeom>
        </p:spPr>
      </p:pic>
      <p:pic>
        <p:nvPicPr>
          <p:cNvPr id="5" name="Рисунок 4" descr="250px-Valeriya_Lutkovska.jpg"/>
          <p:cNvPicPr>
            <a:picLocks noChangeAspect="1"/>
          </p:cNvPicPr>
          <p:nvPr/>
        </p:nvPicPr>
        <p:blipFill>
          <a:blip r:embed="rId3" cstate="print"/>
          <a:srcRect l="5315" t="6335" r="40887" b="5900"/>
          <a:stretch>
            <a:fillRect/>
          </a:stretch>
        </p:blipFill>
        <p:spPr>
          <a:xfrm>
            <a:off x="3786273" y="1739390"/>
            <a:ext cx="1573967" cy="1930950"/>
          </a:xfrm>
          <a:prstGeom prst="rect">
            <a:avLst/>
          </a:prstGeom>
        </p:spPr>
      </p:pic>
      <p:pic>
        <p:nvPicPr>
          <p:cNvPr id="6" name="Рисунок 5" descr="Liudmyla_Denisova.jpg"/>
          <p:cNvPicPr>
            <a:picLocks noChangeAspect="1"/>
          </p:cNvPicPr>
          <p:nvPr/>
        </p:nvPicPr>
        <p:blipFill>
          <a:blip r:embed="rId4" cstate="print"/>
          <a:srcRect l="21959" t="11475" r="32543" b="51147"/>
          <a:stretch>
            <a:fillRect/>
          </a:stretch>
        </p:blipFill>
        <p:spPr>
          <a:xfrm>
            <a:off x="6548224" y="1718058"/>
            <a:ext cx="1595697" cy="1890853"/>
          </a:xfrm>
          <a:prstGeom prst="rect">
            <a:avLst/>
          </a:prstGeom>
        </p:spPr>
      </p:pic>
      <p:pic>
        <p:nvPicPr>
          <p:cNvPr id="7" name="Рисунок 6" descr="Dmytro_Lubinets_Ombudsman.jpg"/>
          <p:cNvPicPr>
            <a:picLocks noChangeAspect="1"/>
          </p:cNvPicPr>
          <p:nvPr/>
        </p:nvPicPr>
        <p:blipFill>
          <a:blip r:embed="rId5" cstate="print"/>
          <a:srcRect l="24006" r="17067" b="45355"/>
          <a:stretch>
            <a:fillRect/>
          </a:stretch>
        </p:blipFill>
        <p:spPr>
          <a:xfrm>
            <a:off x="9461791" y="1730059"/>
            <a:ext cx="1520245" cy="1890853"/>
          </a:xfrm>
          <a:prstGeom prst="rect">
            <a:avLst/>
          </a:prstGeom>
        </p:spPr>
      </p:pic>
      <p:sp>
        <p:nvSpPr>
          <p:cNvPr id="8" name="Содержимое 2"/>
          <p:cNvSpPr txBox="1">
            <a:spLocks/>
          </p:cNvSpPr>
          <p:nvPr/>
        </p:nvSpPr>
        <p:spPr>
          <a:xfrm>
            <a:off x="6307858" y="4836291"/>
            <a:ext cx="2614249" cy="1109903"/>
          </a:xfrm>
          <a:prstGeom prst="rect">
            <a:avLst/>
          </a:prstGeom>
        </p:spPr>
        <p:txBody>
          <a:bodyPr vert="horz" lIns="0" tIns="45720" rIns="0" bIns="45720" rtlCol="0">
            <a:normAutofit fontScale="85000"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uk-UA" sz="2400" dirty="0" smtClean="0">
                <a:latin typeface="Arial" pitchFamily="34" charset="0"/>
                <a:cs typeface="Arial" pitchFamily="34" charset="0"/>
              </a:rPr>
              <a:t>Денисова Людмила Леонтіївна</a:t>
            </a:r>
          </a:p>
          <a:p>
            <a:r>
              <a:rPr lang="uk-UA" sz="2400" dirty="0" smtClean="0">
                <a:latin typeface="Arial" pitchFamily="34" charset="0"/>
                <a:cs typeface="Arial" pitchFamily="34" charset="0"/>
              </a:rPr>
              <a:t>(2018-2022 рр.)</a:t>
            </a:r>
          </a:p>
        </p:txBody>
      </p:sp>
      <p:sp>
        <p:nvSpPr>
          <p:cNvPr id="9" name="Содержимое 2"/>
          <p:cNvSpPr txBox="1">
            <a:spLocks/>
          </p:cNvSpPr>
          <p:nvPr/>
        </p:nvSpPr>
        <p:spPr>
          <a:xfrm>
            <a:off x="3583212" y="4854280"/>
            <a:ext cx="2475982" cy="1091914"/>
          </a:xfrm>
          <a:prstGeom prst="rect">
            <a:avLst/>
          </a:prstGeom>
        </p:spPr>
        <p:txBody>
          <a:bodyPr vert="horz" lIns="0" tIns="45720" rIns="0" bIns="45720" rtlCol="0">
            <a:normAutofit fontScale="85000"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uk-UA" sz="2400" dirty="0" err="1" smtClean="0">
                <a:latin typeface="Arial" pitchFamily="34" charset="0"/>
                <a:cs typeface="Arial" pitchFamily="34" charset="0"/>
              </a:rPr>
              <a:t>Лутковська</a:t>
            </a:r>
            <a:r>
              <a:rPr lang="uk-UA" sz="2400" dirty="0" smtClean="0">
                <a:latin typeface="Arial" pitchFamily="34" charset="0"/>
                <a:cs typeface="Arial" pitchFamily="34" charset="0"/>
              </a:rPr>
              <a:t> Валерія Володимирівна</a:t>
            </a:r>
          </a:p>
          <a:p>
            <a:r>
              <a:rPr lang="uk-UA" sz="2400" dirty="0" smtClean="0">
                <a:latin typeface="Arial" pitchFamily="34" charset="0"/>
                <a:cs typeface="Arial" pitchFamily="34" charset="0"/>
              </a:rPr>
              <a:t>(2012-2018рр.)</a:t>
            </a:r>
          </a:p>
        </p:txBody>
      </p:sp>
      <p:sp>
        <p:nvSpPr>
          <p:cNvPr id="10" name="Содержимое 2"/>
          <p:cNvSpPr txBox="1">
            <a:spLocks/>
          </p:cNvSpPr>
          <p:nvPr/>
        </p:nvSpPr>
        <p:spPr>
          <a:xfrm>
            <a:off x="8922107" y="4854280"/>
            <a:ext cx="2457093" cy="1223247"/>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uk-UA" dirty="0" err="1" smtClean="0">
                <a:latin typeface="Arial" pitchFamily="34" charset="0"/>
                <a:cs typeface="Arial" pitchFamily="34" charset="0"/>
              </a:rPr>
              <a:t>Лубінець</a:t>
            </a:r>
            <a:r>
              <a:rPr lang="uk-UA" dirty="0" smtClean="0">
                <a:latin typeface="Arial" pitchFamily="34" charset="0"/>
                <a:cs typeface="Arial" pitchFamily="34" charset="0"/>
              </a:rPr>
              <a:t> Дмитро Валерійович</a:t>
            </a:r>
          </a:p>
          <a:p>
            <a:r>
              <a:rPr lang="uk-UA" dirty="0" smtClean="0">
                <a:latin typeface="Arial" pitchFamily="34" charset="0"/>
                <a:cs typeface="Arial" pitchFamily="34" charset="0"/>
              </a:rPr>
              <a:t>(з 1 липня 2022 р.)</a:t>
            </a:r>
          </a:p>
        </p:txBody>
      </p:sp>
    </p:spTree>
    <p:extLst>
      <p:ext uri="{BB962C8B-B14F-4D97-AF65-F5344CB8AC3E}">
        <p14:creationId xmlns:p14="http://schemas.microsoft.com/office/powerpoint/2010/main" xmlns="" val="2173945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86604"/>
            <a:ext cx="10058400" cy="960306"/>
          </a:xfrm>
        </p:spPr>
        <p:txBody>
          <a:bodyPr/>
          <a:lstStyle/>
          <a:p>
            <a:pPr algn="ctr"/>
            <a:r>
              <a:rPr lang="uk-UA" smtClean="0">
                <a:solidFill>
                  <a:schemeClr val="accent1">
                    <a:lumMod val="75000"/>
                  </a:schemeClr>
                </a:solidFill>
                <a:latin typeface="Arial Black" panose="020B0A04020102020204" pitchFamily="34" charset="0"/>
              </a:rPr>
              <a:t>План заняття</a:t>
            </a:r>
            <a:endParaRPr lang="ru-RU">
              <a:solidFill>
                <a:schemeClr val="accent1">
                  <a:lumMod val="75000"/>
                </a:schemeClr>
              </a:solidFill>
              <a:latin typeface="Arial Black" panose="020B0A04020102020204" pitchFamily="34" charset="0"/>
            </a:endParaRPr>
          </a:p>
        </p:txBody>
      </p:sp>
      <p:sp>
        <p:nvSpPr>
          <p:cNvPr id="3" name="Объект 2"/>
          <p:cNvSpPr>
            <a:spLocks noGrp="1"/>
          </p:cNvSpPr>
          <p:nvPr>
            <p:ph idx="1"/>
          </p:nvPr>
        </p:nvSpPr>
        <p:spPr>
          <a:xfrm>
            <a:off x="1097280" y="1948872"/>
            <a:ext cx="10058400" cy="3920221"/>
          </a:xfrm>
        </p:spPr>
        <p:txBody>
          <a:bodyPr>
            <a:normAutofit/>
          </a:bodyPr>
          <a:lstStyle/>
          <a:p>
            <a:r>
              <a:rPr lang="uk-UA" sz="2800" dirty="0">
                <a:latin typeface="Arial" panose="020B0604020202020204" pitchFamily="34" charset="0"/>
                <a:cs typeface="Arial" panose="020B0604020202020204" pitchFamily="34" charset="0"/>
              </a:rPr>
              <a:t>1. Поняття, природа та риси конституційних прав, свобод та обов'язків людини і громадянина.</a:t>
            </a:r>
            <a:endParaRPr lang="ru-RU" sz="2800" dirty="0">
              <a:latin typeface="Arial" panose="020B0604020202020204" pitchFamily="34" charset="0"/>
              <a:cs typeface="Arial" panose="020B0604020202020204" pitchFamily="34" charset="0"/>
            </a:endParaRPr>
          </a:p>
          <a:p>
            <a:r>
              <a:rPr lang="uk-UA" sz="2800" dirty="0">
                <a:latin typeface="Arial" panose="020B0604020202020204" pitchFamily="34" charset="0"/>
                <a:cs typeface="Arial" panose="020B0604020202020204" pitchFamily="34" charset="0"/>
              </a:rPr>
              <a:t>2. Класифікація основних прав, свобод та обов'язків людини і громадянина.</a:t>
            </a:r>
            <a:endParaRPr lang="ru-RU" sz="2800" dirty="0">
              <a:latin typeface="Arial" panose="020B0604020202020204" pitchFamily="34" charset="0"/>
              <a:cs typeface="Arial" panose="020B0604020202020204" pitchFamily="34" charset="0"/>
            </a:endParaRPr>
          </a:p>
          <a:p>
            <a:r>
              <a:rPr lang="uk-UA" sz="2800" dirty="0">
                <a:latin typeface="Arial" panose="020B0604020202020204" pitchFamily="34" charset="0"/>
                <a:cs typeface="Arial" panose="020B0604020202020204" pitchFamily="34" charset="0"/>
              </a:rPr>
              <a:t>3. Конституційні обов'язки людини і громадянина в Україні.</a:t>
            </a:r>
            <a:endParaRPr lang="ru-RU" sz="2800" dirty="0">
              <a:latin typeface="Arial" panose="020B0604020202020204" pitchFamily="34" charset="0"/>
              <a:cs typeface="Arial" panose="020B0604020202020204" pitchFamily="34" charset="0"/>
            </a:endParaRPr>
          </a:p>
          <a:p>
            <a:r>
              <a:rPr lang="uk-UA" sz="2800" dirty="0">
                <a:latin typeface="Arial" panose="020B0604020202020204" pitchFamily="34" charset="0"/>
                <a:cs typeface="Arial" panose="020B0604020202020204" pitchFamily="34" charset="0"/>
              </a:rPr>
              <a:t>4. Механізм реалізації прав та свобод людини і громадянина.</a:t>
            </a:r>
            <a:endParaRPr lang="ru-RU" sz="2800" dirty="0">
              <a:latin typeface="Arial" panose="020B0604020202020204" pitchFamily="34" charset="0"/>
              <a:cs typeface="Arial" panose="020B0604020202020204" pitchFamily="34" charset="0"/>
            </a:endParaRPr>
          </a:p>
          <a:p>
            <a:r>
              <a:rPr lang="uk-UA" sz="2800" dirty="0">
                <a:latin typeface="Arial" panose="020B0604020202020204" pitchFamily="34" charset="0"/>
                <a:cs typeface="Arial" panose="020B0604020202020204" pitchFamily="34" charset="0"/>
              </a:rPr>
              <a:t>5. Уповноважений Верховної Ради з прав людини.</a:t>
            </a:r>
            <a:endParaRPr lang="ru-R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957720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uk-UA" sz="3600" dirty="0" smtClean="0">
                <a:solidFill>
                  <a:schemeClr val="accent2"/>
                </a:solidFill>
                <a:latin typeface="Arial Black" panose="020B0A04020102020204" pitchFamily="34" charset="0"/>
              </a:rPr>
              <a:t>Компетенція </a:t>
            </a:r>
            <a:r>
              <a:rPr lang="uk-UA" sz="3600" dirty="0">
                <a:solidFill>
                  <a:schemeClr val="accent2"/>
                </a:solidFill>
                <a:latin typeface="Arial Black" panose="020B0A04020102020204" pitchFamily="34" charset="0"/>
                <a:cs typeface="Arial" pitchFamily="34" charset="0"/>
              </a:rPr>
              <a:t>Уповноважений Верховної Ради України з прав людини </a:t>
            </a:r>
            <a:endParaRPr lang="uk-UA" sz="3600" dirty="0">
              <a:solidFill>
                <a:schemeClr val="accent2"/>
              </a:solidFill>
              <a:latin typeface="Arial Black" panose="020B0A04020102020204" pitchFamily="34" charset="0"/>
            </a:endParaRPr>
          </a:p>
        </p:txBody>
      </p:sp>
      <p:sp>
        <p:nvSpPr>
          <p:cNvPr id="3" name="Содержимое 2"/>
          <p:cNvSpPr>
            <a:spLocks noGrp="1"/>
          </p:cNvSpPr>
          <p:nvPr>
            <p:ph idx="1"/>
          </p:nvPr>
        </p:nvSpPr>
        <p:spPr>
          <a:xfrm>
            <a:off x="854439" y="1845733"/>
            <a:ext cx="10508105" cy="4300234"/>
          </a:xfrm>
        </p:spPr>
        <p:txBody>
          <a:bodyPr>
            <a:normAutofit fontScale="92500" lnSpcReduction="20000"/>
          </a:bodyPr>
          <a:lstStyle/>
          <a:p>
            <a:pPr marL="269875" indent="-269875" algn="just">
              <a:buFont typeface="Wingdings" pitchFamily="2" charset="2"/>
              <a:buChar char="Ø"/>
            </a:pPr>
            <a:r>
              <a:rPr lang="uk-UA" dirty="0" smtClean="0">
                <a:latin typeface="Arial" pitchFamily="34" charset="0"/>
                <a:cs typeface="Arial" pitchFamily="34" charset="0"/>
              </a:rPr>
              <a:t>захист прав і свобод людини і громадянина, проголошених Конституцією України, законами України та міжнародними договорами України;</a:t>
            </a:r>
          </a:p>
          <a:p>
            <a:pPr marL="269875" indent="-269875" algn="just">
              <a:buFont typeface="Wingdings" pitchFamily="2" charset="2"/>
              <a:buChar char="Ø"/>
            </a:pPr>
            <a:r>
              <a:rPr lang="uk-UA" dirty="0" smtClean="0">
                <a:latin typeface="Arial" pitchFamily="34" charset="0"/>
                <a:cs typeface="Arial" pitchFamily="34" charset="0"/>
              </a:rPr>
              <a:t>дотримання та повага до прав і свобод людини і громадянина суб'єктами, зазначеними у статті 2 </a:t>
            </a:r>
            <a:r>
              <a:rPr lang="uk-UA" dirty="0" smtClean="0">
                <a:latin typeface="Arial" pitchFamily="34" charset="0"/>
                <a:cs typeface="Arial" pitchFamily="34" charset="0"/>
              </a:rPr>
              <a:t>Закону України </a:t>
            </a:r>
            <a:r>
              <a:rPr lang="uk-UA" dirty="0" err="1" smtClean="0">
                <a:latin typeface="Arial" pitchFamily="34" charset="0"/>
                <a:cs typeface="Arial" pitchFamily="34" charset="0"/>
              </a:rPr>
              <a:t>“Про</a:t>
            </a:r>
            <a:r>
              <a:rPr lang="uk-UA" dirty="0" smtClean="0">
                <a:latin typeface="Arial" pitchFamily="34" charset="0"/>
                <a:cs typeface="Arial" pitchFamily="34" charset="0"/>
              </a:rPr>
              <a:t> Уповноваженого Верховної Ради України з прав </a:t>
            </a:r>
            <a:r>
              <a:rPr lang="uk-UA" dirty="0" err="1" smtClean="0">
                <a:latin typeface="Arial" pitchFamily="34" charset="0"/>
                <a:cs typeface="Arial" pitchFamily="34" charset="0"/>
              </a:rPr>
              <a:t>людини”</a:t>
            </a:r>
            <a:r>
              <a:rPr lang="uk-UA" dirty="0" smtClean="0">
                <a:latin typeface="Arial" pitchFamily="34" charset="0"/>
                <a:cs typeface="Arial" pitchFamily="34" charset="0"/>
              </a:rPr>
              <a:t>;</a:t>
            </a:r>
            <a:endParaRPr lang="uk-UA" dirty="0" smtClean="0">
              <a:latin typeface="Arial" pitchFamily="34" charset="0"/>
              <a:cs typeface="Arial" pitchFamily="34" charset="0"/>
            </a:endParaRPr>
          </a:p>
          <a:p>
            <a:pPr marL="269875" indent="-269875" algn="just">
              <a:buFont typeface="Wingdings" pitchFamily="2" charset="2"/>
              <a:buChar char="Ø"/>
            </a:pPr>
            <a:r>
              <a:rPr lang="uk-UA" dirty="0" smtClean="0">
                <a:latin typeface="Arial" pitchFamily="34" charset="0"/>
                <a:cs typeface="Arial" pitchFamily="34" charset="0"/>
              </a:rPr>
              <a:t>запобігання порушенням прав і свобод людини і громадянина або сприяння їх поновленню;</a:t>
            </a:r>
          </a:p>
          <a:p>
            <a:pPr marL="269875" indent="-269875" algn="just">
              <a:buFont typeface="Wingdings" pitchFamily="2" charset="2"/>
              <a:buChar char="Ø"/>
            </a:pPr>
            <a:r>
              <a:rPr lang="uk-UA" dirty="0" smtClean="0">
                <a:latin typeface="Arial" pitchFamily="34" charset="0"/>
                <a:cs typeface="Arial" pitchFamily="34" charset="0"/>
              </a:rPr>
              <a:t>сприяння приведенню законодавства України про права і свободи людини і громадянина у відповідність з Конституцією України, міжнародними стандартами у цій галузі;</a:t>
            </a:r>
          </a:p>
          <a:p>
            <a:pPr marL="269875" indent="-269875" algn="just">
              <a:buFont typeface="Wingdings" pitchFamily="2" charset="2"/>
              <a:buChar char="Ø"/>
            </a:pPr>
            <a:r>
              <a:rPr lang="uk-UA" dirty="0" smtClean="0">
                <a:latin typeface="Arial" pitchFamily="34" charset="0"/>
                <a:cs typeface="Arial" pitchFamily="34" charset="0"/>
              </a:rPr>
              <a:t>поліпшення і подальший розвиток міжнародного співробітництва в галузі захисту прав і свобод людини і громадянина;</a:t>
            </a:r>
          </a:p>
          <a:p>
            <a:pPr marL="269875" indent="-269875" algn="just">
              <a:buFont typeface="Wingdings" pitchFamily="2" charset="2"/>
              <a:buChar char="Ø"/>
            </a:pPr>
            <a:r>
              <a:rPr lang="uk-UA" dirty="0" smtClean="0">
                <a:latin typeface="Arial" pitchFamily="34" charset="0"/>
                <a:cs typeface="Arial" pitchFamily="34" charset="0"/>
              </a:rPr>
              <a:t>запобігання будь-яким формам дискримінації щодо реалізації людиною своїх прав і свобод;</a:t>
            </a:r>
          </a:p>
          <a:p>
            <a:pPr marL="269875" indent="-269875" algn="just">
              <a:buFont typeface="Wingdings" pitchFamily="2" charset="2"/>
              <a:buChar char="Ø"/>
            </a:pPr>
            <a:r>
              <a:rPr lang="uk-UA" dirty="0" smtClean="0">
                <a:latin typeface="Arial" pitchFamily="34" charset="0"/>
                <a:cs typeface="Arial" pitchFamily="34" charset="0"/>
              </a:rPr>
              <a:t>сприяння правовій інформованості населення та захист конфіденційної інформації про особу</a:t>
            </a:r>
            <a:r>
              <a:rPr lang="uk-UA" dirty="0" smtClean="0">
                <a:latin typeface="Arial" pitchFamily="34" charset="0"/>
                <a:cs typeface="Arial" pitchFamily="34" charset="0"/>
              </a:rPr>
              <a:t>.</a:t>
            </a:r>
            <a:endParaRPr lang="uk-UA" dirty="0" smtClean="0">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286603"/>
            <a:ext cx="10058400" cy="743911"/>
          </a:xfrm>
        </p:spPr>
        <p:txBody>
          <a:bodyPr/>
          <a:lstStyle/>
          <a:p>
            <a:pPr algn="ctr"/>
            <a:r>
              <a:rPr lang="uk-UA" dirty="0" smtClean="0">
                <a:solidFill>
                  <a:schemeClr val="accent2"/>
                </a:solidFill>
                <a:latin typeface="Arial Black" pitchFamily="34" charset="0"/>
              </a:rPr>
              <a:t>Висновки до Теми 2</a:t>
            </a:r>
            <a:endParaRPr lang="uk-UA" dirty="0">
              <a:solidFill>
                <a:schemeClr val="accent2"/>
              </a:solidFill>
              <a:latin typeface="Arial Black" pitchFamily="34" charset="0"/>
            </a:endParaRPr>
          </a:p>
        </p:txBody>
      </p:sp>
      <p:sp>
        <p:nvSpPr>
          <p:cNvPr id="3" name="Содержимое 2"/>
          <p:cNvSpPr>
            <a:spLocks noGrp="1"/>
          </p:cNvSpPr>
          <p:nvPr>
            <p:ph idx="1"/>
          </p:nvPr>
        </p:nvSpPr>
        <p:spPr>
          <a:xfrm>
            <a:off x="504041" y="1130795"/>
            <a:ext cx="11263085" cy="5242296"/>
          </a:xfrm>
        </p:spPr>
        <p:txBody>
          <a:bodyPr>
            <a:noAutofit/>
          </a:bodyPr>
          <a:lstStyle/>
          <a:p>
            <a:pPr algn="just">
              <a:spcBef>
                <a:spcPts val="600"/>
              </a:spcBef>
              <a:buFont typeface="Wingdings" panose="05000000000000000000" pitchFamily="2" charset="2"/>
              <a:buChar char="Ø"/>
            </a:pPr>
            <a:r>
              <a:rPr lang="uk-UA" u="sng" dirty="0" smtClean="0">
                <a:latin typeface="Arial" panose="020B0604020202020204" pitchFamily="34" charset="0"/>
                <a:cs typeface="Arial" panose="020B0604020202020204" pitchFamily="34" charset="0"/>
              </a:rPr>
              <a:t>Права і свободи людини </a:t>
            </a:r>
            <a:r>
              <a:rPr lang="uk-UA" dirty="0" smtClean="0">
                <a:latin typeface="Arial" panose="020B0604020202020204" pitchFamily="34" charset="0"/>
                <a:cs typeface="Arial" panose="020B0604020202020204" pitchFamily="34" charset="0"/>
              </a:rPr>
              <a:t>– це її соціальна спроможність вільно діяти, самостійно обирати вид та міру своєї поведінки з метою задоволення різнобічних матеріальних та духовних потреб людини шляхом користування певними соціальними благами в межах, визначених законодавчими актами.</a:t>
            </a:r>
          </a:p>
          <a:p>
            <a:pPr algn="just">
              <a:spcBef>
                <a:spcPts val="600"/>
              </a:spcBef>
              <a:buFont typeface="Wingdings" panose="05000000000000000000" pitchFamily="2" charset="2"/>
              <a:buChar char="Ø"/>
            </a:pPr>
            <a:r>
              <a:rPr lang="uk-UA" dirty="0" smtClean="0">
                <a:latin typeface="Arial" panose="020B0604020202020204" pitchFamily="34" charset="0"/>
                <a:cs typeface="Arial" panose="020B0604020202020204" pitchFamily="34" charset="0"/>
              </a:rPr>
              <a:t>Основні права і свободи людини можна класифікувати за різними критеріями: за </a:t>
            </a:r>
            <a:r>
              <a:rPr lang="uk-UA" dirty="0" err="1" smtClean="0">
                <a:latin typeface="Arial" panose="020B0604020202020204" pitchFamily="34" charset="0"/>
                <a:cs typeface="Arial" panose="020B0604020202020204" pitchFamily="34" charset="0"/>
              </a:rPr>
              <a:t>субєктом</a:t>
            </a:r>
            <a:r>
              <a:rPr lang="uk-UA" dirty="0" smtClean="0">
                <a:latin typeface="Arial" panose="020B0604020202020204" pitchFamily="34" charset="0"/>
                <a:cs typeface="Arial" panose="020B0604020202020204" pitchFamily="34" charset="0"/>
              </a:rPr>
              <a:t>, за генезисом, за черговістю їх включення до конституцій, за змістом. Так, за останнім критерієм права  людини є: громадські, політичні, економічні, соціальні, екологічні, культурні, сімейні тощо.</a:t>
            </a:r>
          </a:p>
          <a:p>
            <a:pPr algn="just">
              <a:spcBef>
                <a:spcPts val="600"/>
              </a:spcBef>
              <a:buFont typeface="Wingdings" panose="05000000000000000000" pitchFamily="2" charset="2"/>
              <a:buChar char="Ø"/>
            </a:pPr>
            <a:r>
              <a:rPr lang="uk-UA" u="sng" dirty="0" smtClean="0">
                <a:latin typeface="Arial" panose="020B0604020202020204" pitchFamily="34" charset="0"/>
                <a:cs typeface="Arial" panose="020B0604020202020204" pitchFamily="34" charset="0"/>
              </a:rPr>
              <a:t>Конституційні обов’язки </a:t>
            </a:r>
            <a:r>
              <a:rPr lang="uk-UA" dirty="0" smtClean="0">
                <a:latin typeface="Arial" panose="020B0604020202020204" pitchFamily="34" charset="0"/>
                <a:cs typeface="Arial" panose="020B0604020202020204" pitchFamily="34" charset="0"/>
              </a:rPr>
              <a:t>– це закріплені в нормах Конституції міри належної поведінки суб’єктів конституційно-правових відносин.</a:t>
            </a:r>
          </a:p>
          <a:p>
            <a:pPr algn="just">
              <a:spcBef>
                <a:spcPts val="600"/>
              </a:spcBef>
              <a:buFont typeface="Wingdings" panose="05000000000000000000" pitchFamily="2" charset="2"/>
              <a:buChar char="Ø"/>
            </a:pPr>
            <a:r>
              <a:rPr lang="uk-UA" u="sng" dirty="0" smtClean="0">
                <a:latin typeface="Arial" panose="020B0604020202020204" pitchFamily="34" charset="0"/>
                <a:cs typeface="Arial" panose="020B0604020202020204" pitchFamily="34" charset="0"/>
              </a:rPr>
              <a:t>Гарантії забезпечення прав, свобод і обов'язків людини і громадянина </a:t>
            </a:r>
            <a:r>
              <a:rPr lang="uk-UA" dirty="0" smtClean="0">
                <a:latin typeface="Arial" panose="020B0604020202020204" pitchFamily="34" charset="0"/>
                <a:cs typeface="Arial" panose="020B0604020202020204" pitchFamily="34" charset="0"/>
              </a:rPr>
              <a:t>– це відповідні умови й засоби, які сприяють реалізації кожною людиною і громадянином, закріплених Конституцією України прав, свобод і обов'язків.</a:t>
            </a:r>
          </a:p>
          <a:p>
            <a:pPr algn="just">
              <a:spcBef>
                <a:spcPts val="600"/>
              </a:spcBef>
              <a:buFont typeface="Wingdings" panose="05000000000000000000" pitchFamily="2" charset="2"/>
              <a:buChar char="Ø"/>
            </a:pPr>
            <a:r>
              <a:rPr lang="uk-UA" u="sng" dirty="0" smtClean="0">
                <a:latin typeface="Arial" panose="020B0604020202020204" pitchFamily="34" charset="0"/>
                <a:cs typeface="Arial" panose="020B0604020202020204" pitchFamily="34" charset="0"/>
              </a:rPr>
              <a:t>Забезпечення прав і свобод людини здійснюється через три елементи (напрямки) державної діяльності</a:t>
            </a:r>
            <a:r>
              <a:rPr lang="uk-UA" dirty="0" smtClean="0">
                <a:latin typeface="Arial" panose="020B0604020202020204" pitchFamily="34" charset="0"/>
                <a:cs typeface="Arial" panose="020B0604020202020204" pitchFamily="34" charset="0"/>
              </a:rPr>
              <a:t>: реалізація, охорона та захист.</a:t>
            </a:r>
          </a:p>
          <a:p>
            <a:pPr algn="just">
              <a:spcBef>
                <a:spcPts val="600"/>
              </a:spcBef>
              <a:buFont typeface="Wingdings" panose="05000000000000000000" pitchFamily="2" charset="2"/>
              <a:buChar char="Ø"/>
            </a:pPr>
            <a:r>
              <a:rPr lang="uk-UA" dirty="0" smtClean="0">
                <a:latin typeface="Arial" panose="020B0604020202020204" pitchFamily="34" charset="0"/>
                <a:cs typeface="Arial" panose="020B0604020202020204" pitchFamily="34" charset="0"/>
              </a:rPr>
              <a:t>Парламентський контроль за дотриманням прав людини здійснює Уповноважений з прав людини, велику </a:t>
            </a:r>
            <a:r>
              <a:rPr lang="uk-UA" dirty="0">
                <a:latin typeface="Arial" panose="020B0604020202020204" pitchFamily="34" charset="0"/>
                <a:cs typeface="Arial" panose="020B0604020202020204" pitchFamily="34" charset="0"/>
              </a:rPr>
              <a:t>частку повноважень </a:t>
            </a:r>
            <a:r>
              <a:rPr lang="uk-UA" dirty="0" smtClean="0">
                <a:latin typeface="Arial" panose="020B0604020202020204" pitchFamily="34" charset="0"/>
                <a:cs typeface="Arial" panose="020B0604020202020204" pitchFamily="34" charset="0"/>
              </a:rPr>
              <a:t>якого займають </a:t>
            </a:r>
            <a:r>
              <a:rPr lang="uk-UA" dirty="0">
                <a:latin typeface="Arial" panose="020B0604020202020204" pitchFamily="34" charset="0"/>
                <a:cs typeface="Arial" panose="020B0604020202020204" pitchFamily="34" charset="0"/>
              </a:rPr>
              <a:t>контрольні та моніторингові процедури. </a:t>
            </a:r>
            <a:endParaRPr lang="uk-UA" dirty="0" smtClean="0">
              <a:latin typeface="Arial" panose="020B0604020202020204" pitchFamily="34" charset="0"/>
              <a:cs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07304" y="4467069"/>
            <a:ext cx="7647981" cy="1662409"/>
          </a:xfrm>
        </p:spPr>
        <p:txBody>
          <a:bodyPr>
            <a:noAutofit/>
          </a:bodyPr>
          <a:lstStyle/>
          <a:p>
            <a:pPr algn="r">
              <a:spcBef>
                <a:spcPts val="0"/>
              </a:spcBef>
              <a:defRPr/>
            </a:pPr>
            <a:r>
              <a:rPr lang="uk-UA" sz="2400" dirty="0" smtClean="0">
                <a:solidFill>
                  <a:schemeClr val="tx1"/>
                </a:solidFill>
                <a:latin typeface="Arial" pitchFamily="34" charset="0"/>
                <a:cs typeface="Arial" pitchFamily="34" charset="0"/>
              </a:rPr>
              <a:t>Викладач:</a:t>
            </a:r>
            <a:br>
              <a:rPr lang="uk-UA" sz="2400" dirty="0" smtClean="0">
                <a:solidFill>
                  <a:schemeClr val="tx1"/>
                </a:solidFill>
                <a:latin typeface="Arial" pitchFamily="34" charset="0"/>
                <a:cs typeface="Arial" pitchFamily="34" charset="0"/>
              </a:rPr>
            </a:br>
            <a:r>
              <a:rPr lang="uk-UA" sz="2400" dirty="0" err="1" smtClean="0">
                <a:solidFill>
                  <a:schemeClr val="tx1"/>
                </a:solidFill>
                <a:latin typeface="Arial" pitchFamily="34" charset="0"/>
                <a:cs typeface="Arial" pitchFamily="34" charset="0"/>
              </a:rPr>
              <a:t>К.ю.н</a:t>
            </a:r>
            <a:r>
              <a:rPr lang="uk-UA" sz="2400" dirty="0" smtClean="0">
                <a:solidFill>
                  <a:schemeClr val="tx1"/>
                </a:solidFill>
                <a:latin typeface="Arial" pitchFamily="34" charset="0"/>
                <a:cs typeface="Arial" pitchFamily="34" charset="0"/>
              </a:rPr>
              <a:t>., доцент, </a:t>
            </a:r>
            <a:r>
              <a:rPr lang="uk-UA" sz="2400" dirty="0" err="1" smtClean="0">
                <a:solidFill>
                  <a:schemeClr val="tx1"/>
                </a:solidFill>
                <a:latin typeface="Arial" pitchFamily="34" charset="0"/>
                <a:cs typeface="Arial" pitchFamily="34" charset="0"/>
              </a:rPr>
              <a:t>доцент</a:t>
            </a:r>
            <a:r>
              <a:rPr lang="uk-UA" sz="2400" dirty="0" smtClean="0">
                <a:solidFill>
                  <a:schemeClr val="tx1"/>
                </a:solidFill>
                <a:latin typeface="Arial" pitchFamily="34" charset="0"/>
                <a:cs typeface="Arial" pitchFamily="34" charset="0"/>
              </a:rPr>
              <a:t> кафедри галузевого права </a:t>
            </a:r>
            <a:br>
              <a:rPr lang="uk-UA" sz="2400" dirty="0" smtClean="0">
                <a:solidFill>
                  <a:schemeClr val="tx1"/>
                </a:solidFill>
                <a:latin typeface="Arial" pitchFamily="34" charset="0"/>
                <a:cs typeface="Arial" pitchFamily="34" charset="0"/>
              </a:rPr>
            </a:br>
            <a:r>
              <a:rPr lang="uk-UA" sz="2400" dirty="0" smtClean="0">
                <a:solidFill>
                  <a:schemeClr val="tx1"/>
                </a:solidFill>
                <a:latin typeface="Arial" pitchFamily="34" charset="0"/>
                <a:cs typeface="Arial" pitchFamily="34" charset="0"/>
              </a:rPr>
              <a:t>та загально-правових дисциплін</a:t>
            </a:r>
            <a:br>
              <a:rPr lang="uk-UA" sz="2400" dirty="0" smtClean="0">
                <a:solidFill>
                  <a:schemeClr val="tx1"/>
                </a:solidFill>
                <a:latin typeface="Arial" pitchFamily="34" charset="0"/>
                <a:cs typeface="Arial" pitchFamily="34" charset="0"/>
              </a:rPr>
            </a:br>
            <a:r>
              <a:rPr lang="uk-UA" sz="2400" dirty="0" smtClean="0">
                <a:solidFill>
                  <a:schemeClr val="tx1"/>
                </a:solidFill>
                <a:latin typeface="Arial" pitchFamily="34" charset="0"/>
                <a:cs typeface="Arial" pitchFamily="34" charset="0"/>
              </a:rPr>
              <a:t>Орловська Ірина</a:t>
            </a:r>
            <a:r>
              <a:rPr lang="en-US" sz="2400" dirty="0" smtClean="0">
                <a:solidFill>
                  <a:schemeClr val="tx1"/>
                </a:solidFill>
                <a:latin typeface="Arial" pitchFamily="34" charset="0"/>
                <a:cs typeface="Arial" pitchFamily="34" charset="0"/>
              </a:rPr>
              <a:t/>
            </a:r>
            <a:br>
              <a:rPr lang="en-US" sz="2400" dirty="0" smtClean="0">
                <a:solidFill>
                  <a:schemeClr val="tx1"/>
                </a:solidFill>
                <a:latin typeface="Arial" pitchFamily="34" charset="0"/>
                <a:cs typeface="Arial" pitchFamily="34" charset="0"/>
              </a:rPr>
            </a:br>
            <a:r>
              <a:rPr lang="en-US" sz="2400" dirty="0" smtClean="0">
                <a:solidFill>
                  <a:schemeClr val="tx1"/>
                </a:solidFill>
                <a:latin typeface="Arial" pitchFamily="34" charset="0"/>
                <a:cs typeface="Arial" pitchFamily="34" charset="0"/>
              </a:rPr>
              <a:t>Orlovska27-09@ukr.net</a:t>
            </a:r>
            <a:endParaRPr lang="uk-UA" sz="2400" dirty="0">
              <a:solidFill>
                <a:schemeClr val="tx1"/>
              </a:solidFill>
              <a:latin typeface="Arial" pitchFamily="34" charset="0"/>
              <a:cs typeface="Arial" pitchFamily="34" charset="0"/>
            </a:endParaRPr>
          </a:p>
        </p:txBody>
      </p:sp>
      <p:sp>
        <p:nvSpPr>
          <p:cNvPr id="3" name="Содержимое 2"/>
          <p:cNvSpPr>
            <a:spLocks noGrp="1"/>
          </p:cNvSpPr>
          <p:nvPr>
            <p:ph idx="1"/>
          </p:nvPr>
        </p:nvSpPr>
        <p:spPr>
          <a:xfrm>
            <a:off x="2326474" y="1845735"/>
            <a:ext cx="7147310" cy="1646974"/>
          </a:xfrm>
        </p:spPr>
        <p:txBody>
          <a:bodyPr>
            <a:normAutofit/>
          </a:bodyPr>
          <a:lstStyle/>
          <a:p>
            <a:r>
              <a:rPr lang="uk-UA"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Black" pitchFamily="34" charset="0"/>
              </a:rPr>
              <a:t>Дякую за увагу!</a:t>
            </a:r>
            <a:endParaRPr lang="uk-UA"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Black"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61778" y="331574"/>
            <a:ext cx="10058400" cy="1450757"/>
          </a:xfrm>
        </p:spPr>
        <p:txBody>
          <a:bodyPr>
            <a:noAutofit/>
          </a:bodyPr>
          <a:lstStyle/>
          <a:p>
            <a:pPr algn="ctr"/>
            <a:r>
              <a:rPr lang="uk-UA" sz="3600" dirty="0" smtClean="0">
                <a:solidFill>
                  <a:schemeClr val="accent2"/>
                </a:solidFill>
                <a:latin typeface="Arial Black" pitchFamily="34" charset="0"/>
                <a:cs typeface="Arial" panose="020B0604020202020204" pitchFamily="34" charset="0"/>
              </a:rPr>
              <a:t>1. Поняття, природа та риси конституційних прав, свобод та обов'язків людини і громадянина.</a:t>
            </a:r>
            <a:endParaRPr lang="uk-UA" sz="3600" dirty="0">
              <a:solidFill>
                <a:schemeClr val="accent2"/>
              </a:solidFill>
              <a:latin typeface="Arial Black" pitchFamily="34" charset="0"/>
            </a:endParaRPr>
          </a:p>
        </p:txBody>
      </p:sp>
      <p:sp>
        <p:nvSpPr>
          <p:cNvPr id="3" name="Содержимое 2"/>
          <p:cNvSpPr>
            <a:spLocks noGrp="1"/>
          </p:cNvSpPr>
          <p:nvPr>
            <p:ph idx="1"/>
          </p:nvPr>
        </p:nvSpPr>
        <p:spPr>
          <a:xfrm>
            <a:off x="644577" y="1845733"/>
            <a:ext cx="10852879" cy="4120351"/>
          </a:xfrm>
        </p:spPr>
        <p:txBody>
          <a:bodyPr>
            <a:noAutofit/>
          </a:bodyPr>
          <a:lstStyle/>
          <a:p>
            <a:pPr algn="just"/>
            <a:r>
              <a:rPr lang="uk-UA" sz="2400" dirty="0" smtClean="0">
                <a:latin typeface="Arial" pitchFamily="34" charset="0"/>
                <a:cs typeface="Arial" pitchFamily="34" charset="0"/>
              </a:rPr>
              <a:t>Україна є суверенна і незалежна, демократична, соціальна, правова держава </a:t>
            </a:r>
          </a:p>
          <a:p>
            <a:pPr algn="r"/>
            <a:r>
              <a:rPr lang="uk-UA" sz="2400" i="1" dirty="0" smtClean="0">
                <a:latin typeface="Arial" pitchFamily="34" charset="0"/>
                <a:cs typeface="Arial" pitchFamily="34" charset="0"/>
              </a:rPr>
              <a:t>(Стаття 1 Конституції України)</a:t>
            </a:r>
          </a:p>
          <a:p>
            <a:pPr algn="just"/>
            <a:r>
              <a:rPr lang="uk-UA" sz="2400" dirty="0" smtClean="0">
                <a:latin typeface="Arial" pitchFamily="34" charset="0"/>
                <a:cs typeface="Arial" pitchFamily="34" charset="0"/>
              </a:rPr>
              <a:t>Людина, її життя і здоров’я, честь і гідність, недоторканність і безпека визнаються в Україні найвищою соціальною цінністю.</a:t>
            </a:r>
          </a:p>
          <a:p>
            <a:pPr algn="just"/>
            <a:r>
              <a:rPr lang="uk-UA" sz="2400" dirty="0" smtClean="0">
                <a:latin typeface="Arial" pitchFamily="34" charset="0"/>
                <a:cs typeface="Arial" pitchFamily="34" charset="0"/>
              </a:rPr>
              <a:t>Права і свободи людини та їх гарантії визначають зміст і спрямованість діяльності держави. Держава відповідає перед людиною за свою діяльність. Утвердження і забезпечення прав і свобод людини є головним обов’язком держави </a:t>
            </a:r>
          </a:p>
          <a:p>
            <a:pPr algn="r"/>
            <a:r>
              <a:rPr lang="uk-UA" sz="2400" i="1" dirty="0" smtClean="0">
                <a:latin typeface="Arial" pitchFamily="34" charset="0"/>
                <a:cs typeface="Arial" pitchFamily="34" charset="0"/>
              </a:rPr>
              <a:t>(Стаття 3 Конституції України)</a:t>
            </a:r>
          </a:p>
          <a:p>
            <a:endParaRPr lang="uk-UA" sz="2400" dirty="0">
              <a:latin typeface="Arial" pitchFamily="34" charset="0"/>
              <a:cs typeface="Arial" pitchFamily="34" charset="0"/>
            </a:endParaRPr>
          </a:p>
        </p:txBody>
      </p:sp>
      <p:pic>
        <p:nvPicPr>
          <p:cNvPr id="4" name="Рисунок 3" descr="завантаження.jpg"/>
          <p:cNvPicPr>
            <a:picLocks noChangeAspect="1"/>
          </p:cNvPicPr>
          <p:nvPr/>
        </p:nvPicPr>
        <p:blipFill>
          <a:blip r:embed="rId2" cstate="print"/>
          <a:stretch>
            <a:fillRect/>
          </a:stretch>
        </p:blipFill>
        <p:spPr>
          <a:xfrm>
            <a:off x="0" y="0"/>
            <a:ext cx="2398426" cy="179650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097280" y="286603"/>
            <a:ext cx="10058400" cy="1031209"/>
          </a:xfrm>
        </p:spPr>
        <p:txBody>
          <a:bodyPr/>
          <a:lstStyle/>
          <a:p>
            <a:pPr algn="ctr"/>
            <a:r>
              <a:rPr lang="uk-UA" dirty="0" smtClean="0">
                <a:solidFill>
                  <a:schemeClr val="accent2"/>
                </a:solidFill>
                <a:latin typeface="Arial Black" pitchFamily="34" charset="0"/>
              </a:rPr>
              <a:t>Права і свободи людини </a:t>
            </a:r>
            <a:endParaRPr lang="uk-UA" dirty="0">
              <a:solidFill>
                <a:schemeClr val="accent2"/>
              </a:solidFill>
              <a:latin typeface="Arial Black" pitchFamily="34" charset="0"/>
            </a:endParaRPr>
          </a:p>
        </p:txBody>
      </p:sp>
      <p:sp>
        <p:nvSpPr>
          <p:cNvPr id="5" name="Содержимое 4"/>
          <p:cNvSpPr>
            <a:spLocks noGrp="1"/>
          </p:cNvSpPr>
          <p:nvPr>
            <p:ph sz="half" idx="1"/>
          </p:nvPr>
        </p:nvSpPr>
        <p:spPr/>
        <p:txBody>
          <a:bodyPr>
            <a:normAutofit/>
          </a:bodyPr>
          <a:lstStyle/>
          <a:p>
            <a:pPr algn="just"/>
            <a:r>
              <a:rPr lang="uk-UA" sz="2400" b="1" dirty="0" smtClean="0">
                <a:latin typeface="Arial" pitchFamily="34" charset="0"/>
                <a:cs typeface="Arial" pitchFamily="34" charset="0"/>
              </a:rPr>
              <a:t>Права людини </a:t>
            </a:r>
            <a:r>
              <a:rPr lang="uk-UA" sz="2400" dirty="0" smtClean="0">
                <a:latin typeface="Arial" pitchFamily="34" charset="0"/>
                <a:cs typeface="Arial" pitchFamily="34" charset="0"/>
              </a:rPr>
              <a:t>можуть бути здійснені, зазвичай, за наявності певних юридичних засобів, «механізмів» (наприклад, права на працю, на освіту, на соціальне забезпечення неможливо реалізувати, якщо державою не встановлено відповідної юридичної процедури). </a:t>
            </a:r>
            <a:endParaRPr lang="uk-UA" sz="2400" dirty="0">
              <a:latin typeface="Arial" pitchFamily="34" charset="0"/>
              <a:cs typeface="Arial" pitchFamily="34" charset="0"/>
            </a:endParaRPr>
          </a:p>
        </p:txBody>
      </p:sp>
      <p:sp>
        <p:nvSpPr>
          <p:cNvPr id="6" name="Содержимое 5"/>
          <p:cNvSpPr>
            <a:spLocks noGrp="1"/>
          </p:cNvSpPr>
          <p:nvPr>
            <p:ph sz="half" idx="2"/>
          </p:nvPr>
        </p:nvSpPr>
        <p:spPr/>
        <p:txBody>
          <a:bodyPr>
            <a:normAutofit/>
          </a:bodyPr>
          <a:lstStyle/>
          <a:p>
            <a:pPr algn="just"/>
            <a:r>
              <a:rPr lang="uk-UA" sz="2400" b="1" dirty="0" smtClean="0">
                <a:latin typeface="Arial" pitchFamily="34" charset="0"/>
                <a:cs typeface="Arial" pitchFamily="34" charset="0"/>
              </a:rPr>
              <a:t>Свободи людини </a:t>
            </a:r>
            <a:r>
              <a:rPr lang="uk-UA" sz="2400" dirty="0" smtClean="0">
                <a:latin typeface="Arial" pitchFamily="34" charset="0"/>
                <a:cs typeface="Arial" pitchFamily="34" charset="0"/>
              </a:rPr>
              <a:t>у багатьох випадках можуть здійснюватись і без такого втручання держави: її місія щодо них полягає в охороні, дотриманні і захисті відповідних можливостей (наприклад, свободи слова, сповідування будь-якого віровчення, вибору місця проживання).</a:t>
            </a:r>
          </a:p>
          <a:p>
            <a:pPr algn="just">
              <a:buNone/>
            </a:pPr>
            <a:endParaRPr lang="uk-UA" sz="24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Autofit/>
          </a:bodyPr>
          <a:lstStyle/>
          <a:p>
            <a:pPr algn="ctr"/>
            <a:r>
              <a:rPr lang="uk-UA" sz="3600" dirty="0" smtClean="0">
                <a:solidFill>
                  <a:schemeClr val="accent2"/>
                </a:solidFill>
                <a:latin typeface="Arial Black" pitchFamily="34" charset="0"/>
                <a:cs typeface="Arial" panose="020B0604020202020204" pitchFamily="34" charset="0"/>
              </a:rPr>
              <a:t>2. Класифікація основних прав, свобод та обов'язків людини і громадянина.</a:t>
            </a:r>
            <a:endParaRPr lang="uk-UA" sz="3600" dirty="0">
              <a:solidFill>
                <a:schemeClr val="accent2"/>
              </a:solidFill>
              <a:latin typeface="Arial Black" pitchFamily="34" charset="0"/>
            </a:endParaRPr>
          </a:p>
        </p:txBody>
      </p:sp>
      <p:sp>
        <p:nvSpPr>
          <p:cNvPr id="6" name="Содержимое 5"/>
          <p:cNvSpPr>
            <a:spLocks noGrp="1"/>
          </p:cNvSpPr>
          <p:nvPr>
            <p:ph idx="1"/>
          </p:nvPr>
        </p:nvSpPr>
        <p:spPr/>
        <p:txBody>
          <a:bodyPr>
            <a:noAutofit/>
          </a:bodyPr>
          <a:lstStyle/>
          <a:p>
            <a:pPr>
              <a:lnSpc>
                <a:spcPct val="100000"/>
              </a:lnSpc>
              <a:spcBef>
                <a:spcPts val="0"/>
              </a:spcBef>
              <a:spcAft>
                <a:spcPts val="0"/>
              </a:spcAft>
            </a:pPr>
            <a:r>
              <a:rPr lang="uk-UA" sz="2400" b="1" dirty="0" smtClean="0">
                <a:latin typeface="Arial" pitchFamily="34" charset="0"/>
                <a:cs typeface="Arial" pitchFamily="34" charset="0"/>
              </a:rPr>
              <a:t>Класифікація основних прав і свобод людини і громадянина:</a:t>
            </a:r>
            <a:endParaRPr lang="uk-UA" sz="2400" dirty="0" smtClean="0">
              <a:latin typeface="Arial" pitchFamily="34" charset="0"/>
              <a:cs typeface="Arial" pitchFamily="34" charset="0"/>
            </a:endParaRPr>
          </a:p>
          <a:p>
            <a:pPr lvl="0">
              <a:lnSpc>
                <a:spcPct val="100000"/>
              </a:lnSpc>
              <a:spcBef>
                <a:spcPts val="0"/>
              </a:spcBef>
              <a:spcAft>
                <a:spcPts val="0"/>
              </a:spcAft>
              <a:buFont typeface="Wingdings" pitchFamily="2" charset="2"/>
              <a:buChar char="Ø"/>
            </a:pPr>
            <a:r>
              <a:rPr lang="uk-UA" sz="2400" dirty="0" smtClean="0">
                <a:latin typeface="Arial" pitchFamily="34" charset="0"/>
                <a:cs typeface="Arial" pitchFamily="34" charset="0"/>
              </a:rPr>
              <a:t>за суб'єктом: права людини та права громадянина.</a:t>
            </a:r>
          </a:p>
          <a:p>
            <a:pPr lvl="0">
              <a:lnSpc>
                <a:spcPct val="100000"/>
              </a:lnSpc>
              <a:spcBef>
                <a:spcPts val="0"/>
              </a:spcBef>
              <a:spcAft>
                <a:spcPts val="0"/>
              </a:spcAft>
              <a:buFont typeface="Wingdings" pitchFamily="2" charset="2"/>
              <a:buChar char="Ø"/>
            </a:pPr>
            <a:r>
              <a:rPr lang="uk-UA" sz="2400" dirty="0" smtClean="0">
                <a:latin typeface="Arial" pitchFamily="34" charset="0"/>
                <a:cs typeface="Arial" pitchFamily="34" charset="0"/>
              </a:rPr>
              <a:t>за генезисом: природні; похідні від природних.</a:t>
            </a:r>
          </a:p>
          <a:p>
            <a:pPr lvl="0" algn="just">
              <a:lnSpc>
                <a:spcPct val="100000"/>
              </a:lnSpc>
              <a:spcBef>
                <a:spcPts val="0"/>
              </a:spcBef>
              <a:spcAft>
                <a:spcPts val="0"/>
              </a:spcAft>
              <a:buFont typeface="Wingdings" pitchFamily="2" charset="2"/>
              <a:buChar char="Ø"/>
            </a:pPr>
            <a:r>
              <a:rPr lang="uk-UA" sz="2400" dirty="0" smtClean="0">
                <a:latin typeface="Arial" pitchFamily="34" charset="0"/>
                <a:cs typeface="Arial" pitchFamily="34" charset="0"/>
              </a:rPr>
              <a:t>за черговістю їх включення до конституцій: права першого покоління; права другого покоління; права та свободи третього та четвертого покоління.</a:t>
            </a:r>
          </a:p>
          <a:p>
            <a:pPr lvl="0" algn="just">
              <a:lnSpc>
                <a:spcPct val="100000"/>
              </a:lnSpc>
              <a:spcBef>
                <a:spcPts val="0"/>
              </a:spcBef>
              <a:spcAft>
                <a:spcPts val="0"/>
              </a:spcAft>
              <a:buFont typeface="Wingdings" pitchFamily="2" charset="2"/>
              <a:buChar char="Ø"/>
            </a:pPr>
            <a:r>
              <a:rPr lang="uk-UA" sz="2400" dirty="0" smtClean="0">
                <a:latin typeface="Arial" pitchFamily="34" charset="0"/>
                <a:cs typeface="Arial" pitchFamily="34" charset="0"/>
              </a:rPr>
              <a:t>за змістом (залежно від характеру від­носин, що виникають між громадянином і державою, а також від всебічного і повного прояву соціальних якостей особи): особисті або громадянські; політичні; економічні; соціальні; культурні (духовні); екологічні; сімейні.</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4361" y="286602"/>
            <a:ext cx="5261547" cy="5589541"/>
          </a:xfrm>
        </p:spPr>
        <p:txBody>
          <a:bodyPr>
            <a:normAutofit/>
          </a:bodyPr>
          <a:lstStyle/>
          <a:p>
            <a:r>
              <a:rPr lang="uk-UA" sz="4000" b="1" dirty="0" smtClean="0">
                <a:solidFill>
                  <a:schemeClr val="accent2"/>
                </a:solidFill>
                <a:latin typeface="Arial Black" pitchFamily="34" charset="0"/>
                <a:cs typeface="Arial" pitchFamily="34" charset="0"/>
              </a:rPr>
              <a:t>Громадянські права</a:t>
            </a:r>
            <a:r>
              <a:rPr lang="uk-UA" sz="4000" dirty="0" smtClean="0">
                <a:solidFill>
                  <a:schemeClr val="accent2"/>
                </a:solidFill>
                <a:latin typeface="Arial" pitchFamily="34" charset="0"/>
                <a:cs typeface="Arial" pitchFamily="34" charset="0"/>
              </a:rPr>
              <a:t> – </a:t>
            </a:r>
            <a:r>
              <a:rPr lang="uk-UA" sz="4000" dirty="0" smtClean="0">
                <a:latin typeface="Arial" pitchFamily="34" charset="0"/>
                <a:cs typeface="Arial" pitchFamily="34" charset="0"/>
              </a:rPr>
              <a:t/>
            </a:r>
            <a:br>
              <a:rPr lang="uk-UA" sz="4000" dirty="0" smtClean="0">
                <a:latin typeface="Arial" pitchFamily="34" charset="0"/>
                <a:cs typeface="Arial" pitchFamily="34" charset="0"/>
              </a:rPr>
            </a:br>
            <a:r>
              <a:rPr lang="uk-UA" sz="4000" dirty="0" smtClean="0">
                <a:latin typeface="Arial" pitchFamily="34" charset="0"/>
                <a:cs typeface="Arial" pitchFamily="34" charset="0"/>
              </a:rPr>
              <a:t>можливості людей, що характеризують їх фізичне і біологічне існування, задоволення матеріальних, духовних та деяких інших потреб</a:t>
            </a:r>
            <a:endParaRPr lang="uk-UA" sz="4000" dirty="0">
              <a:latin typeface="Arial" pitchFamily="34" charset="0"/>
              <a:cs typeface="Arial" pitchFamily="34" charset="0"/>
            </a:endParaRPr>
          </a:p>
        </p:txBody>
      </p:sp>
      <p:pic>
        <p:nvPicPr>
          <p:cNvPr id="4" name="Содержимое 3" descr="громадянські права.jpg"/>
          <p:cNvPicPr>
            <a:picLocks noGrp="1" noChangeAspect="1"/>
          </p:cNvPicPr>
          <p:nvPr>
            <p:ph idx="1"/>
          </p:nvPr>
        </p:nvPicPr>
        <p:blipFill>
          <a:blip r:embed="rId2" cstate="print"/>
          <a:stretch>
            <a:fillRect/>
          </a:stretch>
        </p:blipFill>
        <p:spPr>
          <a:xfrm>
            <a:off x="6204722" y="404735"/>
            <a:ext cx="5606879" cy="5509224"/>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34517" y="571416"/>
            <a:ext cx="6175947" cy="5439640"/>
          </a:xfrm>
        </p:spPr>
        <p:txBody>
          <a:bodyPr>
            <a:noAutofit/>
          </a:bodyPr>
          <a:lstStyle/>
          <a:p>
            <a:r>
              <a:rPr lang="uk-UA" sz="3200" b="1" dirty="0" smtClean="0">
                <a:solidFill>
                  <a:schemeClr val="accent2"/>
                </a:solidFill>
                <a:latin typeface="Arial Black" pitchFamily="34" charset="0"/>
                <a:cs typeface="Arial" pitchFamily="34" charset="0"/>
              </a:rPr>
              <a:t>Політичні права</a:t>
            </a:r>
            <a:r>
              <a:rPr lang="uk-UA" sz="3200" dirty="0" smtClean="0">
                <a:solidFill>
                  <a:schemeClr val="accent2"/>
                </a:solidFill>
                <a:latin typeface="Arial Black" pitchFamily="34" charset="0"/>
                <a:cs typeface="Arial" pitchFamily="34" charset="0"/>
              </a:rPr>
              <a:t> – </a:t>
            </a:r>
            <a:r>
              <a:rPr lang="uk-UA" sz="3200" dirty="0" smtClean="0">
                <a:latin typeface="Arial Black" pitchFamily="34" charset="0"/>
                <a:cs typeface="Arial" pitchFamily="34" charset="0"/>
              </a:rPr>
              <a:t/>
            </a:r>
            <a:br>
              <a:rPr lang="uk-UA" sz="3200" dirty="0" smtClean="0">
                <a:latin typeface="Arial Black" pitchFamily="34" charset="0"/>
                <a:cs typeface="Arial" pitchFamily="34" charset="0"/>
              </a:rPr>
            </a:br>
            <a:r>
              <a:rPr lang="uk-UA" sz="3200" dirty="0" smtClean="0">
                <a:latin typeface="Arial" pitchFamily="34" charset="0"/>
                <a:cs typeface="Arial" pitchFamily="34" charset="0"/>
              </a:rPr>
              <a:t/>
            </a:r>
            <a:br>
              <a:rPr lang="uk-UA" sz="3200" dirty="0" smtClean="0">
                <a:latin typeface="Arial" pitchFamily="34" charset="0"/>
                <a:cs typeface="Arial" pitchFamily="34" charset="0"/>
              </a:rPr>
            </a:br>
            <a:r>
              <a:rPr lang="uk-UA" sz="3200" dirty="0" smtClean="0">
                <a:latin typeface="Arial" pitchFamily="34" charset="0"/>
                <a:cs typeface="Arial" pitchFamily="34" charset="0"/>
              </a:rPr>
              <a:t>можливості людини і громадянина брати участь у громадському і державному житті, вносить пропозиції про поліпшення роботи державних органів, їх службових осіб і об’єднань громадян, критикувати недоліки в роботі, безпосередньо приймати участь в різних об’єднаннях громадян.</a:t>
            </a:r>
            <a:endParaRPr lang="uk-UA" sz="3200" dirty="0">
              <a:latin typeface="Arial" pitchFamily="34" charset="0"/>
              <a:cs typeface="Arial" pitchFamily="34" charset="0"/>
            </a:endParaRPr>
          </a:p>
        </p:txBody>
      </p:sp>
      <p:pic>
        <p:nvPicPr>
          <p:cNvPr id="7" name="Содержимое 6" descr="політичні права.jpg"/>
          <p:cNvPicPr>
            <a:picLocks noGrp="1" noChangeAspect="1"/>
          </p:cNvPicPr>
          <p:nvPr>
            <p:ph idx="1"/>
          </p:nvPr>
        </p:nvPicPr>
        <p:blipFill>
          <a:blip r:embed="rId2" cstate="print"/>
          <a:stretch>
            <a:fillRect/>
          </a:stretch>
        </p:blipFill>
        <p:spPr>
          <a:xfrm>
            <a:off x="6886977" y="1124263"/>
            <a:ext cx="4451611" cy="3709676"/>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9390" y="329784"/>
            <a:ext cx="5186597" cy="4527029"/>
          </a:xfrm>
        </p:spPr>
        <p:txBody>
          <a:bodyPr>
            <a:normAutofit/>
          </a:bodyPr>
          <a:lstStyle/>
          <a:p>
            <a:r>
              <a:rPr lang="uk-UA" sz="4000" b="1" dirty="0" smtClean="0">
                <a:solidFill>
                  <a:schemeClr val="accent2"/>
                </a:solidFill>
                <a:latin typeface="Arial Black" pitchFamily="34" charset="0"/>
                <a:cs typeface="Arial" pitchFamily="34" charset="0"/>
              </a:rPr>
              <a:t>Економічні права</a:t>
            </a:r>
            <a:r>
              <a:rPr lang="uk-UA" sz="4000" dirty="0" smtClean="0">
                <a:solidFill>
                  <a:schemeClr val="accent2"/>
                </a:solidFill>
                <a:latin typeface="Arial Black" pitchFamily="34" charset="0"/>
                <a:cs typeface="Arial" pitchFamily="34" charset="0"/>
              </a:rPr>
              <a:t> –</a:t>
            </a:r>
            <a:r>
              <a:rPr lang="uk-UA" sz="4000" dirty="0" smtClean="0">
                <a:latin typeface="Arial" pitchFamily="34" charset="0"/>
                <a:cs typeface="Arial" pitchFamily="34" charset="0"/>
              </a:rPr>
              <a:t/>
            </a:r>
            <a:br>
              <a:rPr lang="uk-UA" sz="4000" dirty="0" smtClean="0">
                <a:latin typeface="Arial" pitchFamily="34" charset="0"/>
                <a:cs typeface="Arial" pitchFamily="34" charset="0"/>
              </a:rPr>
            </a:br>
            <a:r>
              <a:rPr lang="uk-UA" sz="4000" dirty="0" smtClean="0">
                <a:latin typeface="Arial" pitchFamily="34" charset="0"/>
                <a:cs typeface="Arial" pitchFamily="34" charset="0"/>
              </a:rPr>
              <a:t> це такі можливості людини і громадянина, які характеризують їх участь у виробництві матеріальних благ.</a:t>
            </a:r>
            <a:endParaRPr lang="uk-UA" sz="4000" dirty="0">
              <a:latin typeface="Arial" pitchFamily="34" charset="0"/>
              <a:cs typeface="Arial" pitchFamily="34" charset="0"/>
            </a:endParaRPr>
          </a:p>
        </p:txBody>
      </p:sp>
      <p:pic>
        <p:nvPicPr>
          <p:cNvPr id="4" name="Содержимое 3" descr="економічні.jpg"/>
          <p:cNvPicPr>
            <a:picLocks noGrp="1" noChangeAspect="1"/>
          </p:cNvPicPr>
          <p:nvPr>
            <p:ph idx="1"/>
          </p:nvPr>
        </p:nvPicPr>
        <p:blipFill>
          <a:blip r:embed="rId2" cstate="print"/>
          <a:stretch>
            <a:fillRect/>
          </a:stretch>
        </p:blipFill>
        <p:spPr>
          <a:xfrm>
            <a:off x="6071016" y="1339227"/>
            <a:ext cx="5894993" cy="3741857"/>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82289" y="449705"/>
            <a:ext cx="5378472" cy="4736892"/>
          </a:xfrm>
        </p:spPr>
        <p:txBody>
          <a:bodyPr>
            <a:normAutofit fontScale="90000"/>
          </a:bodyPr>
          <a:lstStyle/>
          <a:p>
            <a:r>
              <a:rPr lang="uk-UA" b="1" dirty="0" smtClean="0">
                <a:solidFill>
                  <a:schemeClr val="accent2"/>
                </a:solidFill>
                <a:latin typeface="Arial" pitchFamily="34" charset="0"/>
                <a:cs typeface="Arial" pitchFamily="34" charset="0"/>
              </a:rPr>
              <a:t>Соціальні права</a:t>
            </a:r>
            <a:r>
              <a:rPr lang="uk-UA" dirty="0" smtClean="0">
                <a:solidFill>
                  <a:schemeClr val="accent2"/>
                </a:solidFill>
                <a:latin typeface="Arial" pitchFamily="34" charset="0"/>
                <a:cs typeface="Arial" pitchFamily="34" charset="0"/>
              </a:rPr>
              <a:t> – </a:t>
            </a:r>
            <a:r>
              <a:rPr lang="uk-UA" dirty="0" smtClean="0">
                <a:latin typeface="Arial" pitchFamily="34" charset="0"/>
                <a:cs typeface="Arial" pitchFamily="34" charset="0"/>
              </a:rPr>
              <a:t>можливість людини і громадянина по забезпеченню належних соціальних умов життя</a:t>
            </a:r>
            <a:endParaRPr lang="uk-UA" dirty="0">
              <a:latin typeface="Arial" pitchFamily="34" charset="0"/>
              <a:cs typeface="Arial" pitchFamily="34" charset="0"/>
            </a:endParaRPr>
          </a:p>
        </p:txBody>
      </p:sp>
      <p:pic>
        <p:nvPicPr>
          <p:cNvPr id="4" name="Содержимое 3" descr="соціальні.jpg"/>
          <p:cNvPicPr>
            <a:picLocks noGrp="1" noChangeAspect="1"/>
          </p:cNvPicPr>
          <p:nvPr>
            <p:ph idx="1"/>
          </p:nvPr>
        </p:nvPicPr>
        <p:blipFill>
          <a:blip r:embed="rId2" cstate="print"/>
          <a:stretch>
            <a:fillRect/>
          </a:stretch>
        </p:blipFill>
        <p:spPr>
          <a:xfrm>
            <a:off x="6625652" y="1663907"/>
            <a:ext cx="4998605" cy="3744129"/>
          </a:xfrm>
        </p:spPr>
      </p:pic>
    </p:spTree>
  </p:cSld>
  <p:clrMapOvr>
    <a:masterClrMapping/>
  </p:clrMapOvr>
</p:sld>
</file>

<file path=ppt/theme/theme1.xml><?xml version="1.0" encoding="utf-8"?>
<a:theme xmlns:a="http://schemas.openxmlformats.org/drawingml/2006/main" name="Ретро">
  <a:themeElements>
    <a:clrScheme name="Ретро">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Ретро">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175</TotalTime>
  <Words>1201</Words>
  <Application>Microsoft Office PowerPoint</Application>
  <PresentationFormat>Произвольный</PresentationFormat>
  <Paragraphs>105</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Ретро</vt:lpstr>
      <vt:lpstr>Навчальна дисципліна  «Права людини та верховенство права»  Тема 2 «Конституційні права, свободи та обов'язки людини і громадянина.»</vt:lpstr>
      <vt:lpstr>План заняття</vt:lpstr>
      <vt:lpstr>1. Поняття, природа та риси конституційних прав, свобод та обов'язків людини і громадянина.</vt:lpstr>
      <vt:lpstr>Права і свободи людини </vt:lpstr>
      <vt:lpstr>2. Класифікація основних прав, свобод та обов'язків людини і громадянина.</vt:lpstr>
      <vt:lpstr>Громадянські права –  можливості людей, що характеризують їх фізичне і біологічне існування, задоволення матеріальних, духовних та деяких інших потреб</vt:lpstr>
      <vt:lpstr>Політичні права –   можливості людини і громадянина брати участь у громадському і державному житті, вносить пропозиції про поліпшення роботи державних органів, їх службових осіб і об’єднань громадян, критикувати недоліки в роботі, безпосередньо приймати участь в різних об’єднаннях громадян.</vt:lpstr>
      <vt:lpstr>Економічні права –  це такі можливості людини і громадянина, які характеризують їх участь у виробництві матеріальних благ.</vt:lpstr>
      <vt:lpstr>Соціальні права – можливість людини і громадянина по забезпеченню належних соціальних умов життя</vt:lpstr>
      <vt:lpstr>Екологічні права – можливість людини і громадянина на безпечне екологічне середовище.</vt:lpstr>
      <vt:lpstr>Культурні права – можливості доступу людини до духовних цінностей свого народу (нації) та всього людства</vt:lpstr>
      <vt:lpstr>Сімейні права – можливості людини і громадянина вільно розпоряджатися собою в сімейних правовідносинах</vt:lpstr>
      <vt:lpstr>3. Конституційні обов'язки людини і громадянина в Україні.</vt:lpstr>
      <vt:lpstr>Слайд 14</vt:lpstr>
      <vt:lpstr>4. Механізм реалізації прав та свобод людини і громадянина.</vt:lpstr>
      <vt:lpstr>Гарантії забезпечення прав, свобод і обов'язків людини і громадянина – це відповідні умови й засоби, які сприяють реалізації кожною людиною і громадянином, закріплених Конституцією України прав, свобод і обов'язків.</vt:lpstr>
      <vt:lpstr>Забезпечення прав і свобод людини включає три елементи (напрямки) державної діяльності:</vt:lpstr>
      <vt:lpstr>5. Уповноважений Верховної Ради з прав людини</vt:lpstr>
      <vt:lpstr>В Україні посада Уповноважений Верховної Ради України з прав людини існує з 1998 року </vt:lpstr>
      <vt:lpstr>Компетенція Уповноважений Верховної Ради України з прав людини </vt:lpstr>
      <vt:lpstr>Висновки до Теми 2</vt:lpstr>
      <vt:lpstr>Викладач: К.ю.н., доцент, доцент кафедри галузевого права  та загально-правових дисциплін Орловська Ірина Orlovska27-09@ukr.net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Навчальна дисципліна  «Права людини та верховенство права»  Тема 1 «Природне право як основа виникнення прав людини. Покоління прав людини.»</dc:title>
  <dc:creator>Iryna</dc:creator>
  <cp:lastModifiedBy>Social dialog</cp:lastModifiedBy>
  <cp:revision>41</cp:revision>
  <dcterms:created xsi:type="dcterms:W3CDTF">2022-12-21T20:22:07Z</dcterms:created>
  <dcterms:modified xsi:type="dcterms:W3CDTF">2023-01-03T09:21:35Z</dcterms:modified>
</cp:coreProperties>
</file>