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6" r:id="rId10"/>
    <p:sldId id="267" r:id="rId11"/>
    <p:sldId id="265" r:id="rId12"/>
    <p:sldId id="25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82"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42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91435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406740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17018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62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44334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73423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130543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397637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8E77F8C-9689-4D65-8D6D-52D60105D4A9}" type="datetimeFigureOut">
              <a:rPr lang="ru-RU" smtClean="0"/>
              <a:pPr/>
              <a:t>15.01.2023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65DFE54-DB8B-493A-A436-E39AF439C141}" type="slidenum">
              <a:rPr lang="ru-RU" smtClean="0"/>
              <a:pPr/>
              <a:t>‹#›</a:t>
            </a:fld>
            <a:endParaRPr lang="ru-RU"/>
          </a:p>
        </p:txBody>
      </p:sp>
    </p:spTree>
    <p:extLst>
      <p:ext uri="{BB962C8B-B14F-4D97-AF65-F5344CB8AC3E}">
        <p14:creationId xmlns:p14="http://schemas.microsoft.com/office/powerpoint/2010/main" val="199452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E77F8C-9689-4D65-8D6D-52D60105D4A9}" type="datetimeFigureOut">
              <a:rPr lang="ru-RU" smtClean="0"/>
              <a:pPr/>
              <a:t>15.01.2023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80832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8E77F8C-9689-4D65-8D6D-52D60105D4A9}" type="datetimeFigureOut">
              <a:rPr lang="ru-RU" smtClean="0"/>
              <a:pPr/>
              <a:t>15.01.2023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65DFE54-DB8B-493A-A436-E39AF439C141}"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463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3563666"/>
          </a:xfrm>
        </p:spPr>
        <p:txBody>
          <a:bodyPr>
            <a:normAutofit fontScale="90000"/>
          </a:bodyPr>
          <a:lstStyle/>
          <a:p>
            <a:pPr algn="ctr"/>
            <a:r>
              <a:rPr lang="uk-UA" sz="4000" dirty="0" smtClean="0">
                <a:solidFill>
                  <a:schemeClr val="accent1">
                    <a:lumMod val="75000"/>
                  </a:schemeClr>
                </a:solidFill>
                <a:latin typeface="Arial Black" panose="020B0A04020102020204" pitchFamily="34" charset="0"/>
              </a:rPr>
              <a:t>Навчальна дисципліна </a:t>
            </a:r>
            <a:br>
              <a:rPr lang="uk-UA" sz="4000" dirty="0" smtClean="0">
                <a:solidFill>
                  <a:schemeClr val="accent1">
                    <a:lumMod val="75000"/>
                  </a:schemeClr>
                </a:solidFill>
                <a:latin typeface="Arial Black" panose="020B0A04020102020204" pitchFamily="34" charset="0"/>
              </a:rPr>
            </a:br>
            <a:r>
              <a:rPr lang="uk-UA" sz="4000" dirty="0" smtClean="0">
                <a:solidFill>
                  <a:schemeClr val="accent1">
                    <a:lumMod val="75000"/>
                  </a:schemeClr>
                </a:solidFill>
                <a:latin typeface="Arial Black" panose="020B0A04020102020204" pitchFamily="34" charset="0"/>
              </a:rPr>
              <a:t>«Права людини та верховенство права»</a:t>
            </a: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Тема 8 «</a:t>
            </a:r>
            <a:r>
              <a:rPr lang="uk-UA" sz="4000" b="1" dirty="0">
                <a:latin typeface="Arial Black" panose="020B0A04020102020204" pitchFamily="34" charset="0"/>
              </a:rPr>
              <a:t>Порядок звернення та проходження справи в Європейському суді з прав людини</a:t>
            </a:r>
            <a:r>
              <a:rPr lang="uk-UA" sz="4000" b="1" dirty="0" smtClean="0">
                <a:latin typeface="Arial Black" panose="020B0A04020102020204" pitchFamily="34" charset="0"/>
              </a:rPr>
              <a:t>.</a:t>
            </a:r>
            <a:r>
              <a:rPr lang="uk-UA" sz="4000" dirty="0" smtClean="0">
                <a:latin typeface="Arial Black" panose="020B0A04020102020204" pitchFamily="34" charset="0"/>
              </a:rPr>
              <a:t>»</a:t>
            </a:r>
            <a:endParaRPr lang="ru-RU" sz="4000" dirty="0">
              <a:latin typeface="Arial Black" panose="020B0A04020102020204" pitchFamily="34" charset="0"/>
            </a:endParaRPr>
          </a:p>
        </p:txBody>
      </p:sp>
      <p:sp>
        <p:nvSpPr>
          <p:cNvPr id="3" name="Подзаголовок 2"/>
          <p:cNvSpPr>
            <a:spLocks noGrp="1"/>
          </p:cNvSpPr>
          <p:nvPr>
            <p:ph type="subTitle" idx="1"/>
          </p:nvPr>
        </p:nvSpPr>
        <p:spPr>
          <a:xfrm>
            <a:off x="1097280" y="4705003"/>
            <a:ext cx="10058400" cy="1143000"/>
          </a:xfrm>
        </p:spPr>
        <p:txBody>
          <a:bodyPr>
            <a:normAutofit fontScale="92500" lnSpcReduction="20000"/>
          </a:bodyPr>
          <a:lstStyle/>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Викладач:</a:t>
            </a:r>
          </a:p>
          <a:p>
            <a:pPr algn="r">
              <a:spcBef>
                <a:spcPts val="0"/>
              </a:spcBef>
              <a:spcAft>
                <a:spcPts val="0"/>
              </a:spcAft>
              <a:defRPr/>
            </a:pPr>
            <a:r>
              <a:rPr lang="uk-UA" dirty="0" err="1">
                <a:solidFill>
                  <a:schemeClr val="tx1"/>
                </a:solidFill>
                <a:latin typeface="Arial" panose="020B0604020202020204" pitchFamily="34" charset="0"/>
                <a:cs typeface="Arial" panose="020B0604020202020204" pitchFamily="34" charset="0"/>
              </a:rPr>
              <a:t>К.ю.н</a:t>
            </a:r>
            <a:r>
              <a:rPr lang="uk-UA" dirty="0">
                <a:solidFill>
                  <a:schemeClr val="tx1"/>
                </a:solidFill>
                <a:latin typeface="Arial" panose="020B0604020202020204" pitchFamily="34" charset="0"/>
                <a:cs typeface="Arial" panose="020B0604020202020204" pitchFamily="34" charset="0"/>
              </a:rPr>
              <a:t>., доцент, доцент кафедри галузевого права та загально-правових дисциплін</a:t>
            </a:r>
          </a:p>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Орловська </a:t>
            </a:r>
            <a:r>
              <a:rPr lang="uk-UA" dirty="0" smtClean="0">
                <a:solidFill>
                  <a:schemeClr val="tx1"/>
                </a:solidFill>
                <a:latin typeface="Arial" panose="020B0604020202020204" pitchFamily="34" charset="0"/>
                <a:cs typeface="Arial" panose="020B0604020202020204" pitchFamily="34" charset="0"/>
              </a:rPr>
              <a:t>Ірина</a:t>
            </a:r>
            <a:endParaRPr lang="en-US" dirty="0">
              <a:solidFill>
                <a:schemeClr val="tx1"/>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29" l="0" r="100000"/>
                    </a14:imgEffect>
                  </a14:imgLayer>
                </a14:imgProps>
              </a:ext>
              <a:ext uri="{28A0092B-C50C-407E-A947-70E740481C1C}">
                <a14:useLocalDpi xmlns:a14="http://schemas.microsoft.com/office/drawing/2010/main" val="0"/>
              </a:ext>
            </a:extLst>
          </a:blip>
          <a:stretch>
            <a:fillRect/>
          </a:stretch>
        </p:blipFill>
        <p:spPr>
          <a:xfrm>
            <a:off x="10079066" y="138690"/>
            <a:ext cx="2000250" cy="1666875"/>
          </a:xfrm>
          <a:prstGeom prst="rect">
            <a:avLst/>
          </a:prstGeom>
        </p:spPr>
      </p:pic>
    </p:spTree>
    <p:extLst>
      <p:ext uri="{BB962C8B-B14F-4D97-AF65-F5344CB8AC3E}">
        <p14:creationId xmlns:p14="http://schemas.microsoft.com/office/powerpoint/2010/main" val="232933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2800" b="1" dirty="0">
                <a:latin typeface="Arial" panose="020B0604020202020204" pitchFamily="34" charset="0"/>
                <a:cs typeface="Arial" panose="020B0604020202020204" pitchFamily="34" charset="0"/>
              </a:rPr>
              <a:t>Мета Європейського суду </a:t>
            </a:r>
            <a:r>
              <a:rPr lang="uk-UA" sz="2800" dirty="0">
                <a:latin typeface="Arial" panose="020B0604020202020204" pitchFamily="34" charset="0"/>
                <a:cs typeface="Arial" panose="020B0604020202020204" pitchFamily="34" charset="0"/>
              </a:rPr>
              <a:t>– сформулювати та </a:t>
            </a:r>
            <a:r>
              <a:rPr lang="uk-UA" sz="2800" dirty="0" err="1">
                <a:latin typeface="Arial" panose="020B0604020202020204" pitchFamily="34" charset="0"/>
                <a:cs typeface="Arial" panose="020B0604020202020204" pitchFamily="34" charset="0"/>
              </a:rPr>
              <a:t>внести</a:t>
            </a:r>
            <a:r>
              <a:rPr lang="uk-UA" sz="2800" dirty="0">
                <a:latin typeface="Arial" panose="020B0604020202020204" pitchFamily="34" charset="0"/>
                <a:cs typeface="Arial" panose="020B0604020202020204" pitchFamily="34" charset="0"/>
              </a:rPr>
              <a:t> в національну правову систему ті стандарти та вимоги, які є вихідним пунктом правотворчості та законотворчості в громадянському суспільстві та правовій державі.</a:t>
            </a:r>
            <a:endParaRPr lang="ru-RU" sz="28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82869" y="1845734"/>
            <a:ext cx="10547131" cy="4318584"/>
          </a:xfrm>
        </p:spPr>
        <p:txBody>
          <a:bodyPr>
            <a:normAutofit lnSpcReduction="10000"/>
          </a:bodyPr>
          <a:lstStyle/>
          <a:p>
            <a:pPr marL="90488" indent="635000" algn="just">
              <a:spcBef>
                <a:spcPts val="600"/>
              </a:spcBef>
            </a:pPr>
            <a:r>
              <a:rPr lang="uk-UA" dirty="0" smtClean="0">
                <a:latin typeface="Arial" panose="020B0604020202020204" pitchFamily="34" charset="0"/>
                <a:cs typeface="Arial" panose="020B0604020202020204" pitchFamily="34" charset="0"/>
              </a:rPr>
              <a:t>У </a:t>
            </a:r>
            <a:r>
              <a:rPr lang="uk-UA" dirty="0">
                <a:latin typeface="Arial" panose="020B0604020202020204" pitchFamily="34" charset="0"/>
                <a:cs typeface="Arial" panose="020B0604020202020204" pitchFamily="34" charset="0"/>
              </a:rPr>
              <a:t>разі своєчасного виконання рішень Суду та удосконалення пов’язаного із виборами законодавства підвищується політична довіра європейської спільноти до національних органів правосуддя і новообраних органів влади. Зазначимо, що більше ніж 93 % рішень суду з моменту його створення в 1959 р. були винесені в період між 1998 і 2010 рр., тобто після приєднання до конвенції пострадянських держав. </a:t>
            </a:r>
            <a:endParaRPr lang="uk-UA" dirty="0" smtClean="0">
              <a:latin typeface="Arial" panose="020B0604020202020204" pitchFamily="34" charset="0"/>
              <a:cs typeface="Arial" panose="020B0604020202020204" pitchFamily="34" charset="0"/>
            </a:endParaRPr>
          </a:p>
          <a:p>
            <a:pPr marL="90488" indent="635000" algn="just">
              <a:spcBef>
                <a:spcPts val="600"/>
              </a:spcBef>
            </a:pPr>
            <a:r>
              <a:rPr lang="uk-UA" dirty="0">
                <a:latin typeface="Arial" panose="020B0604020202020204" pitchFamily="34" charset="0"/>
                <a:cs typeface="Arial" panose="020B0604020202020204" pitchFamily="34" charset="0"/>
              </a:rPr>
              <a:t>Рішення Європейського суду є важливим інформаційним чинником відношення Ради Європи до пострадянських країн. </a:t>
            </a:r>
            <a:endParaRPr lang="ru-RU" dirty="0">
              <a:latin typeface="Arial" panose="020B0604020202020204" pitchFamily="34" charset="0"/>
              <a:cs typeface="Arial" panose="020B0604020202020204" pitchFamily="34" charset="0"/>
            </a:endParaRPr>
          </a:p>
          <a:p>
            <a:pPr marL="90488" indent="635000" algn="just">
              <a:spcBef>
                <a:spcPts val="600"/>
              </a:spcBef>
            </a:pPr>
            <a:r>
              <a:rPr lang="uk-UA" dirty="0">
                <a:latin typeface="Arial" panose="020B0604020202020204" pitchFamily="34" charset="0"/>
                <a:cs typeface="Arial" panose="020B0604020202020204" pitchFamily="34" charset="0"/>
              </a:rPr>
              <a:t>На основі його висновків Парламентська Асамблея Ради Європи приймає резолюції, в яких міститься загальна оцінка політики тієї чи іншої держави. Удосконалення національного законодавства забезпечується за рахунок того, що держава звітує перед Радою Європи про заходи, зроблені для усунення в ньому пробілів або недоліків. На основі ж інформації судових рішень про чесність і прозорість виборів, дотримання права на вільні вибори, становище ЗМІ та журналістів у виборчому процесі формується відношення європейських держав до новообраної влади, тобто створюються засади зовнішньополітичної легітимації. </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3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816983"/>
          </a:xfrm>
        </p:spPr>
        <p:txBody>
          <a:bodyPr/>
          <a:lstStyle/>
          <a:p>
            <a:pPr algn="ctr"/>
            <a:r>
              <a:rPr lang="uk-UA" dirty="0" smtClean="0">
                <a:solidFill>
                  <a:schemeClr val="accent2"/>
                </a:solidFill>
                <a:latin typeface="Arial Black" panose="020B0A04020102020204" pitchFamily="34" charset="0"/>
              </a:rPr>
              <a:t>Висновки до теми 8</a:t>
            </a:r>
            <a:endParaRPr lang="ru-RU" dirty="0">
              <a:solidFill>
                <a:schemeClr val="accent2"/>
              </a:solidFill>
              <a:latin typeface="Arial Black" panose="020B0A04020102020204" pitchFamily="34" charset="0"/>
            </a:endParaRPr>
          </a:p>
        </p:txBody>
      </p:sp>
      <p:sp>
        <p:nvSpPr>
          <p:cNvPr id="3" name="Объект 2"/>
          <p:cNvSpPr>
            <a:spLocks noGrp="1"/>
          </p:cNvSpPr>
          <p:nvPr>
            <p:ph idx="1"/>
          </p:nvPr>
        </p:nvSpPr>
        <p:spPr/>
        <p:txBody>
          <a:bodyPr>
            <a:normAutofit/>
          </a:bodyPr>
          <a:lstStyle/>
          <a:p>
            <a:pPr marL="90488" indent="177800" algn="just">
              <a:buFont typeface="Wingdings" panose="05000000000000000000" pitchFamily="2" charset="2"/>
              <a:buChar char="Ø"/>
            </a:pPr>
            <a:r>
              <a:rPr lang="uk-UA" sz="2400" dirty="0" smtClean="0">
                <a:latin typeface="Arial" panose="020B0604020202020204" pitchFamily="34" charset="0"/>
                <a:cs typeface="Arial" panose="020B0604020202020204" pitchFamily="34" charset="0"/>
              </a:rPr>
              <a:t>ЄСПЛ </a:t>
            </a:r>
            <a:r>
              <a:rPr lang="uk-UA" sz="2400" dirty="0">
                <a:latin typeface="Arial" panose="020B0604020202020204" pitchFamily="34" charset="0"/>
                <a:cs typeface="Arial" panose="020B0604020202020204" pitchFamily="34" charset="0"/>
              </a:rPr>
              <a:t>уповноважений розглядати лише скарги щодо прав, гарантованих Конвенцією (компетенція </a:t>
            </a:r>
            <a:r>
              <a:rPr lang="uk-UA" sz="2400" dirty="0" err="1">
                <a:latin typeface="Arial" panose="020B0604020202020204" pitchFamily="34" charset="0"/>
                <a:cs typeface="Arial" panose="020B0604020202020204" pitchFamily="34" charset="0"/>
              </a:rPr>
              <a:t>ratione</a:t>
            </a:r>
            <a:r>
              <a:rPr lang="uk-UA" sz="2400" dirty="0">
                <a:latin typeface="Arial" panose="020B0604020202020204" pitchFamily="34" charset="0"/>
                <a:cs typeface="Arial" panose="020B0604020202020204" pitchFamily="34" charset="0"/>
              </a:rPr>
              <a:t> </a:t>
            </a:r>
            <a:r>
              <a:rPr lang="uk-UA" sz="2400" dirty="0" err="1">
                <a:latin typeface="Arial" panose="020B0604020202020204" pitchFamily="34" charset="0"/>
                <a:cs typeface="Arial" panose="020B0604020202020204" pitchFamily="34" charset="0"/>
              </a:rPr>
              <a:t>materiae</a:t>
            </a:r>
            <a:r>
              <a:rPr lang="uk-UA" sz="2400" dirty="0">
                <a:latin typeface="Arial" panose="020B0604020202020204" pitchFamily="34" charset="0"/>
                <a:cs typeface="Arial" panose="020B0604020202020204" pitchFamily="34" charset="0"/>
              </a:rPr>
              <a:t>); від осіб, які стверджують, що стали жертвами порушення з боку держави, яка є стороною Конвенції (компетенція </a:t>
            </a:r>
            <a:r>
              <a:rPr lang="uk-UA" sz="2400" dirty="0" err="1">
                <a:latin typeface="Arial" panose="020B0604020202020204" pitchFamily="34" charset="0"/>
                <a:cs typeface="Arial" panose="020B0604020202020204" pitchFamily="34" charset="0"/>
              </a:rPr>
              <a:t>ratione</a:t>
            </a:r>
            <a:r>
              <a:rPr lang="uk-UA" sz="2400" dirty="0">
                <a:latin typeface="Arial" panose="020B0604020202020204" pitchFamily="34" charset="0"/>
                <a:cs typeface="Arial" panose="020B0604020202020204" pitchFamily="34" charset="0"/>
              </a:rPr>
              <a:t> </a:t>
            </a:r>
            <a:r>
              <a:rPr lang="uk-UA" sz="2400" dirty="0" err="1">
                <a:latin typeface="Arial" panose="020B0604020202020204" pitchFamily="34" charset="0"/>
                <a:cs typeface="Arial" panose="020B0604020202020204" pitchFamily="34" charset="0"/>
              </a:rPr>
              <a:t>personae</a:t>
            </a:r>
            <a:r>
              <a:rPr lang="uk-UA" sz="2400" dirty="0">
                <a:latin typeface="Arial" panose="020B0604020202020204" pitchFamily="34" charset="0"/>
                <a:cs typeface="Arial" panose="020B0604020202020204" pitchFamily="34" charset="0"/>
              </a:rPr>
              <a:t>). Крім того, заява має стосуватися подій, що відбулися після того, як держава приєдналася до Конвенції (компетенція </a:t>
            </a:r>
            <a:r>
              <a:rPr lang="uk-UA" sz="2400" dirty="0" err="1">
                <a:latin typeface="Arial" panose="020B0604020202020204" pitchFamily="34" charset="0"/>
                <a:cs typeface="Arial" panose="020B0604020202020204" pitchFamily="34" charset="0"/>
              </a:rPr>
              <a:t>ratione</a:t>
            </a:r>
            <a:r>
              <a:rPr lang="uk-UA" sz="2400" dirty="0">
                <a:latin typeface="Arial" panose="020B0604020202020204" pitchFamily="34" charset="0"/>
                <a:cs typeface="Arial" panose="020B0604020202020204" pitchFamily="34" charset="0"/>
              </a:rPr>
              <a:t> </a:t>
            </a:r>
            <a:r>
              <a:rPr lang="uk-UA" sz="2400" dirty="0" err="1">
                <a:latin typeface="Arial" panose="020B0604020202020204" pitchFamily="34" charset="0"/>
                <a:cs typeface="Arial" panose="020B0604020202020204" pitchFamily="34" charset="0"/>
              </a:rPr>
              <a:t>temporis</a:t>
            </a:r>
            <a:r>
              <a:rPr lang="uk-UA" sz="2400" dirty="0" smtClean="0">
                <a:latin typeface="Arial" panose="020B0604020202020204" pitchFamily="34" charset="0"/>
                <a:cs typeface="Arial" panose="020B0604020202020204" pitchFamily="34" charset="0"/>
              </a:rPr>
              <a:t>).</a:t>
            </a:r>
          </a:p>
          <a:p>
            <a:pPr marL="90488" indent="177800" algn="just">
              <a:buFont typeface="Wingdings" panose="05000000000000000000" pitchFamily="2" charset="2"/>
              <a:buChar char="Ø"/>
            </a:pPr>
            <a:r>
              <a:rPr lang="uk-UA" sz="2400" dirty="0">
                <a:latin typeface="Arial" panose="020B0604020202020204" pitchFamily="34" charset="0"/>
                <a:cs typeface="Arial" panose="020B0604020202020204" pitchFamily="34" charset="0"/>
              </a:rPr>
              <a:t>К</a:t>
            </a:r>
            <a:r>
              <a:rPr lang="uk-UA" sz="2400" dirty="0" smtClean="0">
                <a:latin typeface="Arial" panose="020B0604020202020204" pitchFamily="34" charset="0"/>
                <a:cs typeface="Arial" panose="020B0604020202020204" pitchFamily="34" charset="0"/>
              </a:rPr>
              <a:t>онстатуємо</a:t>
            </a:r>
            <a:r>
              <a:rPr lang="uk-UA" sz="2400" dirty="0">
                <a:latin typeface="Arial" panose="020B0604020202020204" pitchFamily="34" charset="0"/>
                <a:cs typeface="Arial" panose="020B0604020202020204" pitchFamily="34" charset="0"/>
              </a:rPr>
              <a:t>, що існування ефективної національної системи розгляду скарг та спорів у </a:t>
            </a:r>
            <a:r>
              <a:rPr lang="uk-UA" sz="2400" dirty="0" smtClean="0">
                <a:latin typeface="Arial" panose="020B0604020202020204" pitchFamily="34" charset="0"/>
                <a:cs typeface="Arial" panose="020B0604020202020204" pitchFamily="34" charset="0"/>
              </a:rPr>
              <a:t>Європейському суді з прав людини </a:t>
            </a:r>
            <a:r>
              <a:rPr lang="uk-UA" sz="2400" dirty="0">
                <a:latin typeface="Arial" panose="020B0604020202020204" pitchFamily="34" charset="0"/>
                <a:cs typeface="Arial" panose="020B0604020202020204" pitchFamily="34" charset="0"/>
              </a:rPr>
              <a:t>є вагомою </a:t>
            </a:r>
            <a:r>
              <a:rPr lang="uk-UA" sz="2400" dirty="0" smtClean="0">
                <a:latin typeface="Arial" panose="020B0604020202020204" pitchFamily="34" charset="0"/>
                <a:cs typeface="Arial" panose="020B0604020202020204" pitchFamily="34" charset="0"/>
              </a:rPr>
              <a:t>підставою для забезпечення у всіх державах-членах Ради Європи основних </a:t>
            </a:r>
            <a:r>
              <a:rPr lang="uk-UA" sz="2400" smtClean="0">
                <a:latin typeface="Arial" panose="020B0604020202020204" pitchFamily="34" charset="0"/>
                <a:cs typeface="Arial" panose="020B0604020202020204" pitchFamily="34" charset="0"/>
              </a:rPr>
              <a:t>засадничих принципів: </a:t>
            </a:r>
            <a:r>
              <a:rPr lang="uk-UA" sz="2400" dirty="0" smtClean="0">
                <a:latin typeface="Arial" panose="020B0604020202020204" pitchFamily="34" charset="0"/>
                <a:cs typeface="Arial" panose="020B0604020202020204" pitchFamily="34" charset="0"/>
              </a:rPr>
              <a:t>верховенства права, захисту прав людини та розвитку демократії.</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777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7304" y="4467069"/>
            <a:ext cx="7647981" cy="1662409"/>
          </a:xfrm>
        </p:spPr>
        <p:txBody>
          <a:bodyPr>
            <a:noAutofit/>
          </a:bodyPr>
          <a:lstStyle/>
          <a:p>
            <a:pPr algn="r">
              <a:spcBef>
                <a:spcPts val="0"/>
              </a:spcBef>
              <a:defRPr/>
            </a:pPr>
            <a:r>
              <a:rPr lang="uk-UA" sz="2400" dirty="0" smtClean="0">
                <a:solidFill>
                  <a:schemeClr val="tx1"/>
                </a:solidFill>
                <a:latin typeface="Arial" pitchFamily="34" charset="0"/>
                <a:cs typeface="Arial" pitchFamily="34" charset="0"/>
              </a:rPr>
              <a:t>Викладач:</a:t>
            </a:r>
            <a:br>
              <a:rPr lang="uk-UA" sz="2400" dirty="0" smtClean="0">
                <a:solidFill>
                  <a:schemeClr val="tx1"/>
                </a:solidFill>
                <a:latin typeface="Arial" pitchFamily="34" charset="0"/>
                <a:cs typeface="Arial" pitchFamily="34" charset="0"/>
              </a:rPr>
            </a:br>
            <a:r>
              <a:rPr lang="uk-UA" sz="2400" dirty="0" err="1" smtClean="0">
                <a:solidFill>
                  <a:schemeClr val="tx1"/>
                </a:solidFill>
                <a:latin typeface="Arial" pitchFamily="34" charset="0"/>
                <a:cs typeface="Arial" pitchFamily="34" charset="0"/>
              </a:rPr>
              <a:t>К.ю.н</a:t>
            </a:r>
            <a:r>
              <a:rPr lang="uk-UA" sz="2400" dirty="0" smtClean="0">
                <a:solidFill>
                  <a:schemeClr val="tx1"/>
                </a:solidFill>
                <a:latin typeface="Arial" pitchFamily="34" charset="0"/>
                <a:cs typeface="Arial" pitchFamily="34" charset="0"/>
              </a:rPr>
              <a:t>., доцент, </a:t>
            </a:r>
            <a:r>
              <a:rPr lang="uk-UA" sz="2400" dirty="0" err="1" smtClean="0">
                <a:solidFill>
                  <a:schemeClr val="tx1"/>
                </a:solidFill>
                <a:latin typeface="Arial" pitchFamily="34" charset="0"/>
                <a:cs typeface="Arial" pitchFamily="34" charset="0"/>
              </a:rPr>
              <a:t>доцент</a:t>
            </a:r>
            <a:r>
              <a:rPr lang="uk-UA" sz="2400" dirty="0" smtClean="0">
                <a:solidFill>
                  <a:schemeClr val="tx1"/>
                </a:solidFill>
                <a:latin typeface="Arial" pitchFamily="34" charset="0"/>
                <a:cs typeface="Arial" pitchFamily="34" charset="0"/>
              </a:rPr>
              <a:t> кафедри галузевого права </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та загально-правових дисциплін</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Орловська Ірина</a:t>
            </a:r>
            <a:r>
              <a:rPr lang="en-US" sz="2400" dirty="0" smtClean="0">
                <a:solidFill>
                  <a:schemeClr val="tx1"/>
                </a:solidFill>
                <a:latin typeface="Arial" pitchFamily="34" charset="0"/>
                <a:cs typeface="Arial" pitchFamily="34" charset="0"/>
              </a:rPr>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Orlovska27-09@ukr.net</a:t>
            </a:r>
            <a:endParaRPr lang="uk-UA" sz="2400" dirty="0">
              <a:solidFill>
                <a:schemeClr val="tx1"/>
              </a:solidFill>
              <a:latin typeface="Arial" pitchFamily="34" charset="0"/>
              <a:cs typeface="Arial" pitchFamily="34" charset="0"/>
            </a:endParaRPr>
          </a:p>
        </p:txBody>
      </p:sp>
      <p:sp>
        <p:nvSpPr>
          <p:cNvPr id="3" name="Содержимое 2"/>
          <p:cNvSpPr>
            <a:spLocks noGrp="1"/>
          </p:cNvSpPr>
          <p:nvPr>
            <p:ph idx="1"/>
          </p:nvPr>
        </p:nvSpPr>
        <p:spPr>
          <a:xfrm>
            <a:off x="2326474" y="1845735"/>
            <a:ext cx="7147310" cy="1646974"/>
          </a:xfrm>
        </p:spPr>
        <p:txBody>
          <a:bodyPr>
            <a:normAutofit/>
          </a:bodyPr>
          <a:lstStyle/>
          <a:p>
            <a:r>
              <a:rPr lang="uk-UA"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rPr>
              <a:t>Дякую за увагу!</a:t>
            </a:r>
            <a:endPar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960306"/>
          </a:xfrm>
        </p:spPr>
        <p:txBody>
          <a:bodyPr/>
          <a:lstStyle/>
          <a:p>
            <a:pPr algn="ctr"/>
            <a:r>
              <a:rPr lang="uk-UA" smtClean="0">
                <a:solidFill>
                  <a:schemeClr val="accent1">
                    <a:lumMod val="75000"/>
                  </a:schemeClr>
                </a:solidFill>
                <a:latin typeface="Arial Black" panose="020B0A04020102020204" pitchFamily="34" charset="0"/>
              </a:rPr>
              <a:t>План заняття</a:t>
            </a:r>
            <a:endParaRPr lang="ru-RU">
              <a:solidFill>
                <a:schemeClr val="accent1">
                  <a:lumMod val="75000"/>
                </a:schemeClr>
              </a:solidFill>
              <a:latin typeface="Arial Black" panose="020B0A04020102020204" pitchFamily="34" charset="0"/>
            </a:endParaRPr>
          </a:p>
        </p:txBody>
      </p:sp>
      <p:sp>
        <p:nvSpPr>
          <p:cNvPr id="3" name="Объект 2"/>
          <p:cNvSpPr>
            <a:spLocks noGrp="1"/>
          </p:cNvSpPr>
          <p:nvPr>
            <p:ph idx="1"/>
          </p:nvPr>
        </p:nvSpPr>
        <p:spPr>
          <a:xfrm>
            <a:off x="1097280" y="1901371"/>
            <a:ext cx="10058400" cy="4223657"/>
          </a:xfrm>
        </p:spPr>
        <p:txBody>
          <a:bodyPr>
            <a:noAutofit/>
          </a:bodyPr>
          <a:lstStyle/>
          <a:p>
            <a:r>
              <a:rPr lang="uk-UA" sz="3200" dirty="0">
                <a:latin typeface="Arial" panose="020B0604020202020204" pitchFamily="34" charset="0"/>
                <a:cs typeface="Arial" panose="020B0604020202020204" pitchFamily="34" charset="0"/>
              </a:rPr>
              <a:t>1. Реформування контрольного механізму Європейської конвенції з прав людини.</a:t>
            </a:r>
            <a:endParaRPr lang="ru-RU" sz="3200" dirty="0">
              <a:latin typeface="Arial" panose="020B0604020202020204" pitchFamily="34" charset="0"/>
              <a:cs typeface="Arial" panose="020B0604020202020204" pitchFamily="34" charset="0"/>
            </a:endParaRPr>
          </a:p>
          <a:p>
            <a:r>
              <a:rPr lang="uk-UA" sz="3200" dirty="0">
                <a:latin typeface="Arial" panose="020B0604020202020204" pitchFamily="34" charset="0"/>
                <a:cs typeface="Arial" panose="020B0604020202020204" pitchFamily="34" charset="0"/>
              </a:rPr>
              <a:t>2. Рішення Європейського Суду з прав людини як індикатор зовнішньополітичної електоральної легітимації влади на пострадянському просторі</a:t>
            </a:r>
            <a:r>
              <a:rPr lang="uk-UA"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7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4000" b="1" dirty="0">
                <a:solidFill>
                  <a:schemeClr val="accent2"/>
                </a:solidFill>
                <a:latin typeface="Arial Black" panose="020B0A04020102020204" pitchFamily="34" charset="0"/>
              </a:rPr>
              <a:t>1. Реформування контрольного механізму європейської конвенції з прав </a:t>
            </a:r>
            <a:r>
              <a:rPr lang="uk-UA" sz="4000" b="1" dirty="0" smtClean="0">
                <a:solidFill>
                  <a:schemeClr val="accent2"/>
                </a:solidFill>
                <a:latin typeface="Arial Black" panose="020B0A04020102020204" pitchFamily="34" charset="0"/>
              </a:rPr>
              <a:t>людини</a:t>
            </a:r>
            <a:endParaRPr lang="ru-RU" sz="4000" dirty="0">
              <a:solidFill>
                <a:schemeClr val="accent2"/>
              </a:solidFill>
              <a:latin typeface="Arial Black" panose="020B0A04020102020204" pitchFamily="34" charset="0"/>
            </a:endParaRPr>
          </a:p>
        </p:txBody>
      </p:sp>
      <p:sp>
        <p:nvSpPr>
          <p:cNvPr id="3" name="Объект 2"/>
          <p:cNvSpPr>
            <a:spLocks noGrp="1"/>
          </p:cNvSpPr>
          <p:nvPr>
            <p:ph idx="1"/>
          </p:nvPr>
        </p:nvSpPr>
        <p:spPr>
          <a:xfrm>
            <a:off x="1097280" y="1845734"/>
            <a:ext cx="5639155" cy="4023360"/>
          </a:xfrm>
        </p:spPr>
        <p:txBody>
          <a:bodyPr>
            <a:normAutofit/>
          </a:bodyPr>
          <a:lstStyle/>
          <a:p>
            <a:pPr algn="just"/>
            <a:r>
              <a:rPr lang="uk-UA" sz="2800" dirty="0">
                <a:latin typeface="Arial" panose="020B0604020202020204" pitchFamily="34" charset="0"/>
                <a:cs typeface="Arial" panose="020B0604020202020204" pitchFamily="34" charset="0"/>
              </a:rPr>
              <a:t>З метою вдосконалення контрольного механізму захисту прав людини за Конвенцією державами – членами Ради Європи був прийнятий Протокол № 14 до Конвенції, який набув чинності 1 червня 2010 року. Він </a:t>
            </a:r>
            <a:r>
              <a:rPr lang="uk-UA" sz="2800" dirty="0" err="1">
                <a:latin typeface="Arial" panose="020B0604020202020204" pitchFamily="34" charset="0"/>
                <a:cs typeface="Arial" panose="020B0604020202020204" pitchFamily="34" charset="0"/>
              </a:rPr>
              <a:t>вніс</a:t>
            </a:r>
            <a:r>
              <a:rPr lang="uk-UA" sz="2800" dirty="0">
                <a:latin typeface="Arial" panose="020B0604020202020204" pitchFamily="34" charset="0"/>
                <a:cs typeface="Arial" panose="020B0604020202020204" pitchFamily="34" charset="0"/>
              </a:rPr>
              <a:t> певні зміни до процедури розгляду справ у Суді. </a:t>
            </a:r>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7784" y="1970690"/>
            <a:ext cx="4267896" cy="2844153"/>
          </a:xfrm>
          <a:prstGeom prst="rect">
            <a:avLst/>
          </a:prstGeom>
        </p:spPr>
      </p:pic>
    </p:spTree>
    <p:extLst>
      <p:ext uri="{BB962C8B-B14F-4D97-AF65-F5344CB8AC3E}">
        <p14:creationId xmlns:p14="http://schemas.microsoft.com/office/powerpoint/2010/main" val="393715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6745" y="286603"/>
            <a:ext cx="10909738" cy="1450757"/>
          </a:xfrm>
        </p:spPr>
        <p:txBody>
          <a:bodyPr>
            <a:normAutofit fontScale="90000"/>
          </a:bodyPr>
          <a:lstStyle/>
          <a:p>
            <a:pPr algn="ctr"/>
            <a:r>
              <a:rPr lang="uk-UA" dirty="0">
                <a:latin typeface="Arial" panose="020B0604020202020204" pitchFamily="34" charset="0"/>
                <a:cs typeface="Arial" panose="020B0604020202020204" pitchFamily="34" charset="0"/>
              </a:rPr>
              <a:t>між листопадом 1998 року та червнем 2010 </a:t>
            </a:r>
            <a:r>
              <a:rPr lang="uk-UA" dirty="0" smtClean="0">
                <a:latin typeface="Arial" panose="020B0604020202020204" pitchFamily="34" charset="0"/>
                <a:cs typeface="Arial" panose="020B0604020202020204" pitchFamily="34" charset="0"/>
              </a:rPr>
              <a:t>року </a:t>
            </a:r>
            <a:r>
              <a:rPr lang="uk-UA" dirty="0">
                <a:latin typeface="Arial" panose="020B0604020202020204" pitchFamily="34" charset="0"/>
                <a:cs typeface="Arial" panose="020B0604020202020204" pitchFamily="34" charset="0"/>
              </a:rPr>
              <a:t>існувала процедура, за якої Суд працював:</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pPr algn="just"/>
            <a:r>
              <a:rPr lang="uk-UA" sz="2600" dirty="0">
                <a:latin typeface="Arial" panose="020B0604020202020204" pitchFamily="34" charset="0"/>
                <a:cs typeface="Arial" panose="020B0604020202020204" pitchFamily="34" charset="0"/>
              </a:rPr>
              <a:t>– у складі Комітету із трьох суддів, які розглядали заяви, що не відповідали вимогам прийнятності, викладеним у Конвенції; </a:t>
            </a:r>
            <a:endParaRPr lang="uk-UA" sz="2600" dirty="0" smtClean="0">
              <a:latin typeface="Arial" panose="020B0604020202020204" pitchFamily="34" charset="0"/>
              <a:cs typeface="Arial" panose="020B0604020202020204" pitchFamily="34" charset="0"/>
            </a:endParaRPr>
          </a:p>
          <a:p>
            <a:pPr algn="just"/>
            <a:r>
              <a:rPr lang="uk-UA" sz="2600" dirty="0" smtClean="0">
                <a:latin typeface="Arial" panose="020B0604020202020204" pitchFamily="34" charset="0"/>
                <a:cs typeface="Arial" panose="020B0604020202020204" pitchFamily="34" charset="0"/>
              </a:rPr>
              <a:t>– </a:t>
            </a:r>
            <a:r>
              <a:rPr lang="uk-UA" sz="2600" dirty="0">
                <a:latin typeface="Arial" panose="020B0604020202020204" pitchFamily="34" charset="0"/>
                <a:cs typeface="Arial" panose="020B0604020202020204" pitchFamily="34" charset="0"/>
              </a:rPr>
              <a:t>у складі Палати із семи суддів, які переважно розглядали обґрунтовані заяви, де питання порушення прав, гарантованих Конвенцією, вирішувалися, як 57 правило, із залученням уряду держави-відповідача; </a:t>
            </a:r>
            <a:endParaRPr lang="uk-UA" sz="2600" dirty="0" smtClean="0">
              <a:latin typeface="Arial" panose="020B0604020202020204" pitchFamily="34" charset="0"/>
              <a:cs typeface="Arial" panose="020B0604020202020204" pitchFamily="34" charset="0"/>
            </a:endParaRPr>
          </a:p>
          <a:p>
            <a:pPr algn="just"/>
            <a:r>
              <a:rPr lang="uk-UA" sz="2600" dirty="0" smtClean="0">
                <a:latin typeface="Arial" panose="020B0604020202020204" pitchFamily="34" charset="0"/>
                <a:cs typeface="Arial" panose="020B0604020202020204" pitchFamily="34" charset="0"/>
              </a:rPr>
              <a:t>– </a:t>
            </a:r>
            <a:r>
              <a:rPr lang="uk-UA" sz="2600" dirty="0">
                <a:latin typeface="Arial" panose="020B0604020202020204" pitchFamily="34" charset="0"/>
                <a:cs typeface="Arial" panose="020B0604020202020204" pitchFamily="34" charset="0"/>
              </a:rPr>
              <a:t>у складі Великої палати із сімнадцяти суддів, яка у виняткових випадках розглядала особливо важливі та складні справи чи за певних умов переглядала справи, прийняті Палатою</a:t>
            </a:r>
            <a:r>
              <a:rPr lang="uk-UA" sz="2600" dirty="0" smtClean="0">
                <a:latin typeface="Arial" panose="020B0604020202020204" pitchFamily="34" charset="0"/>
                <a:cs typeface="Arial" panose="020B0604020202020204" pitchFamily="34" charset="0"/>
              </a:rPr>
              <a:t>.</a:t>
            </a:r>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1070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Arial" panose="020B0604020202020204" pitchFamily="34" charset="0"/>
                <a:cs typeface="Arial" panose="020B0604020202020204" pitchFamily="34" charset="0"/>
              </a:rPr>
              <a:t>Н</a:t>
            </a:r>
            <a:r>
              <a:rPr lang="uk-UA" dirty="0" smtClean="0">
                <a:latin typeface="Arial" panose="020B0604020202020204" pitchFamily="34" charset="0"/>
                <a:cs typeface="Arial" panose="020B0604020202020204" pitchFamily="34" charset="0"/>
              </a:rPr>
              <a:t>еобхідність </a:t>
            </a:r>
            <a:r>
              <a:rPr lang="uk-UA" dirty="0">
                <a:latin typeface="Arial" panose="020B0604020202020204" pitchFamily="34" charset="0"/>
                <a:cs typeface="Arial" panose="020B0604020202020204" pitchFamily="34" charset="0"/>
              </a:rPr>
              <a:t>удосконалення </a:t>
            </a:r>
            <a:r>
              <a:rPr lang="uk-UA" dirty="0" smtClean="0">
                <a:latin typeface="Arial" panose="020B0604020202020204" pitchFamily="34" charset="0"/>
                <a:cs typeface="Arial" panose="020B0604020202020204" pitchFamily="34" charset="0"/>
              </a:rPr>
              <a:t>процедури розгляду справ у ЄСПЛ</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pPr marL="361950" indent="-361950">
              <a:buFont typeface="Wingdings" panose="05000000000000000000" pitchFamily="2" charset="2"/>
              <a:buChar char="§"/>
            </a:pPr>
            <a:r>
              <a:rPr lang="uk-UA" sz="2800" dirty="0">
                <a:latin typeface="Arial" panose="020B0604020202020204" pitchFamily="34" charset="0"/>
                <a:cs typeface="Arial" panose="020B0604020202020204" pitchFamily="34" charset="0"/>
              </a:rPr>
              <a:t>прискорення та спрощення розгляду певних категорій справ дали Суду можливість і надалі належним чином виконувати свої функції. </a:t>
            </a:r>
            <a:endParaRPr lang="uk-UA" sz="2800" dirty="0" smtClean="0">
              <a:latin typeface="Arial" panose="020B0604020202020204" pitchFamily="34" charset="0"/>
              <a:cs typeface="Arial" panose="020B0604020202020204" pitchFamily="34" charset="0"/>
            </a:endParaRPr>
          </a:p>
          <a:p>
            <a:pPr marL="361950" indent="-361950">
              <a:buFont typeface="Wingdings" panose="05000000000000000000" pitchFamily="2" charset="2"/>
              <a:buChar char="§"/>
            </a:pPr>
            <a:r>
              <a:rPr lang="uk-UA" sz="2800" dirty="0" smtClean="0">
                <a:latin typeface="Arial" panose="020B0604020202020204" pitchFamily="34" charset="0"/>
                <a:cs typeface="Arial" panose="020B0604020202020204" pitchFamily="34" charset="0"/>
              </a:rPr>
              <a:t>приголомшлива </a:t>
            </a:r>
            <a:r>
              <a:rPr lang="uk-UA" sz="2800" dirty="0">
                <a:latin typeface="Arial" panose="020B0604020202020204" pitchFamily="34" charset="0"/>
                <a:cs typeface="Arial" panose="020B0604020202020204" pitchFamily="34" charset="0"/>
              </a:rPr>
              <a:t>кількість заяв, що надходять на розгляд </a:t>
            </a:r>
            <a:r>
              <a:rPr lang="uk-UA" sz="2800" dirty="0" smtClean="0">
                <a:latin typeface="Arial" panose="020B0604020202020204" pitchFamily="34" charset="0"/>
                <a:cs typeface="Arial" panose="020B0604020202020204" pitchFamily="34" charset="0"/>
              </a:rPr>
              <a:t>Суду.</a:t>
            </a:r>
          </a:p>
          <a:p>
            <a:pPr marL="361950" indent="-361950">
              <a:buFont typeface="Wingdings" panose="05000000000000000000" pitchFamily="2" charset="2"/>
              <a:buChar char="§"/>
            </a:pPr>
            <a:r>
              <a:rPr lang="uk-UA" sz="2800" dirty="0">
                <a:latin typeface="Arial" panose="020B0604020202020204" pitchFamily="34" charset="0"/>
                <a:cs typeface="Arial" panose="020B0604020202020204" pitchFamily="34" charset="0"/>
              </a:rPr>
              <a:t>недотримання заявниками формальних умов подання чи недостатню обізнаність щодо змісту та обсягу компетенції Суду</a:t>
            </a:r>
            <a:r>
              <a:rPr lang="uk-UA"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142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Arial" panose="020B0604020202020204" pitchFamily="34" charset="0"/>
                <a:cs typeface="Arial" panose="020B0604020202020204" pitchFamily="34" charset="0"/>
              </a:rPr>
              <a:t>Суд не розглядає</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97280" y="1845734"/>
            <a:ext cx="10058400" cy="2011680"/>
          </a:xfrm>
        </p:spPr>
        <p:txBody>
          <a:bodyPr/>
          <a:lstStyle/>
          <a:p>
            <a:pPr marL="90488" indent="350838" algn="just">
              <a:buFont typeface="Wingdings" panose="05000000000000000000" pitchFamily="2" charset="2"/>
              <a:buChar char="v"/>
            </a:pPr>
            <a:r>
              <a:rPr lang="uk-UA" dirty="0">
                <a:latin typeface="Arial" panose="020B0604020202020204" pitchFamily="34" charset="0"/>
                <a:cs typeface="Arial" panose="020B0604020202020204" pitchFamily="34" charset="0"/>
              </a:rPr>
              <a:t>анонімних звернень та заяв, що подавалися на розгляд до іншої міжнародної судової установи. </a:t>
            </a:r>
            <a:endParaRPr lang="uk-UA" dirty="0" smtClean="0">
              <a:latin typeface="Arial" panose="020B0604020202020204" pitchFamily="34" charset="0"/>
              <a:cs typeface="Arial" panose="020B0604020202020204" pitchFamily="34" charset="0"/>
            </a:endParaRPr>
          </a:p>
          <a:p>
            <a:pPr marL="90488" indent="350838" algn="just">
              <a:buFont typeface="Wingdings" panose="05000000000000000000" pitchFamily="2" charset="2"/>
              <a:buChar char="v"/>
            </a:pPr>
            <a:r>
              <a:rPr lang="uk-UA" dirty="0">
                <a:latin typeface="Arial" panose="020B0604020202020204" pitchFamily="34" charset="0"/>
                <a:cs typeface="Arial" panose="020B0604020202020204" pitchFamily="34" charset="0"/>
              </a:rPr>
              <a:t>ті самі заяви повторно та може відхилити заяву, якщо вирішить, що мало місце зловживання правом на звернення до Суду через використання заявником ненормативної лексики, образ на адресу Суду чи уряду, так само як і навмисне викривлення чи </a:t>
            </a:r>
            <a:r>
              <a:rPr lang="uk-UA" dirty="0" smtClean="0">
                <a:latin typeface="Arial" panose="020B0604020202020204" pitchFamily="34" charset="0"/>
                <a:cs typeface="Arial" panose="020B0604020202020204" pitchFamily="34" charset="0"/>
              </a:rPr>
              <a:t>приховування </a:t>
            </a:r>
            <a:r>
              <a:rPr lang="uk-UA" dirty="0">
                <a:latin typeface="Arial" panose="020B0604020202020204" pitchFamily="34" charset="0"/>
                <a:cs typeface="Arial" panose="020B0604020202020204" pitchFamily="34" charset="0"/>
              </a:rPr>
              <a:t>фактів, які мають значення для вирішення справи</a:t>
            </a:r>
            <a:r>
              <a:rPr lang="uk-UA" dirty="0" smtClean="0">
                <a:latin typeface="Arial" panose="020B0604020202020204" pitchFamily="34" charset="0"/>
                <a:cs typeface="Arial" panose="020B0604020202020204" pitchFamily="34" charset="0"/>
              </a:rPr>
              <a:t>.</a:t>
            </a:r>
          </a:p>
          <a:p>
            <a:endParaRPr lang="uk-UA" dirty="0" smtClean="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foregroundMark x1="45140" y1="80559" x2="45140" y2="80559"/>
                      </a14:backgroundRemoval>
                    </a14:imgEffect>
                  </a14:imgLayer>
                </a14:imgProps>
              </a:ext>
              <a:ext uri="{28A0092B-C50C-407E-A947-70E740481C1C}">
                <a14:useLocalDpi xmlns:a14="http://schemas.microsoft.com/office/drawing/2010/main" val="0"/>
              </a:ext>
            </a:extLst>
          </a:blip>
          <a:stretch>
            <a:fillRect/>
          </a:stretch>
        </p:blipFill>
        <p:spPr>
          <a:xfrm>
            <a:off x="1097280" y="3857414"/>
            <a:ext cx="2071589" cy="2071589"/>
          </a:xfrm>
          <a:prstGeom prst="rect">
            <a:avLst/>
          </a:prstGeom>
        </p:spPr>
      </p:pic>
      <p:sp>
        <p:nvSpPr>
          <p:cNvPr id="5" name="TextBox 4"/>
          <p:cNvSpPr txBox="1"/>
          <p:nvPr/>
        </p:nvSpPr>
        <p:spPr>
          <a:xfrm rot="10800000" flipV="1">
            <a:off x="2901081" y="4083990"/>
            <a:ext cx="8522388" cy="1938992"/>
          </a:xfrm>
          <a:prstGeom prst="rect">
            <a:avLst/>
          </a:prstGeom>
          <a:noFill/>
        </p:spPr>
        <p:txBody>
          <a:bodyPr wrap="square" rtlCol="0">
            <a:spAutoFit/>
          </a:bodyPr>
          <a:lstStyle/>
          <a:p>
            <a:pPr algn="just"/>
            <a:r>
              <a:rPr lang="uk-UA" sz="2000" b="1" dirty="0">
                <a:latin typeface="Arial" panose="020B0604020202020204" pitchFamily="34" charset="0"/>
                <a:cs typeface="Arial" panose="020B0604020202020204" pitchFamily="34" charset="0"/>
              </a:rPr>
              <a:t>перш ніж звертатися до Суду, заявникові слід вичерпати внутрішньодержавні засоби правового захисту, якщо такі існують і є ефективними. Після чого, якщо зусилля на національному рівні виявилися марними, у заявника є шість місяців на те, аби поскаржитися до Суду на порушення своїх прав. </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259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816983"/>
          </a:xfrm>
        </p:spPr>
        <p:txBody>
          <a:bodyPr/>
          <a:lstStyle/>
          <a:p>
            <a:pPr algn="ctr"/>
            <a:r>
              <a:rPr lang="uk-UA" dirty="0" smtClean="0">
                <a:latin typeface="Arial" panose="020B0604020202020204" pitchFamily="34" charset="0"/>
                <a:cs typeface="Arial" panose="020B0604020202020204" pitchFamily="34" charset="0"/>
              </a:rPr>
              <a:t>Зміни!</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04041" y="1845734"/>
            <a:ext cx="10351639" cy="4023360"/>
          </a:xfrm>
        </p:spPr>
        <p:txBody>
          <a:bodyPr>
            <a:noAutofit/>
          </a:bodyPr>
          <a:lstStyle/>
          <a:p>
            <a:pPr marL="90488" indent="539750" algn="just"/>
            <a:r>
              <a:rPr lang="uk-UA" sz="2400" dirty="0">
                <a:latin typeface="Arial" panose="020B0604020202020204" pitchFamily="34" charset="0"/>
                <a:cs typeface="Arial" panose="020B0604020202020204" pitchFamily="34" charset="0"/>
              </a:rPr>
              <a:t>Протокол № 14 запровадив додаткову підставу для визнання скарги 58 неприйнятною. Згідно з новим підпунктом (b) пункту 3 статті 35 Конвенції Суд може оголосити неприйнятною заяву, якщо вважає, що «заявник не зазнав суттєвої шкоди», однак лише у випадках, коли «повага до прав людини, гарантованих Конвенцією і Протоколами до неї, не вимагає розгляду справи по суті, а також за умови, що на цій підставі не може бути відхилена жодна справа, яку національний суд не розглянув належним чином</a:t>
            </a:r>
            <a:r>
              <a:rPr lang="uk-UA" sz="2400" dirty="0" smtClean="0">
                <a:latin typeface="Arial" panose="020B0604020202020204" pitchFamily="34" charset="0"/>
                <a:cs typeface="Arial" panose="020B0604020202020204" pitchFamily="34" charset="0"/>
              </a:rPr>
              <a:t>».</a:t>
            </a:r>
          </a:p>
          <a:p>
            <a:pPr marL="90488" indent="539750" algn="just"/>
            <a:r>
              <a:rPr lang="uk-UA" sz="2400" dirty="0">
                <a:latin typeface="Arial" panose="020B0604020202020204" pitchFamily="34" charset="0"/>
                <a:cs typeface="Arial" panose="020B0604020202020204" pitchFamily="34" charset="0"/>
              </a:rPr>
              <a:t>Ще одним важливим положенням щодо одноособового розгляду справ є п. 3 ст. 26 Конвенції, зміненої Протоколом № 14, яка вказує: «коли суддя засідає одноособово, він не розглядає жодної заяви проти Високої Договірної Сторони, від якої цього суддю було обрано». </a:t>
            </a:r>
            <a:endParaRPr lang="ru-RU" sz="2400" dirty="0">
              <a:latin typeface="Arial" panose="020B0604020202020204" pitchFamily="34" charset="0"/>
              <a:cs typeface="Arial" panose="020B0604020202020204" pitchFamily="34" charset="0"/>
            </a:endParaRPr>
          </a:p>
          <a:p>
            <a:pPr algn="just"/>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8989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48514"/>
          </a:xfrm>
        </p:spPr>
        <p:txBody>
          <a:bodyPr/>
          <a:lstStyle/>
          <a:p>
            <a:pPr algn="ctr"/>
            <a:r>
              <a:rPr lang="uk-UA" dirty="0">
                <a:latin typeface="Arial" panose="020B0604020202020204" pitchFamily="34" charset="0"/>
                <a:cs typeface="Arial" panose="020B0604020202020204" pitchFamily="34" charset="0"/>
              </a:rPr>
              <a:t>Виконання рішень Суду</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360276" y="1845734"/>
            <a:ext cx="5795404" cy="4023360"/>
          </a:xfrm>
        </p:spPr>
        <p:txBody>
          <a:bodyPr>
            <a:noAutofit/>
          </a:bodyPr>
          <a:lstStyle/>
          <a:p>
            <a:pPr marL="90488" indent="350838" algn="just"/>
            <a:r>
              <a:rPr lang="uk-UA" sz="2400" dirty="0">
                <a:latin typeface="Arial" panose="020B0604020202020204" pitchFamily="34" charset="0"/>
                <a:cs typeface="Arial" panose="020B0604020202020204" pitchFamily="34" charset="0"/>
              </a:rPr>
              <a:t>Контроль за виконанням державами рішень Суду покладено на Комітет міністрів Ради Європи. Ця стадія процедури, передбаченої Конвенцією, також зазнала </a:t>
            </a:r>
            <a:r>
              <a:rPr lang="uk-UA" sz="2400" dirty="0" smtClean="0">
                <a:latin typeface="Arial" panose="020B0604020202020204" pitchFamily="34" charset="0"/>
                <a:cs typeface="Arial" panose="020B0604020202020204" pitchFamily="34" charset="0"/>
              </a:rPr>
              <a:t>змін.</a:t>
            </a:r>
          </a:p>
          <a:p>
            <a:pPr marL="90488" indent="350838" algn="just"/>
            <a:r>
              <a:rPr lang="uk-UA" sz="2400" dirty="0" smtClean="0">
                <a:latin typeface="Arial" panose="020B0604020202020204" pitchFamily="34" charset="0"/>
                <a:cs typeface="Arial" panose="020B0604020202020204" pitchFamily="34" charset="0"/>
              </a:rPr>
              <a:t>ЄКЗПЛОС </a:t>
            </a:r>
            <a:r>
              <a:rPr lang="uk-UA" sz="2400" dirty="0">
                <a:latin typeface="Arial" panose="020B0604020202020204" pitchFamily="34" charset="0"/>
                <a:cs typeface="Arial" panose="020B0604020202020204" pitchFamily="34" charset="0"/>
              </a:rPr>
              <a:t>передбачає, що в разі досягнення дружнього врегулювання «Суд вилучає справу з реєстру шляхом винесення ухвали», а Комітет міністрів «здійснює нагляд за виконанням умов дружнього врегулювання, викладених в ухвалі» (пункти 3 та 4 ст. 39 Конвенції). </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2790989"/>
            <a:ext cx="4262996" cy="2656867"/>
          </a:xfrm>
          <a:prstGeom prst="rect">
            <a:avLst/>
          </a:prstGeom>
        </p:spPr>
      </p:pic>
    </p:spTree>
    <p:extLst>
      <p:ext uri="{BB962C8B-B14F-4D97-AF65-F5344CB8AC3E}">
        <p14:creationId xmlns:p14="http://schemas.microsoft.com/office/powerpoint/2010/main" val="3934935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276" y="286603"/>
            <a:ext cx="10367404" cy="1450757"/>
          </a:xfrm>
        </p:spPr>
        <p:txBody>
          <a:bodyPr>
            <a:normAutofit fontScale="90000"/>
          </a:bodyPr>
          <a:lstStyle/>
          <a:p>
            <a:pPr algn="ctr"/>
            <a:r>
              <a:rPr lang="uk-UA" sz="3200" dirty="0">
                <a:solidFill>
                  <a:schemeClr val="accent2"/>
                </a:solidFill>
                <a:latin typeface="Arial Black" panose="020B0A04020102020204" pitchFamily="34" charset="0"/>
                <a:cs typeface="Arial" panose="020B0604020202020204" pitchFamily="34" charset="0"/>
              </a:rPr>
              <a:t>2. Рішення Європейського Суду з прав людини як індикатор зовнішньополітичної електоральної легітимації влади на пострадянському просторі</a:t>
            </a:r>
            <a:r>
              <a:rPr lang="uk-UA" sz="3200" dirty="0" smtClean="0">
                <a:solidFill>
                  <a:schemeClr val="accent2"/>
                </a:solidFill>
                <a:latin typeface="Arial Black" panose="020B0A04020102020204" pitchFamily="34" charset="0"/>
                <a:cs typeface="Arial" panose="020B0604020202020204" pitchFamily="34" charset="0"/>
              </a:rPr>
              <a:t>.</a:t>
            </a:r>
            <a:endParaRPr lang="ru-RU" sz="3200" dirty="0">
              <a:solidFill>
                <a:schemeClr val="accent2"/>
              </a:solidFill>
              <a:latin typeface="Arial Black" panose="020B0A04020102020204" pitchFamily="34" charset="0"/>
            </a:endParaRPr>
          </a:p>
        </p:txBody>
      </p:sp>
      <p:sp>
        <p:nvSpPr>
          <p:cNvPr id="3" name="Объект 2"/>
          <p:cNvSpPr>
            <a:spLocks noGrp="1"/>
          </p:cNvSpPr>
          <p:nvPr>
            <p:ph idx="1"/>
          </p:nvPr>
        </p:nvSpPr>
        <p:spPr/>
        <p:txBody>
          <a:bodyPr>
            <a:noAutofit/>
          </a:bodyPr>
          <a:lstStyle/>
          <a:p>
            <a:pPr marL="90488" indent="635000" algn="just">
              <a:spcBef>
                <a:spcPts val="600"/>
              </a:spcBef>
            </a:pPr>
            <a:r>
              <a:rPr lang="uk-UA" sz="2800" dirty="0">
                <a:latin typeface="Arial" panose="020B0604020202020204" pitchFamily="34" charset="0"/>
                <a:cs typeface="Arial" panose="020B0604020202020204" pitchFamily="34" charset="0"/>
              </a:rPr>
              <a:t>Судова практика Європейського суду завжди була </a:t>
            </a:r>
            <a:r>
              <a:rPr lang="uk-UA" sz="2800" dirty="0" err="1">
                <a:latin typeface="Arial" panose="020B0604020202020204" pitchFamily="34" charset="0"/>
                <a:cs typeface="Arial" panose="020B0604020202020204" pitchFamily="34" charset="0"/>
              </a:rPr>
              <a:t>найоб’єктивнішим</a:t>
            </a:r>
            <a:r>
              <a:rPr lang="uk-UA" sz="2800" dirty="0">
                <a:latin typeface="Arial" panose="020B0604020202020204" pitchFamily="34" charset="0"/>
                <a:cs typeface="Arial" panose="020B0604020202020204" pitchFamily="34" charset="0"/>
              </a:rPr>
              <a:t> критерієм оцінки правової та судової системи держави, а довіра до правосуддя в демократичному суспільстві </a:t>
            </a:r>
            <a:r>
              <a:rPr lang="uk-UA" sz="2800" dirty="0" smtClean="0">
                <a:latin typeface="Arial" panose="020B0604020202020204" pitchFamily="34" charset="0"/>
                <a:cs typeface="Arial" panose="020B0604020202020204" pitchFamily="34" charset="0"/>
              </a:rPr>
              <a:t>лежить </a:t>
            </a:r>
            <a:r>
              <a:rPr lang="uk-UA" sz="2800" dirty="0">
                <a:latin typeface="Arial" panose="020B0604020202020204" pitchFamily="34" charset="0"/>
                <a:cs typeface="Arial" panose="020B0604020202020204" pitchFamily="34" charset="0"/>
              </a:rPr>
              <a:t>в основі легітимації влади. </a:t>
            </a:r>
            <a:endParaRPr lang="uk-UA" sz="2800" dirty="0" smtClean="0">
              <a:latin typeface="Arial" panose="020B0604020202020204" pitchFamily="34" charset="0"/>
              <a:cs typeface="Arial" panose="020B0604020202020204" pitchFamily="34" charset="0"/>
            </a:endParaRPr>
          </a:p>
          <a:p>
            <a:pPr marL="90488" indent="635000" algn="just">
              <a:spcBef>
                <a:spcPts val="600"/>
              </a:spcBef>
            </a:pPr>
            <a:r>
              <a:rPr lang="ru-RU" sz="2800" dirty="0" err="1">
                <a:latin typeface="Arial" panose="020B0604020202020204" pitchFamily="34" charset="0"/>
                <a:cs typeface="Arial" panose="020B0604020202020204" pitchFamily="34" charset="0"/>
              </a:rPr>
              <a:t>Згідно</a:t>
            </a:r>
            <a:r>
              <a:rPr lang="ru-RU" sz="2800" dirty="0">
                <a:latin typeface="Arial" panose="020B0604020202020204" pitchFamily="34" charset="0"/>
                <a:cs typeface="Arial" panose="020B0604020202020204" pitchFamily="34" charset="0"/>
              </a:rPr>
              <a:t> з </a:t>
            </a:r>
            <a:r>
              <a:rPr lang="ru-RU" sz="2800" dirty="0" err="1">
                <a:latin typeface="Arial" panose="020B0604020202020204" pitchFamily="34" charset="0"/>
                <a:cs typeface="Arial" panose="020B0604020202020204" pitchFamily="34" charset="0"/>
              </a:rPr>
              <a:t>офіційними</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статистичними</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даними</a:t>
            </a:r>
            <a:r>
              <a:rPr lang="ru-RU" sz="2800" dirty="0">
                <a:latin typeface="Arial" panose="020B0604020202020204" pitchFamily="34" charset="0"/>
                <a:cs typeface="Arial" panose="020B0604020202020204" pitchFamily="34" charset="0"/>
              </a:rPr>
              <a:t> станом на </a:t>
            </a:r>
            <a:r>
              <a:rPr lang="ru-RU" sz="2800" dirty="0" err="1">
                <a:latin typeface="Arial" panose="020B0604020202020204" pitchFamily="34" charset="0"/>
                <a:cs typeface="Arial" panose="020B0604020202020204" pitchFamily="34" charset="0"/>
              </a:rPr>
              <a:t>кінець</a:t>
            </a:r>
            <a:r>
              <a:rPr lang="ru-RU" sz="2800" dirty="0">
                <a:latin typeface="Arial" panose="020B0604020202020204" pitchFamily="34" charset="0"/>
                <a:cs typeface="Arial" panose="020B0604020202020204" pitchFamily="34" charset="0"/>
              </a:rPr>
              <a:t> 2021 року </a:t>
            </a:r>
            <a:r>
              <a:rPr lang="ru-RU" sz="2800" dirty="0" err="1">
                <a:latin typeface="Arial" panose="020B0604020202020204" pitchFamily="34" charset="0"/>
                <a:cs typeface="Arial" panose="020B0604020202020204" pitchFamily="34" charset="0"/>
              </a:rPr>
              <a:t>загальна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кількість</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заяв</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що</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розглядалися</a:t>
            </a:r>
            <a:r>
              <a:rPr lang="ru-RU" sz="2800" dirty="0">
                <a:latin typeface="Arial" panose="020B0604020202020204" pitchFamily="34" charset="0"/>
                <a:cs typeface="Arial" panose="020B0604020202020204" pitchFamily="34" charset="0"/>
              </a:rPr>
              <a:t> у </a:t>
            </a:r>
            <a:r>
              <a:rPr lang="ru-RU" sz="2800" dirty="0" err="1">
                <a:latin typeface="Arial" panose="020B0604020202020204" pitchFamily="34" charset="0"/>
                <a:cs typeface="Arial" panose="020B0604020202020204" pitchFamily="34" charset="0"/>
              </a:rPr>
              <a:t>суді</a:t>
            </a:r>
            <a:r>
              <a:rPr lang="ru-RU" sz="2800" dirty="0">
                <a:latin typeface="Arial" panose="020B0604020202020204" pitchFamily="34" charset="0"/>
                <a:cs typeface="Arial" panose="020B0604020202020204" pitchFamily="34" charset="0"/>
              </a:rPr>
              <a:t>, становила 70 150, з </a:t>
            </a:r>
            <a:r>
              <a:rPr lang="ru-RU" sz="2800" dirty="0" err="1">
                <a:latin typeface="Arial" panose="020B0604020202020204" pitchFamily="34" charset="0"/>
                <a:cs typeface="Arial" panose="020B0604020202020204" pitchFamily="34" charset="0"/>
              </a:rPr>
              <a:t>яких</a:t>
            </a:r>
            <a:r>
              <a:rPr lang="ru-RU" sz="2800" dirty="0">
                <a:latin typeface="Arial" panose="020B0604020202020204" pitchFamily="34" charset="0"/>
                <a:cs typeface="Arial" panose="020B0604020202020204" pitchFamily="34" charset="0"/>
              </a:rPr>
              <a:t> 24,2% – </a:t>
            </a:r>
            <a:r>
              <a:rPr lang="ru-RU" sz="2800" dirty="0" err="1">
                <a:latin typeface="Arial" panose="020B0604020202020204" pitchFamily="34" charset="0"/>
                <a:cs typeface="Arial" panose="020B0604020202020204" pitchFamily="34" charset="0"/>
              </a:rPr>
              <a:t>проти</a:t>
            </a:r>
            <a:r>
              <a:rPr lang="ru-RU" sz="2800" dirty="0">
                <a:latin typeface="Arial" panose="020B0604020202020204" pitchFamily="34" charset="0"/>
                <a:cs typeface="Arial" panose="020B0604020202020204" pitchFamily="34" charset="0"/>
              </a:rPr>
              <a:t> РФ, 21,7% – </a:t>
            </a:r>
            <a:r>
              <a:rPr lang="ru-RU" sz="2800" dirty="0" err="1">
                <a:latin typeface="Arial" panose="020B0604020202020204" pitchFamily="34" charset="0"/>
                <a:cs typeface="Arial" panose="020B0604020202020204" pitchFamily="34" charset="0"/>
              </a:rPr>
              <a:t>проти</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Туреччини</a:t>
            </a:r>
            <a:r>
              <a:rPr lang="ru-RU" sz="2800" dirty="0">
                <a:latin typeface="Arial" panose="020B0604020202020204" pitchFamily="34" charset="0"/>
                <a:cs typeface="Arial" panose="020B0604020202020204" pitchFamily="34" charset="0"/>
              </a:rPr>
              <a:t>, 16,2% – </a:t>
            </a:r>
            <a:r>
              <a:rPr lang="ru-RU" sz="2800" dirty="0" err="1">
                <a:latin typeface="Arial" panose="020B0604020202020204" pitchFamily="34" charset="0"/>
                <a:cs typeface="Arial" panose="020B0604020202020204" pitchFamily="34" charset="0"/>
              </a:rPr>
              <a:t>проти</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України</a:t>
            </a:r>
            <a:r>
              <a:rPr lang="ru-RU" sz="2800" dirty="0">
                <a:latin typeface="Arial" panose="020B0604020202020204" pitchFamily="34" charset="0"/>
                <a:cs typeface="Arial" panose="020B0604020202020204" pitchFamily="34" charset="0"/>
              </a:rPr>
              <a:t>, 8,1% – </a:t>
            </a:r>
            <a:r>
              <a:rPr lang="ru-RU" sz="2800" dirty="0" err="1">
                <a:latin typeface="Arial" panose="020B0604020202020204" pitchFamily="34" charset="0"/>
                <a:cs typeface="Arial" panose="020B0604020202020204" pitchFamily="34" charset="0"/>
              </a:rPr>
              <a:t>проти</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Румунії</a:t>
            </a:r>
            <a:r>
              <a:rPr lang="ru-RU" sz="2800" dirty="0">
                <a:latin typeface="Arial" panose="020B0604020202020204" pitchFamily="34" charset="0"/>
                <a:cs typeface="Arial" panose="020B0604020202020204" pitchFamily="34" charset="0"/>
              </a:rPr>
              <a:t>, 5,2% - </a:t>
            </a:r>
            <a:r>
              <a:rPr lang="ru-RU" sz="2800" dirty="0" err="1">
                <a:latin typeface="Arial" panose="020B0604020202020204" pitchFamily="34" charset="0"/>
                <a:cs typeface="Arial" panose="020B0604020202020204" pitchFamily="34" charset="0"/>
              </a:rPr>
              <a:t>проти</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Італії</a:t>
            </a:r>
            <a:r>
              <a:rPr lang="ru-RU" sz="2800" dirty="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703868"/>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51</TotalTime>
  <Words>986</Words>
  <Application>Microsoft Office PowerPoint</Application>
  <PresentationFormat>Широкоэкранный</PresentationFormat>
  <Paragraphs>39</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Arial Black</vt:lpstr>
      <vt:lpstr>Calibri</vt:lpstr>
      <vt:lpstr>Calibri Light</vt:lpstr>
      <vt:lpstr>Wingdings</vt:lpstr>
      <vt:lpstr>Ретро</vt:lpstr>
      <vt:lpstr>Навчальна дисципліна  «Права людини та верховенство права»  Тема 8 «Порядок звернення та проходження справи в Європейському суді з прав людини.»</vt:lpstr>
      <vt:lpstr>План заняття</vt:lpstr>
      <vt:lpstr>1. Реформування контрольного механізму європейської конвенції з прав людини</vt:lpstr>
      <vt:lpstr>між листопадом 1998 року та червнем 2010 року існувала процедура, за якої Суд працював:</vt:lpstr>
      <vt:lpstr>Необхідність удосконалення процедури розгляду справ у ЄСПЛ</vt:lpstr>
      <vt:lpstr>Суд не розглядає</vt:lpstr>
      <vt:lpstr>Зміни!</vt:lpstr>
      <vt:lpstr>Виконання рішень Суду</vt:lpstr>
      <vt:lpstr>2. Рішення Європейського Суду з прав людини як індикатор зовнішньополітичної електоральної легітимації влади на пострадянському просторі.</vt:lpstr>
      <vt:lpstr>Мета Європейського суду – сформулювати та внести в національну правову систему ті стандарти та вимоги, які є вихідним пунктом правотворчості та законотворчості в громадянському суспільстві та правовій державі.</vt:lpstr>
      <vt:lpstr>Висновки до теми 8</vt:lpstr>
      <vt:lpstr>Викладач: К.ю.н., доцент, доцент кафедри галузевого права  та загально-правових дисциплін Орловська Ірина Orlovska27-09@ukr.net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«Права людини та верховенство права»  Тема 1 «Природне право як основа виникнення прав людини. Покоління прав людини.»</dc:title>
  <dc:creator>Iryna</dc:creator>
  <cp:lastModifiedBy>Iryna</cp:lastModifiedBy>
  <cp:revision>10</cp:revision>
  <dcterms:created xsi:type="dcterms:W3CDTF">2022-12-21T20:22:07Z</dcterms:created>
  <dcterms:modified xsi:type="dcterms:W3CDTF">2023-01-15T21:22:23Z</dcterms:modified>
</cp:coreProperties>
</file>