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304" r:id="rId3"/>
    <p:sldId id="305" r:id="rId4"/>
    <p:sldId id="308" r:id="rId5"/>
    <p:sldId id="309" r:id="rId6"/>
    <p:sldId id="284" r:id="rId7"/>
    <p:sldId id="285" r:id="rId8"/>
    <p:sldId id="288" r:id="rId9"/>
    <p:sldId id="289" r:id="rId10"/>
    <p:sldId id="306" r:id="rId11"/>
    <p:sldId id="307" r:id="rId12"/>
    <p:sldId id="313" r:id="rId13"/>
    <p:sldId id="286" r:id="rId14"/>
    <p:sldId id="290" r:id="rId15"/>
    <p:sldId id="311" r:id="rId16"/>
    <p:sldId id="291" r:id="rId17"/>
    <p:sldId id="292" r:id="rId18"/>
    <p:sldId id="293" r:id="rId19"/>
    <p:sldId id="294" r:id="rId20"/>
    <p:sldId id="312" r:id="rId21"/>
    <p:sldId id="287" r:id="rId22"/>
    <p:sldId id="295" r:id="rId23"/>
    <p:sldId id="296" r:id="rId24"/>
    <p:sldId id="297" r:id="rId25"/>
    <p:sldId id="310" r:id="rId26"/>
    <p:sldId id="259" r:id="rId27"/>
    <p:sldId id="260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>
      <p:cViewPr varScale="1">
        <p:scale>
          <a:sx n="76" d="100"/>
          <a:sy n="76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C7167-40C0-4E52-B298-6C1E71039A0C}" type="doc">
      <dgm:prSet loTypeId="urn:microsoft.com/office/officeart/2005/8/layout/orgChart1" loCatId="hierarchy" qsTypeId="urn:microsoft.com/office/officeart/2005/8/quickstyle/simple3" qsCatId="simple" csTypeId="urn:microsoft.com/office/officeart/2005/8/colors/accent5_2" csCatId="accent5" phldr="1"/>
      <dgm:spPr/>
    </dgm:pt>
    <dgm:pt modelId="{29E550E3-7FB5-4974-9AF0-B4DF29529E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1" i="0" u="none" strike="noStrike" cap="none" normalizeH="0" baseline="0" dirty="0">
              <a:ln/>
              <a:effectLst/>
              <a:latin typeface="Tahoma" pitchFamily="34" charset="0"/>
            </a:rPr>
            <a:t>Обмеженість ресурсів</a:t>
          </a:r>
          <a:endParaRPr kumimoji="0" lang="ru-RU" sz="32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F80047F0-BA42-4E02-9E0C-10ADB392E875}" type="parTrans" cxnId="{5F187C68-1EC1-4D97-8066-718B8C668426}">
      <dgm:prSet/>
      <dgm:spPr/>
      <dgm:t>
        <a:bodyPr/>
        <a:lstStyle/>
        <a:p>
          <a:endParaRPr lang="uk-UA"/>
        </a:p>
      </dgm:t>
    </dgm:pt>
    <dgm:pt modelId="{5B9B0894-011F-492F-A61C-692AEB0C4439}" type="sibTrans" cxnId="{5F187C68-1EC1-4D97-8066-718B8C668426}">
      <dgm:prSet/>
      <dgm:spPr/>
      <dgm:t>
        <a:bodyPr/>
        <a:lstStyle/>
        <a:p>
          <a:endParaRPr lang="uk-UA"/>
        </a:p>
      </dgm:t>
    </dgm:pt>
    <dgm:pt modelId="{866FDAEF-78FF-4B4E-BB45-03E0A7B8B6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>
              <a:ln/>
              <a:effectLst/>
              <a:latin typeface="Tahoma" pitchFamily="34" charset="0"/>
            </a:rPr>
            <a:t>обумовлює</a:t>
          </a:r>
          <a:endParaRPr kumimoji="0" lang="ru-RU" sz="28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0C2F984E-5D5C-4CFC-A09C-A3DDBD794E06}" type="parTrans" cxnId="{6E247909-EE25-4A64-B0AC-6A10C67B6D1F}">
      <dgm:prSet/>
      <dgm:spPr/>
      <dgm:t>
        <a:bodyPr/>
        <a:lstStyle/>
        <a:p>
          <a:endParaRPr lang="uk-UA"/>
        </a:p>
      </dgm:t>
    </dgm:pt>
    <dgm:pt modelId="{DDE0169E-113F-4C5E-A187-43C6514C4F9D}" type="sibTrans" cxnId="{6E247909-EE25-4A64-B0AC-6A10C67B6D1F}">
      <dgm:prSet/>
      <dgm:spPr/>
      <dgm:t>
        <a:bodyPr/>
        <a:lstStyle/>
        <a:p>
          <a:endParaRPr lang="uk-UA"/>
        </a:p>
      </dgm:t>
    </dgm:pt>
    <dgm:pt modelId="{7A80AC68-263B-469C-8A48-7D99DFEAEF5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noProof="0" dirty="0">
              <a:ln/>
              <a:effectLst/>
              <a:latin typeface="Tahoma" pitchFamily="34" charset="0"/>
            </a:rPr>
            <a:t>їх</a:t>
          </a:r>
          <a:r>
            <a:rPr kumimoji="0" lang="ru-RU" sz="2600" b="1" i="0" u="none" strike="noStrike" cap="none" normalizeH="0" baseline="0" dirty="0">
              <a:ln/>
              <a:effectLst/>
              <a:latin typeface="Tahoma" pitchFamily="34" charset="0"/>
            </a:rPr>
            <a:t> </a:t>
          </a:r>
          <a:r>
            <a:rPr kumimoji="0" lang="uk-UA" sz="2600" b="1" i="0" u="none" strike="noStrike" cap="none" normalizeH="0" baseline="0" noProof="0" dirty="0">
              <a:ln/>
              <a:effectLst/>
              <a:latin typeface="Tahoma" pitchFamily="34" charset="0"/>
            </a:rPr>
            <a:t>цінність в залежності від рівня доступності</a:t>
          </a:r>
        </a:p>
      </dgm:t>
    </dgm:pt>
    <dgm:pt modelId="{21D52933-AD6C-43D2-B17F-569082DC3EB0}" type="parTrans" cxnId="{5F00D195-5BB3-4C8C-B202-DED4FA34F14D}">
      <dgm:prSet/>
      <dgm:spPr/>
      <dgm:t>
        <a:bodyPr/>
        <a:lstStyle/>
        <a:p>
          <a:endParaRPr lang="uk-UA"/>
        </a:p>
      </dgm:t>
    </dgm:pt>
    <dgm:pt modelId="{1519F149-A973-4559-92E7-3FB12564F375}" type="sibTrans" cxnId="{5F00D195-5BB3-4C8C-B202-DED4FA34F14D}">
      <dgm:prSet/>
      <dgm:spPr/>
      <dgm:t>
        <a:bodyPr/>
        <a:lstStyle/>
        <a:p>
          <a:endParaRPr lang="uk-UA"/>
        </a:p>
      </dgm:t>
    </dgm:pt>
    <dgm:pt modelId="{5951690B-67FB-4969-AFD6-2275C987FEF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dirty="0">
              <a:ln/>
              <a:effectLst/>
              <a:latin typeface="Tahoma" pitchFamily="34" charset="0"/>
            </a:rPr>
            <a:t>дію закону спадної граничної корисності</a:t>
          </a:r>
          <a:endParaRPr kumimoji="0" lang="ru-RU" sz="26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2CCD008D-A9DA-4E6D-AD50-1E4A465E3337}" type="parTrans" cxnId="{9F7E7A77-BED1-4A55-BF96-9FE18A689272}">
      <dgm:prSet/>
      <dgm:spPr/>
      <dgm:t>
        <a:bodyPr/>
        <a:lstStyle/>
        <a:p>
          <a:endParaRPr lang="uk-UA"/>
        </a:p>
      </dgm:t>
    </dgm:pt>
    <dgm:pt modelId="{FF288F63-CF05-4D89-A21B-33047DAD2430}" type="sibTrans" cxnId="{9F7E7A77-BED1-4A55-BF96-9FE18A689272}">
      <dgm:prSet/>
      <dgm:spPr/>
      <dgm:t>
        <a:bodyPr/>
        <a:lstStyle/>
        <a:p>
          <a:endParaRPr lang="uk-UA"/>
        </a:p>
      </dgm:t>
    </dgm:pt>
    <dgm:pt modelId="{2AE71682-66D7-4057-8838-432229BA444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cap="none" normalizeH="0" baseline="0" dirty="0">
              <a:ln/>
              <a:effectLst/>
              <a:latin typeface="Tahoma" pitchFamily="34" charset="0"/>
            </a:rPr>
            <a:t>альтернативність  їх використання</a:t>
          </a:r>
          <a:endParaRPr kumimoji="0" lang="ru-RU" sz="2000" b="1" i="0" u="none" strike="noStrike" cap="none" normalizeH="0" baseline="0" dirty="0">
            <a:ln/>
            <a:effectLst/>
            <a:latin typeface="Tahoma" pitchFamily="34" charset="0"/>
          </a:endParaRPr>
        </a:p>
      </dgm:t>
    </dgm:pt>
    <dgm:pt modelId="{D196615C-8055-4BDF-A768-EF12E1A63DE6}" type="parTrans" cxnId="{1B602145-357D-4F48-9DA1-4BD68E3EA6F3}">
      <dgm:prSet/>
      <dgm:spPr/>
      <dgm:t>
        <a:bodyPr/>
        <a:lstStyle/>
        <a:p>
          <a:endParaRPr lang="uk-UA"/>
        </a:p>
      </dgm:t>
    </dgm:pt>
    <dgm:pt modelId="{ED52AFC6-C28B-41FF-A4CE-EDD0225712E3}" type="sibTrans" cxnId="{1B602145-357D-4F48-9DA1-4BD68E3EA6F3}">
      <dgm:prSet/>
      <dgm:spPr/>
      <dgm:t>
        <a:bodyPr/>
        <a:lstStyle/>
        <a:p>
          <a:endParaRPr lang="uk-UA"/>
        </a:p>
      </dgm:t>
    </dgm:pt>
    <dgm:pt modelId="{2F7451CD-AB88-482E-9522-F5754A5C3925}" type="pres">
      <dgm:prSet presAssocID="{C2BC7167-40C0-4E52-B298-6C1E71039A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6437C5-8924-481C-A157-AA176BCA3875}" type="pres">
      <dgm:prSet presAssocID="{29E550E3-7FB5-4974-9AF0-B4DF29529E6A}" presName="hierRoot1" presStyleCnt="0">
        <dgm:presLayoutVars>
          <dgm:hierBranch/>
        </dgm:presLayoutVars>
      </dgm:prSet>
      <dgm:spPr/>
    </dgm:pt>
    <dgm:pt modelId="{25973C9E-BE1C-4EAB-BD53-131953170FD9}" type="pres">
      <dgm:prSet presAssocID="{29E550E3-7FB5-4974-9AF0-B4DF29529E6A}" presName="rootComposite1" presStyleCnt="0"/>
      <dgm:spPr/>
    </dgm:pt>
    <dgm:pt modelId="{546AF8D4-2C87-4C72-9988-50800BEA505A}" type="pres">
      <dgm:prSet presAssocID="{29E550E3-7FB5-4974-9AF0-B4DF29529E6A}" presName="rootText1" presStyleLbl="node0" presStyleIdx="0" presStyleCnt="1" custScaleX="379009" custScaleY="60414" custLinFactNeighborX="-7814" custLinFactNeighborY="-30913">
        <dgm:presLayoutVars>
          <dgm:chPref val="3"/>
        </dgm:presLayoutVars>
      </dgm:prSet>
      <dgm:spPr/>
    </dgm:pt>
    <dgm:pt modelId="{57E66EDC-BE01-4858-81CD-DCDD5DA58CC4}" type="pres">
      <dgm:prSet presAssocID="{29E550E3-7FB5-4974-9AF0-B4DF29529E6A}" presName="rootConnector1" presStyleLbl="node1" presStyleIdx="0" presStyleCnt="0"/>
      <dgm:spPr/>
    </dgm:pt>
    <dgm:pt modelId="{8B73EEE3-4ADB-4B8E-BCAF-35E96C5B6783}" type="pres">
      <dgm:prSet presAssocID="{29E550E3-7FB5-4974-9AF0-B4DF29529E6A}" presName="hierChild2" presStyleCnt="0"/>
      <dgm:spPr/>
    </dgm:pt>
    <dgm:pt modelId="{75E6AA98-5696-47FE-A061-1A091680A545}" type="pres">
      <dgm:prSet presAssocID="{0C2F984E-5D5C-4CFC-A09C-A3DDBD794E06}" presName="Name35" presStyleLbl="parChTrans1D2" presStyleIdx="0" presStyleCnt="1"/>
      <dgm:spPr/>
    </dgm:pt>
    <dgm:pt modelId="{3BA8D123-8CDB-4BFE-B508-41C5D32896D1}" type="pres">
      <dgm:prSet presAssocID="{866FDAEF-78FF-4B4E-BB45-03E0A7B8B6CC}" presName="hierRoot2" presStyleCnt="0">
        <dgm:presLayoutVars>
          <dgm:hierBranch/>
        </dgm:presLayoutVars>
      </dgm:prSet>
      <dgm:spPr/>
    </dgm:pt>
    <dgm:pt modelId="{D3DC6A00-A704-4D56-A0C6-84FE5B1751E1}" type="pres">
      <dgm:prSet presAssocID="{866FDAEF-78FF-4B4E-BB45-03E0A7B8B6CC}" presName="rootComposite" presStyleCnt="0"/>
      <dgm:spPr/>
    </dgm:pt>
    <dgm:pt modelId="{7547FDE5-4D92-4A47-AD45-83C404A5D0A6}" type="pres">
      <dgm:prSet presAssocID="{866FDAEF-78FF-4B4E-BB45-03E0A7B8B6CC}" presName="rootText" presStyleLbl="node2" presStyleIdx="0" presStyleCnt="1" custScaleX="135296" custScaleY="56003" custLinFactNeighborX="-7687" custLinFactNeighborY="-45961">
        <dgm:presLayoutVars>
          <dgm:chPref val="3"/>
        </dgm:presLayoutVars>
      </dgm:prSet>
      <dgm:spPr/>
    </dgm:pt>
    <dgm:pt modelId="{259DA9D7-8D9C-4E14-AD06-7BF8EDBCF180}" type="pres">
      <dgm:prSet presAssocID="{866FDAEF-78FF-4B4E-BB45-03E0A7B8B6CC}" presName="rootConnector" presStyleLbl="node2" presStyleIdx="0" presStyleCnt="1"/>
      <dgm:spPr/>
    </dgm:pt>
    <dgm:pt modelId="{6791459C-675E-4BD2-AF60-E2D7EF193742}" type="pres">
      <dgm:prSet presAssocID="{866FDAEF-78FF-4B4E-BB45-03E0A7B8B6CC}" presName="hierChild4" presStyleCnt="0"/>
      <dgm:spPr/>
    </dgm:pt>
    <dgm:pt modelId="{608BDFE5-BA71-4A4E-8588-23510CD7E64C}" type="pres">
      <dgm:prSet presAssocID="{21D52933-AD6C-43D2-B17F-569082DC3EB0}" presName="Name35" presStyleLbl="parChTrans1D3" presStyleIdx="0" presStyleCnt="3"/>
      <dgm:spPr/>
    </dgm:pt>
    <dgm:pt modelId="{1B191E20-BA2E-4548-A8F4-465A6549F09C}" type="pres">
      <dgm:prSet presAssocID="{7A80AC68-263B-469C-8A48-7D99DFEAEF5D}" presName="hierRoot2" presStyleCnt="0">
        <dgm:presLayoutVars>
          <dgm:hierBranch val="r"/>
        </dgm:presLayoutVars>
      </dgm:prSet>
      <dgm:spPr/>
    </dgm:pt>
    <dgm:pt modelId="{24C9018E-3EF4-4A0D-95A4-59DC4560375C}" type="pres">
      <dgm:prSet presAssocID="{7A80AC68-263B-469C-8A48-7D99DFEAEF5D}" presName="rootComposite" presStyleCnt="0"/>
      <dgm:spPr/>
    </dgm:pt>
    <dgm:pt modelId="{6A67AAD9-B4F8-412F-85D6-E1ACB723CF07}" type="pres">
      <dgm:prSet presAssocID="{7A80AC68-263B-469C-8A48-7D99DFEAEF5D}" presName="rootText" presStyleLbl="node3" presStyleIdx="0" presStyleCnt="3" custScaleX="142632" custScaleY="251279" custLinFactNeighborX="3177" custLinFactNeighborY="-46278">
        <dgm:presLayoutVars>
          <dgm:chPref val="3"/>
        </dgm:presLayoutVars>
      </dgm:prSet>
      <dgm:spPr/>
    </dgm:pt>
    <dgm:pt modelId="{CD3AB509-6B4B-4C83-9F47-B778FB731342}" type="pres">
      <dgm:prSet presAssocID="{7A80AC68-263B-469C-8A48-7D99DFEAEF5D}" presName="rootConnector" presStyleLbl="node3" presStyleIdx="0" presStyleCnt="3"/>
      <dgm:spPr/>
    </dgm:pt>
    <dgm:pt modelId="{5F0B820C-FB8D-4F4C-BAB8-F0A3C30959C4}" type="pres">
      <dgm:prSet presAssocID="{7A80AC68-263B-469C-8A48-7D99DFEAEF5D}" presName="hierChild4" presStyleCnt="0"/>
      <dgm:spPr/>
    </dgm:pt>
    <dgm:pt modelId="{A337E934-4FEC-49F4-94CA-CB70B9612A7F}" type="pres">
      <dgm:prSet presAssocID="{7A80AC68-263B-469C-8A48-7D99DFEAEF5D}" presName="hierChild5" presStyleCnt="0"/>
      <dgm:spPr/>
    </dgm:pt>
    <dgm:pt modelId="{8B795550-2C1C-4279-B870-5785B79A9683}" type="pres">
      <dgm:prSet presAssocID="{2CCD008D-A9DA-4E6D-AD50-1E4A465E3337}" presName="Name35" presStyleLbl="parChTrans1D3" presStyleIdx="1" presStyleCnt="3"/>
      <dgm:spPr/>
    </dgm:pt>
    <dgm:pt modelId="{3FC46269-6A18-499B-9E18-FFD492E4827E}" type="pres">
      <dgm:prSet presAssocID="{5951690B-67FB-4969-AFD6-2275C987FEF6}" presName="hierRoot2" presStyleCnt="0">
        <dgm:presLayoutVars>
          <dgm:hierBranch val="r"/>
        </dgm:presLayoutVars>
      </dgm:prSet>
      <dgm:spPr/>
    </dgm:pt>
    <dgm:pt modelId="{B4ECE154-C465-4231-B5B9-E0C561BEAEB3}" type="pres">
      <dgm:prSet presAssocID="{5951690B-67FB-4969-AFD6-2275C987FEF6}" presName="rootComposite" presStyleCnt="0"/>
      <dgm:spPr/>
    </dgm:pt>
    <dgm:pt modelId="{B4B9D61F-7FB7-435A-A296-40CFBAC5F0A6}" type="pres">
      <dgm:prSet presAssocID="{5951690B-67FB-4969-AFD6-2275C987FEF6}" presName="rootText" presStyleLbl="node3" presStyleIdx="1" presStyleCnt="3" custScaleX="175420" custScaleY="255852" custLinFactNeighborX="-4344" custLinFactNeighborY="-46278">
        <dgm:presLayoutVars>
          <dgm:chPref val="3"/>
        </dgm:presLayoutVars>
      </dgm:prSet>
      <dgm:spPr/>
    </dgm:pt>
    <dgm:pt modelId="{4F92BF24-B50A-4C80-971F-B7B6DE490FD6}" type="pres">
      <dgm:prSet presAssocID="{5951690B-67FB-4969-AFD6-2275C987FEF6}" presName="rootConnector" presStyleLbl="node3" presStyleIdx="1" presStyleCnt="3"/>
      <dgm:spPr/>
    </dgm:pt>
    <dgm:pt modelId="{8901BB13-4C03-419D-B631-4F297CF7A141}" type="pres">
      <dgm:prSet presAssocID="{5951690B-67FB-4969-AFD6-2275C987FEF6}" presName="hierChild4" presStyleCnt="0"/>
      <dgm:spPr/>
    </dgm:pt>
    <dgm:pt modelId="{4C6D4273-9854-4D1E-9E89-794471CF746C}" type="pres">
      <dgm:prSet presAssocID="{5951690B-67FB-4969-AFD6-2275C987FEF6}" presName="hierChild5" presStyleCnt="0"/>
      <dgm:spPr/>
    </dgm:pt>
    <dgm:pt modelId="{548C6BEB-EA8D-4B9F-B330-94390E2B83E3}" type="pres">
      <dgm:prSet presAssocID="{D196615C-8055-4BDF-A768-EF12E1A63DE6}" presName="Name35" presStyleLbl="parChTrans1D3" presStyleIdx="2" presStyleCnt="3"/>
      <dgm:spPr/>
    </dgm:pt>
    <dgm:pt modelId="{1D39B841-1D86-4FC2-BC67-023526626B03}" type="pres">
      <dgm:prSet presAssocID="{2AE71682-66D7-4057-8838-432229BA4447}" presName="hierRoot2" presStyleCnt="0">
        <dgm:presLayoutVars>
          <dgm:hierBranch val="r"/>
        </dgm:presLayoutVars>
      </dgm:prSet>
      <dgm:spPr/>
    </dgm:pt>
    <dgm:pt modelId="{1AEB5BF8-8C43-4BCB-ABFB-23E57F379133}" type="pres">
      <dgm:prSet presAssocID="{2AE71682-66D7-4057-8838-432229BA4447}" presName="rootComposite" presStyleCnt="0"/>
      <dgm:spPr/>
    </dgm:pt>
    <dgm:pt modelId="{17914B64-45FD-4073-98FD-31B4308046E0}" type="pres">
      <dgm:prSet presAssocID="{2AE71682-66D7-4057-8838-432229BA4447}" presName="rootText" presStyleLbl="node3" presStyleIdx="2" presStyleCnt="3" custScaleX="146266" custScaleY="251381" custLinFactNeighborX="-4649" custLinFactNeighborY="-44093">
        <dgm:presLayoutVars>
          <dgm:chPref val="3"/>
        </dgm:presLayoutVars>
      </dgm:prSet>
      <dgm:spPr/>
    </dgm:pt>
    <dgm:pt modelId="{E5500949-400B-4C03-9120-EC8A42C30DD3}" type="pres">
      <dgm:prSet presAssocID="{2AE71682-66D7-4057-8838-432229BA4447}" presName="rootConnector" presStyleLbl="node3" presStyleIdx="2" presStyleCnt="3"/>
      <dgm:spPr/>
    </dgm:pt>
    <dgm:pt modelId="{40C62140-4BDC-4B9D-8C9F-8152BD9AAD70}" type="pres">
      <dgm:prSet presAssocID="{2AE71682-66D7-4057-8838-432229BA4447}" presName="hierChild4" presStyleCnt="0"/>
      <dgm:spPr/>
    </dgm:pt>
    <dgm:pt modelId="{EA1B0F79-0CE6-4181-B1CB-ECA49FE03003}" type="pres">
      <dgm:prSet presAssocID="{2AE71682-66D7-4057-8838-432229BA4447}" presName="hierChild5" presStyleCnt="0"/>
      <dgm:spPr/>
    </dgm:pt>
    <dgm:pt modelId="{2EE3D8F4-17FD-4320-8F25-809056937332}" type="pres">
      <dgm:prSet presAssocID="{866FDAEF-78FF-4B4E-BB45-03E0A7B8B6CC}" presName="hierChild5" presStyleCnt="0"/>
      <dgm:spPr/>
    </dgm:pt>
    <dgm:pt modelId="{82868EEF-39B8-4147-AC36-9D9C90E4898E}" type="pres">
      <dgm:prSet presAssocID="{29E550E3-7FB5-4974-9AF0-B4DF29529E6A}" presName="hierChild3" presStyleCnt="0"/>
      <dgm:spPr/>
    </dgm:pt>
  </dgm:ptLst>
  <dgm:cxnLst>
    <dgm:cxn modelId="{6E247909-EE25-4A64-B0AC-6A10C67B6D1F}" srcId="{29E550E3-7FB5-4974-9AF0-B4DF29529E6A}" destId="{866FDAEF-78FF-4B4E-BB45-03E0A7B8B6CC}" srcOrd="0" destOrd="0" parTransId="{0C2F984E-5D5C-4CFC-A09C-A3DDBD794E06}" sibTransId="{DDE0169E-113F-4C5E-A187-43C6514C4F9D}"/>
    <dgm:cxn modelId="{98CF8C15-1BDF-498D-A89D-BAB9653549B1}" type="presOf" srcId="{5951690B-67FB-4969-AFD6-2275C987FEF6}" destId="{4F92BF24-B50A-4C80-971F-B7B6DE490FD6}" srcOrd="1" destOrd="0" presId="urn:microsoft.com/office/officeart/2005/8/layout/orgChart1"/>
    <dgm:cxn modelId="{1B602145-357D-4F48-9DA1-4BD68E3EA6F3}" srcId="{866FDAEF-78FF-4B4E-BB45-03E0A7B8B6CC}" destId="{2AE71682-66D7-4057-8838-432229BA4447}" srcOrd="2" destOrd="0" parTransId="{D196615C-8055-4BDF-A768-EF12E1A63DE6}" sibTransId="{ED52AFC6-C28B-41FF-A4CE-EDD0225712E3}"/>
    <dgm:cxn modelId="{270CA365-0C88-4D1F-8CD2-7655F754BEDB}" type="presOf" srcId="{0C2F984E-5D5C-4CFC-A09C-A3DDBD794E06}" destId="{75E6AA98-5696-47FE-A061-1A091680A545}" srcOrd="0" destOrd="0" presId="urn:microsoft.com/office/officeart/2005/8/layout/orgChart1"/>
    <dgm:cxn modelId="{5F187C68-1EC1-4D97-8066-718B8C668426}" srcId="{C2BC7167-40C0-4E52-B298-6C1E71039A0C}" destId="{29E550E3-7FB5-4974-9AF0-B4DF29529E6A}" srcOrd="0" destOrd="0" parTransId="{F80047F0-BA42-4E02-9E0C-10ADB392E875}" sibTransId="{5B9B0894-011F-492F-A61C-692AEB0C4439}"/>
    <dgm:cxn modelId="{BE2C776A-713B-4BC0-BA11-57C1F8572D52}" type="presOf" srcId="{2AE71682-66D7-4057-8838-432229BA4447}" destId="{E5500949-400B-4C03-9120-EC8A42C30DD3}" srcOrd="1" destOrd="0" presId="urn:microsoft.com/office/officeart/2005/8/layout/orgChart1"/>
    <dgm:cxn modelId="{B4103A4B-F884-4528-A547-6DB22D1A0740}" type="presOf" srcId="{C2BC7167-40C0-4E52-B298-6C1E71039A0C}" destId="{2F7451CD-AB88-482E-9522-F5754A5C3925}" srcOrd="0" destOrd="0" presId="urn:microsoft.com/office/officeart/2005/8/layout/orgChart1"/>
    <dgm:cxn modelId="{3AA8184C-F2E1-459C-87FA-995879D2BF9D}" type="presOf" srcId="{7A80AC68-263B-469C-8A48-7D99DFEAEF5D}" destId="{CD3AB509-6B4B-4C83-9F47-B778FB731342}" srcOrd="1" destOrd="0" presId="urn:microsoft.com/office/officeart/2005/8/layout/orgChart1"/>
    <dgm:cxn modelId="{C7399F54-6951-40CE-9940-419E7C8C89EC}" type="presOf" srcId="{2CCD008D-A9DA-4E6D-AD50-1E4A465E3337}" destId="{8B795550-2C1C-4279-B870-5785B79A9683}" srcOrd="0" destOrd="0" presId="urn:microsoft.com/office/officeart/2005/8/layout/orgChart1"/>
    <dgm:cxn modelId="{9F7E7A77-BED1-4A55-BF96-9FE18A689272}" srcId="{866FDAEF-78FF-4B4E-BB45-03E0A7B8B6CC}" destId="{5951690B-67FB-4969-AFD6-2275C987FEF6}" srcOrd="1" destOrd="0" parTransId="{2CCD008D-A9DA-4E6D-AD50-1E4A465E3337}" sibTransId="{FF288F63-CF05-4D89-A21B-33047DAD2430}"/>
    <dgm:cxn modelId="{58CA8088-F58D-45B0-AEF8-07A04F73EE3C}" type="presOf" srcId="{29E550E3-7FB5-4974-9AF0-B4DF29529E6A}" destId="{546AF8D4-2C87-4C72-9988-50800BEA505A}" srcOrd="0" destOrd="0" presId="urn:microsoft.com/office/officeart/2005/8/layout/orgChart1"/>
    <dgm:cxn modelId="{5F00D195-5BB3-4C8C-B202-DED4FA34F14D}" srcId="{866FDAEF-78FF-4B4E-BB45-03E0A7B8B6CC}" destId="{7A80AC68-263B-469C-8A48-7D99DFEAEF5D}" srcOrd="0" destOrd="0" parTransId="{21D52933-AD6C-43D2-B17F-569082DC3EB0}" sibTransId="{1519F149-A973-4559-92E7-3FB12564F375}"/>
    <dgm:cxn modelId="{D69C6298-CDF8-4997-8392-DBFD752DD50F}" type="presOf" srcId="{2AE71682-66D7-4057-8838-432229BA4447}" destId="{17914B64-45FD-4073-98FD-31B4308046E0}" srcOrd="0" destOrd="0" presId="urn:microsoft.com/office/officeart/2005/8/layout/orgChart1"/>
    <dgm:cxn modelId="{3B8734A8-B0F7-442E-9DFA-5E7D3E595A62}" type="presOf" srcId="{5951690B-67FB-4969-AFD6-2275C987FEF6}" destId="{B4B9D61F-7FB7-435A-A296-40CFBAC5F0A6}" srcOrd="0" destOrd="0" presId="urn:microsoft.com/office/officeart/2005/8/layout/orgChart1"/>
    <dgm:cxn modelId="{011553AB-0136-408B-86B2-9179165ADC1D}" type="presOf" srcId="{D196615C-8055-4BDF-A768-EF12E1A63DE6}" destId="{548C6BEB-EA8D-4B9F-B330-94390E2B83E3}" srcOrd="0" destOrd="0" presId="urn:microsoft.com/office/officeart/2005/8/layout/orgChart1"/>
    <dgm:cxn modelId="{7C0481CC-CDF5-47F1-8B64-913FF2D40314}" type="presOf" srcId="{866FDAEF-78FF-4B4E-BB45-03E0A7B8B6CC}" destId="{259DA9D7-8D9C-4E14-AD06-7BF8EDBCF180}" srcOrd="1" destOrd="0" presId="urn:microsoft.com/office/officeart/2005/8/layout/orgChart1"/>
    <dgm:cxn modelId="{58275AE3-6CED-4944-9B51-59F38838BA8C}" type="presOf" srcId="{866FDAEF-78FF-4B4E-BB45-03E0A7B8B6CC}" destId="{7547FDE5-4D92-4A47-AD45-83C404A5D0A6}" srcOrd="0" destOrd="0" presId="urn:microsoft.com/office/officeart/2005/8/layout/orgChart1"/>
    <dgm:cxn modelId="{3FBE97EE-4AEA-4CD9-BAC4-D4CF566E2135}" type="presOf" srcId="{7A80AC68-263B-469C-8A48-7D99DFEAEF5D}" destId="{6A67AAD9-B4F8-412F-85D6-E1ACB723CF07}" srcOrd="0" destOrd="0" presId="urn:microsoft.com/office/officeart/2005/8/layout/orgChart1"/>
    <dgm:cxn modelId="{8AC1BAEF-8FAD-4097-8D92-312C3628570D}" type="presOf" srcId="{29E550E3-7FB5-4974-9AF0-B4DF29529E6A}" destId="{57E66EDC-BE01-4858-81CD-DCDD5DA58CC4}" srcOrd="1" destOrd="0" presId="urn:microsoft.com/office/officeart/2005/8/layout/orgChart1"/>
    <dgm:cxn modelId="{05A887F9-44C0-4C99-A193-A6BFB9797608}" type="presOf" srcId="{21D52933-AD6C-43D2-B17F-569082DC3EB0}" destId="{608BDFE5-BA71-4A4E-8588-23510CD7E64C}" srcOrd="0" destOrd="0" presId="urn:microsoft.com/office/officeart/2005/8/layout/orgChart1"/>
    <dgm:cxn modelId="{F8658723-7A2A-48D7-913C-49E49A28BEF7}" type="presParOf" srcId="{2F7451CD-AB88-482E-9522-F5754A5C3925}" destId="{F36437C5-8924-481C-A157-AA176BCA3875}" srcOrd="0" destOrd="0" presId="urn:microsoft.com/office/officeart/2005/8/layout/orgChart1"/>
    <dgm:cxn modelId="{B1462733-61C9-4867-AA5D-D1DCF56867B6}" type="presParOf" srcId="{F36437C5-8924-481C-A157-AA176BCA3875}" destId="{25973C9E-BE1C-4EAB-BD53-131953170FD9}" srcOrd="0" destOrd="0" presId="urn:microsoft.com/office/officeart/2005/8/layout/orgChart1"/>
    <dgm:cxn modelId="{D9FD07C7-A2E9-4995-875D-5444114888E7}" type="presParOf" srcId="{25973C9E-BE1C-4EAB-BD53-131953170FD9}" destId="{546AF8D4-2C87-4C72-9988-50800BEA505A}" srcOrd="0" destOrd="0" presId="urn:microsoft.com/office/officeart/2005/8/layout/orgChart1"/>
    <dgm:cxn modelId="{0D9F674D-C1D5-4447-BBB6-CD5714434FB7}" type="presParOf" srcId="{25973C9E-BE1C-4EAB-BD53-131953170FD9}" destId="{57E66EDC-BE01-4858-81CD-DCDD5DA58CC4}" srcOrd="1" destOrd="0" presId="urn:microsoft.com/office/officeart/2005/8/layout/orgChart1"/>
    <dgm:cxn modelId="{1FA638D7-B485-4E6E-B110-9121849EABAB}" type="presParOf" srcId="{F36437C5-8924-481C-A157-AA176BCA3875}" destId="{8B73EEE3-4ADB-4B8E-BCAF-35E96C5B6783}" srcOrd="1" destOrd="0" presId="urn:microsoft.com/office/officeart/2005/8/layout/orgChart1"/>
    <dgm:cxn modelId="{62AB652C-AB30-42C4-8CB2-B0E4FF152A70}" type="presParOf" srcId="{8B73EEE3-4ADB-4B8E-BCAF-35E96C5B6783}" destId="{75E6AA98-5696-47FE-A061-1A091680A545}" srcOrd="0" destOrd="0" presId="urn:microsoft.com/office/officeart/2005/8/layout/orgChart1"/>
    <dgm:cxn modelId="{03480747-469F-44EF-8422-5D7293B8949B}" type="presParOf" srcId="{8B73EEE3-4ADB-4B8E-BCAF-35E96C5B6783}" destId="{3BA8D123-8CDB-4BFE-B508-41C5D32896D1}" srcOrd="1" destOrd="0" presId="urn:microsoft.com/office/officeart/2005/8/layout/orgChart1"/>
    <dgm:cxn modelId="{CA658ACF-6762-4F1B-8DB7-285142263B8C}" type="presParOf" srcId="{3BA8D123-8CDB-4BFE-B508-41C5D32896D1}" destId="{D3DC6A00-A704-4D56-A0C6-84FE5B1751E1}" srcOrd="0" destOrd="0" presId="urn:microsoft.com/office/officeart/2005/8/layout/orgChart1"/>
    <dgm:cxn modelId="{172CE8C7-0AEF-46A0-902A-377A817BE3B6}" type="presParOf" srcId="{D3DC6A00-A704-4D56-A0C6-84FE5B1751E1}" destId="{7547FDE5-4D92-4A47-AD45-83C404A5D0A6}" srcOrd="0" destOrd="0" presId="urn:microsoft.com/office/officeart/2005/8/layout/orgChart1"/>
    <dgm:cxn modelId="{29E9D19E-988A-48D0-BDD3-0842E77FAAD9}" type="presParOf" srcId="{D3DC6A00-A704-4D56-A0C6-84FE5B1751E1}" destId="{259DA9D7-8D9C-4E14-AD06-7BF8EDBCF180}" srcOrd="1" destOrd="0" presId="urn:microsoft.com/office/officeart/2005/8/layout/orgChart1"/>
    <dgm:cxn modelId="{DFA473B7-7511-4385-8E98-62AF25539C76}" type="presParOf" srcId="{3BA8D123-8CDB-4BFE-B508-41C5D32896D1}" destId="{6791459C-675E-4BD2-AF60-E2D7EF193742}" srcOrd="1" destOrd="0" presId="urn:microsoft.com/office/officeart/2005/8/layout/orgChart1"/>
    <dgm:cxn modelId="{0AE155B8-A1D3-4879-A824-4C42EAA6966F}" type="presParOf" srcId="{6791459C-675E-4BD2-AF60-E2D7EF193742}" destId="{608BDFE5-BA71-4A4E-8588-23510CD7E64C}" srcOrd="0" destOrd="0" presId="urn:microsoft.com/office/officeart/2005/8/layout/orgChart1"/>
    <dgm:cxn modelId="{44AE3588-69E2-4799-8789-D73352904613}" type="presParOf" srcId="{6791459C-675E-4BD2-AF60-E2D7EF193742}" destId="{1B191E20-BA2E-4548-A8F4-465A6549F09C}" srcOrd="1" destOrd="0" presId="urn:microsoft.com/office/officeart/2005/8/layout/orgChart1"/>
    <dgm:cxn modelId="{9A8D3A88-A212-4E05-A3B4-132D166E3D9E}" type="presParOf" srcId="{1B191E20-BA2E-4548-A8F4-465A6549F09C}" destId="{24C9018E-3EF4-4A0D-95A4-59DC4560375C}" srcOrd="0" destOrd="0" presId="urn:microsoft.com/office/officeart/2005/8/layout/orgChart1"/>
    <dgm:cxn modelId="{916E56D8-F4A5-49C7-8078-8618DF793CFD}" type="presParOf" srcId="{24C9018E-3EF4-4A0D-95A4-59DC4560375C}" destId="{6A67AAD9-B4F8-412F-85D6-E1ACB723CF07}" srcOrd="0" destOrd="0" presId="urn:microsoft.com/office/officeart/2005/8/layout/orgChart1"/>
    <dgm:cxn modelId="{2D7E76C3-5672-4D82-B762-96B96A5F4714}" type="presParOf" srcId="{24C9018E-3EF4-4A0D-95A4-59DC4560375C}" destId="{CD3AB509-6B4B-4C83-9F47-B778FB731342}" srcOrd="1" destOrd="0" presId="urn:microsoft.com/office/officeart/2005/8/layout/orgChart1"/>
    <dgm:cxn modelId="{57B6D532-CE91-4FDF-8083-429D4407D54C}" type="presParOf" srcId="{1B191E20-BA2E-4548-A8F4-465A6549F09C}" destId="{5F0B820C-FB8D-4F4C-BAB8-F0A3C30959C4}" srcOrd="1" destOrd="0" presId="urn:microsoft.com/office/officeart/2005/8/layout/orgChart1"/>
    <dgm:cxn modelId="{CEDD02BB-9CB4-4A28-9856-D9712F4B73A3}" type="presParOf" srcId="{1B191E20-BA2E-4548-A8F4-465A6549F09C}" destId="{A337E934-4FEC-49F4-94CA-CB70B9612A7F}" srcOrd="2" destOrd="0" presId="urn:microsoft.com/office/officeart/2005/8/layout/orgChart1"/>
    <dgm:cxn modelId="{ED00DF7D-9772-4505-A252-820033267BBD}" type="presParOf" srcId="{6791459C-675E-4BD2-AF60-E2D7EF193742}" destId="{8B795550-2C1C-4279-B870-5785B79A9683}" srcOrd="2" destOrd="0" presId="urn:microsoft.com/office/officeart/2005/8/layout/orgChart1"/>
    <dgm:cxn modelId="{18CC6157-987A-4C23-9F1A-EE0900980E56}" type="presParOf" srcId="{6791459C-675E-4BD2-AF60-E2D7EF193742}" destId="{3FC46269-6A18-499B-9E18-FFD492E4827E}" srcOrd="3" destOrd="0" presId="urn:microsoft.com/office/officeart/2005/8/layout/orgChart1"/>
    <dgm:cxn modelId="{6B25DAA1-D42F-42F0-A0D7-C6312E8094BC}" type="presParOf" srcId="{3FC46269-6A18-499B-9E18-FFD492E4827E}" destId="{B4ECE154-C465-4231-B5B9-E0C561BEAEB3}" srcOrd="0" destOrd="0" presId="urn:microsoft.com/office/officeart/2005/8/layout/orgChart1"/>
    <dgm:cxn modelId="{998759E5-4FA8-4BFC-B0CC-5863E585064A}" type="presParOf" srcId="{B4ECE154-C465-4231-B5B9-E0C561BEAEB3}" destId="{B4B9D61F-7FB7-435A-A296-40CFBAC5F0A6}" srcOrd="0" destOrd="0" presId="urn:microsoft.com/office/officeart/2005/8/layout/orgChart1"/>
    <dgm:cxn modelId="{97C41AEF-C6CC-4AEA-BC07-179F827D392B}" type="presParOf" srcId="{B4ECE154-C465-4231-B5B9-E0C561BEAEB3}" destId="{4F92BF24-B50A-4C80-971F-B7B6DE490FD6}" srcOrd="1" destOrd="0" presId="urn:microsoft.com/office/officeart/2005/8/layout/orgChart1"/>
    <dgm:cxn modelId="{47170429-6B63-4412-9402-87931EB462C0}" type="presParOf" srcId="{3FC46269-6A18-499B-9E18-FFD492E4827E}" destId="{8901BB13-4C03-419D-B631-4F297CF7A141}" srcOrd="1" destOrd="0" presId="urn:microsoft.com/office/officeart/2005/8/layout/orgChart1"/>
    <dgm:cxn modelId="{4F6C9C04-443D-4E85-875A-D0EC6AEDA845}" type="presParOf" srcId="{3FC46269-6A18-499B-9E18-FFD492E4827E}" destId="{4C6D4273-9854-4D1E-9E89-794471CF746C}" srcOrd="2" destOrd="0" presId="urn:microsoft.com/office/officeart/2005/8/layout/orgChart1"/>
    <dgm:cxn modelId="{CE41ABD0-CA22-4195-AF17-27D2D7B9D1D9}" type="presParOf" srcId="{6791459C-675E-4BD2-AF60-E2D7EF193742}" destId="{548C6BEB-EA8D-4B9F-B330-94390E2B83E3}" srcOrd="4" destOrd="0" presId="urn:microsoft.com/office/officeart/2005/8/layout/orgChart1"/>
    <dgm:cxn modelId="{A34AD0B0-9C8B-495D-8775-D0C272C12B66}" type="presParOf" srcId="{6791459C-675E-4BD2-AF60-E2D7EF193742}" destId="{1D39B841-1D86-4FC2-BC67-023526626B03}" srcOrd="5" destOrd="0" presId="urn:microsoft.com/office/officeart/2005/8/layout/orgChart1"/>
    <dgm:cxn modelId="{36E09C36-7769-4D3E-9845-40099397FB4E}" type="presParOf" srcId="{1D39B841-1D86-4FC2-BC67-023526626B03}" destId="{1AEB5BF8-8C43-4BCB-ABFB-23E57F379133}" srcOrd="0" destOrd="0" presId="urn:microsoft.com/office/officeart/2005/8/layout/orgChart1"/>
    <dgm:cxn modelId="{DAAD536C-E358-4CA1-AA43-1469C71FD334}" type="presParOf" srcId="{1AEB5BF8-8C43-4BCB-ABFB-23E57F379133}" destId="{17914B64-45FD-4073-98FD-31B4308046E0}" srcOrd="0" destOrd="0" presId="urn:microsoft.com/office/officeart/2005/8/layout/orgChart1"/>
    <dgm:cxn modelId="{B9383826-9C9E-48B5-9796-F8C18C2967A9}" type="presParOf" srcId="{1AEB5BF8-8C43-4BCB-ABFB-23E57F379133}" destId="{E5500949-400B-4C03-9120-EC8A42C30DD3}" srcOrd="1" destOrd="0" presId="urn:microsoft.com/office/officeart/2005/8/layout/orgChart1"/>
    <dgm:cxn modelId="{C4737FB8-BEA3-4524-8477-24F19CEF23C0}" type="presParOf" srcId="{1D39B841-1D86-4FC2-BC67-023526626B03}" destId="{40C62140-4BDC-4B9D-8C9F-8152BD9AAD70}" srcOrd="1" destOrd="0" presId="urn:microsoft.com/office/officeart/2005/8/layout/orgChart1"/>
    <dgm:cxn modelId="{5FB321CA-E43E-4DFC-ABD4-81D7CB06A468}" type="presParOf" srcId="{1D39B841-1D86-4FC2-BC67-023526626B03}" destId="{EA1B0F79-0CE6-4181-B1CB-ECA49FE03003}" srcOrd="2" destOrd="0" presId="urn:microsoft.com/office/officeart/2005/8/layout/orgChart1"/>
    <dgm:cxn modelId="{33673200-FBDE-40C4-A0E2-7FD835291DD3}" type="presParOf" srcId="{3BA8D123-8CDB-4BFE-B508-41C5D32896D1}" destId="{2EE3D8F4-17FD-4320-8F25-809056937332}" srcOrd="2" destOrd="0" presId="urn:microsoft.com/office/officeart/2005/8/layout/orgChart1"/>
    <dgm:cxn modelId="{FE43A322-D787-4F69-BE3B-3C0EE33F9A9D}" type="presParOf" srcId="{F36437C5-8924-481C-A157-AA176BCA3875}" destId="{82868EEF-39B8-4147-AC36-9D9C90E489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C6BEB-EA8D-4B9F-B330-94390E2B83E3}">
      <dsp:nvSpPr>
        <dsp:cNvPr id="0" name=""/>
        <dsp:cNvSpPr/>
      </dsp:nvSpPr>
      <dsp:spPr>
        <a:xfrm>
          <a:off x="3989892" y="1164821"/>
          <a:ext cx="2974651" cy="35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93"/>
              </a:lnTo>
              <a:lnTo>
                <a:pt x="2974651" y="185793"/>
              </a:lnTo>
              <a:lnTo>
                <a:pt x="2974651" y="356410"/>
              </a:lnTo>
            </a:path>
          </a:pathLst>
        </a:custGeom>
        <a:noFill/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95550-2C1C-4279-B870-5785B79A9683}">
      <dsp:nvSpPr>
        <dsp:cNvPr id="0" name=""/>
        <dsp:cNvSpPr/>
      </dsp:nvSpPr>
      <dsp:spPr>
        <a:xfrm>
          <a:off x="3944172" y="1164821"/>
          <a:ext cx="91440" cy="338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41"/>
              </a:lnTo>
              <a:lnTo>
                <a:pt x="70516" y="168041"/>
              </a:lnTo>
              <a:lnTo>
                <a:pt x="70516" y="338658"/>
              </a:lnTo>
            </a:path>
          </a:pathLst>
        </a:custGeom>
        <a:noFill/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BDFE5-BA71-4A4E-8588-23510CD7E64C}">
      <dsp:nvSpPr>
        <dsp:cNvPr id="0" name=""/>
        <dsp:cNvSpPr/>
      </dsp:nvSpPr>
      <dsp:spPr>
        <a:xfrm>
          <a:off x="1211613" y="1164821"/>
          <a:ext cx="2778278" cy="338658"/>
        </a:xfrm>
        <a:custGeom>
          <a:avLst/>
          <a:gdLst/>
          <a:ahLst/>
          <a:cxnLst/>
          <a:rect l="0" t="0" r="0" b="0"/>
          <a:pathLst>
            <a:path>
              <a:moveTo>
                <a:pt x="2778278" y="0"/>
              </a:moveTo>
              <a:lnTo>
                <a:pt x="2778278" y="168041"/>
              </a:lnTo>
              <a:lnTo>
                <a:pt x="0" y="168041"/>
              </a:lnTo>
              <a:lnTo>
                <a:pt x="0" y="338658"/>
              </a:lnTo>
            </a:path>
          </a:pathLst>
        </a:custGeom>
        <a:noFill/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6AA98-5696-47FE-A061-1A091680A545}">
      <dsp:nvSpPr>
        <dsp:cNvPr id="0" name=""/>
        <dsp:cNvSpPr/>
      </dsp:nvSpPr>
      <dsp:spPr>
        <a:xfrm>
          <a:off x="3942108" y="490843"/>
          <a:ext cx="91440" cy="218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57"/>
              </a:lnTo>
              <a:lnTo>
                <a:pt x="47783" y="48357"/>
              </a:lnTo>
              <a:lnTo>
                <a:pt x="47783" y="218974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AF8D4-2C87-4C72-9988-50800BEA505A}">
      <dsp:nvSpPr>
        <dsp:cNvPr id="0" name=""/>
        <dsp:cNvSpPr/>
      </dsp:nvSpPr>
      <dsp:spPr>
        <a:xfrm>
          <a:off x="908524" y="2"/>
          <a:ext cx="6158608" cy="490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1" i="0" u="none" strike="noStrike" kern="1200" cap="none" normalizeH="0" baseline="0" dirty="0">
              <a:ln/>
              <a:effectLst/>
              <a:latin typeface="Tahoma" pitchFamily="34" charset="0"/>
            </a:rPr>
            <a:t>Обмеженість ресурсів</a:t>
          </a:r>
          <a:endParaRPr kumimoji="0" lang="ru-RU" sz="32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908524" y="2"/>
        <a:ext cx="6158608" cy="490840"/>
      </dsp:txXfrm>
    </dsp:sp>
    <dsp:sp modelId="{7547FDE5-4D92-4A47-AD45-83C404A5D0A6}">
      <dsp:nvSpPr>
        <dsp:cNvPr id="0" name=""/>
        <dsp:cNvSpPr/>
      </dsp:nvSpPr>
      <dsp:spPr>
        <a:xfrm>
          <a:off x="2890663" y="709818"/>
          <a:ext cx="2198457" cy="455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kern="1200" cap="none" normalizeH="0" baseline="0" dirty="0">
              <a:ln/>
              <a:effectLst/>
              <a:latin typeface="Tahoma" pitchFamily="34" charset="0"/>
            </a:rPr>
            <a:t>обумовлює</a:t>
          </a:r>
          <a:endParaRPr kumimoji="0" lang="ru-RU" sz="28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2890663" y="709818"/>
        <a:ext cx="2198457" cy="455003"/>
      </dsp:txXfrm>
    </dsp:sp>
    <dsp:sp modelId="{6A67AAD9-B4F8-412F-85D6-E1ACB723CF07}">
      <dsp:nvSpPr>
        <dsp:cNvPr id="0" name=""/>
        <dsp:cNvSpPr/>
      </dsp:nvSpPr>
      <dsp:spPr>
        <a:xfrm>
          <a:off x="52782" y="1503480"/>
          <a:ext cx="2317661" cy="2041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noProof="0" dirty="0">
              <a:ln/>
              <a:effectLst/>
              <a:latin typeface="Tahoma" pitchFamily="34" charset="0"/>
            </a:rPr>
            <a:t>їх</a:t>
          </a:r>
          <a:r>
            <a:rPr kumimoji="0" lang="ru-RU" sz="2600" b="1" i="0" u="none" strike="noStrike" kern="1200" cap="none" normalizeH="0" baseline="0" dirty="0">
              <a:ln/>
              <a:effectLst/>
              <a:latin typeface="Tahoma" pitchFamily="34" charset="0"/>
            </a:rPr>
            <a:t> </a:t>
          </a:r>
          <a:r>
            <a:rPr kumimoji="0" lang="uk-UA" sz="2600" b="1" i="0" u="none" strike="noStrike" kern="1200" cap="none" normalizeH="0" baseline="0" noProof="0" dirty="0">
              <a:ln/>
              <a:effectLst/>
              <a:latin typeface="Tahoma" pitchFamily="34" charset="0"/>
            </a:rPr>
            <a:t>цінність в залежності від рівня доступності</a:t>
          </a:r>
        </a:p>
      </dsp:txBody>
      <dsp:txXfrm>
        <a:off x="52782" y="1503480"/>
        <a:ext cx="2317661" cy="2041546"/>
      </dsp:txXfrm>
    </dsp:sp>
    <dsp:sp modelId="{B4B9D61F-7FB7-435A-A296-40CFBAC5F0A6}">
      <dsp:nvSpPr>
        <dsp:cNvPr id="0" name=""/>
        <dsp:cNvSpPr/>
      </dsp:nvSpPr>
      <dsp:spPr>
        <a:xfrm>
          <a:off x="2589467" y="1503480"/>
          <a:ext cx="2850441" cy="2078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>
              <a:ln/>
              <a:effectLst/>
              <a:latin typeface="Tahoma" pitchFamily="34" charset="0"/>
            </a:rPr>
            <a:t>дію закону спадної граничної корисності</a:t>
          </a:r>
          <a:endParaRPr kumimoji="0" lang="ru-RU" sz="26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2589467" y="1503480"/>
        <a:ext cx="2850441" cy="2078700"/>
      </dsp:txXfrm>
    </dsp:sp>
    <dsp:sp modelId="{17914B64-45FD-4073-98FD-31B4308046E0}">
      <dsp:nvSpPr>
        <dsp:cNvPr id="0" name=""/>
        <dsp:cNvSpPr/>
      </dsp:nvSpPr>
      <dsp:spPr>
        <a:xfrm>
          <a:off x="5776187" y="1521232"/>
          <a:ext cx="2376711" cy="2042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000" b="1" i="0" u="none" strike="noStrike" kern="1200" cap="none" normalizeH="0" baseline="0" dirty="0">
              <a:ln/>
              <a:effectLst/>
              <a:latin typeface="Tahoma" pitchFamily="34" charset="0"/>
            </a:rPr>
            <a:t>альтернативність  їх використання</a:t>
          </a:r>
          <a:endParaRPr kumimoji="0" lang="ru-RU" sz="2000" b="1" i="0" u="none" strike="noStrike" kern="1200" cap="none" normalizeH="0" baseline="0" dirty="0">
            <a:ln/>
            <a:effectLst/>
            <a:latin typeface="Tahoma" pitchFamily="34" charset="0"/>
          </a:endParaRPr>
        </a:p>
      </dsp:txBody>
      <dsp:txXfrm>
        <a:off x="5776187" y="1521232"/>
        <a:ext cx="2376711" cy="204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1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3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15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9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0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3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6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3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0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0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5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6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2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5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4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369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5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60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8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57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0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7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3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9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42AE65-E216-44E1-A385-92584B2040E1}" type="datetimeFigureOut">
              <a:rPr lang="ru-RU" smtClean="0"/>
              <a:pPr>
                <a:defRPr/>
              </a:pPr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1BDEFF2-A1BD-47D8-99FB-2119010CE8D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xam.nuwm.edu.ua/course/view.php?id=1374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1811863"/>
            <a:ext cx="6048672" cy="151553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МІКРОЕКОНОМІКА</a:t>
            </a:r>
          </a:p>
        </p:txBody>
      </p:sp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1547664" y="3598327"/>
            <a:ext cx="6048672" cy="1377651"/>
          </a:xfrm>
        </p:spPr>
        <p:txBody>
          <a:bodyPr>
            <a:noAutofit/>
          </a:bodyPr>
          <a:lstStyle/>
          <a:p>
            <a:r>
              <a:rPr lang="uk-UA" sz="2800" dirty="0"/>
              <a:t>Доктор економічних наук, професор</a:t>
            </a:r>
          </a:p>
          <a:p>
            <a:r>
              <a:rPr lang="uk-UA" sz="2800" dirty="0"/>
              <a:t>Нікитенко Дмитро Валерійович</a:t>
            </a:r>
          </a:p>
        </p:txBody>
      </p:sp>
    </p:spTree>
    <p:extLst>
      <p:ext uri="{BB962C8B-B14F-4D97-AF65-F5344CB8AC3E}">
        <p14:creationId xmlns:p14="http://schemas.microsoft.com/office/powerpoint/2010/main" val="226665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7988"/>
            <a:ext cx="7704856" cy="1652860"/>
          </a:xfrm>
        </p:spPr>
        <p:txBody>
          <a:bodyPr>
            <a:normAutofit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Найбільш широко, мікроекономіка також </a:t>
            </a:r>
            <a:r>
              <a:rPr lang="uk-UA" sz="3100" b="1" u="sng" dirty="0">
                <a:solidFill>
                  <a:schemeClr val="tx1"/>
                </a:solidFill>
              </a:rPr>
              <a:t>може допомогти вам зрозуміти</a:t>
            </a:r>
            <a:endParaRPr lang="uk-UA" b="1" u="sng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2204864"/>
            <a:ext cx="7704856" cy="4536504"/>
          </a:xfrm>
        </p:spPr>
        <p:txBody>
          <a:bodyPr>
            <a:normAutofit lnSpcReduction="10000"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Чому та як уряд також бере участь у нашому економічному житті?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Чому уряд регулює ціни в одних галузях, таких як електроенергія та газ, а в інших - </a:t>
            </a:r>
            <a:r>
              <a:rPr lang="uk-UA" sz="2000" dirty="0" err="1">
                <a:solidFill>
                  <a:schemeClr val="tx1"/>
                </a:solidFill>
              </a:rPr>
              <a:t>ніт</a:t>
            </a:r>
            <a:r>
              <a:rPr lang="uk-UA" sz="2000" dirty="0">
                <a:solidFill>
                  <a:schemeClr val="tx1"/>
                </a:solidFill>
              </a:rPr>
              <a:t>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Чому існують закони, що вимагають ременів безпеки та мотошоломів?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Чому ми маємо Міністерство захисту довкілля та природніх ресурсів України та тисячі правил щодо безпеки на робочому місці?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Чому уряд забезпечує нас деякими товарами, такими як національна оборона та маяки, а вільний ринок нехай забезпечує нас іншими товарами, як вареники та комп’ютери?</a:t>
            </a:r>
          </a:p>
        </p:txBody>
      </p:sp>
    </p:spTree>
    <p:extLst>
      <p:ext uri="{BB962C8B-B14F-4D97-AF65-F5344CB8AC3E}">
        <p14:creationId xmlns:p14="http://schemas.microsoft.com/office/powerpoint/2010/main" val="18798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80907"/>
              </p:ext>
            </p:extLst>
          </p:nvPr>
        </p:nvGraphicFramePr>
        <p:xfrm>
          <a:off x="1403649" y="1042298"/>
          <a:ext cx="6912766" cy="57246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412386896"/>
                    </a:ext>
                  </a:extLst>
                </a:gridCol>
                <a:gridCol w="1943501">
                  <a:extLst>
                    <a:ext uri="{9D8B030D-6E8A-4147-A177-3AD203B41FA5}">
                      <a16:colId xmlns:a16="http://schemas.microsoft.com/office/drawing/2014/main" val="2145064673"/>
                    </a:ext>
                  </a:extLst>
                </a:gridCol>
                <a:gridCol w="1728549">
                  <a:extLst>
                    <a:ext uri="{9D8B030D-6E8A-4147-A177-3AD203B41FA5}">
                      <a16:colId xmlns:a16="http://schemas.microsoft.com/office/drawing/2014/main" val="3323485536"/>
                    </a:ext>
                  </a:extLst>
                </a:gridCol>
                <a:gridCol w="1728549">
                  <a:extLst>
                    <a:ext uri="{9D8B030D-6E8A-4147-A177-3AD203B41FA5}">
                      <a16:colId xmlns:a16="http://schemas.microsoft.com/office/drawing/2014/main" val="1046072389"/>
                    </a:ext>
                  </a:extLst>
                </a:gridCol>
              </a:tblGrid>
              <a:tr h="99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А</a:t>
                      </a:r>
                      <a:r>
                        <a:rPr lang="uk-UA" sz="1050" dirty="0">
                          <a:effectLst/>
                        </a:rPr>
                        <a:t>льтернативна 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вартість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Б</a:t>
                      </a:r>
                      <a:r>
                        <a:rPr lang="uk-UA" sz="1800" dirty="0">
                          <a:effectLst/>
                        </a:rPr>
                        <a:t>лаго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В</a:t>
                      </a:r>
                      <a:r>
                        <a:rPr lang="uk-UA" sz="1800" dirty="0">
                          <a:effectLst/>
                        </a:rPr>
                        <a:t>ибір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Г</a:t>
                      </a:r>
                      <a:r>
                        <a:rPr lang="uk-UA" sz="1800" dirty="0">
                          <a:effectLst/>
                        </a:rPr>
                        <a:t>раничний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аналіз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2480362311"/>
                  </a:ext>
                </a:extLst>
              </a:tr>
              <a:tr h="99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Д</a:t>
                      </a:r>
                      <a:r>
                        <a:rPr lang="uk-UA" sz="1800" dirty="0">
                          <a:effectLst/>
                        </a:rPr>
                        <a:t>ефіцит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Е</a:t>
                      </a:r>
                      <a:r>
                        <a:rPr lang="uk-UA" sz="1800" dirty="0">
                          <a:effectLst/>
                        </a:rPr>
                        <a:t>фективність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З</a:t>
                      </a:r>
                      <a:r>
                        <a:rPr lang="uk-UA" sz="1800" dirty="0">
                          <a:effectLst/>
                        </a:rPr>
                        <a:t>акон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попиту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 err="1">
                          <a:effectLst/>
                        </a:rPr>
                        <a:t>І</a:t>
                      </a:r>
                      <a:r>
                        <a:rPr lang="uk-UA" sz="1800" dirty="0" err="1">
                          <a:effectLst/>
                        </a:rPr>
                        <a:t>зокванта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1619772431"/>
                  </a:ext>
                </a:extLst>
              </a:tr>
              <a:tr h="678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К</a:t>
                      </a:r>
                      <a:r>
                        <a:rPr lang="uk-UA" sz="1600" dirty="0">
                          <a:effectLst/>
                        </a:rPr>
                        <a:t>орисність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Л</a:t>
                      </a:r>
                      <a:r>
                        <a:rPr lang="uk-UA" sz="1800" dirty="0">
                          <a:effectLst/>
                        </a:rPr>
                        <a:t>обізм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М</a:t>
                      </a:r>
                      <a:r>
                        <a:rPr lang="uk-UA" sz="1800" dirty="0">
                          <a:effectLst/>
                        </a:rPr>
                        <a:t>одель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Н</a:t>
                      </a:r>
                      <a:r>
                        <a:rPr lang="uk-UA" sz="1800" dirty="0">
                          <a:effectLst/>
                        </a:rPr>
                        <a:t>адлишок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2747445865"/>
                  </a:ext>
                </a:extLst>
              </a:tr>
              <a:tr h="967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О</a:t>
                      </a:r>
                      <a:r>
                        <a:rPr lang="uk-UA" sz="1600" dirty="0">
                          <a:effectLst/>
                        </a:rPr>
                        <a:t>бсяг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попиту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П</a:t>
                      </a:r>
                      <a:r>
                        <a:rPr lang="uk-UA" sz="1800" dirty="0">
                          <a:effectLst/>
                        </a:rPr>
                        <a:t>отреба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Р</a:t>
                      </a:r>
                      <a:r>
                        <a:rPr lang="uk-UA" sz="1600" dirty="0">
                          <a:effectLst/>
                        </a:rPr>
                        <a:t>аціональна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поведінка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С</a:t>
                      </a:r>
                      <a:r>
                        <a:rPr lang="uk-UA" sz="1800" dirty="0">
                          <a:effectLst/>
                        </a:rPr>
                        <a:t>поживач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1702752338"/>
                  </a:ext>
                </a:extLst>
              </a:tr>
              <a:tr h="99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Т</a:t>
                      </a:r>
                      <a:r>
                        <a:rPr lang="uk-UA" sz="1800" dirty="0">
                          <a:effectLst/>
                        </a:rPr>
                        <a:t>овар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У</a:t>
                      </a:r>
                      <a:r>
                        <a:rPr lang="uk-UA" sz="1800" dirty="0">
                          <a:effectLst/>
                        </a:rPr>
                        <a:t>подобання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Ф</a:t>
                      </a:r>
                      <a:r>
                        <a:rPr lang="uk-UA" sz="1800" dirty="0">
                          <a:effectLst/>
                        </a:rPr>
                        <a:t>іксовані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витрати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Х</a:t>
                      </a:r>
                      <a:r>
                        <a:rPr lang="uk-UA" sz="1800" dirty="0">
                          <a:effectLst/>
                        </a:rPr>
                        <a:t>ижацьке</a:t>
                      </a:r>
                      <a:r>
                        <a:rPr lang="uk-UA" sz="105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ціноутворення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818130581"/>
                  </a:ext>
                </a:extLst>
              </a:tr>
              <a:tr h="788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Ц</a:t>
                      </a:r>
                      <a:r>
                        <a:rPr lang="uk-UA" sz="2800" dirty="0">
                          <a:effectLst/>
                        </a:rPr>
                        <a:t>іна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Ч</a:t>
                      </a:r>
                      <a:r>
                        <a:rPr lang="uk-UA" sz="1400" dirty="0">
                          <a:effectLst/>
                        </a:rPr>
                        <a:t>иста монополія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 err="1">
                          <a:effectLst/>
                        </a:rPr>
                        <a:t>Ю</a:t>
                      </a:r>
                      <a:r>
                        <a:rPr lang="uk-UA" sz="1600" dirty="0" err="1">
                          <a:effectLst/>
                        </a:rPr>
                        <a:t>тиль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effectLst/>
                        </a:rPr>
                        <a:t>Я</a:t>
                      </a:r>
                      <a:r>
                        <a:rPr lang="uk-UA" sz="1800" dirty="0">
                          <a:effectLst/>
                        </a:rPr>
                        <a:t>вні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витрати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82" marR="27682" marT="0" marB="0"/>
                </a:tc>
                <a:extLst>
                  <a:ext uri="{0D108BD9-81ED-4DB2-BD59-A6C34878D82A}">
                    <a16:rowId xmlns:a16="http://schemas.microsoft.com/office/drawing/2014/main" val="99421766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9" y="156770"/>
            <a:ext cx="6755425" cy="86077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2. Основні поняття та припущення мікроекономічного аналізу.</a:t>
            </a:r>
          </a:p>
        </p:txBody>
      </p:sp>
    </p:spTree>
    <p:extLst>
      <p:ext uri="{BB962C8B-B14F-4D97-AF65-F5344CB8AC3E}">
        <p14:creationId xmlns:p14="http://schemas.microsoft.com/office/powerpoint/2010/main" val="11251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5696" y="1556792"/>
            <a:ext cx="7128792" cy="504056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Благо:</a:t>
            </a:r>
          </a:p>
          <a:p>
            <a:r>
              <a:rPr lang="uk-UA" sz="2400" dirty="0">
                <a:solidFill>
                  <a:schemeClr val="tx1"/>
                </a:solidFill>
              </a:rPr>
              <a:t>індивідуальне -</a:t>
            </a:r>
            <a:r>
              <a:rPr lang="en-US" sz="2400" dirty="0">
                <a:solidFill>
                  <a:schemeClr val="tx1"/>
                </a:solidFill>
              </a:rPr>
              <a:t>&gt; </a:t>
            </a:r>
            <a:r>
              <a:rPr lang="uk-UA" sz="2400" dirty="0">
                <a:solidFill>
                  <a:schemeClr val="tx1"/>
                </a:solidFill>
              </a:rPr>
              <a:t>товар</a:t>
            </a:r>
          </a:p>
          <a:p>
            <a:r>
              <a:rPr lang="uk-UA" sz="2400" dirty="0">
                <a:solidFill>
                  <a:schemeClr val="tx1"/>
                </a:solidFill>
              </a:rPr>
              <a:t>суспільне</a:t>
            </a:r>
          </a:p>
          <a:p>
            <a:r>
              <a:rPr lang="uk-UA" sz="2400" dirty="0">
                <a:solidFill>
                  <a:schemeClr val="tx1"/>
                </a:solidFill>
              </a:rPr>
              <a:t>природне (вільне, безмежне)</a:t>
            </a:r>
          </a:p>
          <a:p>
            <a:r>
              <a:rPr lang="uk-UA" sz="2400" dirty="0">
                <a:solidFill>
                  <a:schemeClr val="tx1"/>
                </a:solidFill>
              </a:rPr>
              <a:t>економічне</a:t>
            </a:r>
          </a:p>
          <a:p>
            <a:pPr marL="114300" indent="0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Природні ресурси</a:t>
            </a:r>
            <a:r>
              <a:rPr lang="uk-UA" sz="2400" dirty="0">
                <a:solidFill>
                  <a:schemeClr val="tx1"/>
                </a:solidFill>
              </a:rPr>
              <a:t>, такі як сонячне тепло, повітря, вода в ріках та морях, пісок в пустелі</a:t>
            </a:r>
            <a:r>
              <a:rPr lang="uk-UA" sz="2400" b="1" i="1" dirty="0">
                <a:solidFill>
                  <a:schemeClr val="tx1"/>
                </a:solidFill>
              </a:rPr>
              <a:t> необмежені</a:t>
            </a:r>
            <a:r>
              <a:rPr lang="uk-UA" sz="2400" dirty="0">
                <a:solidFill>
                  <a:schemeClr val="tx1"/>
                </a:solidFill>
              </a:rPr>
              <a:t>, доступні для всіх і </a:t>
            </a:r>
            <a:r>
              <a:rPr lang="uk-UA" sz="2400" b="1" i="1" dirty="0">
                <a:solidFill>
                  <a:schemeClr val="tx1"/>
                </a:solidFill>
              </a:rPr>
              <a:t>не мають цінності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</a:p>
          <a:p>
            <a:pPr marL="114300" indent="0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Обмежені ресурси мають цінність</a:t>
            </a:r>
            <a:r>
              <a:rPr lang="uk-UA" sz="2400" dirty="0">
                <a:solidFill>
                  <a:schemeClr val="tx1"/>
                </a:solidFill>
              </a:rPr>
              <a:t>, вони купуються і продаються, тому і називаються</a:t>
            </a:r>
            <a:r>
              <a:rPr lang="uk-UA" sz="2400" b="1" i="1" dirty="0">
                <a:solidFill>
                  <a:schemeClr val="tx1"/>
                </a:solidFill>
              </a:rPr>
              <a:t> економічними.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Потреба </a:t>
            </a:r>
            <a:r>
              <a:rPr lang="en-US" dirty="0">
                <a:solidFill>
                  <a:schemeClr val="tx1"/>
                </a:solidFill>
              </a:rPr>
              <a:t>-&gt; </a:t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7988"/>
            <a:ext cx="7704856" cy="64474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З економічними благами пов’язані: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472608"/>
          </a:xfrm>
        </p:spPr>
        <p:txBody>
          <a:bodyPr>
            <a:noAutofit/>
          </a:bodyPr>
          <a:lstStyle/>
          <a:p>
            <a:pPr lvl="0"/>
            <a:r>
              <a:rPr lang="uk-UA" sz="2000" b="1" i="1" dirty="0">
                <a:solidFill>
                  <a:schemeClr val="tx1"/>
                </a:solidFill>
              </a:rPr>
              <a:t>перше фундаментальне припущення</a:t>
            </a:r>
            <a:r>
              <a:rPr lang="uk-UA" sz="2000" dirty="0">
                <a:solidFill>
                  <a:schemeClr val="tx1"/>
                </a:solidFill>
              </a:rPr>
              <a:t> мікроекономіки – припущення про </a:t>
            </a:r>
            <a:r>
              <a:rPr lang="uk-UA" sz="2000" b="1" i="1" dirty="0">
                <a:solidFill>
                  <a:schemeClr val="tx1"/>
                </a:solidFill>
              </a:rPr>
              <a:t>обмеженість або рідкісність ресурсів</a:t>
            </a:r>
            <a:r>
              <a:rPr lang="uk-UA" sz="2000" dirty="0">
                <a:solidFill>
                  <a:schemeClr val="tx1"/>
                </a:solidFill>
              </a:rPr>
              <a:t>;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основна суперечність у суспільстві – суперечність між </a:t>
            </a:r>
            <a:r>
              <a:rPr lang="uk-UA" sz="2000" b="1" i="1" dirty="0">
                <a:solidFill>
                  <a:schemeClr val="tx1"/>
                </a:solidFill>
              </a:rPr>
              <a:t>обмеженістю ресурсів </a:t>
            </a:r>
            <a:r>
              <a:rPr lang="uk-UA" sz="2000" dirty="0">
                <a:solidFill>
                  <a:schemeClr val="tx1"/>
                </a:solidFill>
              </a:rPr>
              <a:t>і </a:t>
            </a:r>
            <a:r>
              <a:rPr lang="uk-UA" sz="2000" b="1" i="1" dirty="0">
                <a:solidFill>
                  <a:schemeClr val="tx1"/>
                </a:solidFill>
              </a:rPr>
              <a:t>необмеженістю людських потреб.</a:t>
            </a:r>
          </a:p>
          <a:p>
            <a:pPr marL="114300" lvl="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Внаслідок обмеженості ресурсів перед кожним суб’єктом постає </a:t>
            </a:r>
            <a:r>
              <a:rPr lang="uk-UA" sz="2000" b="1" i="1" u="sng" dirty="0">
                <a:solidFill>
                  <a:schemeClr val="tx1"/>
                </a:solidFill>
              </a:rPr>
              <a:t>проблема вибору </a:t>
            </a:r>
            <a:r>
              <a:rPr lang="uk-UA" sz="2000" b="1" i="1" dirty="0">
                <a:solidFill>
                  <a:schemeClr val="tx1"/>
                </a:solidFill>
              </a:rPr>
              <a:t>та оцінки </a:t>
            </a:r>
            <a:r>
              <a:rPr lang="uk-UA" sz="2000" b="1" i="1" u="sng" dirty="0">
                <a:solidFill>
                  <a:schemeClr val="tx1"/>
                </a:solidFill>
              </a:rPr>
              <a:t>альтернативної вартості </a:t>
            </a:r>
            <a:r>
              <a:rPr lang="uk-UA" sz="2000" b="1" i="1" dirty="0">
                <a:solidFill>
                  <a:schemeClr val="tx1"/>
                </a:solidFill>
              </a:rPr>
              <a:t>цього вибору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marL="114300" lvl="0" indent="0">
              <a:buNone/>
            </a:pPr>
            <a:r>
              <a:rPr lang="uk-UA" sz="2000" b="1" i="1" dirty="0">
                <a:solidFill>
                  <a:schemeClr val="tx1"/>
                </a:solidFill>
              </a:rPr>
              <a:t>Альтернативна вартість </a:t>
            </a:r>
            <a:r>
              <a:rPr lang="uk-UA" sz="2000" dirty="0">
                <a:solidFill>
                  <a:schemeClr val="tx1"/>
                </a:solidFill>
              </a:rPr>
              <a:t>– це </a:t>
            </a:r>
            <a:r>
              <a:rPr lang="uk-UA" sz="2000" b="1" i="1" dirty="0">
                <a:solidFill>
                  <a:schemeClr val="tx1"/>
                </a:solidFill>
              </a:rPr>
              <a:t>цінність втрачених можливостей</a:t>
            </a:r>
            <a:r>
              <a:rPr lang="uk-UA" sz="2000" dirty="0">
                <a:solidFill>
                  <a:schemeClr val="tx1"/>
                </a:solidFill>
              </a:rPr>
              <a:t>, вимірювана кількістю одного блага, від якої потрібно відмовитись, заради одержання додаткової одиниці іншого.   </a:t>
            </a:r>
          </a:p>
          <a:p>
            <a:pPr marL="114300" lvl="0" indent="0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З </a:t>
            </a:r>
            <a:r>
              <a:rPr lang="ru-RU" sz="2000" b="1" dirty="0" err="1">
                <a:solidFill>
                  <a:schemeClr val="tx1"/>
                </a:solidFill>
              </a:rPr>
              <a:t>усіх</a:t>
            </a:r>
            <a:r>
              <a:rPr lang="ru-RU" sz="2000" b="1" dirty="0">
                <a:solidFill>
                  <a:schemeClr val="tx1"/>
                </a:solidFill>
              </a:rPr>
              <a:t> утрат </a:t>
            </a:r>
            <a:r>
              <a:rPr lang="ru-RU" sz="2000" b="1" dirty="0" err="1">
                <a:solidFill>
                  <a:schemeClr val="tx1"/>
                </a:solidFill>
              </a:rPr>
              <a:t>втрата</a:t>
            </a:r>
            <a:r>
              <a:rPr lang="ru-RU" sz="2000" b="1" dirty="0">
                <a:solidFill>
                  <a:schemeClr val="tx1"/>
                </a:solidFill>
              </a:rPr>
              <a:t> часу – </a:t>
            </a:r>
            <a:r>
              <a:rPr lang="ru-RU" sz="2000" b="1" dirty="0" err="1">
                <a:solidFill>
                  <a:schemeClr val="tx1"/>
                </a:solidFill>
              </a:rPr>
              <a:t>найтяжча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Григорій</a:t>
            </a:r>
            <a:r>
              <a:rPr lang="ru-RU" sz="2000" dirty="0">
                <a:solidFill>
                  <a:schemeClr val="tx1"/>
                </a:solidFill>
              </a:rPr>
              <a:t> Сковорода)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84374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1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5980"/>
            <a:ext cx="7211144" cy="1039812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Ефективність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680592"/>
            <a:ext cx="7776864" cy="5060776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це одержання найкращого результату від використання наявних ресурсів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Поняття економічної ефективності пов’язане не лише з припущенням обмеженості ресурсів, але з </a:t>
            </a:r>
            <a:r>
              <a:rPr lang="uk-UA" sz="2400" b="1" i="1" dirty="0">
                <a:solidFill>
                  <a:schemeClr val="tx1"/>
                </a:solidFill>
              </a:rPr>
              <a:t>другим фундаментальним припущенням</a:t>
            </a:r>
            <a:r>
              <a:rPr lang="uk-UA" sz="2400" dirty="0">
                <a:solidFill>
                  <a:schemeClr val="tx1"/>
                </a:solidFill>
              </a:rPr>
              <a:t> –  </a:t>
            </a:r>
            <a:r>
              <a:rPr lang="uk-UA" sz="2400" b="1" i="1" dirty="0">
                <a:solidFill>
                  <a:schemeClr val="tx1"/>
                </a:solidFill>
              </a:rPr>
              <a:t>спадної віддачі факторів виробництва: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uk-UA" sz="2400" i="1" dirty="0">
                <a:solidFill>
                  <a:schemeClr val="tx1"/>
                </a:solidFill>
              </a:rPr>
              <a:t>з нарощуванням використання певних ресурсів за умов незмінності деяких інших кожна додаткова одиниця змінного ресурсу дає все менше продукції за одиницю часу. 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Іншим проявом закону спадної віддачі є </a:t>
            </a:r>
            <a:r>
              <a:rPr lang="uk-UA" sz="2400" b="1" i="1" dirty="0">
                <a:solidFill>
                  <a:schemeClr val="tx1"/>
                </a:solidFill>
              </a:rPr>
              <a:t>закон зростаючих альтернативних витрат.</a:t>
            </a:r>
            <a:endParaRPr lang="uk-UA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uk-UA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Раціональна поведінка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752600"/>
            <a:ext cx="7704856" cy="47727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Третім фундаментальним припущенням</a:t>
            </a:r>
            <a:r>
              <a:rPr lang="uk-UA" sz="2400" dirty="0">
                <a:solidFill>
                  <a:schemeClr val="tx1"/>
                </a:solidFill>
              </a:rPr>
              <a:t> мікроекономіки є </a:t>
            </a:r>
            <a:r>
              <a:rPr lang="uk-UA" sz="2400" b="1" i="1" dirty="0">
                <a:solidFill>
                  <a:schemeClr val="tx1"/>
                </a:solidFill>
              </a:rPr>
              <a:t>припущення раціо­нальності поведінки суб’єктів: </a:t>
            </a:r>
            <a:r>
              <a:rPr lang="uk-UA" sz="2400" i="1" dirty="0">
                <a:solidFill>
                  <a:schemeClr val="tx1"/>
                </a:solidFill>
              </a:rPr>
              <a:t>мета діяльності полягає в одержанні безпосередньої матеріальної вигоди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uk-UA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sz="2400" dirty="0" err="1">
                <a:solidFill>
                  <a:schemeClr val="tx1"/>
                </a:solidFill>
              </a:rPr>
              <a:t>Прагнучи</a:t>
            </a:r>
            <a:r>
              <a:rPr lang="uk-UA" sz="2400" dirty="0">
                <a:solidFill>
                  <a:schemeClr val="tx1"/>
                </a:solidFill>
              </a:rPr>
              <a:t> максимізації власного добробуту, мікроекономічні суб’єкти приймають рішення на основі критерію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b="1" i="1" dirty="0">
                <a:solidFill>
                  <a:schemeClr val="tx1"/>
                </a:solidFill>
              </a:rPr>
              <a:t>«витрати – вигоди»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		</a:t>
            </a:r>
            <a:r>
              <a:rPr lang="uk-UA" sz="2400" b="1" dirty="0">
                <a:solidFill>
                  <a:schemeClr val="tx1"/>
                </a:solidFill>
              </a:rPr>
              <a:t>«</a:t>
            </a:r>
            <a:r>
              <a:rPr lang="en-US" sz="2400" b="1" dirty="0">
                <a:solidFill>
                  <a:schemeClr val="tx1"/>
                </a:solidFill>
              </a:rPr>
              <a:t>expenditure-benefits</a:t>
            </a:r>
            <a:r>
              <a:rPr lang="uk-UA" sz="2400" b="1" dirty="0">
                <a:solidFill>
                  <a:schemeClr val="tx1"/>
                </a:solidFill>
              </a:rPr>
              <a:t>»</a:t>
            </a:r>
            <a:r>
              <a:rPr lang="uk-UA" sz="2400" dirty="0">
                <a:solidFill>
                  <a:schemeClr val="tx1"/>
                </a:solidFill>
              </a:rPr>
              <a:t> і реалізують їх, якщо вигоди перевищують витрати.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4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282" y="174597"/>
            <a:ext cx="7211144" cy="716756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РИНОК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3642" y="980728"/>
            <a:ext cx="8388424" cy="568863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800" b="1" i="1" dirty="0">
                <a:solidFill>
                  <a:schemeClr val="tx1"/>
                </a:solidFill>
              </a:rPr>
              <a:t>Всі суб’єкти діють у ринковому середовищі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</a:p>
          <a:p>
            <a:r>
              <a:rPr lang="uk-UA" sz="2800" b="1" i="1" dirty="0">
                <a:solidFill>
                  <a:schemeClr val="tx1"/>
                </a:solidFill>
              </a:rPr>
              <a:t>Ринок</a:t>
            </a:r>
            <a:r>
              <a:rPr lang="en-US" sz="2800" b="1" i="1" dirty="0">
                <a:solidFill>
                  <a:schemeClr val="tx1"/>
                </a:solidFill>
              </a:rPr>
              <a:t> - 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  <a:p>
            <a:pPr lvl="1"/>
            <a:r>
              <a:rPr lang="uk-UA" sz="2400" b="1" i="1" dirty="0">
                <a:solidFill>
                  <a:schemeClr val="tx1"/>
                </a:solidFill>
              </a:rPr>
              <a:t>спосіб організації економічної діяльності людей; </a:t>
            </a:r>
            <a:endParaRPr lang="en-US" sz="2400" b="1" i="1" dirty="0">
              <a:solidFill>
                <a:schemeClr val="tx1"/>
              </a:solidFill>
            </a:endParaRPr>
          </a:p>
          <a:p>
            <a:pPr lvl="1"/>
            <a:r>
              <a:rPr lang="uk-UA" sz="2400" b="1" i="1" dirty="0">
                <a:solidFill>
                  <a:schemeClr val="tx1"/>
                </a:solidFill>
              </a:rPr>
              <a:t>механізм координації їх рішень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  <a:p>
            <a:r>
              <a:rPr lang="uk-UA" sz="2800" b="1" i="1" dirty="0">
                <a:solidFill>
                  <a:schemeClr val="tx1"/>
                </a:solidFill>
              </a:rPr>
              <a:t>Ринкові ціни</a:t>
            </a:r>
            <a:r>
              <a:rPr lang="uk-UA" sz="2800" dirty="0">
                <a:solidFill>
                  <a:schemeClr val="tx1"/>
                </a:solidFill>
              </a:rPr>
              <a:t> є специфічними сигналами, які координують поведінку економічних суб’єктів.</a:t>
            </a:r>
          </a:p>
          <a:p>
            <a:pPr marL="11430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Окремі суб’єкти виступають на ринку як </a:t>
            </a:r>
            <a:r>
              <a:rPr lang="uk-UA" sz="2400" b="1" i="1" dirty="0">
                <a:solidFill>
                  <a:schemeClr val="tx1"/>
                </a:solidFill>
              </a:rPr>
              <a:t>відкриті мікросистеми</a:t>
            </a:r>
            <a:r>
              <a:rPr lang="uk-UA" sz="2400" i="1" dirty="0">
                <a:solidFill>
                  <a:schemeClr val="tx1"/>
                </a:solidFill>
              </a:rPr>
              <a:t>.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Вони не­залежні у прийнятті рішень та їх реалізації.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11663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7988"/>
            <a:ext cx="7067128" cy="71675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Конкуренція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5645" y="1146870"/>
            <a:ext cx="8640960" cy="5594498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найважливіша умова, що забезпечує прозорість ринкових відносин</a:t>
            </a:r>
          </a:p>
          <a:p>
            <a:pPr marL="114300" indent="0" algn="ctr">
              <a:buNone/>
            </a:pPr>
            <a:r>
              <a:rPr lang="uk-UA" sz="2000" b="1" i="1" dirty="0">
                <a:solidFill>
                  <a:schemeClr val="tx1"/>
                </a:solidFill>
              </a:rPr>
              <a:t>Ступінь розвитку конкуренції відрізняє ринкові структури і визначає особливості поведінки учасників ринку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Виділяють </a:t>
            </a:r>
            <a:r>
              <a:rPr lang="uk-UA" sz="2400" b="1" i="1" dirty="0">
                <a:solidFill>
                  <a:schemeClr val="tx1"/>
                </a:solidFill>
              </a:rPr>
              <a:t>дві групи ринків</a:t>
            </a:r>
            <a:r>
              <a:rPr lang="uk-UA" sz="2400" dirty="0">
                <a:solidFill>
                  <a:schemeClr val="tx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ринок досконалої конкуренції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uk-UA" sz="2400" dirty="0">
                <a:solidFill>
                  <a:schemeClr val="tx1"/>
                </a:solidFill>
              </a:rPr>
              <a:t>чиста конкуренція);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ринок недосконалої конкуренції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монополістична конкуренція, 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олігополія, 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чиста монополія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</a:p>
          <a:p>
            <a:pPr marL="11430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Мікроекономічні дослідження </a:t>
            </a:r>
            <a:r>
              <a:rPr lang="uk-UA" sz="2400" b="1" dirty="0">
                <a:solidFill>
                  <a:schemeClr val="tx1"/>
                </a:solidFill>
              </a:rPr>
              <a:t>реальних ринкових структур</a:t>
            </a:r>
            <a:r>
              <a:rPr lang="uk-UA" sz="2400" dirty="0">
                <a:solidFill>
                  <a:schemeClr val="tx1"/>
                </a:solidFill>
              </a:rPr>
              <a:t> ґрунтуються на моделях </a:t>
            </a:r>
            <a:r>
              <a:rPr lang="uk-UA" sz="2400" b="1" dirty="0">
                <a:solidFill>
                  <a:schemeClr val="tx1"/>
                </a:solidFill>
              </a:rPr>
              <a:t>ідеальних ринкових структур.</a:t>
            </a:r>
          </a:p>
          <a:p>
            <a:pPr algn="ctr">
              <a:buFontTx/>
              <a:buChar char="-"/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9727" y="4265105"/>
            <a:ext cx="1368152" cy="65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Ідеальні структури</a:t>
            </a:r>
          </a:p>
        </p:txBody>
      </p:sp>
      <p:cxnSp>
        <p:nvCxnSpPr>
          <p:cNvPr id="6" name="Пряма зі стрілкою 5"/>
          <p:cNvCxnSpPr/>
          <p:nvPr/>
        </p:nvCxnSpPr>
        <p:spPr>
          <a:xfrm>
            <a:off x="8172400" y="3501008"/>
            <a:ext cx="0" cy="709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 flipV="1">
            <a:off x="3419872" y="4879852"/>
            <a:ext cx="4392488" cy="299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6116" y="4236560"/>
            <a:ext cx="1368152" cy="65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Реальні структури</a:t>
            </a:r>
          </a:p>
        </p:txBody>
      </p:sp>
      <p:cxnSp>
        <p:nvCxnSpPr>
          <p:cNvPr id="11" name="Пряма зі стрілкою 10"/>
          <p:cNvCxnSpPr/>
          <p:nvPr/>
        </p:nvCxnSpPr>
        <p:spPr>
          <a:xfrm>
            <a:off x="4963480" y="4450194"/>
            <a:ext cx="652636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2591780" y="4663828"/>
            <a:ext cx="3024336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668344" cy="151216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ahoma" pitchFamily="34" charset="0"/>
              </a:rPr>
              <a:t>Класифікація ринкових форм</a:t>
            </a:r>
            <a:r>
              <a:rPr lang="ru-RU" b="1" dirty="0">
                <a:latin typeface="Tahoma" pitchFamily="34" charset="0"/>
              </a:rPr>
              <a:t> </a:t>
            </a:r>
            <a:r>
              <a:rPr lang="uk-UA" b="1" dirty="0">
                <a:latin typeface="Tahoma" pitchFamily="34" charset="0"/>
              </a:rPr>
              <a:t>за кількістю продавців і особливістю їх поведінки</a:t>
            </a:r>
            <a:r>
              <a:rPr lang="ru-RU" b="1" dirty="0">
                <a:latin typeface="Tahoma" pitchFamily="34" charset="0"/>
              </a:rPr>
              <a:t> </a:t>
            </a:r>
            <a:br>
              <a:rPr lang="ru-RU" b="1" dirty="0">
                <a:latin typeface="Tahoma" pitchFamily="34" charset="0"/>
              </a:rPr>
            </a:br>
            <a:endParaRPr lang="ru-RU" dirty="0"/>
          </a:p>
        </p:txBody>
      </p:sp>
      <p:graphicFrame>
        <p:nvGraphicFramePr>
          <p:cNvPr id="4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3801"/>
              </p:ext>
            </p:extLst>
          </p:nvPr>
        </p:nvGraphicFramePr>
        <p:xfrm>
          <a:off x="214279" y="1772816"/>
          <a:ext cx="8929721" cy="4390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1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Тип ринкової структури</a:t>
                      </a:r>
                      <a:endParaRPr lang="uk-UA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Число продавців</a:t>
                      </a:r>
                      <a:endParaRPr lang="uk-U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Продукт</a:t>
                      </a:r>
                      <a:endParaRPr lang="uk-U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Контроль цін</a:t>
                      </a:r>
                      <a:endParaRPr lang="uk-U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Вступ/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Вихід</a:t>
                      </a:r>
                      <a:endParaRPr lang="uk-U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Нецінова конкуренція</a:t>
                      </a:r>
                      <a:endParaRPr lang="uk-UA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Досконала конкуренція</a:t>
                      </a:r>
                      <a:endParaRPr kumimoji="0" lang="uk-U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Дуже багато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Стандартний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Відсутній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Вільний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Відсутня</a:t>
                      </a:r>
                      <a:endParaRPr lang="uk-U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Монополістична конкуренція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Різноманітний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Незначний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Відносно вільний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 поширена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1107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Олігополія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Стандартний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Різноманітний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 але може бути обмежений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Складний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Відсутня або поширена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482146"/>
                  </a:ext>
                </a:extLst>
              </a:tr>
              <a:tr h="756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Чиста монополія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Унікальний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Значний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Блокується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Специфічна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17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курсу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2348880"/>
            <a:ext cx="7848871" cy="396044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Лекції – 26 годин (13 лекцій)</a:t>
            </a:r>
          </a:p>
          <a:p>
            <a:r>
              <a:rPr lang="uk-UA" dirty="0"/>
              <a:t>Практичні заняття – 24 години (12 занять*</a:t>
            </a:r>
            <a:r>
              <a:rPr lang="en-US" dirty="0"/>
              <a:t>~4 </a:t>
            </a:r>
            <a:r>
              <a:rPr lang="uk-UA" dirty="0"/>
              <a:t>бали = </a:t>
            </a:r>
            <a:r>
              <a:rPr lang="en-US" dirty="0"/>
              <a:t>4</a:t>
            </a:r>
            <a:r>
              <a:rPr lang="uk-UA" dirty="0"/>
              <a:t>8 балів)</a:t>
            </a:r>
          </a:p>
          <a:p>
            <a:r>
              <a:rPr lang="uk-UA" dirty="0"/>
              <a:t>2 модульних контролю (2*20 балів=40 балів)</a:t>
            </a:r>
          </a:p>
          <a:p>
            <a:r>
              <a:rPr lang="uk-UA" dirty="0"/>
              <a:t>Індивідуально-дослідне завдання (06-04-20) (3*(2+2)=12 балів)</a:t>
            </a:r>
            <a:endParaRPr lang="en-US" dirty="0"/>
          </a:p>
          <a:p>
            <a:pPr marL="0" indent="0" algn="r">
              <a:buNone/>
            </a:pPr>
            <a:r>
              <a:rPr lang="ru-RU" b="1" dirty="0"/>
              <a:t>Бери вершину – і </a:t>
            </a:r>
            <a:r>
              <a:rPr lang="ru-RU" b="1" dirty="0" err="1"/>
              <a:t>матимеш</a:t>
            </a:r>
            <a:r>
              <a:rPr lang="ru-RU" b="1" dirty="0"/>
              <a:t> середину </a:t>
            </a:r>
            <a:r>
              <a:rPr lang="ru-RU" dirty="0"/>
              <a:t>(</a:t>
            </a:r>
            <a:r>
              <a:rPr lang="ru-RU" dirty="0" err="1"/>
              <a:t>Григорій</a:t>
            </a:r>
            <a:r>
              <a:rPr lang="ru-RU" dirty="0"/>
              <a:t> Сковорода).</a:t>
            </a:r>
            <a:endParaRPr lang="uk-UA" dirty="0"/>
          </a:p>
          <a:p>
            <a:r>
              <a:rPr lang="uk-UA" dirty="0"/>
              <a:t>Практичні заняття веде:</a:t>
            </a:r>
          </a:p>
          <a:p>
            <a:r>
              <a:rPr lang="uk-UA" sz="2600" b="1" dirty="0"/>
              <a:t>Нікитенко Дмитро Валерійович, д.е.н., професор</a:t>
            </a:r>
          </a:p>
          <a:p>
            <a:pPr marL="0" indent="0">
              <a:buNone/>
            </a:pPr>
            <a:r>
              <a:rPr lang="uk-UA" sz="2600" b="1" dirty="0"/>
              <a:t>(М-11, МАР-11, УПЕП.БА-11)</a:t>
            </a:r>
          </a:p>
          <a:p>
            <a:r>
              <a:rPr lang="uk-UA" sz="2600" b="1" dirty="0"/>
              <a:t>Венцурик Аліса Миколаївна, </a:t>
            </a:r>
            <a:r>
              <a:rPr lang="uk-UA" sz="2600" b="1" dirty="0" err="1"/>
              <a:t>к.е.н</a:t>
            </a:r>
            <a:r>
              <a:rPr lang="uk-UA" sz="2600" b="1" dirty="0"/>
              <a:t>.</a:t>
            </a:r>
          </a:p>
          <a:p>
            <a:pPr marL="0" indent="0">
              <a:buNone/>
            </a:pPr>
            <a:r>
              <a:rPr lang="uk-UA" sz="2600" b="1" dirty="0"/>
              <a:t>(М-12, МАР-12, ФІН-11, ОіО-11, МЕ-11, ПТБД-11)</a:t>
            </a:r>
          </a:p>
        </p:txBody>
      </p:sp>
    </p:spTree>
    <p:extLst>
      <p:ext uri="{BB962C8B-B14F-4D97-AF65-F5344CB8AC3E}">
        <p14:creationId xmlns:p14="http://schemas.microsoft.com/office/powerpoint/2010/main" val="14564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932682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3. Загальні та специфічні методи мікроекономічних досліджень.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752600"/>
            <a:ext cx="7704856" cy="491675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Загальні методи</a:t>
            </a:r>
            <a:r>
              <a:rPr lang="uk-UA" sz="2400" dirty="0">
                <a:solidFill>
                  <a:schemeClr val="tx1"/>
                </a:solidFill>
              </a:rPr>
              <a:t> мікроекономічних досліджень: 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спостереження, 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відбір фактів, 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статистичний аналіз - </a:t>
            </a:r>
            <a:r>
              <a:rPr lang="uk-UA" sz="2400" dirty="0">
                <a:solidFill>
                  <a:schemeClr val="tx1"/>
                </a:solidFill>
              </a:rPr>
              <a:t>дозволяє ви­явити динаміку і тенденції розвитку досліджуваного процесу</a:t>
            </a:r>
            <a:endParaRPr lang="uk-UA" sz="2400" b="1" i="1" dirty="0">
              <a:solidFill>
                <a:schemeClr val="tx1"/>
              </a:solidFill>
            </a:endParaRPr>
          </a:p>
          <a:p>
            <a:r>
              <a:rPr lang="uk-UA" sz="2400" b="1" i="1" dirty="0">
                <a:solidFill>
                  <a:schemeClr val="tx1"/>
                </a:solidFill>
              </a:rPr>
              <a:t>економічний аналіз – </a:t>
            </a:r>
            <a:r>
              <a:rPr lang="uk-UA" sz="2400" dirty="0">
                <a:solidFill>
                  <a:schemeClr val="tx1"/>
                </a:solidFill>
              </a:rPr>
              <a:t>дозволяє відстежити властивості та взаємозв’язки, характерні для даного процесу, вивести певні логічні передбачення щодо поведінки спожива­чів чи фірм.</a:t>
            </a:r>
          </a:p>
        </p:txBody>
      </p:sp>
    </p:spTree>
    <p:extLst>
      <p:ext uri="{BB962C8B-B14F-4D97-AF65-F5344CB8AC3E}">
        <p14:creationId xmlns:p14="http://schemas.microsoft.com/office/powerpoint/2010/main" val="25683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Припущення та помилки економічного аналізу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7" y="2133600"/>
            <a:ext cx="7920880" cy="453576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припущення „</a:t>
            </a:r>
            <a:r>
              <a:rPr lang="uk-UA" sz="2800" b="1" i="1" dirty="0">
                <a:solidFill>
                  <a:schemeClr val="tx1"/>
                </a:solidFill>
              </a:rPr>
              <a:t>за інших рівних умов</a:t>
            </a:r>
            <a:r>
              <a:rPr lang="uk-UA" sz="2800" dirty="0">
                <a:solidFill>
                  <a:schemeClr val="tx1"/>
                </a:solidFill>
              </a:rPr>
              <a:t>“ забезпечує „чистоту“ аналізу, дозволяє більш виразно показати вплив кожного з досліджуваних факторів.</a:t>
            </a:r>
          </a:p>
          <a:p>
            <a:r>
              <a:rPr lang="uk-UA" sz="2800" dirty="0">
                <a:solidFill>
                  <a:schemeClr val="tx1"/>
                </a:solidFill>
              </a:rPr>
              <a:t>„</a:t>
            </a:r>
            <a:r>
              <a:rPr lang="uk-UA" sz="2800" b="1" i="1" dirty="0">
                <a:solidFill>
                  <a:schemeClr val="tx1"/>
                </a:solidFill>
              </a:rPr>
              <a:t>помилки композиції</a:t>
            </a:r>
            <a:r>
              <a:rPr lang="uk-UA" sz="2800" dirty="0">
                <a:solidFill>
                  <a:schemeClr val="tx1"/>
                </a:solidFill>
              </a:rPr>
              <a:t>“: „що є вірним для частини, не завжди справджується для цілого“</a:t>
            </a:r>
          </a:p>
          <a:p>
            <a:r>
              <a:rPr lang="uk-UA" sz="2800" dirty="0">
                <a:solidFill>
                  <a:schemeClr val="tx1"/>
                </a:solidFill>
              </a:rPr>
              <a:t>логічна помилка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„</a:t>
            </a:r>
            <a:r>
              <a:rPr lang="uk-UA" sz="2800" b="1" i="1" dirty="0" err="1">
                <a:solidFill>
                  <a:schemeClr val="tx1"/>
                </a:solidFill>
              </a:rPr>
              <a:t>post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r>
              <a:rPr lang="uk-UA" sz="2800" b="1" i="1" dirty="0" err="1">
                <a:solidFill>
                  <a:schemeClr val="tx1"/>
                </a:solidFill>
              </a:rPr>
              <a:t>hoc</a:t>
            </a:r>
            <a:r>
              <a:rPr lang="uk-UA" sz="2800" dirty="0">
                <a:solidFill>
                  <a:schemeClr val="tx1"/>
                </a:solidFill>
              </a:rPr>
              <a:t>“ – помилки причини і наслідку типу „після цього, отже, внаслідок цього“ </a:t>
            </a:r>
          </a:p>
        </p:txBody>
      </p:sp>
    </p:spTree>
    <p:extLst>
      <p:ext uri="{BB962C8B-B14F-4D97-AF65-F5344CB8AC3E}">
        <p14:creationId xmlns:p14="http://schemas.microsoft.com/office/powerpoint/2010/main" val="41304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7988"/>
            <a:ext cx="7283152" cy="716756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Специфічні методи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268760"/>
            <a:ext cx="7776864" cy="53285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uk-UA" sz="2000" b="1" i="1" dirty="0">
                <a:solidFill>
                  <a:schemeClr val="tx1"/>
                </a:solidFill>
              </a:rPr>
              <a:t>Граничний аналіз</a:t>
            </a:r>
            <a:r>
              <a:rPr lang="uk-UA" sz="2000" dirty="0">
                <a:solidFill>
                  <a:schemeClr val="tx1"/>
                </a:solidFill>
              </a:rPr>
              <a:t> – це аналіз </a:t>
            </a:r>
            <a:r>
              <a:rPr lang="uk-UA" sz="2000" dirty="0" err="1">
                <a:solidFill>
                  <a:schemeClr val="tx1"/>
                </a:solidFill>
              </a:rPr>
              <a:t>прирістних</a:t>
            </a:r>
            <a:r>
              <a:rPr lang="uk-UA" sz="2000" dirty="0">
                <a:solidFill>
                  <a:schemeClr val="tx1"/>
                </a:solidFill>
              </a:rPr>
              <a:t> величин, в якому всі фактори, за винятком досліджуваного, приймаються як незмінні, а вивчаються наслідки нескінченно малого приросту змінного </a:t>
            </a:r>
            <a:r>
              <a:rPr lang="uk-UA" sz="2000" dirty="0" err="1">
                <a:solidFill>
                  <a:schemeClr val="tx1"/>
                </a:solidFill>
              </a:rPr>
              <a:t>фактора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базується на використанні математичного поняття границі функції (похідної) для пояснення складної взаємодії різних чинників, що впливають на процес.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складає основу моделювання поведінки споживача і виробника, ринкового попиту і пропонування.</a:t>
            </a:r>
          </a:p>
          <a:p>
            <a:pPr marL="114300" indent="0">
              <a:buNone/>
            </a:pPr>
            <a:endParaRPr lang="uk-UA" sz="2000" b="1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sz="2000" b="1" i="1" dirty="0">
                <a:solidFill>
                  <a:schemeClr val="tx1"/>
                </a:solidFill>
              </a:rPr>
              <a:t>Економічне моделювання</a:t>
            </a:r>
            <a:r>
              <a:rPr lang="uk-UA" sz="2000" dirty="0">
                <a:solidFill>
                  <a:schemeClr val="tx1"/>
                </a:solidFill>
              </a:rPr>
              <a:t> – це спрощений опис досліджуваної мікросистеми, який характеризує властивості, суттєві сторони певної структури. </a:t>
            </a:r>
          </a:p>
        </p:txBody>
      </p:sp>
    </p:spTree>
    <p:extLst>
      <p:ext uri="{BB962C8B-B14F-4D97-AF65-F5344CB8AC3E}">
        <p14:creationId xmlns:p14="http://schemas.microsoft.com/office/powerpoint/2010/main" val="30946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783" y="186995"/>
            <a:ext cx="7211144" cy="788764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Економічна модель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836712"/>
            <a:ext cx="7668344" cy="60212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умовне відображенням економічних явищ, процесів, об’єктів. 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Основним завданням моделі є визначення точки рівноваги мікросистеми.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За способами представлення розрізняють наступні </a:t>
            </a:r>
            <a:r>
              <a:rPr lang="uk-UA" sz="2400" b="1" i="1" dirty="0">
                <a:solidFill>
                  <a:schemeClr val="tx1"/>
                </a:solidFill>
              </a:rPr>
              <a:t>види моделей</a:t>
            </a:r>
            <a:r>
              <a:rPr lang="uk-UA" sz="2400" dirty="0">
                <a:solidFill>
                  <a:schemeClr val="tx1"/>
                </a:solidFill>
              </a:rPr>
              <a:t>: вербаль­ні (словесне описання), математичні (виражені формулами), графічні, табличні, комп’ютерні, змішані.</a:t>
            </a:r>
          </a:p>
          <a:p>
            <a:pPr marL="11430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Мікроекономічні моделі включають </a:t>
            </a:r>
            <a:r>
              <a:rPr lang="uk-UA" sz="2400" b="1" i="1" dirty="0">
                <a:solidFill>
                  <a:schemeClr val="tx1"/>
                </a:solidFill>
              </a:rPr>
              <a:t>три основні елементи</a:t>
            </a:r>
            <a:r>
              <a:rPr lang="uk-UA" sz="2400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uk-UA" sz="2400" b="1" i="1" dirty="0">
                <a:solidFill>
                  <a:schemeClr val="tx1"/>
                </a:solidFill>
              </a:rPr>
              <a:t>мету, </a:t>
            </a:r>
            <a:endParaRPr lang="uk-UA" sz="2400" dirty="0">
              <a:solidFill>
                <a:schemeClr val="tx1"/>
              </a:solidFill>
            </a:endParaRPr>
          </a:p>
          <a:p>
            <a:pPr lvl="0"/>
            <a:r>
              <a:rPr lang="uk-UA" sz="2400" b="1" i="1" dirty="0">
                <a:solidFill>
                  <a:schemeClr val="tx1"/>
                </a:solidFill>
              </a:rPr>
              <a:t>обмеження, </a:t>
            </a:r>
            <a:endParaRPr lang="uk-UA" sz="2400" dirty="0">
              <a:solidFill>
                <a:schemeClr val="tx1"/>
              </a:solidFill>
            </a:endParaRPr>
          </a:p>
          <a:p>
            <a:pPr lvl="0"/>
            <a:r>
              <a:rPr lang="uk-UA" sz="2400" b="1" i="1" dirty="0">
                <a:solidFill>
                  <a:schemeClr val="tx1"/>
                </a:solidFill>
              </a:rPr>
              <a:t>вибір рішення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79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987640" y="820201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987640" y="3772951"/>
            <a:ext cx="23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987640" y="1972726"/>
            <a:ext cx="2160587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1565337" y="264564"/>
            <a:ext cx="461665" cy="178595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dirty="0"/>
              <a:t>Пшениця (П)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87824" y="3761770"/>
            <a:ext cx="221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Картопля (К)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2558841">
            <a:off x="2014980" y="2045647"/>
            <a:ext cx="96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/>
              <a:t>праця</a:t>
            </a: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1730465" y="3685638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0</a:t>
            </a: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V="1">
            <a:off x="5995721" y="81958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5995721" y="3772330"/>
            <a:ext cx="23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5995721" y="1035480"/>
            <a:ext cx="1944687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" name="TextBox 45"/>
          <p:cNvSpPr txBox="1"/>
          <p:nvPr/>
        </p:nvSpPr>
        <p:spPr>
          <a:xfrm>
            <a:off x="5573418" y="263943"/>
            <a:ext cx="461665" cy="178595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dirty="0"/>
              <a:t>Пшениця (П)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33127" y="3819258"/>
            <a:ext cx="168329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Картопля (К)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3416840">
            <a:off x="5705209" y="2176892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/>
              <a:t>земля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5738546" y="3685017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0</a:t>
            </a:r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 flipV="1">
            <a:off x="2580155" y="3933056"/>
            <a:ext cx="0" cy="255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>
            <a:off x="2580155" y="6465153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2580155" y="5096728"/>
            <a:ext cx="4249737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5" name="TextBox 64"/>
          <p:cNvSpPr txBox="1"/>
          <p:nvPr/>
        </p:nvSpPr>
        <p:spPr>
          <a:xfrm>
            <a:off x="2118489" y="3719257"/>
            <a:ext cx="461665" cy="178595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dirty="0"/>
              <a:t>Пшениця (П)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841423" y="6510802"/>
            <a:ext cx="221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Картопля (К)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1184069">
            <a:off x="4181942" y="5604728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/>
              <a:t>капітал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2322980" y="637784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0</a:t>
            </a:r>
          </a:p>
        </p:txBody>
      </p:sp>
      <p:sp>
        <p:nvSpPr>
          <p:cNvPr id="76" name="Rectangle 2"/>
          <p:cNvSpPr txBox="1">
            <a:spLocks/>
          </p:cNvSpPr>
          <p:nvPr/>
        </p:nvSpPr>
        <p:spPr bwMode="auto">
          <a:xfrm>
            <a:off x="2471528" y="328632"/>
            <a:ext cx="3395605" cy="178742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algn="l" eaLnBrk="1" hangingPunct="1"/>
            <a:r>
              <a:rPr lang="uk-UA" sz="1600" cap="none" dirty="0">
                <a:solidFill>
                  <a:schemeClr val="tx1"/>
                </a:solidFill>
                <a:latin typeface="Arial" charset="0"/>
              </a:rPr>
              <a:t>Фактори виробництва (ресурси):</a:t>
            </a:r>
          </a:p>
          <a:p>
            <a:pPr marL="285750" indent="-285750" algn="l" eaLnBrk="1" hangingPunct="1">
              <a:buFontTx/>
              <a:buChar char="-"/>
            </a:pPr>
            <a:r>
              <a:rPr lang="uk-UA" sz="1600" cap="none" dirty="0">
                <a:solidFill>
                  <a:schemeClr val="tx1"/>
                </a:solidFill>
                <a:latin typeface="Arial" charset="0"/>
              </a:rPr>
              <a:t>праця</a:t>
            </a:r>
          </a:p>
          <a:p>
            <a:pPr marL="285750" indent="-285750" algn="l" eaLnBrk="1" hangingPunct="1">
              <a:buFontTx/>
              <a:buChar char="-"/>
            </a:pPr>
            <a:r>
              <a:rPr lang="uk-UA" sz="1600" cap="none" dirty="0">
                <a:solidFill>
                  <a:schemeClr val="tx1"/>
                </a:solidFill>
                <a:latin typeface="Arial" charset="0"/>
              </a:rPr>
              <a:t>земля</a:t>
            </a:r>
          </a:p>
          <a:p>
            <a:pPr marL="285750" indent="-285750" algn="l" eaLnBrk="1" hangingPunct="1">
              <a:buFontTx/>
              <a:buChar char="-"/>
            </a:pPr>
            <a:r>
              <a:rPr lang="uk-UA" sz="1600" cap="none" dirty="0">
                <a:solidFill>
                  <a:schemeClr val="tx1"/>
                </a:solidFill>
                <a:latin typeface="Arial" charset="0"/>
              </a:rPr>
              <a:t>капітал</a:t>
            </a:r>
          </a:p>
        </p:txBody>
      </p:sp>
      <p:sp>
        <p:nvSpPr>
          <p:cNvPr id="77" name="Rectangle 3"/>
          <p:cNvSpPr txBox="1">
            <a:spLocks/>
          </p:cNvSpPr>
          <p:nvPr/>
        </p:nvSpPr>
        <p:spPr bwMode="auto">
          <a:xfrm>
            <a:off x="300678" y="56916"/>
            <a:ext cx="8229600" cy="5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eaLnBrk="1" hangingPunct="1">
              <a:buFont typeface="Arial" charset="0"/>
              <a:buNone/>
            </a:pPr>
            <a:r>
              <a:rPr lang="uk-UA" b="1" i="1" dirty="0">
                <a:solidFill>
                  <a:schemeClr val="tx1"/>
                </a:solidFill>
              </a:rPr>
              <a:t>МОДЕЛЬ ВИРОБНИЧИХ МОЖЛИВОСТЕЙ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/>
      <p:bldP spid="31" grpId="0"/>
      <p:bldP spid="38" grpId="0" animBg="1"/>
      <p:bldP spid="39" grpId="0" animBg="1"/>
      <p:bldP spid="40" grpId="0" animBg="1"/>
      <p:bldP spid="47" grpId="0"/>
      <p:bldP spid="48" grpId="0"/>
      <p:bldP spid="56" grpId="0"/>
      <p:bldP spid="57" grpId="0" animBg="1"/>
      <p:bldP spid="58" grpId="0" animBg="1"/>
      <p:bldP spid="60" grpId="0" animBg="1"/>
      <p:bldP spid="66" grpId="0"/>
      <p:bldP spid="68" grpId="0"/>
      <p:bldP spid="75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014538" y="5027613"/>
            <a:ext cx="7129462" cy="319087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uk-UA" sz="1600" cap="none" dirty="0">
                <a:solidFill>
                  <a:schemeClr val="tx1"/>
                </a:solidFill>
                <a:latin typeface="Arial" charset="0"/>
              </a:rPr>
              <a:t>Рис. 1. Межа виробничих можливостей. Випадок декількох ресурсів</a:t>
            </a:r>
            <a:endParaRPr lang="ru-RU" sz="1600" cap="non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00013"/>
            <a:ext cx="8229600" cy="506412"/>
          </a:xfrm>
        </p:spPr>
        <p:txBody>
          <a:bodyPr/>
          <a:lstStyle/>
          <a:p>
            <a:pPr marL="114300" indent="0" algn="ctr" eaLnBrk="1" hangingPunct="1">
              <a:buNone/>
            </a:pPr>
            <a:r>
              <a:rPr lang="uk-UA" b="1" i="1" dirty="0">
                <a:solidFill>
                  <a:schemeClr val="tx1"/>
                </a:solidFill>
              </a:rPr>
              <a:t>МОДЕЛЬ ВИРОБНИЧИХ МОЖЛИВОСТЕЙ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2610656" y="161746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610656" y="4570210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610656" y="1833360"/>
            <a:ext cx="1944687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610656" y="3201785"/>
            <a:ext cx="4249737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610656" y="2769985"/>
            <a:ext cx="2160587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610656" y="3201785"/>
            <a:ext cx="865187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475843" y="3489122"/>
            <a:ext cx="792163" cy="649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268006" y="4138410"/>
            <a:ext cx="287337" cy="43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2188353" y="1061823"/>
            <a:ext cx="461665" cy="178595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uk-UA" dirty="0"/>
              <a:t>Пшениця (П)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3406" y="4641647"/>
            <a:ext cx="2214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Картопля (К)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3416840">
            <a:off x="2320144" y="2974772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/>
              <a:t>земля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184069">
            <a:off x="4212443" y="3709785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/>
              <a:t>капітал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2558841">
            <a:off x="2637996" y="2842906"/>
            <a:ext cx="96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/>
              <a:t>праця</a:t>
            </a:r>
          </a:p>
        </p:txBody>
      </p:sp>
      <p:cxnSp>
        <p:nvCxnSpPr>
          <p:cNvPr id="25" name="Прямая соединительная линия 24"/>
          <p:cNvCxnSpPr>
            <a:stCxn id="9227" idx="0"/>
          </p:cNvCxnSpPr>
          <p:nvPr/>
        </p:nvCxnSpPr>
        <p:spPr>
          <a:xfrm rot="16200000" flipH="1">
            <a:off x="2953555" y="4011410"/>
            <a:ext cx="1065213" cy="20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068774" y="4339229"/>
            <a:ext cx="428625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53543" y="4268585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10793" y="4268585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94981" y="4281285"/>
            <a:ext cx="21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3</a:t>
            </a:r>
          </a:p>
        </p:txBody>
      </p:sp>
      <p:sp>
        <p:nvSpPr>
          <p:cNvPr id="13333" name="TextBox 32"/>
          <p:cNvSpPr txBox="1">
            <a:spLocks noChangeArrowheads="1"/>
          </p:cNvSpPr>
          <p:nvPr/>
        </p:nvSpPr>
        <p:spPr bwMode="auto">
          <a:xfrm>
            <a:off x="2353481" y="4482897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13" grpId="0"/>
      <p:bldP spid="14" grpId="0"/>
      <p:bldP spid="15" grpId="0"/>
      <p:bldP spid="16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030132" y="6329361"/>
            <a:ext cx="3644244" cy="4714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uk-UA" sz="1200" cap="none" dirty="0">
                <a:solidFill>
                  <a:schemeClr val="tx1"/>
                </a:solidFill>
                <a:latin typeface="Arial" charset="0"/>
              </a:rPr>
              <a:t>Рис. 1.2. Межа виробничих можливостей</a:t>
            </a:r>
            <a:endParaRPr lang="ru-RU" sz="1200" cap="none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295400" y="417513"/>
            <a:ext cx="7848600" cy="2835275"/>
          </a:xfrm>
        </p:spPr>
        <p:txBody>
          <a:bodyPr/>
          <a:lstStyle/>
          <a:p>
            <a:pPr marL="114300" indent="0" algn="ctr" eaLnBrk="1" hangingPunct="1">
              <a:buNone/>
            </a:pPr>
            <a:r>
              <a:rPr lang="uk-UA" b="1" i="1" dirty="0">
                <a:solidFill>
                  <a:schemeClr val="tx1"/>
                </a:solidFill>
              </a:rPr>
              <a:t>Межа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tx1"/>
                </a:solidFill>
              </a:rPr>
              <a:t>виробничих можливостей</a:t>
            </a:r>
            <a:r>
              <a:rPr lang="uk-UA" b="1" dirty="0">
                <a:solidFill>
                  <a:schemeClr val="tx1"/>
                </a:solidFill>
              </a:rPr>
              <a:t>  </a:t>
            </a:r>
            <a:r>
              <a:rPr lang="uk-UA" dirty="0">
                <a:solidFill>
                  <a:schemeClr val="tx1"/>
                </a:solidFill>
              </a:rPr>
              <a:t>або </a:t>
            </a:r>
            <a:r>
              <a:rPr lang="uk-UA" b="1" i="1" dirty="0">
                <a:solidFill>
                  <a:schemeClr val="tx1"/>
                </a:solidFill>
              </a:rPr>
              <a:t>крива трансформації виробничих можливостей </a:t>
            </a:r>
          </a:p>
          <a:p>
            <a:pPr marL="114300" indent="0" eaLnBrk="1" hangingPunct="1">
              <a:buNone/>
            </a:pPr>
            <a:r>
              <a:rPr lang="uk-UA" i="1" dirty="0">
                <a:solidFill>
                  <a:schemeClr val="tx1"/>
                </a:solidFill>
              </a:rPr>
              <a:t>- ілюструє концепцію обмеженості ресурсів, ефективності та справедливості</a:t>
            </a:r>
          </a:p>
          <a:p>
            <a:pPr marL="114300" indent="0" eaLnBrk="1" hangingPunct="1">
              <a:buNone/>
            </a:pPr>
            <a:r>
              <a:rPr lang="uk-UA" i="1" dirty="0">
                <a:solidFill>
                  <a:schemeClr val="tx1"/>
                </a:solidFill>
              </a:rPr>
              <a:t>- </a:t>
            </a:r>
            <a:r>
              <a:rPr lang="uk-UA" dirty="0">
                <a:solidFill>
                  <a:schemeClr val="tx1"/>
                </a:solidFill>
              </a:rPr>
              <a:t>сполучає </a:t>
            </a:r>
            <a:r>
              <a:rPr lang="uk-UA" i="1" dirty="0">
                <a:solidFill>
                  <a:schemeClr val="tx1"/>
                </a:solidFill>
              </a:rPr>
              <a:t>точки максимально можливого виробництва двох благ за умови цілковитого використання обмежених ресурсів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26681" y="6040437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826681" y="2439987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247" name="Arc 7"/>
          <p:cNvSpPr>
            <a:spLocks/>
          </p:cNvSpPr>
          <p:nvPr/>
        </p:nvSpPr>
        <p:spPr bwMode="auto">
          <a:xfrm>
            <a:off x="2847319" y="4078287"/>
            <a:ext cx="1655762" cy="1943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>
            <a:off x="2891769" y="3429000"/>
            <a:ext cx="2303462" cy="25923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4476094" y="5373687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15731" y="4294187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395006" y="364490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888" y="6021387"/>
            <a:ext cx="2008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/>
              <a:t>Предмети споживання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1688643" y="3308384"/>
            <a:ext cx="1864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/>
              <a:t>Засоби виробництва</a:t>
            </a:r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 flipH="1" flipV="1">
            <a:off x="2818744" y="4084637"/>
            <a:ext cx="71437" cy="71438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uk-UA">
              <a:latin typeface="+mn-lt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07681" y="50022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3755369" y="4422775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 flipH="1" flipV="1">
            <a:off x="4279244" y="5086350"/>
            <a:ext cx="71437" cy="71437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uk-UA">
              <a:latin typeface="+mn-lt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55456" y="6021387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6119" y="3860800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75869" y="6094412"/>
            <a:ext cx="21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80669" y="4195762"/>
            <a:ext cx="21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10906" y="4652962"/>
            <a:ext cx="21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В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42706" y="508635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С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5731" y="5805487"/>
            <a:ext cx="35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endParaRPr lang="uk-UA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50544" y="4868862"/>
            <a:ext cx="21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</a:t>
            </a:r>
            <a:endParaRPr lang="uk-UA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34869" y="3717925"/>
            <a:ext cx="357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4338" grpId="0" uiExpand="1" build="p"/>
      <p:bldP spid="10244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1" grpId="0"/>
      <p:bldP spid="13" grpId="0"/>
      <p:bldP spid="14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589199" cy="860674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Функції мікроекономіки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547260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Загальнотеоретична</a:t>
            </a:r>
          </a:p>
          <a:p>
            <a:r>
              <a:rPr lang="uk-UA" dirty="0">
                <a:solidFill>
                  <a:schemeClr val="tx1"/>
                </a:solidFill>
              </a:rPr>
              <a:t>Практична.</a:t>
            </a:r>
          </a:p>
          <a:p>
            <a:pPr marL="11430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Теоретичну (пізнавальну) функцію реалізує</a:t>
            </a: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b="1" i="1" dirty="0">
                <a:solidFill>
                  <a:schemeClr val="tx1"/>
                </a:solidFill>
              </a:rPr>
              <a:t>позитивний аналіз</a:t>
            </a:r>
            <a:r>
              <a:rPr lang="uk-UA" sz="2000" dirty="0">
                <a:solidFill>
                  <a:schemeClr val="tx1"/>
                </a:solidFill>
              </a:rPr>
              <a:t>, який: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дає відповідь на запитання </a:t>
            </a:r>
            <a:r>
              <a:rPr lang="uk-UA" sz="2000" b="1" dirty="0">
                <a:solidFill>
                  <a:schemeClr val="tx1"/>
                </a:solidFill>
              </a:rPr>
              <a:t>„що є?“</a:t>
            </a:r>
            <a:r>
              <a:rPr lang="uk-UA" sz="2000" dirty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вивчає реальний стан речей в економіці;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з’ясовує об’єктивні зв’язки між економічними явищами;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формує наукові уявлення про принципи поведінки мікроекономічних суб’єктів.</a:t>
            </a:r>
            <a:r>
              <a:rPr lang="uk-UA" sz="2000" b="1" dirty="0">
                <a:solidFill>
                  <a:schemeClr val="tx1"/>
                </a:solidFill>
              </a:rPr>
              <a:t> </a:t>
            </a:r>
            <a:endParaRPr lang="uk-UA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Практичну функцію виконує</a:t>
            </a:r>
            <a:r>
              <a:rPr lang="uk-UA" sz="2000" b="1" i="1" dirty="0">
                <a:solidFill>
                  <a:schemeClr val="tx1"/>
                </a:solidFill>
              </a:rPr>
              <a:t> нормативний аналіз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</a:p>
          <a:p>
            <a:pPr marL="11430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Він відповідає на запитання </a:t>
            </a:r>
            <a:r>
              <a:rPr lang="uk-UA" sz="2000" b="1" dirty="0">
                <a:solidFill>
                  <a:schemeClr val="tx1"/>
                </a:solidFill>
              </a:rPr>
              <a:t>„що повинно бути?“</a:t>
            </a:r>
            <a:r>
              <a:rPr lang="uk-UA" sz="2000" dirty="0">
                <a:solidFill>
                  <a:schemeClr val="tx1"/>
                </a:solidFill>
              </a:rPr>
              <a:t>, тобто представляє оціночні судження про стан об’єкта чи суб’єкта згідно з певними економічними критеріями.</a:t>
            </a:r>
          </a:p>
          <a:p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88640"/>
            <a:ext cx="8261350" cy="792088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MOODLE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12569" y="672542"/>
            <a:ext cx="7272808" cy="616372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  <a:hlinkClick r:id="rId2"/>
              </a:rPr>
              <a:t>https://exam.nuwm.edu.ua/course/view.php?id=1374</a:t>
            </a:r>
            <a:endParaRPr lang="en-US" b="1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556793"/>
            <a:ext cx="84486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788666"/>
          </a:xfrm>
        </p:spPr>
        <p:txBody>
          <a:bodyPr/>
          <a:lstStyle/>
          <a:p>
            <a:r>
              <a:rPr lang="uk-UA" dirty="0" err="1"/>
              <a:t>Репозиторій</a:t>
            </a:r>
            <a:r>
              <a:rPr lang="uk-UA" dirty="0"/>
              <a:t> НУВГП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7486"/>
            <a:ext cx="8208912" cy="3313722"/>
          </a:xfrm>
          <a:prstGeom prst="rect">
            <a:avLst/>
          </a:prstGeom>
        </p:spPr>
      </p:pic>
      <p:sp>
        <p:nvSpPr>
          <p:cNvPr id="5" name="Полілінія 4"/>
          <p:cNvSpPr/>
          <p:nvPr/>
        </p:nvSpPr>
        <p:spPr>
          <a:xfrm>
            <a:off x="6693877" y="3212976"/>
            <a:ext cx="1905355" cy="1209675"/>
          </a:xfrm>
          <a:custGeom>
            <a:avLst/>
            <a:gdLst>
              <a:gd name="connsiteX0" fmla="*/ 685800 w 1905355"/>
              <a:gd name="connsiteY0" fmla="*/ 371475 h 1209675"/>
              <a:gd name="connsiteX1" fmla="*/ 638175 w 1905355"/>
              <a:gd name="connsiteY1" fmla="*/ 333375 h 1209675"/>
              <a:gd name="connsiteX2" fmla="*/ 476250 w 1905355"/>
              <a:gd name="connsiteY2" fmla="*/ 304800 h 1209675"/>
              <a:gd name="connsiteX3" fmla="*/ 314325 w 1905355"/>
              <a:gd name="connsiteY3" fmla="*/ 314325 h 1209675"/>
              <a:gd name="connsiteX4" fmla="*/ 257175 w 1905355"/>
              <a:gd name="connsiteY4" fmla="*/ 342900 h 1209675"/>
              <a:gd name="connsiteX5" fmla="*/ 228600 w 1905355"/>
              <a:gd name="connsiteY5" fmla="*/ 352425 h 1209675"/>
              <a:gd name="connsiteX6" fmla="*/ 180975 w 1905355"/>
              <a:gd name="connsiteY6" fmla="*/ 390525 h 1209675"/>
              <a:gd name="connsiteX7" fmla="*/ 161925 w 1905355"/>
              <a:gd name="connsiteY7" fmla="*/ 419100 h 1209675"/>
              <a:gd name="connsiteX8" fmla="*/ 133350 w 1905355"/>
              <a:gd name="connsiteY8" fmla="*/ 438150 h 1209675"/>
              <a:gd name="connsiteX9" fmla="*/ 95250 w 1905355"/>
              <a:gd name="connsiteY9" fmla="*/ 485775 h 1209675"/>
              <a:gd name="connsiteX10" fmla="*/ 66675 w 1905355"/>
              <a:gd name="connsiteY10" fmla="*/ 523875 h 1209675"/>
              <a:gd name="connsiteX11" fmla="*/ 47625 w 1905355"/>
              <a:gd name="connsiteY11" fmla="*/ 581025 h 1209675"/>
              <a:gd name="connsiteX12" fmla="*/ 38100 w 1905355"/>
              <a:gd name="connsiteY12" fmla="*/ 609600 h 1209675"/>
              <a:gd name="connsiteX13" fmla="*/ 19050 w 1905355"/>
              <a:gd name="connsiteY13" fmla="*/ 638175 h 1209675"/>
              <a:gd name="connsiteX14" fmla="*/ 0 w 1905355"/>
              <a:gd name="connsiteY14" fmla="*/ 704850 h 1209675"/>
              <a:gd name="connsiteX15" fmla="*/ 9525 w 1905355"/>
              <a:gd name="connsiteY15" fmla="*/ 819150 h 1209675"/>
              <a:gd name="connsiteX16" fmla="*/ 19050 w 1905355"/>
              <a:gd name="connsiteY16" fmla="*/ 857250 h 1209675"/>
              <a:gd name="connsiteX17" fmla="*/ 57150 w 1905355"/>
              <a:gd name="connsiteY17" fmla="*/ 914400 h 1209675"/>
              <a:gd name="connsiteX18" fmla="*/ 85725 w 1905355"/>
              <a:gd name="connsiteY18" fmla="*/ 933450 h 1209675"/>
              <a:gd name="connsiteX19" fmla="*/ 152400 w 1905355"/>
              <a:gd name="connsiteY19" fmla="*/ 1000125 h 1209675"/>
              <a:gd name="connsiteX20" fmla="*/ 180975 w 1905355"/>
              <a:gd name="connsiteY20" fmla="*/ 1019175 h 1209675"/>
              <a:gd name="connsiteX21" fmla="*/ 209550 w 1905355"/>
              <a:gd name="connsiteY21" fmla="*/ 1038225 h 1209675"/>
              <a:gd name="connsiteX22" fmla="*/ 238125 w 1905355"/>
              <a:gd name="connsiteY22" fmla="*/ 1047750 h 1209675"/>
              <a:gd name="connsiteX23" fmla="*/ 295275 w 1905355"/>
              <a:gd name="connsiteY23" fmla="*/ 1076325 h 1209675"/>
              <a:gd name="connsiteX24" fmla="*/ 361950 w 1905355"/>
              <a:gd name="connsiteY24" fmla="*/ 1123950 h 1209675"/>
              <a:gd name="connsiteX25" fmla="*/ 457200 w 1905355"/>
              <a:gd name="connsiteY25" fmla="*/ 1143000 h 1209675"/>
              <a:gd name="connsiteX26" fmla="*/ 523875 w 1905355"/>
              <a:gd name="connsiteY26" fmla="*/ 1171575 h 1209675"/>
              <a:gd name="connsiteX27" fmla="*/ 581025 w 1905355"/>
              <a:gd name="connsiteY27" fmla="*/ 1181100 h 1209675"/>
              <a:gd name="connsiteX28" fmla="*/ 619125 w 1905355"/>
              <a:gd name="connsiteY28" fmla="*/ 1190625 h 1209675"/>
              <a:gd name="connsiteX29" fmla="*/ 800100 w 1905355"/>
              <a:gd name="connsiteY29" fmla="*/ 1209675 h 1209675"/>
              <a:gd name="connsiteX30" fmla="*/ 1485900 w 1905355"/>
              <a:gd name="connsiteY30" fmla="*/ 1200150 h 1209675"/>
              <a:gd name="connsiteX31" fmla="*/ 1581150 w 1905355"/>
              <a:gd name="connsiteY31" fmla="*/ 1181100 h 1209675"/>
              <a:gd name="connsiteX32" fmla="*/ 1609725 w 1905355"/>
              <a:gd name="connsiteY32" fmla="*/ 1152525 h 1209675"/>
              <a:gd name="connsiteX33" fmla="*/ 1666875 w 1905355"/>
              <a:gd name="connsiteY33" fmla="*/ 1133475 h 1209675"/>
              <a:gd name="connsiteX34" fmla="*/ 1685925 w 1905355"/>
              <a:gd name="connsiteY34" fmla="*/ 1104900 h 1209675"/>
              <a:gd name="connsiteX35" fmla="*/ 1714500 w 1905355"/>
              <a:gd name="connsiteY35" fmla="*/ 1095375 h 1209675"/>
              <a:gd name="connsiteX36" fmla="*/ 1752600 w 1905355"/>
              <a:gd name="connsiteY36" fmla="*/ 1038225 h 1209675"/>
              <a:gd name="connsiteX37" fmla="*/ 1790700 w 1905355"/>
              <a:gd name="connsiteY37" fmla="*/ 981075 h 1209675"/>
              <a:gd name="connsiteX38" fmla="*/ 1809750 w 1905355"/>
              <a:gd name="connsiteY38" fmla="*/ 952500 h 1209675"/>
              <a:gd name="connsiteX39" fmla="*/ 1828800 w 1905355"/>
              <a:gd name="connsiteY39" fmla="*/ 895350 h 1209675"/>
              <a:gd name="connsiteX40" fmla="*/ 1838325 w 1905355"/>
              <a:gd name="connsiteY40" fmla="*/ 866775 h 1209675"/>
              <a:gd name="connsiteX41" fmla="*/ 1857375 w 1905355"/>
              <a:gd name="connsiteY41" fmla="*/ 790575 h 1209675"/>
              <a:gd name="connsiteX42" fmla="*/ 1885950 w 1905355"/>
              <a:gd name="connsiteY42" fmla="*/ 685800 h 1209675"/>
              <a:gd name="connsiteX43" fmla="*/ 1895475 w 1905355"/>
              <a:gd name="connsiteY43" fmla="*/ 447675 h 1209675"/>
              <a:gd name="connsiteX44" fmla="*/ 1876425 w 1905355"/>
              <a:gd name="connsiteY44" fmla="*/ 390525 h 1209675"/>
              <a:gd name="connsiteX45" fmla="*/ 1866900 w 1905355"/>
              <a:gd name="connsiteY45" fmla="*/ 361950 h 1209675"/>
              <a:gd name="connsiteX46" fmla="*/ 1828800 w 1905355"/>
              <a:gd name="connsiteY46" fmla="*/ 304800 h 1209675"/>
              <a:gd name="connsiteX47" fmla="*/ 1771650 w 1905355"/>
              <a:gd name="connsiteY47" fmla="*/ 266700 h 1209675"/>
              <a:gd name="connsiteX48" fmla="*/ 1724025 w 1905355"/>
              <a:gd name="connsiteY48" fmla="*/ 219075 h 1209675"/>
              <a:gd name="connsiteX49" fmla="*/ 1704975 w 1905355"/>
              <a:gd name="connsiteY49" fmla="*/ 190500 h 1209675"/>
              <a:gd name="connsiteX50" fmla="*/ 1647825 w 1905355"/>
              <a:gd name="connsiteY50" fmla="*/ 171450 h 1209675"/>
              <a:gd name="connsiteX51" fmla="*/ 1619250 w 1905355"/>
              <a:gd name="connsiteY51" fmla="*/ 161925 h 1209675"/>
              <a:gd name="connsiteX52" fmla="*/ 1552575 w 1905355"/>
              <a:gd name="connsiteY52" fmla="*/ 123825 h 1209675"/>
              <a:gd name="connsiteX53" fmla="*/ 1504950 w 1905355"/>
              <a:gd name="connsiteY53" fmla="*/ 114300 h 1209675"/>
              <a:gd name="connsiteX54" fmla="*/ 1447800 w 1905355"/>
              <a:gd name="connsiteY54" fmla="*/ 95250 h 1209675"/>
              <a:gd name="connsiteX55" fmla="*/ 1362075 w 1905355"/>
              <a:gd name="connsiteY55" fmla="*/ 76200 h 1209675"/>
              <a:gd name="connsiteX56" fmla="*/ 1314450 w 1905355"/>
              <a:gd name="connsiteY56" fmla="*/ 57150 h 1209675"/>
              <a:gd name="connsiteX57" fmla="*/ 1143000 w 1905355"/>
              <a:gd name="connsiteY57" fmla="*/ 19050 h 1209675"/>
              <a:gd name="connsiteX58" fmla="*/ 1095375 w 1905355"/>
              <a:gd name="connsiteY58" fmla="*/ 9525 h 1209675"/>
              <a:gd name="connsiteX59" fmla="*/ 990600 w 1905355"/>
              <a:gd name="connsiteY59" fmla="*/ 0 h 1209675"/>
              <a:gd name="connsiteX60" fmla="*/ 676275 w 1905355"/>
              <a:gd name="connsiteY60" fmla="*/ 9525 h 1209675"/>
              <a:gd name="connsiteX61" fmla="*/ 542925 w 1905355"/>
              <a:gd name="connsiteY61" fmla="*/ 66675 h 1209675"/>
              <a:gd name="connsiteX62" fmla="*/ 485775 w 1905355"/>
              <a:gd name="connsiteY62" fmla="*/ 85725 h 1209675"/>
              <a:gd name="connsiteX63" fmla="*/ 428625 w 1905355"/>
              <a:gd name="connsiteY63" fmla="*/ 133350 h 1209675"/>
              <a:gd name="connsiteX64" fmla="*/ 371475 w 1905355"/>
              <a:gd name="connsiteY64" fmla="*/ 171450 h 1209675"/>
              <a:gd name="connsiteX65" fmla="*/ 323850 w 1905355"/>
              <a:gd name="connsiteY65" fmla="*/ 228600 h 1209675"/>
              <a:gd name="connsiteX66" fmla="*/ 276225 w 1905355"/>
              <a:gd name="connsiteY66" fmla="*/ 276225 h 1209675"/>
              <a:gd name="connsiteX67" fmla="*/ 247650 w 1905355"/>
              <a:gd name="connsiteY67" fmla="*/ 371475 h 1209675"/>
              <a:gd name="connsiteX68" fmla="*/ 238125 w 1905355"/>
              <a:gd name="connsiteY68" fmla="*/ 41910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05355" h="1209675">
                <a:moveTo>
                  <a:pt x="685800" y="371475"/>
                </a:moveTo>
                <a:cubicBezTo>
                  <a:pt x="669925" y="358775"/>
                  <a:pt x="656023" y="343110"/>
                  <a:pt x="638175" y="333375"/>
                </a:cubicBezTo>
                <a:cubicBezTo>
                  <a:pt x="589951" y="307071"/>
                  <a:pt x="527331" y="309444"/>
                  <a:pt x="476250" y="304800"/>
                </a:cubicBezTo>
                <a:cubicBezTo>
                  <a:pt x="422275" y="307975"/>
                  <a:pt x="368125" y="308945"/>
                  <a:pt x="314325" y="314325"/>
                </a:cubicBezTo>
                <a:cubicBezTo>
                  <a:pt x="284398" y="317318"/>
                  <a:pt x="283263" y="329856"/>
                  <a:pt x="257175" y="342900"/>
                </a:cubicBezTo>
                <a:cubicBezTo>
                  <a:pt x="248195" y="347390"/>
                  <a:pt x="238125" y="349250"/>
                  <a:pt x="228600" y="352425"/>
                </a:cubicBezTo>
                <a:cubicBezTo>
                  <a:pt x="174005" y="434317"/>
                  <a:pt x="246700" y="337945"/>
                  <a:pt x="180975" y="390525"/>
                </a:cubicBezTo>
                <a:cubicBezTo>
                  <a:pt x="172036" y="397676"/>
                  <a:pt x="170020" y="411005"/>
                  <a:pt x="161925" y="419100"/>
                </a:cubicBezTo>
                <a:cubicBezTo>
                  <a:pt x="153830" y="427195"/>
                  <a:pt x="142875" y="431800"/>
                  <a:pt x="133350" y="438150"/>
                </a:cubicBezTo>
                <a:cubicBezTo>
                  <a:pt x="114807" y="493780"/>
                  <a:pt x="138334" y="442691"/>
                  <a:pt x="95250" y="485775"/>
                </a:cubicBezTo>
                <a:cubicBezTo>
                  <a:pt x="84025" y="497000"/>
                  <a:pt x="76200" y="511175"/>
                  <a:pt x="66675" y="523875"/>
                </a:cubicBezTo>
                <a:lnTo>
                  <a:pt x="47625" y="581025"/>
                </a:lnTo>
                <a:cubicBezTo>
                  <a:pt x="44450" y="590550"/>
                  <a:pt x="43669" y="601246"/>
                  <a:pt x="38100" y="609600"/>
                </a:cubicBezTo>
                <a:cubicBezTo>
                  <a:pt x="31750" y="619125"/>
                  <a:pt x="24170" y="627936"/>
                  <a:pt x="19050" y="638175"/>
                </a:cubicBezTo>
                <a:cubicBezTo>
                  <a:pt x="12218" y="651840"/>
                  <a:pt x="3052" y="692643"/>
                  <a:pt x="0" y="704850"/>
                </a:cubicBezTo>
                <a:cubicBezTo>
                  <a:pt x="3175" y="742950"/>
                  <a:pt x="4783" y="781213"/>
                  <a:pt x="9525" y="819150"/>
                </a:cubicBezTo>
                <a:cubicBezTo>
                  <a:pt x="11149" y="832140"/>
                  <a:pt x="13196" y="845541"/>
                  <a:pt x="19050" y="857250"/>
                </a:cubicBezTo>
                <a:cubicBezTo>
                  <a:pt x="29289" y="877728"/>
                  <a:pt x="38100" y="901700"/>
                  <a:pt x="57150" y="914400"/>
                </a:cubicBezTo>
                <a:lnTo>
                  <a:pt x="85725" y="933450"/>
                </a:lnTo>
                <a:cubicBezTo>
                  <a:pt x="102490" y="983745"/>
                  <a:pt x="86896" y="956456"/>
                  <a:pt x="152400" y="1000125"/>
                </a:cubicBezTo>
                <a:lnTo>
                  <a:pt x="180975" y="1019175"/>
                </a:lnTo>
                <a:cubicBezTo>
                  <a:pt x="190500" y="1025525"/>
                  <a:pt x="198690" y="1034605"/>
                  <a:pt x="209550" y="1038225"/>
                </a:cubicBezTo>
                <a:cubicBezTo>
                  <a:pt x="219075" y="1041400"/>
                  <a:pt x="229145" y="1043260"/>
                  <a:pt x="238125" y="1047750"/>
                </a:cubicBezTo>
                <a:cubicBezTo>
                  <a:pt x="311983" y="1084679"/>
                  <a:pt x="223451" y="1052384"/>
                  <a:pt x="295275" y="1076325"/>
                </a:cubicBezTo>
                <a:cubicBezTo>
                  <a:pt x="295506" y="1076498"/>
                  <a:pt x="354078" y="1121528"/>
                  <a:pt x="361950" y="1123950"/>
                </a:cubicBezTo>
                <a:cubicBezTo>
                  <a:pt x="392897" y="1133472"/>
                  <a:pt x="457200" y="1143000"/>
                  <a:pt x="457200" y="1143000"/>
                </a:cubicBezTo>
                <a:cubicBezTo>
                  <a:pt x="479425" y="1152525"/>
                  <a:pt x="500764" y="1164464"/>
                  <a:pt x="523875" y="1171575"/>
                </a:cubicBezTo>
                <a:cubicBezTo>
                  <a:pt x="542334" y="1177255"/>
                  <a:pt x="562087" y="1177312"/>
                  <a:pt x="581025" y="1181100"/>
                </a:cubicBezTo>
                <a:cubicBezTo>
                  <a:pt x="593862" y="1183667"/>
                  <a:pt x="606212" y="1188473"/>
                  <a:pt x="619125" y="1190625"/>
                </a:cubicBezTo>
                <a:cubicBezTo>
                  <a:pt x="669074" y="1198950"/>
                  <a:pt x="753470" y="1205436"/>
                  <a:pt x="800100" y="1209675"/>
                </a:cubicBezTo>
                <a:lnTo>
                  <a:pt x="1485900" y="1200150"/>
                </a:lnTo>
                <a:cubicBezTo>
                  <a:pt x="1533278" y="1198951"/>
                  <a:pt x="1544351" y="1193366"/>
                  <a:pt x="1581150" y="1181100"/>
                </a:cubicBezTo>
                <a:cubicBezTo>
                  <a:pt x="1590675" y="1171575"/>
                  <a:pt x="1597950" y="1159067"/>
                  <a:pt x="1609725" y="1152525"/>
                </a:cubicBezTo>
                <a:cubicBezTo>
                  <a:pt x="1627278" y="1142773"/>
                  <a:pt x="1666875" y="1133475"/>
                  <a:pt x="1666875" y="1133475"/>
                </a:cubicBezTo>
                <a:cubicBezTo>
                  <a:pt x="1673225" y="1123950"/>
                  <a:pt x="1676986" y="1112051"/>
                  <a:pt x="1685925" y="1104900"/>
                </a:cubicBezTo>
                <a:cubicBezTo>
                  <a:pt x="1693765" y="1098628"/>
                  <a:pt x="1707400" y="1102475"/>
                  <a:pt x="1714500" y="1095375"/>
                </a:cubicBezTo>
                <a:cubicBezTo>
                  <a:pt x="1730689" y="1079186"/>
                  <a:pt x="1739900" y="1057275"/>
                  <a:pt x="1752600" y="1038225"/>
                </a:cubicBezTo>
                <a:lnTo>
                  <a:pt x="1790700" y="981075"/>
                </a:lnTo>
                <a:cubicBezTo>
                  <a:pt x="1797050" y="971550"/>
                  <a:pt x="1806130" y="963360"/>
                  <a:pt x="1809750" y="952500"/>
                </a:cubicBezTo>
                <a:lnTo>
                  <a:pt x="1828800" y="895350"/>
                </a:lnTo>
                <a:cubicBezTo>
                  <a:pt x="1831975" y="885825"/>
                  <a:pt x="1836356" y="876620"/>
                  <a:pt x="1838325" y="866775"/>
                </a:cubicBezTo>
                <a:cubicBezTo>
                  <a:pt x="1861626" y="750271"/>
                  <a:pt x="1835408" y="871120"/>
                  <a:pt x="1857375" y="790575"/>
                </a:cubicBezTo>
                <a:cubicBezTo>
                  <a:pt x="1889603" y="672407"/>
                  <a:pt x="1864026" y="751572"/>
                  <a:pt x="1885950" y="685800"/>
                </a:cubicBezTo>
                <a:cubicBezTo>
                  <a:pt x="1902633" y="569019"/>
                  <a:pt x="1914787" y="557112"/>
                  <a:pt x="1895475" y="447675"/>
                </a:cubicBezTo>
                <a:cubicBezTo>
                  <a:pt x="1891985" y="427900"/>
                  <a:pt x="1882775" y="409575"/>
                  <a:pt x="1876425" y="390525"/>
                </a:cubicBezTo>
                <a:cubicBezTo>
                  <a:pt x="1873250" y="381000"/>
                  <a:pt x="1872469" y="370304"/>
                  <a:pt x="1866900" y="361950"/>
                </a:cubicBezTo>
                <a:cubicBezTo>
                  <a:pt x="1854200" y="342900"/>
                  <a:pt x="1847850" y="317500"/>
                  <a:pt x="1828800" y="304800"/>
                </a:cubicBezTo>
                <a:lnTo>
                  <a:pt x="1771650" y="266700"/>
                </a:lnTo>
                <a:cubicBezTo>
                  <a:pt x="1720850" y="190500"/>
                  <a:pt x="1787525" y="282575"/>
                  <a:pt x="1724025" y="219075"/>
                </a:cubicBezTo>
                <a:cubicBezTo>
                  <a:pt x="1715930" y="210980"/>
                  <a:pt x="1714683" y="196567"/>
                  <a:pt x="1704975" y="190500"/>
                </a:cubicBezTo>
                <a:cubicBezTo>
                  <a:pt x="1687947" y="179857"/>
                  <a:pt x="1666875" y="177800"/>
                  <a:pt x="1647825" y="171450"/>
                </a:cubicBezTo>
                <a:cubicBezTo>
                  <a:pt x="1638300" y="168275"/>
                  <a:pt x="1627604" y="167494"/>
                  <a:pt x="1619250" y="161925"/>
                </a:cubicBezTo>
                <a:cubicBezTo>
                  <a:pt x="1598347" y="147990"/>
                  <a:pt x="1576745" y="131882"/>
                  <a:pt x="1552575" y="123825"/>
                </a:cubicBezTo>
                <a:cubicBezTo>
                  <a:pt x="1537216" y="118705"/>
                  <a:pt x="1520569" y="118560"/>
                  <a:pt x="1504950" y="114300"/>
                </a:cubicBezTo>
                <a:cubicBezTo>
                  <a:pt x="1485577" y="109016"/>
                  <a:pt x="1467173" y="100534"/>
                  <a:pt x="1447800" y="95250"/>
                </a:cubicBezTo>
                <a:cubicBezTo>
                  <a:pt x="1406279" y="83926"/>
                  <a:pt x="1400565" y="89030"/>
                  <a:pt x="1362075" y="76200"/>
                </a:cubicBezTo>
                <a:cubicBezTo>
                  <a:pt x="1345855" y="70793"/>
                  <a:pt x="1330792" y="62178"/>
                  <a:pt x="1314450" y="57150"/>
                </a:cubicBezTo>
                <a:cubicBezTo>
                  <a:pt x="1264487" y="41777"/>
                  <a:pt x="1192629" y="28976"/>
                  <a:pt x="1143000" y="19050"/>
                </a:cubicBezTo>
                <a:cubicBezTo>
                  <a:pt x="1127125" y="15875"/>
                  <a:pt x="1111498" y="10991"/>
                  <a:pt x="1095375" y="9525"/>
                </a:cubicBezTo>
                <a:lnTo>
                  <a:pt x="990600" y="0"/>
                </a:lnTo>
                <a:cubicBezTo>
                  <a:pt x="885825" y="3175"/>
                  <a:pt x="780397" y="-2582"/>
                  <a:pt x="676275" y="9525"/>
                </a:cubicBezTo>
                <a:cubicBezTo>
                  <a:pt x="617972" y="16304"/>
                  <a:pt x="590795" y="47527"/>
                  <a:pt x="542925" y="66675"/>
                </a:cubicBezTo>
                <a:cubicBezTo>
                  <a:pt x="524281" y="74133"/>
                  <a:pt x="485775" y="85725"/>
                  <a:pt x="485775" y="85725"/>
                </a:cubicBezTo>
                <a:cubicBezTo>
                  <a:pt x="448220" y="142057"/>
                  <a:pt x="490147" y="89405"/>
                  <a:pt x="428625" y="133350"/>
                </a:cubicBezTo>
                <a:cubicBezTo>
                  <a:pt x="366195" y="177943"/>
                  <a:pt x="432772" y="151018"/>
                  <a:pt x="371475" y="171450"/>
                </a:cubicBezTo>
                <a:cubicBezTo>
                  <a:pt x="324177" y="242396"/>
                  <a:pt x="384966" y="155261"/>
                  <a:pt x="323850" y="228600"/>
                </a:cubicBezTo>
                <a:cubicBezTo>
                  <a:pt x="284163" y="276225"/>
                  <a:pt x="328612" y="241300"/>
                  <a:pt x="276225" y="276225"/>
                </a:cubicBezTo>
                <a:cubicBezTo>
                  <a:pt x="261830" y="333806"/>
                  <a:pt x="270840" y="301906"/>
                  <a:pt x="247650" y="371475"/>
                </a:cubicBezTo>
                <a:cubicBezTo>
                  <a:pt x="236117" y="406074"/>
                  <a:pt x="238125" y="390010"/>
                  <a:pt x="238125" y="4191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1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42416" y="1124744"/>
            <a:ext cx="6600451" cy="365263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ЛЕКЦІЯ 1</a:t>
            </a:r>
            <a:br>
              <a:rPr lang="uk-UA" dirty="0">
                <a:solidFill>
                  <a:schemeClr val="tx1"/>
                </a:solidFill>
              </a:rPr>
            </a:br>
            <a:br>
              <a:rPr lang="uk-UA" dirty="0">
                <a:solidFill>
                  <a:schemeClr val="tx1"/>
                </a:solidFill>
              </a:rPr>
            </a:br>
            <a:r>
              <a:rPr lang="uk-UA" b="1" i="1" dirty="0">
                <a:solidFill>
                  <a:schemeClr val="tx1"/>
                </a:solidFill>
              </a:rPr>
              <a:t>ПРЕДМЕТ І МЕТОД МІКРОЕКОНОМІКИ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135" y="188640"/>
            <a:ext cx="7647380" cy="792088"/>
          </a:xfrm>
        </p:spPr>
        <p:txBody>
          <a:bodyPr>
            <a:noAutofit/>
          </a:bodyPr>
          <a:lstStyle/>
          <a:p>
            <a:pPr lvl="0"/>
            <a:r>
              <a:rPr lang="uk-UA" sz="2000" dirty="0">
                <a:solidFill>
                  <a:schemeClr val="tx1"/>
                </a:solidFill>
              </a:rPr>
              <a:t>1. Мікроекономіка в системі економічних наук. Предмет, суб’єкти та об’єкт мікроекономіки.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268760"/>
            <a:ext cx="7848872" cy="558924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Сучасна економічна теорія </a:t>
            </a:r>
            <a:r>
              <a:rPr lang="en-US" b="1" u="sng" dirty="0">
                <a:solidFill>
                  <a:schemeClr val="tx1"/>
                </a:solidFill>
              </a:rPr>
              <a:t>ECONOMICS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включає три частини: </a:t>
            </a:r>
          </a:p>
          <a:p>
            <a:pPr lvl="0"/>
            <a:r>
              <a:rPr lang="uk-UA" sz="3600" b="1" i="1" dirty="0">
                <a:solidFill>
                  <a:schemeClr val="tx1"/>
                </a:solidFill>
              </a:rPr>
              <a:t>політична економія</a:t>
            </a:r>
            <a:r>
              <a:rPr lang="uk-UA" sz="36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– досліджує систему виробничих відносин за допомогою абстрактних категорій, таких як </a:t>
            </a:r>
            <a:r>
              <a:rPr lang="uk-UA" sz="2000" b="1" i="1" dirty="0">
                <a:solidFill>
                  <a:schemeClr val="tx1"/>
                </a:solidFill>
              </a:rPr>
              <a:t>товар, гроші, ка­пітал, вартість, ціна, прибуток, заробітна плата, власність</a:t>
            </a:r>
            <a:r>
              <a:rPr lang="uk-UA" sz="2000" i="1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тощо;</a:t>
            </a:r>
          </a:p>
          <a:p>
            <a:pPr lvl="0"/>
            <a:r>
              <a:rPr lang="uk-UA" sz="3600" b="1" i="1" dirty="0">
                <a:solidFill>
                  <a:schemeClr val="tx1"/>
                </a:solidFill>
              </a:rPr>
              <a:t>мікроекономіка</a:t>
            </a:r>
            <a:r>
              <a:rPr lang="uk-UA" sz="2000" dirty="0">
                <a:solidFill>
                  <a:schemeClr val="tx1"/>
                </a:solidFill>
              </a:rPr>
              <a:t> – вивчає явища і процеси на рівні первинних елементів госпо­дарської системи, таких як споживач, фірма, галузь;</a:t>
            </a:r>
          </a:p>
          <a:p>
            <a:pPr lvl="0"/>
            <a:r>
              <a:rPr lang="uk-UA" sz="3600" b="1" i="1" dirty="0">
                <a:solidFill>
                  <a:schemeClr val="tx1"/>
                </a:solidFill>
              </a:rPr>
              <a:t>макроекономіка</a:t>
            </a:r>
            <a:r>
              <a:rPr lang="uk-UA" sz="2000" dirty="0">
                <a:solidFill>
                  <a:schemeClr val="tx1"/>
                </a:solidFill>
              </a:rPr>
              <a:t> – узагальнює економічні явища на рівні всього суспільства в цілому, зосереджує свою увагу на таких проблемах як економічний цикл, безробіття, інфляція, цілі та інструменти еко­номічної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37101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30" y="116632"/>
            <a:ext cx="8261350" cy="644748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Предмет мікроекономіки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1196752"/>
            <a:ext cx="7632848" cy="5544616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поведінка індивідуальних господарських суб’єктів в різних ринкових структурах.</a:t>
            </a:r>
          </a:p>
          <a:p>
            <a:pPr marL="114300" indent="0">
              <a:buNone/>
            </a:pPr>
            <a:r>
              <a:rPr lang="uk-UA" dirty="0">
                <a:solidFill>
                  <a:schemeClr val="tx1"/>
                </a:solidFill>
              </a:rPr>
              <a:t>Суб’єкти ринкової економіки:</a:t>
            </a:r>
          </a:p>
          <a:p>
            <a:pPr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за способом одержання доходів: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наймані робітники, фермери, підприємці, менеджери, </a:t>
            </a:r>
          </a:p>
          <a:p>
            <a:pPr lvl="1"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вкладники коштів у банк, а також банк, товарна біржа, </a:t>
            </a:r>
          </a:p>
          <a:p>
            <a:pPr lvl="1"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міністерство фінансів тощо.</a:t>
            </a:r>
          </a:p>
          <a:p>
            <a:pPr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за рухом товарів:</a:t>
            </a:r>
            <a:r>
              <a:rPr lang="uk-UA" sz="2000" dirty="0">
                <a:solidFill>
                  <a:schemeClr val="tx1"/>
                </a:solidFill>
              </a:rPr>
              <a:t> покупець, продавець, виробник, споживач. </a:t>
            </a:r>
          </a:p>
          <a:p>
            <a:pPr>
              <a:buFontTx/>
              <a:buChar char="-"/>
            </a:pPr>
            <a:r>
              <a:rPr lang="uk-UA" sz="2000" b="1" i="1" dirty="0">
                <a:solidFill>
                  <a:schemeClr val="tx1"/>
                </a:solidFill>
              </a:rPr>
              <a:t>за організацією економічної діяльності</a:t>
            </a:r>
            <a:r>
              <a:rPr lang="uk-UA" sz="2000" i="1" dirty="0">
                <a:solidFill>
                  <a:schemeClr val="tx1"/>
                </a:solidFill>
              </a:rPr>
              <a:t>:</a:t>
            </a:r>
            <a:r>
              <a:rPr lang="uk-UA" sz="2000" dirty="0">
                <a:solidFill>
                  <a:schemeClr val="tx1"/>
                </a:solidFill>
              </a:rPr>
              <a:t> інвестор, підприємство, посередник. </a:t>
            </a:r>
          </a:p>
          <a:p>
            <a:pPr marL="114300" indent="0" algn="ctr">
              <a:buNone/>
            </a:pPr>
            <a:endParaRPr lang="uk-UA" b="1" i="1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Центральні суб’єкти </a:t>
            </a:r>
            <a:r>
              <a:rPr lang="uk-UA" dirty="0">
                <a:solidFill>
                  <a:schemeClr val="tx1"/>
                </a:solidFill>
              </a:rPr>
              <a:t>мікроекономіки:</a:t>
            </a:r>
          </a:p>
          <a:p>
            <a:pPr marL="114300" indent="0" algn="ctr">
              <a:buNone/>
            </a:pPr>
            <a:r>
              <a:rPr lang="uk-UA" sz="3200" b="1" i="1" dirty="0">
                <a:solidFill>
                  <a:schemeClr val="tx1"/>
                </a:solidFill>
              </a:rPr>
              <a:t>СПОЖИВАЧ І ФІРМА</a:t>
            </a:r>
            <a:r>
              <a:rPr lang="uk-UA" sz="3200" dirty="0">
                <a:solidFill>
                  <a:schemeClr val="tx1"/>
                </a:solidFill>
              </a:rPr>
              <a:t>. 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138" y="188640"/>
            <a:ext cx="8261350" cy="644748"/>
          </a:xfrm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tx1"/>
                </a:solidFill>
              </a:rPr>
              <a:t>Об’єкт вивчення мікроекономіки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1124744"/>
            <a:ext cx="7416824" cy="54726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b="1" i="1" dirty="0">
                <a:solidFill>
                  <a:schemeClr val="tx1"/>
                </a:solidFill>
              </a:rPr>
              <a:t>процес розробки, </a:t>
            </a:r>
          </a:p>
          <a:p>
            <a:pPr marL="114300" indent="0">
              <a:buNone/>
            </a:pPr>
            <a:r>
              <a:rPr lang="uk-UA" b="1" i="1" dirty="0">
                <a:solidFill>
                  <a:schemeClr val="tx1"/>
                </a:solidFill>
              </a:rPr>
              <a:t>			прийняття і </a:t>
            </a:r>
          </a:p>
          <a:p>
            <a:pPr marL="11430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	реалізації  рішень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114300" indent="0" algn="ctr">
              <a:buNone/>
            </a:pPr>
            <a:r>
              <a:rPr lang="uk-UA" b="1" i="1" dirty="0">
                <a:solidFill>
                  <a:schemeClr val="tx1"/>
                </a:solidFill>
              </a:rPr>
              <a:t>відносно вибору і використання обмеже­них ресурсів з метою одержання </a:t>
            </a:r>
            <a:r>
              <a:rPr lang="uk-UA" b="1" i="1" u="sng" dirty="0">
                <a:solidFill>
                  <a:schemeClr val="tx1"/>
                </a:solidFill>
              </a:rPr>
              <a:t>якомога більшої вигоди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uk-UA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uk-UA" sz="2000" dirty="0">
                <a:solidFill>
                  <a:schemeClr val="tx1"/>
                </a:solidFill>
              </a:rPr>
              <a:t>Досліджуючи поведінку мікроекономічних суб’єктів, вчені:</a:t>
            </a:r>
          </a:p>
          <a:p>
            <a:pPr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узагальнюють принципи вибору товарів споживачем, </a:t>
            </a:r>
          </a:p>
          <a:p>
            <a:pPr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виводять правила використання ресурсів фірмою, </a:t>
            </a:r>
          </a:p>
          <a:p>
            <a:pPr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вивчають чинники, що впливають на ціни, обсяги купівлі та продажу товарів, найму робочої сили, </a:t>
            </a:r>
          </a:p>
          <a:p>
            <a:pPr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з’ясовують сильні та слабкі сторони ринкового механізму, </a:t>
            </a:r>
          </a:p>
          <a:p>
            <a:pPr>
              <a:buFontTx/>
              <a:buChar char="-"/>
            </a:pPr>
            <a:r>
              <a:rPr lang="uk-UA" sz="1800" dirty="0">
                <a:solidFill>
                  <a:schemeClr val="tx1"/>
                </a:solidFill>
              </a:rPr>
              <a:t>відстежують можливості та наслідки його регулювання з боку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9675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79208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Мікроекономіка допоможе дати відповідь на наступні питання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196752"/>
            <a:ext cx="7992888" cy="554461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b="1" dirty="0">
                <a:solidFill>
                  <a:schemeClr val="tx1"/>
                </a:solidFill>
              </a:rPr>
              <a:t>На особистому рівні:</a:t>
            </a:r>
          </a:p>
          <a:p>
            <a:r>
              <a:rPr lang="ru-RU" sz="2000" dirty="0">
                <a:solidFill>
                  <a:schemeClr val="tx1"/>
                </a:solidFill>
              </a:rPr>
              <a:t>Як я </a:t>
            </a:r>
            <a:r>
              <a:rPr lang="ru-RU" sz="2000" dirty="0" err="1">
                <a:solidFill>
                  <a:schemeClr val="tx1"/>
                </a:solidFill>
              </a:rPr>
              <a:t>можу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максимізувати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середній</a:t>
            </a:r>
            <a:r>
              <a:rPr lang="ru-RU" sz="2000" dirty="0">
                <a:solidFill>
                  <a:schemeClr val="tx1"/>
                </a:solidFill>
              </a:rPr>
              <a:t> бал по </a:t>
            </a:r>
            <a:r>
              <a:rPr lang="ru-RU" sz="2000" dirty="0" err="1">
                <a:solidFill>
                  <a:schemeClr val="tx1"/>
                </a:solidFill>
              </a:rPr>
              <a:t>Мікроекономіці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враховуючи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обмеження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часі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мені</a:t>
            </a:r>
            <a:r>
              <a:rPr lang="ru-RU" sz="2000" dirty="0">
                <a:solidFill>
                  <a:schemeClr val="tx1"/>
                </a:solidFill>
              </a:rPr>
              <a:t> буде </a:t>
            </a:r>
            <a:r>
              <a:rPr lang="ru-RU" sz="2000" dirty="0" err="1">
                <a:solidFill>
                  <a:schemeClr val="tx1"/>
                </a:solidFill>
              </a:rPr>
              <a:t>краще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фінансовому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плані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я зараз кину роботу і повернусь на </a:t>
            </a:r>
            <a:r>
              <a:rPr lang="ru-RU" sz="2000" dirty="0" err="1">
                <a:solidFill>
                  <a:schemeClr val="tx1"/>
                </a:solidFill>
              </a:rPr>
              <a:t>бакалаврський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ступінь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До </a:t>
            </a:r>
            <a:r>
              <a:rPr lang="ru-RU" sz="2000" dirty="0" err="1">
                <a:solidFill>
                  <a:schemeClr val="tx1"/>
                </a:solidFill>
              </a:rPr>
              <a:t>якої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кар'єри</a:t>
            </a:r>
            <a:r>
              <a:rPr lang="ru-RU" sz="2000" dirty="0">
                <a:solidFill>
                  <a:schemeClr val="tx1"/>
                </a:solidFill>
              </a:rPr>
              <a:t> я повинен </a:t>
            </a:r>
            <a:r>
              <a:rPr lang="ru-RU" sz="2000" dirty="0" err="1">
                <a:solidFill>
                  <a:schemeClr val="tx1"/>
                </a:solidFill>
              </a:rPr>
              <a:t>готуватися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 як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нового </a:t>
            </a:r>
            <a:r>
              <a:rPr lang="en-US" sz="2000" dirty="0">
                <a:solidFill>
                  <a:schemeClr val="tx1"/>
                </a:solidFill>
              </a:rPr>
              <a:t>iPhone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холодильника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я хочу </a:t>
            </a:r>
            <a:r>
              <a:rPr lang="ru-RU" sz="2000" dirty="0" err="1">
                <a:solidFill>
                  <a:schemeClr val="tx1"/>
                </a:solidFill>
              </a:rPr>
              <a:t>купити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варто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купувати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новий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енергоефективний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вищою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ціною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погоджуватися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дешевшу</a:t>
            </a:r>
            <a:r>
              <a:rPr lang="ru-RU" sz="2000" dirty="0">
                <a:solidFill>
                  <a:schemeClr val="tx1"/>
                </a:solidFill>
              </a:rPr>
              <a:t> модель?</a:t>
            </a:r>
          </a:p>
          <a:p>
            <a:pPr marL="11430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На професійному рівні:</a:t>
            </a:r>
          </a:p>
          <a:p>
            <a:r>
              <a:rPr lang="uk-UA" sz="2000" dirty="0">
                <a:solidFill>
                  <a:schemeClr val="tx1"/>
                </a:solidFill>
              </a:rPr>
              <a:t>Як може фірма мінімізувати свої витрати?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Яку ціну поставити на свою продукцію?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Чи варто мені інвестувати в </a:t>
            </a:r>
            <a:r>
              <a:rPr lang="uk-UA" sz="2000" dirty="0" err="1">
                <a:solidFill>
                  <a:schemeClr val="tx1"/>
                </a:solidFill>
              </a:rPr>
              <a:t>стартап</a:t>
            </a:r>
            <a:r>
              <a:rPr lang="uk-UA" sz="2000" dirty="0">
                <a:solidFill>
                  <a:schemeClr val="tx1"/>
                </a:solidFill>
              </a:rPr>
              <a:t>?</a:t>
            </a:r>
          </a:p>
          <a:p>
            <a:r>
              <a:rPr lang="uk-UA" sz="2000" dirty="0">
                <a:solidFill>
                  <a:schemeClr val="tx1"/>
                </a:solidFill>
              </a:rPr>
              <a:t>Як я повинен відреагувати на дії моїх конкурентів?</a:t>
            </a:r>
          </a:p>
        </p:txBody>
      </p:sp>
    </p:spTree>
    <p:extLst>
      <p:ext uri="{BB962C8B-B14F-4D97-AF65-F5344CB8AC3E}">
        <p14:creationId xmlns:p14="http://schemas.microsoft.com/office/powerpoint/2010/main" val="9526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3202</TotalTime>
  <Words>1603</Words>
  <Application>Microsoft Office PowerPoint</Application>
  <PresentationFormat>Екран (4:3)</PresentationFormat>
  <Paragraphs>249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Tahoma</vt:lpstr>
      <vt:lpstr>Wingdings</vt:lpstr>
      <vt:lpstr>Wingdings 3</vt:lpstr>
      <vt:lpstr>Природа</vt:lpstr>
      <vt:lpstr>Wisp</vt:lpstr>
      <vt:lpstr>МІКРОЕКОНОМІКА</vt:lpstr>
      <vt:lpstr>Структура курсу</vt:lpstr>
      <vt:lpstr>MOODLE</vt:lpstr>
      <vt:lpstr>Репозиторій НУВГП </vt:lpstr>
      <vt:lpstr>ЛЕКЦІЯ 1  ПРЕДМЕТ І МЕТОД МІКРОЕКОНОМІКИ</vt:lpstr>
      <vt:lpstr>1. Мікроекономіка в системі економічних наук. Предмет, суб’єкти та об’єкт мікроекономіки.</vt:lpstr>
      <vt:lpstr>Предмет мікроекономіки</vt:lpstr>
      <vt:lpstr>Об’єкт вивчення мікроекономіки</vt:lpstr>
      <vt:lpstr>Мікроекономіка допоможе дати відповідь на наступні питання</vt:lpstr>
      <vt:lpstr>Найбільш широко, мікроекономіка також може допомогти вам зрозуміти</vt:lpstr>
      <vt:lpstr>2. Основні поняття та припущення мікроекономічного аналізу.</vt:lpstr>
      <vt:lpstr>Потреба -&gt;  </vt:lpstr>
      <vt:lpstr>З економічними благами пов’язані:</vt:lpstr>
      <vt:lpstr>Презентація PowerPoint</vt:lpstr>
      <vt:lpstr>Ефективність </vt:lpstr>
      <vt:lpstr>Раціональна поведінка </vt:lpstr>
      <vt:lpstr>РИНОК</vt:lpstr>
      <vt:lpstr>Конкуренція</vt:lpstr>
      <vt:lpstr>Класифікація ринкових форм за кількістю продавців і особливістю їх поведінки  </vt:lpstr>
      <vt:lpstr>3. Загальні та специфічні методи мікроекономічних досліджень.</vt:lpstr>
      <vt:lpstr>Припущення та помилки економічного аналізу</vt:lpstr>
      <vt:lpstr>Специфічні методи</vt:lpstr>
      <vt:lpstr>Економічна модель</vt:lpstr>
      <vt:lpstr>Презентація PowerPoint</vt:lpstr>
      <vt:lpstr>Рис. 1. Межа виробничих можливостей. Випадок декількох ресурсів</vt:lpstr>
      <vt:lpstr>Рис. 1.2. Межа виробничих можливостей</vt:lpstr>
      <vt:lpstr>Функції мікроекономіки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Sania</dc:creator>
  <cp:lastModifiedBy>Дмитро Нікитенко</cp:lastModifiedBy>
  <cp:revision>191</cp:revision>
  <dcterms:created xsi:type="dcterms:W3CDTF">2012-11-29T10:06:59Z</dcterms:created>
  <dcterms:modified xsi:type="dcterms:W3CDTF">2022-12-03T21:22:34Z</dcterms:modified>
</cp:coreProperties>
</file>