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4" r:id="rId3"/>
    <p:sldId id="258" r:id="rId4"/>
    <p:sldId id="263" r:id="rId5"/>
    <p:sldId id="259" r:id="rId6"/>
    <p:sldId id="261" r:id="rId7"/>
    <p:sldId id="260" r:id="rId8"/>
    <p:sldId id="262" r:id="rId9"/>
    <p:sldId id="265" r:id="rId10"/>
    <p:sldId id="256"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vo.uu.edu.ua/mod/book/view.php?id=276607"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762000" y="1143000"/>
            <a:ext cx="8153400" cy="1938992"/>
          </a:xfrm>
          <a:prstGeom prst="rect">
            <a:avLst/>
          </a:prstGeom>
        </p:spPr>
        <p:txBody>
          <a:bodyPr wrap="square">
            <a:spAutoFit/>
          </a:bodyPr>
          <a:lstStyle/>
          <a:p>
            <a:r>
              <a:rPr lang="uk-UA" sz="4000" b="1" dirty="0" smtClean="0">
                <a:latin typeface="Garamond"/>
                <a:ea typeface="Garamond"/>
                <a:cs typeface="Garamond"/>
                <a:sym typeface="Garamond"/>
              </a:rPr>
              <a:t>Національно-визвольна війна українського народу середини</a:t>
            </a:r>
            <a:r>
              <a:rPr lang="en-US" sz="4000" b="1" dirty="0" smtClean="0">
                <a:latin typeface="Garamond"/>
                <a:ea typeface="Garamond"/>
                <a:cs typeface="Garamond"/>
                <a:sym typeface="Garamond"/>
              </a:rPr>
              <a:t>VII</a:t>
            </a:r>
            <a:r>
              <a:rPr lang="uk-UA" sz="4000" b="1" dirty="0" smtClean="0">
                <a:latin typeface="Garamond"/>
                <a:ea typeface="Garamond"/>
                <a:cs typeface="Garamond"/>
                <a:sym typeface="Garamond"/>
              </a:rPr>
              <a:t> століття</a:t>
            </a:r>
            <a:endParaRPr lang="uk-UA" sz="4000" dirty="0"/>
          </a:p>
        </p:txBody>
      </p:sp>
      <p:sp>
        <p:nvSpPr>
          <p:cNvPr id="5" name="Прямокутник 4"/>
          <p:cNvSpPr/>
          <p:nvPr/>
        </p:nvSpPr>
        <p:spPr>
          <a:xfrm rot="10800000" flipV="1">
            <a:off x="762000" y="4473456"/>
            <a:ext cx="7162800" cy="1264449"/>
          </a:xfrm>
          <a:prstGeom prst="rect">
            <a:avLst/>
          </a:prstGeom>
        </p:spPr>
        <p:txBody>
          <a:bodyPr wrap="square">
            <a:spAutoFit/>
          </a:bodyPr>
          <a:lstStyle/>
          <a:p>
            <a:pPr lvl="0" algn="ctr">
              <a:buSzPts val="1680"/>
            </a:pPr>
            <a:r>
              <a:rPr lang="ru-RU" sz="3600" dirty="0" smtClean="0">
                <a:latin typeface="Garamond"/>
                <a:ea typeface="Garamond"/>
                <a:cs typeface="Garamond"/>
                <a:sym typeface="Garamond"/>
              </a:rPr>
              <a:t>Лектор: кандидат </a:t>
            </a:r>
            <a:r>
              <a:rPr lang="ru-RU" sz="3600" dirty="0" err="1" smtClean="0">
                <a:latin typeface="Garamond"/>
                <a:ea typeface="Garamond"/>
                <a:cs typeface="Garamond"/>
                <a:sym typeface="Garamond"/>
              </a:rPr>
              <a:t>історичних</a:t>
            </a:r>
            <a:r>
              <a:rPr lang="ru-RU" sz="3600" dirty="0" smtClean="0">
                <a:latin typeface="Garamond"/>
                <a:ea typeface="Garamond"/>
                <a:cs typeface="Garamond"/>
                <a:sym typeface="Garamond"/>
              </a:rPr>
              <a:t> наук</a:t>
            </a:r>
            <a:endParaRPr lang="ru-RU" sz="3600" dirty="0" smtClean="0"/>
          </a:p>
          <a:p>
            <a:pPr lvl="0" algn="ctr">
              <a:spcBef>
                <a:spcPts val="480"/>
              </a:spcBef>
              <a:buSzPts val="1680"/>
            </a:pPr>
            <a:r>
              <a:rPr lang="ru-RU" sz="3600" dirty="0" smtClean="0">
                <a:latin typeface="Garamond"/>
                <a:ea typeface="Garamond"/>
                <a:cs typeface="Garamond"/>
                <a:sym typeface="Garamond"/>
              </a:rPr>
              <a:t>Доцент: </a:t>
            </a:r>
            <a:r>
              <a:rPr lang="ru-RU" sz="3600" dirty="0" err="1" smtClean="0">
                <a:latin typeface="Garamond"/>
                <a:ea typeface="Garamond"/>
                <a:cs typeface="Garamond"/>
                <a:sym typeface="Garamond"/>
              </a:rPr>
              <a:t>Юрчук</a:t>
            </a:r>
            <a:r>
              <a:rPr lang="ru-RU" sz="3600" dirty="0" smtClean="0">
                <a:latin typeface="Garamond"/>
                <a:ea typeface="Garamond"/>
                <a:cs typeface="Garamond"/>
                <a:sym typeface="Garamond"/>
              </a:rPr>
              <a:t> Людмила </a:t>
            </a:r>
            <a:r>
              <a:rPr lang="ru-RU" sz="3600" dirty="0" err="1" smtClean="0">
                <a:latin typeface="Garamond"/>
                <a:ea typeface="Garamond"/>
                <a:cs typeface="Garamond"/>
                <a:sym typeface="Garamond"/>
              </a:rPr>
              <a:t>Василівна</a:t>
            </a:r>
            <a:endParaRPr lang="ru-RU"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371600" y="685800"/>
            <a:ext cx="6553200" cy="923330"/>
          </a:xfrm>
          <a:prstGeom prst="rect">
            <a:avLst/>
          </a:prstGeom>
        </p:spPr>
        <p:txBody>
          <a:bodyPr wrap="square">
            <a:spAutoFit/>
          </a:bodyPr>
          <a:lstStyle/>
          <a:p>
            <a:r>
              <a:rPr lang="uk-UA" b="1" dirty="0" smtClean="0">
                <a:solidFill>
                  <a:srgbClr val="FFFF00"/>
                </a:solidFill>
                <a:latin typeface="Garamond"/>
                <a:ea typeface="Garamond"/>
                <a:cs typeface="Garamond"/>
                <a:sym typeface="Garamond"/>
              </a:rPr>
              <a:t/>
            </a:r>
            <a:br>
              <a:rPr lang="uk-UA" b="1" dirty="0" smtClean="0">
                <a:solidFill>
                  <a:srgbClr val="FFFF00"/>
                </a:solidFill>
                <a:latin typeface="Garamond"/>
                <a:ea typeface="Garamond"/>
                <a:cs typeface="Garamond"/>
                <a:sym typeface="Garamond"/>
              </a:rPr>
            </a:br>
            <a:r>
              <a:rPr lang="uk-UA" b="1" dirty="0" smtClean="0">
                <a:solidFill>
                  <a:srgbClr val="FFFF00"/>
                </a:solidFill>
                <a:latin typeface="Garamond"/>
                <a:ea typeface="Garamond"/>
                <a:cs typeface="Garamond"/>
                <a:sym typeface="Garamond"/>
              </a:rPr>
              <a:t/>
            </a:r>
            <a:br>
              <a:rPr lang="uk-UA" b="1" dirty="0" smtClean="0">
                <a:solidFill>
                  <a:srgbClr val="FFFF00"/>
                </a:solidFill>
                <a:latin typeface="Garamond"/>
                <a:ea typeface="Garamond"/>
                <a:cs typeface="Garamond"/>
                <a:sym typeface="Garamond"/>
              </a:rPr>
            </a:br>
            <a:endParaRPr lang="uk-UA" dirty="0"/>
          </a:p>
        </p:txBody>
      </p:sp>
      <p:pic>
        <p:nvPicPr>
          <p:cNvPr id="5" name="Рисунок 4" descr="ᐈ Національно-визвольна війна українського народу середини XVII ст. |  Discover.in.ua"/>
          <p:cNvPicPr/>
          <p:nvPr/>
        </p:nvPicPr>
        <p:blipFill>
          <a:blip r:embed="rId2" cstate="print"/>
          <a:srcRect/>
          <a:stretch>
            <a:fillRect/>
          </a:stretch>
        </p:blipFill>
        <p:spPr bwMode="auto">
          <a:xfrm>
            <a:off x="609600" y="228600"/>
            <a:ext cx="8381999" cy="6096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381000" y="751344"/>
            <a:ext cx="8458200" cy="4893647"/>
          </a:xfrm>
          <a:prstGeom prst="rect">
            <a:avLst/>
          </a:prstGeom>
        </p:spPr>
        <p:txBody>
          <a:bodyPr wrap="square">
            <a:spAutoFit/>
          </a:bodyPr>
          <a:lstStyle/>
          <a:p>
            <a:pPr algn="just"/>
            <a:r>
              <a:rPr lang="uk-UA" sz="2400" dirty="0" smtClean="0"/>
              <a:t>Після битв під Жовтими водами, під Корсунем — Україна, козаки, Хмельницький майже шість років жили без панування Польщі. Цікаві твердження щодо подальших дій гетьмана висловлює історик М.Пасічник: «Лише згодом Богдан Хмельницький сприйняв ідею створення окремої української держави. Восени 1648 р., відступивши з Галичини, він прибуває до Києва. Вище духовенство і населення міста урочисто вітають його як національного героя і захисника православної церкви. Ця урочиста зустріч і розмова з освіченими представника66 ми українського населення Києва справили враження на гетьмана. Він зрозумів, що настав час боротьби за повне визволення всього українського народу та створення своєї окремої української держави»</a:t>
            </a:r>
            <a:endParaRPr lang="uk-UA"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304800" y="889844"/>
            <a:ext cx="8382000" cy="4247317"/>
          </a:xfrm>
          <a:prstGeom prst="rect">
            <a:avLst/>
          </a:prstGeom>
        </p:spPr>
        <p:txBody>
          <a:bodyPr wrap="square">
            <a:spAutoFit/>
          </a:bodyPr>
          <a:lstStyle/>
          <a:p>
            <a:pPr algn="just">
              <a:lnSpc>
                <a:spcPct val="150000"/>
              </a:lnSpc>
            </a:pPr>
            <a:r>
              <a:rPr lang="uk-UA" dirty="0" smtClean="0"/>
              <a:t>Незадовго після цього відбулися такі події: 1) </a:t>
            </a:r>
            <a:r>
              <a:rPr lang="uk-UA" dirty="0" err="1" smtClean="0"/>
              <a:t>Зборівська</a:t>
            </a:r>
            <a:r>
              <a:rPr lang="uk-UA" dirty="0" smtClean="0"/>
              <a:t> битва; 2) була підписана «</a:t>
            </a:r>
            <a:r>
              <a:rPr lang="uk-UA" dirty="0" err="1" smtClean="0"/>
              <a:t>Зборівська</a:t>
            </a:r>
            <a:r>
              <a:rPr lang="uk-UA" dirty="0" smtClean="0"/>
              <a:t> угода 1649 р.»; 3) битва під Берестечком; 4) 17 вересня 1651 р. 	Хмельницький підписує з королем Польщі невигідну «Білоцерківську угоду». У конкретних історичних умовах середини </a:t>
            </a:r>
            <a:r>
              <a:rPr lang="en-US" dirty="0" smtClean="0"/>
              <a:t>XVII </a:t>
            </a:r>
            <a:r>
              <a:rPr lang="uk-UA" dirty="0" smtClean="0"/>
              <a:t>ст. Б. Хмельницький пішов на підписання Переяславської угоди 18 січня 1654 р та згодом «Березневих статей». Переяславська угода містила присягу на вірність козаків,за якою цар великодушно взяв їх під свій контроль. А в «Березневих статтях» містилися правові зобов’язання української сторони перед Московським царством, які передбачали </a:t>
            </a:r>
            <a:r>
              <a:rPr lang="uk-UA" dirty="0" err="1" smtClean="0"/>
              <a:t>військовополітичну</a:t>
            </a:r>
            <a:r>
              <a:rPr lang="uk-UA" dirty="0" smtClean="0"/>
              <a:t> єдність України і Московії та недоторканість </a:t>
            </a:r>
            <a:r>
              <a:rPr lang="uk-UA" dirty="0" err="1" smtClean="0"/>
              <a:t>суспільнополітичних</a:t>
            </a:r>
            <a:r>
              <a:rPr lang="uk-UA" dirty="0" smtClean="0"/>
              <a:t> порядків в Україні. </a:t>
            </a:r>
            <a:endParaRPr lang="uk-U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533400" y="335846"/>
            <a:ext cx="7543800" cy="6370975"/>
          </a:xfrm>
          <a:prstGeom prst="rect">
            <a:avLst/>
          </a:prstGeom>
        </p:spPr>
        <p:txBody>
          <a:bodyPr wrap="square">
            <a:spAutoFit/>
          </a:bodyPr>
          <a:lstStyle/>
          <a:p>
            <a:pPr algn="just"/>
            <a:r>
              <a:rPr lang="ru-RU" sz="2400" dirty="0" smtClean="0"/>
              <a:t>Нова держава </a:t>
            </a:r>
            <a:r>
              <a:rPr lang="ru-RU" sz="2400" dirty="0" err="1" smtClean="0"/>
              <a:t>була</a:t>
            </a:r>
            <a:r>
              <a:rPr lang="ru-RU" sz="2400" dirty="0" smtClean="0"/>
              <a:t> </a:t>
            </a:r>
            <a:r>
              <a:rPr lang="ru-RU" sz="2400" dirty="0" err="1" smtClean="0"/>
              <a:t>побудована</a:t>
            </a:r>
            <a:r>
              <a:rPr lang="ru-RU" sz="2400" dirty="0" smtClean="0"/>
              <a:t> за </a:t>
            </a:r>
            <a:r>
              <a:rPr lang="ru-RU" sz="2400" dirty="0" err="1" smtClean="0"/>
              <a:t>зразком</a:t>
            </a:r>
            <a:r>
              <a:rPr lang="ru-RU" sz="2400" dirty="0" smtClean="0"/>
              <a:t> </a:t>
            </a:r>
            <a:r>
              <a:rPr lang="ru-RU" sz="2400" dirty="0" err="1" smtClean="0"/>
              <a:t>політичного</a:t>
            </a:r>
            <a:r>
              <a:rPr lang="ru-RU" sz="2400" dirty="0" smtClean="0"/>
              <a:t> ладу </a:t>
            </a:r>
            <a:r>
              <a:rPr lang="ru-RU" sz="2400" dirty="0" err="1" smtClean="0"/>
              <a:t>Запорозької</a:t>
            </a:r>
            <a:r>
              <a:rPr lang="ru-RU" sz="2400" dirty="0" smtClean="0"/>
              <a:t> </a:t>
            </a:r>
            <a:r>
              <a:rPr lang="ru-RU" sz="2400" dirty="0" err="1" smtClean="0"/>
              <a:t>Січі</a:t>
            </a:r>
            <a:r>
              <a:rPr lang="ru-RU" sz="2400" dirty="0" smtClean="0"/>
              <a:t>. Будова </a:t>
            </a:r>
            <a:r>
              <a:rPr lang="ru-RU" sz="2400" dirty="0" err="1" smtClean="0"/>
              <a:t>української</a:t>
            </a:r>
            <a:r>
              <a:rPr lang="ru-RU" sz="2400" dirty="0" smtClean="0"/>
              <a:t> </a:t>
            </a:r>
            <a:r>
              <a:rPr lang="ru-RU" sz="2400" dirty="0" err="1" smtClean="0"/>
              <a:t>держави</a:t>
            </a:r>
            <a:r>
              <a:rPr lang="ru-RU" sz="2400" dirty="0" smtClean="0"/>
              <a:t> </a:t>
            </a:r>
            <a:r>
              <a:rPr lang="ru-RU" sz="2400" dirty="0" err="1" smtClean="0"/>
              <a:t>велася</a:t>
            </a:r>
            <a:r>
              <a:rPr lang="ru-RU" sz="2400" dirty="0" smtClean="0"/>
              <a:t> в </a:t>
            </a:r>
            <a:r>
              <a:rPr lang="ru-RU" sz="2400" dirty="0" err="1" smtClean="0"/>
              <a:t>умовах</a:t>
            </a:r>
            <a:r>
              <a:rPr lang="ru-RU" sz="2400" dirty="0" smtClean="0"/>
              <a:t> </a:t>
            </a:r>
            <a:r>
              <a:rPr lang="ru-RU" sz="2400" dirty="0" err="1" smtClean="0"/>
              <a:t>війни</a:t>
            </a:r>
            <a:r>
              <a:rPr lang="ru-RU" sz="2400" dirty="0" smtClean="0"/>
              <a:t>, </a:t>
            </a:r>
            <a:r>
              <a:rPr lang="ru-RU" sz="2400" dirty="0" err="1" smtClean="0"/>
              <a:t>в</a:t>
            </a:r>
            <a:r>
              <a:rPr lang="ru-RU" sz="2400" dirty="0" smtClean="0"/>
              <a:t> </a:t>
            </a:r>
            <a:r>
              <a:rPr lang="ru-RU" sz="2400" dirty="0" err="1" smtClean="0"/>
              <a:t>результаті</a:t>
            </a:r>
            <a:r>
              <a:rPr lang="ru-RU" sz="2400" dirty="0" smtClean="0"/>
              <a:t> </a:t>
            </a:r>
            <a:r>
              <a:rPr lang="ru-RU" sz="2400" dirty="0" err="1" smtClean="0"/>
              <a:t>якої</a:t>
            </a:r>
            <a:r>
              <a:rPr lang="ru-RU" sz="2400" dirty="0" smtClean="0"/>
              <a:t> для </a:t>
            </a:r>
            <a:r>
              <a:rPr lang="ru-RU" sz="2400" dirty="0" err="1" smtClean="0"/>
              <a:t>забезпечення</a:t>
            </a:r>
            <a:r>
              <a:rPr lang="ru-RU" sz="2400" dirty="0" smtClean="0"/>
              <a:t> </a:t>
            </a:r>
            <a:r>
              <a:rPr lang="ru-RU" sz="2400" dirty="0" err="1" smtClean="0"/>
              <a:t>повноцінної</a:t>
            </a:r>
            <a:r>
              <a:rPr lang="ru-RU" sz="2400" dirty="0" smtClean="0"/>
              <a:t> </a:t>
            </a:r>
            <a:r>
              <a:rPr lang="ru-RU" sz="2400" dirty="0" err="1" smtClean="0"/>
              <a:t>роботи</a:t>
            </a:r>
            <a:r>
              <a:rPr lang="ru-RU" sz="2400" dirty="0" smtClean="0"/>
              <a:t> державного </a:t>
            </a:r>
            <a:r>
              <a:rPr lang="ru-RU" sz="2400" dirty="0" err="1" smtClean="0"/>
              <a:t>апарату</a:t>
            </a:r>
            <a:r>
              <a:rPr lang="ru-RU" sz="2400" dirty="0" smtClean="0"/>
              <a:t> </a:t>
            </a:r>
            <a:r>
              <a:rPr lang="ru-RU" sz="2400" dirty="0" err="1" smtClean="0"/>
              <a:t>використовувалася</a:t>
            </a:r>
            <a:r>
              <a:rPr lang="ru-RU" sz="2400" dirty="0" smtClean="0"/>
              <a:t> </a:t>
            </a:r>
            <a:r>
              <a:rPr lang="ru-RU" sz="2400" dirty="0" err="1" smtClean="0"/>
              <a:t>надійна</a:t>
            </a:r>
            <a:r>
              <a:rPr lang="ru-RU" sz="2400" dirty="0" smtClean="0"/>
              <a:t> та </a:t>
            </a:r>
            <a:r>
              <a:rPr lang="ru-RU" sz="2400" dirty="0" err="1" smtClean="0"/>
              <a:t>перевірена</a:t>
            </a:r>
            <a:r>
              <a:rPr lang="ru-RU" sz="2400" dirty="0" smtClean="0"/>
              <a:t> на </a:t>
            </a:r>
            <a:r>
              <a:rPr lang="ru-RU" sz="2400" dirty="0" err="1" smtClean="0"/>
              <a:t>практиці</a:t>
            </a:r>
            <a:r>
              <a:rPr lang="ru-RU" sz="2400" dirty="0" smtClean="0"/>
              <a:t> </a:t>
            </a:r>
            <a:r>
              <a:rPr lang="ru-RU" sz="2400" dirty="0" err="1" smtClean="0"/>
              <a:t>військово-адміністративна</a:t>
            </a:r>
            <a:r>
              <a:rPr lang="ru-RU" sz="2400" dirty="0" smtClean="0"/>
              <a:t>, </a:t>
            </a:r>
            <a:r>
              <a:rPr lang="ru-RU" sz="2400" dirty="0" err="1" smtClean="0"/>
              <a:t>полково-сотенна</a:t>
            </a:r>
            <a:r>
              <a:rPr lang="ru-RU" sz="2400" dirty="0" smtClean="0"/>
              <a:t> </a:t>
            </a:r>
            <a:r>
              <a:rPr lang="ru-RU" sz="2400" dirty="0" err="1" smtClean="0"/>
              <a:t>організація</a:t>
            </a:r>
            <a:r>
              <a:rPr lang="ru-RU" sz="2400" dirty="0" smtClean="0"/>
              <a:t> </a:t>
            </a:r>
            <a:r>
              <a:rPr lang="ru-RU" sz="2400" dirty="0" err="1" smtClean="0"/>
              <a:t>козацтва</a:t>
            </a:r>
            <a:r>
              <a:rPr lang="ru-RU" sz="2400" dirty="0" smtClean="0"/>
              <a:t>. </a:t>
            </a:r>
            <a:r>
              <a:rPr lang="ru-RU" sz="2400" dirty="0" err="1" smtClean="0"/>
              <a:t>Юридичне</a:t>
            </a:r>
            <a:r>
              <a:rPr lang="ru-RU" sz="2400" dirty="0" smtClean="0"/>
              <a:t> </a:t>
            </a:r>
            <a:r>
              <a:rPr lang="ru-RU" sz="2400" dirty="0" err="1" smtClean="0"/>
              <a:t>підтвердження</a:t>
            </a:r>
            <a:r>
              <a:rPr lang="ru-RU" sz="2400" dirty="0" smtClean="0"/>
              <a:t> </a:t>
            </a:r>
            <a:r>
              <a:rPr lang="ru-RU" sz="2400" dirty="0" err="1" smtClean="0"/>
              <a:t>свого</a:t>
            </a:r>
            <a:r>
              <a:rPr lang="ru-RU" sz="2400" dirty="0" smtClean="0"/>
              <a:t> </a:t>
            </a:r>
            <a:r>
              <a:rPr lang="ru-RU" sz="2400" dirty="0" err="1" smtClean="0"/>
              <a:t>існування</a:t>
            </a:r>
            <a:r>
              <a:rPr lang="ru-RU" sz="2400" dirty="0" smtClean="0"/>
              <a:t> </a:t>
            </a:r>
            <a:r>
              <a:rPr lang="ru-RU" sz="2400" dirty="0" err="1" smtClean="0"/>
              <a:t>молоде</a:t>
            </a:r>
            <a:r>
              <a:rPr lang="ru-RU" sz="2400" dirty="0" smtClean="0"/>
              <a:t> </a:t>
            </a:r>
            <a:r>
              <a:rPr lang="ru-RU" sz="2400" dirty="0" err="1" smtClean="0"/>
              <a:t>українське</a:t>
            </a:r>
            <a:r>
              <a:rPr lang="ru-RU" sz="2400" dirty="0" smtClean="0"/>
              <a:t> </a:t>
            </a:r>
            <a:r>
              <a:rPr lang="ru-RU" sz="2400" dirty="0" err="1" smtClean="0"/>
              <a:t>державне</a:t>
            </a:r>
            <a:r>
              <a:rPr lang="ru-RU" sz="2400" dirty="0" smtClean="0"/>
              <a:t> </a:t>
            </a:r>
            <a:r>
              <a:rPr lang="ru-RU" sz="2400" dirty="0" err="1" smtClean="0"/>
              <a:t>утворення</a:t>
            </a:r>
            <a:r>
              <a:rPr lang="ru-RU" sz="2400" dirty="0" smtClean="0"/>
              <a:t> </a:t>
            </a:r>
            <a:r>
              <a:rPr lang="ru-RU" sz="2400" dirty="0" err="1" smtClean="0"/>
              <a:t>здобуло</a:t>
            </a:r>
            <a:r>
              <a:rPr lang="ru-RU" sz="2400" dirty="0" smtClean="0"/>
              <a:t> у </a:t>
            </a:r>
            <a:r>
              <a:rPr lang="ru-RU" sz="2400" dirty="0" err="1" smtClean="0"/>
              <a:t>Зборівському</a:t>
            </a:r>
            <a:r>
              <a:rPr lang="ru-RU" sz="2400" dirty="0" smtClean="0"/>
              <a:t> (1649 р.) та </a:t>
            </a:r>
            <a:r>
              <a:rPr lang="ru-RU" sz="2400" dirty="0" err="1" smtClean="0"/>
              <a:t>Білоцерківському</a:t>
            </a:r>
            <a:r>
              <a:rPr lang="ru-RU" sz="2400" dirty="0" smtClean="0"/>
              <a:t> (1651 р.) договорах </a:t>
            </a:r>
            <a:r>
              <a:rPr lang="ru-RU" sz="2400" dirty="0" err="1" smtClean="0"/>
              <a:t>гетьмана</a:t>
            </a:r>
            <a:r>
              <a:rPr lang="ru-RU" sz="2400" dirty="0" smtClean="0"/>
              <a:t> Б. </a:t>
            </a:r>
            <a:r>
              <a:rPr lang="ru-RU" sz="2400" dirty="0" err="1" smtClean="0"/>
              <a:t>Хмельницького</a:t>
            </a:r>
            <a:r>
              <a:rPr lang="ru-RU" sz="2400" dirty="0" smtClean="0"/>
              <a:t> </a:t>
            </a:r>
            <a:r>
              <a:rPr lang="ru-RU" sz="2400" dirty="0" err="1" smtClean="0"/>
              <a:t>з</a:t>
            </a:r>
            <a:r>
              <a:rPr lang="ru-RU" sz="2400" dirty="0" smtClean="0"/>
              <a:t> </a:t>
            </a:r>
            <a:r>
              <a:rPr lang="ru-RU" sz="2400" dirty="0" err="1" smtClean="0"/>
              <a:t>польським</a:t>
            </a:r>
            <a:r>
              <a:rPr lang="ru-RU" sz="2400" dirty="0" smtClean="0"/>
              <a:t> урядом. </a:t>
            </a:r>
            <a:r>
              <a:rPr lang="ru-RU" sz="2400" dirty="0" err="1" smtClean="0"/>
              <a:t>Полково-сотенний</a:t>
            </a:r>
            <a:r>
              <a:rPr lang="ru-RU" sz="2400" dirty="0" smtClean="0"/>
              <a:t> </a:t>
            </a:r>
            <a:r>
              <a:rPr lang="ru-RU" sz="2400" dirty="0" err="1" smtClean="0"/>
              <a:t>устрій</a:t>
            </a:r>
            <a:r>
              <a:rPr lang="ru-RU" sz="2400" dirty="0" smtClean="0"/>
              <a:t> </a:t>
            </a:r>
            <a:r>
              <a:rPr lang="ru-RU" sz="2400" dirty="0" err="1" smtClean="0"/>
              <a:t>новоствореної</a:t>
            </a:r>
            <a:r>
              <a:rPr lang="ru-RU" sz="2400" dirty="0" smtClean="0"/>
              <a:t> </a:t>
            </a:r>
            <a:r>
              <a:rPr lang="ru-RU" sz="2400" dirty="0" err="1" smtClean="0"/>
              <a:t>української</a:t>
            </a:r>
            <a:r>
              <a:rPr lang="ru-RU" sz="2400" dirty="0" smtClean="0"/>
              <a:t> </a:t>
            </a:r>
            <a:r>
              <a:rPr lang="ru-RU" sz="2400" dirty="0" err="1" smtClean="0"/>
              <a:t>держави</a:t>
            </a:r>
            <a:r>
              <a:rPr lang="ru-RU" sz="2400" dirty="0" smtClean="0"/>
              <a:t> </a:t>
            </a:r>
            <a:r>
              <a:rPr lang="ru-RU" sz="2400" dirty="0" err="1" smtClean="0"/>
              <a:t>був</a:t>
            </a:r>
            <a:r>
              <a:rPr lang="ru-RU" sz="2400" dirty="0" smtClean="0"/>
              <a:t> </a:t>
            </a:r>
            <a:r>
              <a:rPr lang="ru-RU" sz="2400" dirty="0" err="1" smtClean="0"/>
              <a:t>винятковим</a:t>
            </a:r>
            <a:r>
              <a:rPr lang="ru-RU" sz="2400" dirty="0" smtClean="0"/>
              <a:t> прикладом у </a:t>
            </a:r>
            <a:r>
              <a:rPr lang="ru-RU" sz="2400" dirty="0" err="1" smtClean="0"/>
              <a:t>європейському</a:t>
            </a:r>
            <a:r>
              <a:rPr lang="ru-RU" sz="2400" dirty="0" smtClean="0"/>
              <a:t> </a:t>
            </a:r>
            <a:r>
              <a:rPr lang="ru-RU" sz="2400" dirty="0" err="1" smtClean="0"/>
              <a:t>державно-політичному</a:t>
            </a:r>
            <a:r>
              <a:rPr lang="ru-RU" sz="2400" dirty="0" smtClean="0"/>
              <a:t> </a:t>
            </a:r>
            <a:r>
              <a:rPr lang="ru-RU" sz="2400" dirty="0" err="1" smtClean="0"/>
              <a:t>устрої</a:t>
            </a:r>
            <a:r>
              <a:rPr lang="ru-RU" sz="2400" dirty="0" smtClean="0"/>
              <a:t>, </a:t>
            </a:r>
            <a:r>
              <a:rPr lang="ru-RU" sz="2400" dirty="0" err="1" smtClean="0"/>
              <a:t>характерним</a:t>
            </a:r>
            <a:r>
              <a:rPr lang="ru-RU" sz="2400" dirty="0" smtClean="0"/>
              <a:t> </a:t>
            </a:r>
            <a:r>
              <a:rPr lang="ru-RU" sz="2400" dirty="0" err="1" smtClean="0"/>
              <a:t>лише</a:t>
            </a:r>
            <a:r>
              <a:rPr lang="ru-RU" sz="2400" dirty="0" smtClean="0"/>
              <a:t> для </a:t>
            </a:r>
            <a:r>
              <a:rPr lang="ru-RU" sz="2400" dirty="0" err="1" smtClean="0"/>
              <a:t>України</a:t>
            </a:r>
            <a:r>
              <a:rPr lang="ru-RU" sz="2400" dirty="0" smtClean="0"/>
              <a:t>. </a:t>
            </a:r>
            <a:r>
              <a:rPr lang="ru-RU" sz="2400" dirty="0" err="1" smtClean="0"/>
              <a:t>Неповторність</a:t>
            </a:r>
            <a:r>
              <a:rPr lang="ru-RU" sz="2400" dirty="0" smtClean="0"/>
              <a:t> </a:t>
            </a:r>
            <a:r>
              <a:rPr lang="ru-RU" sz="2400" dirty="0" err="1" smtClean="0"/>
              <a:t>його</a:t>
            </a:r>
            <a:r>
              <a:rPr lang="ru-RU" sz="2400" dirty="0" smtClean="0"/>
              <a:t> </a:t>
            </a:r>
            <a:r>
              <a:rPr lang="ru-RU" sz="2400" dirty="0" err="1" smtClean="0"/>
              <a:t>полягала</a:t>
            </a:r>
            <a:r>
              <a:rPr lang="ru-RU" sz="2400" dirty="0" smtClean="0"/>
              <a:t> в тому, </a:t>
            </a:r>
            <a:r>
              <a:rPr lang="ru-RU" sz="2400" dirty="0" err="1" smtClean="0"/>
              <a:t>що</a:t>
            </a:r>
            <a:r>
              <a:rPr lang="ru-RU" sz="2400" dirty="0" smtClean="0"/>
              <a:t> </a:t>
            </a:r>
            <a:r>
              <a:rPr lang="ru-RU" sz="2400" dirty="0" err="1" smtClean="0"/>
              <a:t>він</a:t>
            </a:r>
            <a:r>
              <a:rPr lang="ru-RU" sz="2400" dirty="0" smtClean="0"/>
              <a:t> вершив не </a:t>
            </a:r>
            <a:r>
              <a:rPr lang="ru-RU" sz="2400" dirty="0" err="1" smtClean="0"/>
              <a:t>лише</a:t>
            </a:r>
            <a:r>
              <a:rPr lang="ru-RU" sz="2400" dirty="0" smtClean="0"/>
              <a:t> </a:t>
            </a:r>
            <a:r>
              <a:rPr lang="ru-RU" sz="2400" dirty="0" err="1" smtClean="0"/>
              <a:t>військову</a:t>
            </a:r>
            <a:r>
              <a:rPr lang="ru-RU" sz="2400" dirty="0" smtClean="0"/>
              <a:t> </a:t>
            </a:r>
            <a:r>
              <a:rPr lang="ru-RU" sz="2400" dirty="0" err="1" smtClean="0"/>
              <a:t>владу</a:t>
            </a:r>
            <a:r>
              <a:rPr lang="ru-RU" sz="2400" dirty="0" smtClean="0"/>
              <a:t>, а </a:t>
            </a:r>
            <a:r>
              <a:rPr lang="ru-RU" sz="2400" dirty="0" err="1" smtClean="0"/>
              <a:t>й</a:t>
            </a:r>
            <a:r>
              <a:rPr lang="ru-RU" sz="2400" dirty="0" smtClean="0"/>
              <a:t> </a:t>
            </a:r>
            <a:r>
              <a:rPr lang="ru-RU" sz="2400" dirty="0" err="1" smtClean="0"/>
              <a:t>адміністративну</a:t>
            </a:r>
            <a:r>
              <a:rPr lang="ru-RU" sz="2400" dirty="0" smtClean="0"/>
              <a:t> та </a:t>
            </a:r>
            <a:r>
              <a:rPr lang="ru-RU" sz="2400" dirty="0" err="1" smtClean="0"/>
              <a:t>судову</a:t>
            </a:r>
            <a:r>
              <a:rPr lang="ru-RU" sz="2400" dirty="0" smtClean="0"/>
              <a:t>. </a:t>
            </a:r>
            <a:r>
              <a:rPr lang="ru-RU" sz="2400" dirty="0" err="1" smtClean="0"/>
              <a:t>Наступною</a:t>
            </a:r>
            <a:r>
              <a:rPr lang="ru-RU" sz="2400" dirty="0" smtClean="0"/>
              <a:t> </a:t>
            </a:r>
            <a:r>
              <a:rPr lang="ru-RU" sz="2400" dirty="0" err="1" smtClean="0"/>
              <a:t>ознакою</a:t>
            </a:r>
            <a:r>
              <a:rPr lang="ru-RU" sz="2400" dirty="0" smtClean="0"/>
              <a:t> </a:t>
            </a:r>
            <a:r>
              <a:rPr lang="ru-RU" sz="2400" dirty="0" err="1" smtClean="0"/>
              <a:t>була</a:t>
            </a:r>
            <a:r>
              <a:rPr lang="ru-RU" sz="2400" dirty="0" smtClean="0"/>
              <a:t> </a:t>
            </a:r>
            <a:r>
              <a:rPr lang="ru-RU" sz="2400" dirty="0" err="1" smtClean="0"/>
              <a:t>виборність</a:t>
            </a:r>
            <a:r>
              <a:rPr lang="ru-RU" sz="2400" dirty="0" smtClean="0"/>
              <a:t> </a:t>
            </a:r>
            <a:r>
              <a:rPr lang="ru-RU" sz="2400" dirty="0" err="1" smtClean="0"/>
              <a:t>органів</a:t>
            </a:r>
            <a:r>
              <a:rPr lang="ru-RU" sz="2400" dirty="0" smtClean="0"/>
              <a:t> </a:t>
            </a:r>
            <a:r>
              <a:rPr lang="ru-RU" sz="2400" dirty="0" err="1" smtClean="0"/>
              <a:t>влади</a:t>
            </a:r>
            <a:r>
              <a:rPr lang="ru-RU" sz="2400" dirty="0" smtClean="0"/>
              <a:t>.</a:t>
            </a:r>
            <a:endParaRPr lang="uk-UA"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533400" y="685800"/>
            <a:ext cx="7620000" cy="3170099"/>
          </a:xfrm>
          <a:prstGeom prst="rect">
            <a:avLst/>
          </a:prstGeom>
        </p:spPr>
        <p:txBody>
          <a:bodyPr wrap="square">
            <a:spAutoFit/>
          </a:bodyPr>
          <a:lstStyle/>
          <a:p>
            <a:pPr lvl="0" indent="-342900" algn="just">
              <a:buSzPts val="2240"/>
            </a:pPr>
            <a:r>
              <a:rPr lang="uk-UA" sz="3200" b="1" dirty="0" smtClean="0">
                <a:latin typeface="Garamond"/>
                <a:ea typeface="Garamond"/>
                <a:cs typeface="Garamond"/>
                <a:sym typeface="Garamond"/>
              </a:rPr>
              <a:t>Мета:   </a:t>
            </a:r>
            <a:r>
              <a:rPr lang="uk-UA" sz="2800" dirty="0" smtClean="0"/>
              <a:t>виховання </a:t>
            </a:r>
            <a:r>
              <a:rPr lang="uk-UA" sz="2800" dirty="0" smtClean="0"/>
              <a:t>у студентів почуття гордості та приналежності до незламного українського народу, </a:t>
            </a:r>
            <a:r>
              <a:rPr lang="uk-UA" sz="2800" dirty="0" smtClean="0"/>
              <a:t>розуміння ролі постаті Б. Хмельницького в українському державотворенні; </a:t>
            </a:r>
            <a:r>
              <a:rPr lang="uk-UA" sz="2800" dirty="0" smtClean="0"/>
              <a:t>глибокої пошани до світлої пам’яті борців за державність України; поваги до історії України;  стійкості до впливів пропаганди країни – агресора.</a:t>
            </a:r>
            <a:endParaRPr lang="uk-UA" sz="2800" dirty="0"/>
          </a:p>
        </p:txBody>
      </p:sp>
      <p:sp>
        <p:nvSpPr>
          <p:cNvPr id="3" name="Прямокутник 2"/>
          <p:cNvSpPr/>
          <p:nvPr/>
        </p:nvSpPr>
        <p:spPr>
          <a:xfrm>
            <a:off x="457200" y="4038599"/>
            <a:ext cx="8001000" cy="3139321"/>
          </a:xfrm>
          <a:prstGeom prst="rect">
            <a:avLst/>
          </a:prstGeom>
        </p:spPr>
        <p:txBody>
          <a:bodyPr wrap="square">
            <a:spAutoFit/>
          </a:bodyPr>
          <a:lstStyle/>
          <a:p>
            <a:r>
              <a:rPr lang="uk-UA" smtClean="0"/>
              <a:t>1</a:t>
            </a:r>
            <a:r>
              <a:rPr lang="uk-UA" dirty="0" smtClean="0"/>
              <a:t> Бойко О.Д. Історія України: </a:t>
            </a:r>
            <a:r>
              <a:rPr lang="uk-UA" dirty="0" smtClean="0">
                <a:hlinkClick r:id="rId2" tooltip="Підручник"/>
              </a:rPr>
              <a:t>підручник</a:t>
            </a:r>
            <a:r>
              <a:rPr lang="uk-UA" dirty="0" smtClean="0"/>
              <a:t>/ О.Д.Бойко. – 5-те вид. доповнене. - К.: </a:t>
            </a:r>
            <a:r>
              <a:rPr lang="uk-UA" dirty="0" err="1" smtClean="0"/>
              <a:t>Академвидав</a:t>
            </a:r>
            <a:r>
              <a:rPr lang="uk-UA" dirty="0" smtClean="0"/>
              <a:t>, 2014. – 720 с.</a:t>
            </a:r>
          </a:p>
          <a:p>
            <a:r>
              <a:rPr lang="uk-UA" dirty="0" smtClean="0"/>
              <a:t>2.      Литвин В. Історія України: </a:t>
            </a:r>
            <a:r>
              <a:rPr lang="uk-UA" dirty="0" smtClean="0">
                <a:hlinkClick r:id="rId2" tooltip="Підручник"/>
              </a:rPr>
              <a:t>підручник</a:t>
            </a:r>
            <a:r>
              <a:rPr lang="uk-UA" dirty="0" smtClean="0"/>
              <a:t> / </a:t>
            </a:r>
            <a:r>
              <a:rPr lang="uk-UA" dirty="0" err="1" smtClean="0"/>
              <a:t>Відп</a:t>
            </a:r>
            <a:r>
              <a:rPr lang="uk-UA" dirty="0" smtClean="0"/>
              <a:t>. ред. В. Смолій. НАН України. Інститут історії України. – К.: Наукова думка, 2013. – 991 с.</a:t>
            </a:r>
          </a:p>
          <a:p>
            <a:r>
              <a:rPr lang="uk-UA" dirty="0" smtClean="0"/>
              <a:t>3.      Гарін В.Б. Історія України: </a:t>
            </a:r>
            <a:r>
              <a:rPr lang="uk-UA" dirty="0" err="1" smtClean="0"/>
              <a:t>навч</a:t>
            </a:r>
            <a:r>
              <a:rPr lang="uk-UA" dirty="0" smtClean="0"/>
              <a:t>. </a:t>
            </a:r>
            <a:r>
              <a:rPr lang="uk-UA" dirty="0" err="1" smtClean="0"/>
              <a:t>посіб</a:t>
            </a:r>
            <a:r>
              <a:rPr lang="uk-UA" dirty="0" smtClean="0"/>
              <a:t>. / В.Б. Гарін.,  І.А. </a:t>
            </a:r>
            <a:r>
              <a:rPr lang="uk-UA" dirty="0" err="1" smtClean="0"/>
              <a:t>Кіпцар</a:t>
            </a:r>
            <a:r>
              <a:rPr lang="uk-UA" dirty="0" smtClean="0"/>
              <a:t>, О.В. Кондратенко.  – К.: Центр учбової л-ри, 2012. – 240 с.</a:t>
            </a:r>
          </a:p>
          <a:p>
            <a:r>
              <a:rPr lang="uk-UA" dirty="0" smtClean="0"/>
              <a:t>4.      Литвин В.М. </a:t>
            </a:r>
            <a:r>
              <a:rPr lang="uk-UA" dirty="0" err="1" smtClean="0"/>
              <a:t>История</a:t>
            </a:r>
            <a:r>
              <a:rPr lang="uk-UA" dirty="0" smtClean="0"/>
              <a:t> України. </a:t>
            </a:r>
            <a:r>
              <a:rPr lang="uk-UA" dirty="0" smtClean="0">
                <a:hlinkClick r:id="rId2" tooltip="Підручник"/>
              </a:rPr>
              <a:t>підручник</a:t>
            </a:r>
            <a:r>
              <a:rPr lang="uk-UA" dirty="0" smtClean="0"/>
              <a:t> / В.Н. Литвин. - К .: Наукова думка, 2010. - 831с.</a:t>
            </a:r>
          </a:p>
          <a:p>
            <a:r>
              <a:rPr lang="uk-UA" dirty="0" smtClean="0"/>
              <a:t>5.      </a:t>
            </a:r>
            <a:r>
              <a:rPr lang="uk-UA" dirty="0" err="1" smtClean="0"/>
              <a:t>Шабала</a:t>
            </a:r>
            <a:r>
              <a:rPr lang="uk-UA" dirty="0" smtClean="0"/>
              <a:t> Я. Історія України: </a:t>
            </a:r>
            <a:r>
              <a:rPr lang="uk-UA" dirty="0" err="1" smtClean="0"/>
              <a:t>посіб.-практикум</a:t>
            </a:r>
            <a:r>
              <a:rPr lang="uk-UA" dirty="0" smtClean="0"/>
              <a:t>/ Я. </a:t>
            </a:r>
            <a:r>
              <a:rPr lang="uk-UA" dirty="0" err="1" smtClean="0"/>
              <a:t>Шабала</a:t>
            </a:r>
            <a:r>
              <a:rPr lang="uk-UA" dirty="0" smtClean="0"/>
              <a:t>. - Луцьк, ВМА Терен, 2008. – 300с.</a:t>
            </a:r>
          </a:p>
          <a:p>
            <a:r>
              <a:rPr lang="uk-UA" dirty="0" smtClean="0"/>
              <a:t> </a:t>
            </a:r>
            <a:endParaRPr lang="uk-U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кутник 4"/>
          <p:cNvSpPr/>
          <p:nvPr/>
        </p:nvSpPr>
        <p:spPr>
          <a:xfrm>
            <a:off x="381000" y="304800"/>
            <a:ext cx="8458200" cy="6186309"/>
          </a:xfrm>
          <a:prstGeom prst="rect">
            <a:avLst/>
          </a:prstGeom>
        </p:spPr>
        <p:txBody>
          <a:bodyPr wrap="square">
            <a:spAutoFit/>
          </a:bodyPr>
          <a:lstStyle/>
          <a:p>
            <a:pPr algn="just"/>
            <a:r>
              <a:rPr lang="uk-UA" dirty="0" smtClean="0"/>
              <a:t>	Перед початком Визвольної війни (1648-1657 </a:t>
            </a:r>
            <a:r>
              <a:rPr lang="en-US" dirty="0" smtClean="0"/>
              <a:t>pp.) </a:t>
            </a:r>
            <a:r>
              <a:rPr lang="uk-UA" dirty="0" smtClean="0"/>
              <a:t>майже всі українські землі перебували під владою Речі Посполитої. Польські магнати та шляхтичі захоплювали родючі українські землі (пожалування королем за службу, купівля, шлюби з місцевими українськими паннами, загарбання козацьких хуторів і земель і т.п.), просуваючись все далі в Східну та Південну Україну. Розбудовувалися замки й фільварки магнатів Вишневецьких, Заславських, Потоцьких, </a:t>
            </a:r>
            <a:r>
              <a:rPr lang="uk-UA" dirty="0" err="1" smtClean="0"/>
              <a:t>Конецпольських</a:t>
            </a:r>
            <a:r>
              <a:rPr lang="uk-UA" dirty="0" smtClean="0"/>
              <a:t>, Калиновських, </a:t>
            </a:r>
            <a:r>
              <a:rPr lang="uk-UA" dirty="0" err="1" smtClean="0"/>
              <a:t>Ружинських</a:t>
            </a:r>
            <a:r>
              <a:rPr lang="uk-UA" dirty="0" smtClean="0"/>
              <a:t> та ін.</a:t>
            </a:r>
          </a:p>
          <a:p>
            <a:pPr algn="just"/>
            <a:r>
              <a:rPr lang="uk-UA" dirty="0" smtClean="0"/>
              <a:t>Польські пани й урядовці (воєводи, старости, каштеляни), займаючи землі, населені українськими селянами, міщанами та козаками, грабували природні багатства України, неймовірно експлуатували її населення. У багатьох місцевостях України, зокрема в Східній Галичині й на Волині, панщина сягала п'яти-шести днів на тиждень. На Середньому Подніпров'ї та Півдні вона становила три-чотири дні. Окрім панщини, селяни виконували на користь панів і орендарів чимало інших повинностей (натуральних і грошових) — сплачували десятини, різного роду данини й податки. Уже згадуваний нами Г.Л.</a:t>
            </a:r>
            <a:r>
              <a:rPr lang="uk-UA" dirty="0" err="1" smtClean="0"/>
              <a:t>Боплан</a:t>
            </a:r>
            <a:r>
              <a:rPr lang="uk-UA" dirty="0" smtClean="0"/>
              <a:t> зазначав, що селяни змушені віддавати своїм панам усе, що тим лише заманеться вимагати. Пани могли не тільки відібрати в них майно, а й позбавити їх життя. Селяни не лише скаржилися польським урядовцям на свавілля панів, а й відмовлялися виконувати різного роду повинності, масово втікали з панських маєтків до міст і містечок на Подніпров'я, Лівобережну Україну, за Карпати. Спостерігалося також переселення десятків тисяч українців (селян, міщан, нереєстрових козаків) на терени Московської держави (переважно на Слобожанщину).</a:t>
            </a:r>
            <a:endParaRPr lang="uk-U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62000" y="466725"/>
            <a:ext cx="7620000" cy="59245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52400" y="228600"/>
            <a:ext cx="8763000" cy="6697346"/>
          </a:xfrm>
          <a:prstGeom prst="rect">
            <a:avLst/>
          </a:prstGeom>
        </p:spPr>
        <p:txBody>
          <a:bodyPr wrap="square">
            <a:spAutoFit/>
          </a:bodyPr>
          <a:lstStyle/>
          <a:p>
            <a:pPr algn="just">
              <a:lnSpc>
                <a:spcPct val="150000"/>
              </a:lnSpc>
            </a:pPr>
            <a:r>
              <a:rPr lang="uk-UA" dirty="0" smtClean="0"/>
              <a:t>	Козацькі маси, а це нереєстрові козаки, зосереджені в Запорозькій Січі і прилеглих до неї територіях, також вкрай були незадоволені магнатсько-шляхетським режимом. Польська шляхта й урядовці чинили свавілля над козаками, що не були вписані до реєстру, відбирали в них землі та інші маєтності, вимагали сплачувати податки та виконувати різні роботи, а згодом перетворювали їх на кріпаків. За тим , щоб козаки й селяни не втікали з "волості" на Січ, стежила залога (гарнізон) фортеці Кодак на Дніпрі, а в самій Січі розташувалася залога з двох полків — реєстрових козаків і польських жовнірів. Завдання цих залог полягало в тому, щоб за пороги не була пропущена "жодна жива людина", щоб чинити розправу над тими козаками, які виступали проти польської влади і панів. Людей, які намагалися втекти на Січ, стати козаками, карали на смерть. Дещо вільніше почували себе в цих умовах після Ординації 1638 </a:t>
            </a:r>
            <a:r>
              <a:rPr lang="en-US" dirty="0" smtClean="0"/>
              <a:t>p., </a:t>
            </a:r>
            <a:r>
              <a:rPr lang="uk-UA" dirty="0" smtClean="0"/>
              <a:t>затвердженої польським сеймом, реєстрові козаки та козацька старшина. Але реєстровці були позбавлені самоврядування, а реєстр обмежений до шести тисяч чоловік. Усі інші козаки, що не потрапили до реєстру, та їх родини підлягали владі своїх панів і старост. Гроші, які належали реєстровцям за службу, не виплачувалися роками.</a:t>
            </a:r>
            <a:endParaRPr lang="uk-U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Богдан Хмельницький"/>
          <p:cNvPicPr>
            <a:picLocks noChangeAspect="1" noChangeArrowheads="1"/>
          </p:cNvPicPr>
          <p:nvPr/>
        </p:nvPicPr>
        <p:blipFill>
          <a:blip r:embed="rId2" cstate="print"/>
          <a:srcRect/>
          <a:stretch>
            <a:fillRect/>
          </a:stretch>
        </p:blipFill>
        <p:spPr bwMode="auto">
          <a:xfrm>
            <a:off x="381000" y="381000"/>
            <a:ext cx="8305800" cy="5791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381000" y="609600"/>
            <a:ext cx="8534400" cy="4708981"/>
          </a:xfrm>
          <a:prstGeom prst="rect">
            <a:avLst/>
          </a:prstGeom>
        </p:spPr>
        <p:txBody>
          <a:bodyPr wrap="square">
            <a:spAutoFit/>
          </a:bodyPr>
          <a:lstStyle/>
          <a:p>
            <a:pPr algn="just"/>
            <a:r>
              <a:rPr lang="ru-RU" sz="2000" dirty="0" err="1" smtClean="0"/>
              <a:t>Навчався</a:t>
            </a:r>
            <a:r>
              <a:rPr lang="ru-RU" sz="2000" dirty="0" smtClean="0"/>
              <a:t> Богдан в </a:t>
            </a:r>
            <a:r>
              <a:rPr lang="ru-RU" sz="2000" dirty="0" err="1" smtClean="0"/>
              <a:t>українській</a:t>
            </a:r>
            <a:r>
              <a:rPr lang="ru-RU" sz="2000" dirty="0" smtClean="0"/>
              <a:t> </a:t>
            </a:r>
            <a:r>
              <a:rPr lang="ru-RU" sz="2000" dirty="0" err="1" smtClean="0"/>
              <a:t>школі</a:t>
            </a:r>
            <a:r>
              <a:rPr lang="ru-RU" sz="2000" dirty="0" smtClean="0"/>
              <a:t>, </a:t>
            </a:r>
            <a:r>
              <a:rPr lang="ru-RU" sz="2000" dirty="0" err="1" smtClean="0"/>
              <a:t>потім</a:t>
            </a:r>
            <a:r>
              <a:rPr lang="ru-RU" sz="2000" dirty="0" smtClean="0"/>
              <a:t> </a:t>
            </a:r>
            <a:r>
              <a:rPr lang="ru-RU" sz="2000" dirty="0" err="1" smtClean="0"/>
              <a:t>в</a:t>
            </a:r>
            <a:r>
              <a:rPr lang="ru-RU" sz="2000" dirty="0" smtClean="0"/>
              <a:t> </a:t>
            </a:r>
            <a:r>
              <a:rPr lang="ru-RU" sz="2000" dirty="0" err="1" smtClean="0"/>
              <a:t>єзуїтському</a:t>
            </a:r>
            <a:r>
              <a:rPr lang="ru-RU" sz="2000" dirty="0" smtClean="0"/>
              <a:t> </a:t>
            </a:r>
            <a:r>
              <a:rPr lang="ru-RU" sz="2000" dirty="0" err="1" smtClean="0"/>
              <a:t>колегіумі</a:t>
            </a:r>
            <a:r>
              <a:rPr lang="ru-RU" sz="2000" dirty="0" smtClean="0"/>
              <a:t> у </a:t>
            </a:r>
            <a:r>
              <a:rPr lang="ru-RU" sz="2000" dirty="0" err="1" smtClean="0"/>
              <a:t>Львові</a:t>
            </a:r>
            <a:r>
              <a:rPr lang="ru-RU" sz="2000" dirty="0" smtClean="0"/>
              <a:t>, де </a:t>
            </a:r>
            <a:r>
              <a:rPr lang="ru-RU" sz="2000" dirty="0" err="1" smtClean="0"/>
              <a:t>оволодів</a:t>
            </a:r>
            <a:r>
              <a:rPr lang="ru-RU" sz="2000" dirty="0" smtClean="0"/>
              <a:t> </a:t>
            </a:r>
            <a:r>
              <a:rPr lang="ru-RU" sz="2000" dirty="0" err="1" smtClean="0"/>
              <a:t>польською</a:t>
            </a:r>
            <a:r>
              <a:rPr lang="ru-RU" sz="2000" dirty="0" smtClean="0"/>
              <a:t> та </a:t>
            </a:r>
            <a:r>
              <a:rPr lang="ru-RU" sz="2000" dirty="0" err="1" smtClean="0"/>
              <a:t>латинською</a:t>
            </a:r>
            <a:r>
              <a:rPr lang="ru-RU" sz="2000" dirty="0" smtClean="0"/>
              <a:t> </a:t>
            </a:r>
            <a:r>
              <a:rPr lang="ru-RU" sz="2000" dirty="0" err="1" smtClean="0"/>
              <a:t>мовами</a:t>
            </a:r>
            <a:r>
              <a:rPr lang="ru-RU" sz="2000" dirty="0" smtClean="0"/>
              <a:t>, </a:t>
            </a:r>
            <a:r>
              <a:rPr lang="ru-RU" sz="2000" dirty="0" err="1" smtClean="0"/>
              <a:t>здобув</a:t>
            </a:r>
            <a:r>
              <a:rPr lang="ru-RU" sz="2000" dirty="0" smtClean="0"/>
              <a:t> на той час добру </a:t>
            </a:r>
            <a:r>
              <a:rPr lang="ru-RU" sz="2000" dirty="0" err="1" smtClean="0"/>
              <a:t>освіту</a:t>
            </a:r>
            <a:r>
              <a:rPr lang="ru-RU" sz="2000" dirty="0" smtClean="0"/>
              <a:t>. В </a:t>
            </a:r>
            <a:r>
              <a:rPr lang="ru-RU" sz="2000" dirty="0" err="1" smtClean="0"/>
              <a:t>битві</a:t>
            </a:r>
            <a:r>
              <a:rPr lang="ru-RU" sz="2000" dirty="0" smtClean="0"/>
              <a:t> </a:t>
            </a:r>
            <a:r>
              <a:rPr lang="ru-RU" sz="2000" dirty="0" err="1" smtClean="0"/>
              <a:t>під</a:t>
            </a:r>
            <a:r>
              <a:rPr lang="ru-RU" sz="2000" dirty="0" smtClean="0"/>
              <a:t> </a:t>
            </a:r>
            <a:r>
              <a:rPr lang="ru-RU" sz="2000" dirty="0" err="1" smtClean="0"/>
              <a:t>Цецорою</a:t>
            </a:r>
            <a:r>
              <a:rPr lang="ru-RU" sz="2000" dirty="0" smtClean="0"/>
              <a:t>, де турки 1620 р. </a:t>
            </a:r>
            <a:r>
              <a:rPr lang="ru-RU" sz="2000" dirty="0" err="1" smtClean="0"/>
              <a:t>розгромили</a:t>
            </a:r>
            <a:r>
              <a:rPr lang="ru-RU" sz="2000" dirty="0" smtClean="0"/>
              <a:t> </a:t>
            </a:r>
            <a:r>
              <a:rPr lang="ru-RU" sz="2000" dirty="0" err="1" smtClean="0"/>
              <a:t>поляків</a:t>
            </a:r>
            <a:r>
              <a:rPr lang="ru-RU" sz="2000" dirty="0" smtClean="0"/>
              <a:t>, </a:t>
            </a:r>
            <a:r>
              <a:rPr lang="ru-RU" sz="2000" dirty="0" err="1" smtClean="0"/>
              <a:t>його</a:t>
            </a:r>
            <a:r>
              <a:rPr lang="ru-RU" sz="2000" dirty="0" smtClean="0"/>
              <a:t> </a:t>
            </a:r>
            <a:r>
              <a:rPr lang="ru-RU" sz="2000" dirty="0" err="1" smtClean="0"/>
              <a:t>батько</a:t>
            </a:r>
            <a:r>
              <a:rPr lang="ru-RU" sz="2000" dirty="0" smtClean="0"/>
              <a:t> </a:t>
            </a:r>
            <a:r>
              <a:rPr lang="ru-RU" sz="2000" dirty="0" err="1" smtClean="0"/>
              <a:t>загинув</a:t>
            </a:r>
            <a:r>
              <a:rPr lang="ru-RU" sz="2000" dirty="0" smtClean="0"/>
              <a:t>, а Богдан на два роки </a:t>
            </a:r>
            <a:r>
              <a:rPr lang="ru-RU" sz="2000" dirty="0" err="1" smtClean="0"/>
              <a:t>потрапив</a:t>
            </a:r>
            <a:r>
              <a:rPr lang="ru-RU" sz="2000" dirty="0" smtClean="0"/>
              <a:t> у полон, </a:t>
            </a:r>
            <a:r>
              <a:rPr lang="ru-RU" sz="2000" dirty="0" err="1" smtClean="0"/>
              <a:t>перебував</a:t>
            </a:r>
            <a:r>
              <a:rPr lang="ru-RU" sz="2000" dirty="0" smtClean="0"/>
              <a:t> на </a:t>
            </a:r>
            <a:r>
              <a:rPr lang="ru-RU" sz="2000" dirty="0" err="1" smtClean="0"/>
              <a:t>одній</a:t>
            </a:r>
            <a:r>
              <a:rPr lang="ru-RU" sz="2000" dirty="0" smtClean="0"/>
              <a:t> </a:t>
            </a:r>
            <a:r>
              <a:rPr lang="ru-RU" sz="2000" dirty="0" err="1" smtClean="0"/>
              <a:t>з</a:t>
            </a:r>
            <a:r>
              <a:rPr lang="ru-RU" sz="2000" dirty="0" smtClean="0"/>
              <a:t> </a:t>
            </a:r>
            <a:r>
              <a:rPr lang="ru-RU" sz="2000" dirty="0" err="1" smtClean="0"/>
              <a:t>турецьких</a:t>
            </a:r>
            <a:r>
              <a:rPr lang="ru-RU" sz="2000" dirty="0" smtClean="0"/>
              <a:t> галер. </a:t>
            </a:r>
            <a:r>
              <a:rPr lang="ru-RU" sz="2000" dirty="0" err="1" smtClean="0"/>
              <a:t>Викупила</a:t>
            </a:r>
            <a:r>
              <a:rPr lang="ru-RU" sz="2000" dirty="0" smtClean="0"/>
              <a:t> </a:t>
            </a:r>
            <a:r>
              <a:rPr lang="ru-RU" sz="2000" dirty="0" err="1" smtClean="0"/>
              <a:t>його</a:t>
            </a:r>
            <a:r>
              <a:rPr lang="ru-RU" sz="2000" dirty="0" smtClean="0"/>
              <a:t> </a:t>
            </a:r>
            <a:r>
              <a:rPr lang="ru-RU" sz="2000" dirty="0" err="1" smtClean="0"/>
              <a:t>з</a:t>
            </a:r>
            <a:r>
              <a:rPr lang="ru-RU" sz="2000" dirty="0" smtClean="0"/>
              <a:t> </a:t>
            </a:r>
            <a:r>
              <a:rPr lang="ru-RU" sz="2000" dirty="0" err="1" smtClean="0"/>
              <a:t>неволі</a:t>
            </a:r>
            <a:r>
              <a:rPr lang="ru-RU" sz="2000" dirty="0" smtClean="0"/>
              <a:t> </a:t>
            </a:r>
            <a:r>
              <a:rPr lang="ru-RU" sz="2000" dirty="0" err="1" smtClean="0"/>
              <a:t>мати</a:t>
            </a:r>
            <a:r>
              <a:rPr lang="ru-RU" sz="2000" dirty="0" smtClean="0"/>
              <a:t> (за </a:t>
            </a:r>
            <a:r>
              <a:rPr lang="ru-RU" sz="2000" dirty="0" err="1" smtClean="0"/>
              <a:t>іншими</a:t>
            </a:r>
            <a:r>
              <a:rPr lang="ru-RU" sz="2000" dirty="0" smtClean="0"/>
              <a:t> </a:t>
            </a:r>
            <a:r>
              <a:rPr lang="ru-RU" sz="2000" dirty="0" err="1" smtClean="0"/>
              <a:t>свідченнями</a:t>
            </a:r>
            <a:r>
              <a:rPr lang="ru-RU" sz="2000" dirty="0" smtClean="0"/>
              <a:t> — </a:t>
            </a:r>
            <a:r>
              <a:rPr lang="ru-RU" sz="2000" dirty="0" err="1" smtClean="0"/>
              <a:t>товариші</a:t>
            </a:r>
            <a:r>
              <a:rPr lang="ru-RU" sz="2000" dirty="0" smtClean="0"/>
              <a:t>). </a:t>
            </a:r>
            <a:r>
              <a:rPr lang="ru-RU" sz="2000" dirty="0" err="1" smtClean="0"/>
              <a:t>Хмельницький</a:t>
            </a:r>
            <a:r>
              <a:rPr lang="ru-RU" sz="2000" dirty="0" smtClean="0"/>
              <a:t> </a:t>
            </a:r>
            <a:r>
              <a:rPr lang="ru-RU" sz="2000" dirty="0" err="1" smtClean="0"/>
              <a:t>повертається</a:t>
            </a:r>
            <a:r>
              <a:rPr lang="ru-RU" sz="2000" dirty="0" smtClean="0"/>
              <a:t> до </a:t>
            </a:r>
            <a:r>
              <a:rPr lang="ru-RU" sz="2000" dirty="0" err="1" smtClean="0"/>
              <a:t>Суботова</a:t>
            </a:r>
            <a:r>
              <a:rPr lang="ru-RU" sz="2000" dirty="0" smtClean="0"/>
              <a:t>, </a:t>
            </a:r>
            <a:r>
              <a:rPr lang="ru-RU" sz="2000" dirty="0" err="1" smtClean="0"/>
              <a:t>записується</a:t>
            </a:r>
            <a:r>
              <a:rPr lang="ru-RU" sz="2000" dirty="0" smtClean="0"/>
              <a:t> </a:t>
            </a:r>
            <a:r>
              <a:rPr lang="ru-RU" sz="2000" dirty="0" err="1" smtClean="0"/>
              <a:t>до</a:t>
            </a:r>
            <a:r>
              <a:rPr lang="ru-RU" sz="2000" dirty="0" smtClean="0"/>
              <a:t> </a:t>
            </a:r>
            <a:r>
              <a:rPr lang="ru-RU" sz="2000" dirty="0" err="1" smtClean="0"/>
              <a:t>реєстру</a:t>
            </a:r>
            <a:r>
              <a:rPr lang="ru-RU" sz="2000" dirty="0" smtClean="0"/>
              <a:t>, </a:t>
            </a:r>
            <a:r>
              <a:rPr lang="ru-RU" sz="2000" dirty="0" err="1" smtClean="0"/>
              <a:t>займається</a:t>
            </a:r>
            <a:r>
              <a:rPr lang="ru-RU" sz="2000" dirty="0" smtClean="0"/>
              <a:t> </a:t>
            </a:r>
            <a:r>
              <a:rPr lang="ru-RU" sz="2000" dirty="0" err="1" smtClean="0"/>
              <a:t>господарством</a:t>
            </a:r>
            <a:r>
              <a:rPr lang="ru-RU" sz="2000" dirty="0" smtClean="0"/>
              <a:t>, </a:t>
            </a:r>
            <a:r>
              <a:rPr lang="ru-RU" sz="2000" dirty="0" err="1" smtClean="0"/>
              <a:t>одружується</a:t>
            </a:r>
            <a:r>
              <a:rPr lang="ru-RU" sz="2000" dirty="0" smtClean="0"/>
              <a:t>. Дружиною Богдана стала Ганна </a:t>
            </a:r>
            <a:r>
              <a:rPr lang="ru-RU" sz="2000" dirty="0" err="1" smtClean="0"/>
              <a:t>Сомківна</a:t>
            </a:r>
            <a:r>
              <a:rPr lang="ru-RU" sz="2000" dirty="0" smtClean="0"/>
              <a:t>, сестра </a:t>
            </a:r>
            <a:r>
              <a:rPr lang="ru-RU" sz="2000" dirty="0" err="1" smtClean="0"/>
              <a:t>Якима</a:t>
            </a:r>
            <a:r>
              <a:rPr lang="ru-RU" sz="2000" dirty="0" smtClean="0"/>
              <a:t> </a:t>
            </a:r>
            <a:r>
              <a:rPr lang="ru-RU" sz="2000" dirty="0" err="1" smtClean="0"/>
              <a:t>Сомка</a:t>
            </a:r>
            <a:r>
              <a:rPr lang="ru-RU" sz="2000" dirty="0" smtClean="0"/>
              <a:t>, </a:t>
            </a:r>
            <a:r>
              <a:rPr lang="ru-RU" sz="2000" dirty="0" err="1" smtClean="0"/>
              <a:t>міщанина</a:t>
            </a:r>
            <a:r>
              <a:rPr lang="ru-RU" sz="2000" dirty="0" smtClean="0"/>
              <a:t> </a:t>
            </a:r>
            <a:r>
              <a:rPr lang="ru-RU" sz="2000" dirty="0" err="1" smtClean="0"/>
              <a:t>з</a:t>
            </a:r>
            <a:r>
              <a:rPr lang="ru-RU" sz="2000" dirty="0" smtClean="0"/>
              <a:t> Переяслава, </a:t>
            </a:r>
            <a:r>
              <a:rPr lang="ru-RU" sz="2000" dirty="0" err="1" smtClean="0"/>
              <a:t>який</a:t>
            </a:r>
            <a:r>
              <a:rPr lang="ru-RU" sz="2000" dirty="0" smtClean="0"/>
              <a:t> </a:t>
            </a:r>
            <a:r>
              <a:rPr lang="ru-RU" sz="2000" dirty="0" err="1" smtClean="0"/>
              <a:t>пізніше</a:t>
            </a:r>
            <a:r>
              <a:rPr lang="ru-RU" sz="2000" dirty="0" smtClean="0"/>
              <a:t> </a:t>
            </a:r>
            <a:r>
              <a:rPr lang="ru-RU" sz="2000" dirty="0" err="1" smtClean="0"/>
              <a:t>претендував</a:t>
            </a:r>
            <a:r>
              <a:rPr lang="ru-RU" sz="2000" dirty="0" smtClean="0"/>
              <a:t> на </a:t>
            </a:r>
            <a:r>
              <a:rPr lang="ru-RU" sz="2000" dirty="0" err="1" smtClean="0"/>
              <a:t>гетьманську</a:t>
            </a:r>
            <a:r>
              <a:rPr lang="ru-RU" sz="2000" dirty="0" smtClean="0"/>
              <a:t> булаву. Ганна померла 1647 р. За </a:t>
            </a:r>
            <a:r>
              <a:rPr lang="ru-RU" sz="2000" dirty="0" err="1" smtClean="0"/>
              <a:t>деякими</a:t>
            </a:r>
            <a:r>
              <a:rPr lang="ru-RU" sz="2000" dirty="0" smtClean="0"/>
              <a:t> </a:t>
            </a:r>
            <a:r>
              <a:rPr lang="ru-RU" sz="2000" dirty="0" err="1" smtClean="0"/>
              <a:t>даними</a:t>
            </a:r>
            <a:r>
              <a:rPr lang="ru-RU" sz="2000" dirty="0" smtClean="0"/>
              <a:t>, </a:t>
            </a:r>
            <a:r>
              <a:rPr lang="ru-RU" sz="2000" dirty="0" err="1" smtClean="0"/>
              <a:t>від</a:t>
            </a:r>
            <a:r>
              <a:rPr lang="ru-RU" sz="2000" dirty="0" smtClean="0"/>
              <a:t> </a:t>
            </a:r>
            <a:r>
              <a:rPr lang="ru-RU" sz="2000" dirty="0" err="1" smtClean="0"/>
              <a:t>цього</a:t>
            </a:r>
            <a:r>
              <a:rPr lang="ru-RU" sz="2000" dirty="0" smtClean="0"/>
              <a:t> </a:t>
            </a:r>
            <a:r>
              <a:rPr lang="ru-RU" sz="2000" dirty="0" err="1" smtClean="0"/>
              <a:t>шлюбу</a:t>
            </a:r>
            <a:r>
              <a:rPr lang="ru-RU" sz="2000" dirty="0" smtClean="0"/>
              <a:t> в </a:t>
            </a:r>
            <a:r>
              <a:rPr lang="ru-RU" sz="2000" dirty="0" err="1" smtClean="0"/>
              <a:t>Б.Хмельницького</a:t>
            </a:r>
            <a:r>
              <a:rPr lang="ru-RU" sz="2000" dirty="0" smtClean="0"/>
              <a:t> </a:t>
            </a:r>
            <a:r>
              <a:rPr lang="ru-RU" sz="2000" dirty="0" err="1" smtClean="0"/>
              <a:t>народилися</a:t>
            </a:r>
            <a:r>
              <a:rPr lang="ru-RU" sz="2000" dirty="0" smtClean="0"/>
              <a:t> </a:t>
            </a:r>
            <a:r>
              <a:rPr lang="ru-RU" sz="2000" dirty="0" err="1" smtClean="0"/>
              <a:t>чотири</a:t>
            </a:r>
            <a:r>
              <a:rPr lang="ru-RU" sz="2000" dirty="0" smtClean="0"/>
              <a:t> </a:t>
            </a:r>
            <a:r>
              <a:rPr lang="ru-RU" sz="2000" dirty="0" err="1" smtClean="0"/>
              <a:t>доньки</a:t>
            </a:r>
            <a:r>
              <a:rPr lang="ru-RU" sz="2000" dirty="0" smtClean="0"/>
              <a:t> </a:t>
            </a:r>
            <a:r>
              <a:rPr lang="ru-RU" sz="2000" dirty="0" err="1" smtClean="0"/>
              <a:t>й</a:t>
            </a:r>
            <a:r>
              <a:rPr lang="ru-RU" sz="2000" dirty="0" smtClean="0"/>
              <a:t> два сини.</a:t>
            </a:r>
          </a:p>
          <a:p>
            <a:pPr algn="just"/>
            <a:r>
              <a:rPr lang="ru-RU" sz="2000" dirty="0" err="1" smtClean="0"/>
              <a:t>Завдяки</a:t>
            </a:r>
            <a:r>
              <a:rPr lang="ru-RU" sz="2000" dirty="0" smtClean="0"/>
              <a:t> </a:t>
            </a:r>
            <a:r>
              <a:rPr lang="ru-RU" sz="2000" dirty="0" err="1" smtClean="0"/>
              <a:t>протекції</a:t>
            </a:r>
            <a:r>
              <a:rPr lang="ru-RU" sz="2000" dirty="0" smtClean="0"/>
              <a:t> </a:t>
            </a:r>
            <a:r>
              <a:rPr lang="ru-RU" sz="2000" dirty="0" err="1" smtClean="0"/>
              <a:t>знайомих</a:t>
            </a:r>
            <a:r>
              <a:rPr lang="ru-RU" sz="2000" dirty="0" smtClean="0"/>
              <a:t> </a:t>
            </a:r>
            <a:r>
              <a:rPr lang="ru-RU" sz="2000" dirty="0" err="1" smtClean="0"/>
              <a:t>урядовців</a:t>
            </a:r>
            <a:r>
              <a:rPr lang="ru-RU" sz="2000" dirty="0" smtClean="0"/>
              <a:t> у 1637 р. Богдан </a:t>
            </a:r>
            <a:r>
              <a:rPr lang="ru-RU" sz="2000" dirty="0" err="1" smtClean="0"/>
              <a:t>отримав</a:t>
            </a:r>
            <a:r>
              <a:rPr lang="ru-RU" sz="2000" dirty="0" smtClean="0"/>
              <a:t> посаду </a:t>
            </a:r>
            <a:r>
              <a:rPr lang="ru-RU" sz="2000" dirty="0" err="1" smtClean="0"/>
              <a:t>військового</a:t>
            </a:r>
            <a:r>
              <a:rPr lang="ru-RU" sz="2000" dirty="0" smtClean="0"/>
              <a:t> писаря </a:t>
            </a:r>
            <a:r>
              <a:rPr lang="ru-RU" sz="2000" dirty="0" err="1" smtClean="0"/>
              <a:t>реєстрових</a:t>
            </a:r>
            <a:r>
              <a:rPr lang="ru-RU" sz="2000" dirty="0" smtClean="0"/>
              <a:t> </a:t>
            </a:r>
            <a:r>
              <a:rPr lang="ru-RU" sz="2000" dirty="0" err="1" smtClean="0"/>
              <a:t>козаків</a:t>
            </a:r>
            <a:r>
              <a:rPr lang="ru-RU" sz="2000" dirty="0" smtClean="0"/>
              <a:t>, </a:t>
            </a:r>
            <a:r>
              <a:rPr lang="ru-RU" sz="2000" dirty="0" err="1" smtClean="0"/>
              <a:t>але</a:t>
            </a:r>
            <a:r>
              <a:rPr lang="ru-RU" sz="2000" dirty="0" smtClean="0"/>
              <a:t> за участь у </a:t>
            </a:r>
            <a:r>
              <a:rPr lang="ru-RU" sz="2000" dirty="0" err="1" smtClean="0"/>
              <a:t>селянсько-козацькому</a:t>
            </a:r>
            <a:r>
              <a:rPr lang="ru-RU" sz="2000" dirty="0" smtClean="0"/>
              <a:t> </a:t>
            </a:r>
            <a:r>
              <a:rPr lang="ru-RU" sz="2000" dirty="0" err="1" smtClean="0"/>
              <a:t>повстанні</a:t>
            </a:r>
            <a:r>
              <a:rPr lang="ru-RU" sz="2000" dirty="0" smtClean="0"/>
              <a:t> 1637-1638 </a:t>
            </a:r>
            <a:r>
              <a:rPr lang="ru-RU" sz="2000" dirty="0" err="1" smtClean="0"/>
              <a:t>pp</a:t>
            </a:r>
            <a:r>
              <a:rPr lang="ru-RU" sz="2000" dirty="0" smtClean="0"/>
              <a:t>. </a:t>
            </a:r>
            <a:r>
              <a:rPr lang="ru-RU" sz="2000" dirty="0" err="1" smtClean="0"/>
              <a:t>був</a:t>
            </a:r>
            <a:r>
              <a:rPr lang="ru-RU" sz="2000" dirty="0" smtClean="0"/>
              <a:t> </a:t>
            </a:r>
            <a:r>
              <a:rPr lang="ru-RU" sz="2000" dirty="0" err="1" smtClean="0"/>
              <a:t>позбавлений</a:t>
            </a:r>
            <a:r>
              <a:rPr lang="ru-RU" sz="2000" dirty="0" smtClean="0"/>
              <a:t> </a:t>
            </a:r>
            <a:r>
              <a:rPr lang="ru-RU" sz="2000" dirty="0" err="1" smtClean="0"/>
              <a:t>цієї</a:t>
            </a:r>
            <a:r>
              <a:rPr lang="ru-RU" sz="2000" dirty="0" smtClean="0"/>
              <a:t> посади. </a:t>
            </a:r>
            <a:r>
              <a:rPr lang="ru-RU" sz="2000" dirty="0" err="1" smtClean="0"/>
              <a:t>Його</a:t>
            </a:r>
            <a:r>
              <a:rPr lang="ru-RU" sz="2000" dirty="0" smtClean="0"/>
              <a:t> </a:t>
            </a:r>
            <a:r>
              <a:rPr lang="ru-RU" sz="2000" dirty="0" err="1" smtClean="0"/>
              <a:t>було</a:t>
            </a:r>
            <a:r>
              <a:rPr lang="ru-RU" sz="2000" dirty="0" smtClean="0"/>
              <a:t> </a:t>
            </a:r>
            <a:r>
              <a:rPr lang="ru-RU" sz="2000" dirty="0" err="1" smtClean="0"/>
              <a:t>обрано</a:t>
            </a:r>
            <a:r>
              <a:rPr lang="ru-RU" sz="2000" dirty="0" smtClean="0"/>
              <a:t> у 50-річному </a:t>
            </a:r>
            <a:r>
              <a:rPr lang="ru-RU" sz="2000" dirty="0" err="1" smtClean="0"/>
              <a:t>віці</a:t>
            </a:r>
            <a:r>
              <a:rPr lang="ru-RU" sz="2000" dirty="0" smtClean="0"/>
              <a:t> сотником </a:t>
            </a:r>
            <a:r>
              <a:rPr lang="ru-RU" sz="2000" dirty="0" err="1" smtClean="0"/>
              <a:t>Чигиринського</a:t>
            </a:r>
            <a:r>
              <a:rPr lang="ru-RU" sz="2000" dirty="0" smtClean="0"/>
              <a:t> полку.</a:t>
            </a:r>
            <a:endParaRPr lang="ru-RU"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381000" y="1143000"/>
            <a:ext cx="8534400" cy="5016758"/>
          </a:xfrm>
          <a:prstGeom prst="rect">
            <a:avLst/>
          </a:prstGeom>
        </p:spPr>
        <p:txBody>
          <a:bodyPr wrap="square">
            <a:spAutoFit/>
          </a:bodyPr>
          <a:lstStyle/>
          <a:p>
            <a:pPr algn="just"/>
            <a:r>
              <a:rPr lang="uk-UA" sz="2000" dirty="0" smtClean="0"/>
              <a:t>Війна почалася в лютому 1648 р. з захоплення Січі повстанцями та проголошення сотника з Чигирина Богдана Хмельницького (1595-1657) Гетьманом Запорізької Армії. Новина про події на Запоріжжі швидко поширилася на українських землях та сприяла залученню до повстання найширших верств населення. Успіх повстання було забезпечено діяльністю новообраного гетьмана, спрямованою на поширення повстання в регіонах, притягнення на бік повстанців реєстрового козацтва, формування національної армії, уникнення завчасних військових сутичок з польською армією.</a:t>
            </a:r>
          </a:p>
          <a:p>
            <a:pPr algn="just"/>
            <a:r>
              <a:rPr lang="uk-UA" sz="2000" dirty="0" smtClean="0"/>
              <a:t>На початку Визвольної війни викристалізувалися два процеси: формування держави та повна зміна принципової моделі соціально-економічних відносин. Тріумфальна атака козацької армії навесні та влітку 1648 р., а також звільнення від польських землевласників значних територій України (битви при Корсуні та Жовтих Водах), поразка поляків під Пилявцями й похід козаків до околиць Львова та Замостя визначили основні зміни в політичних планах гетьмана</a:t>
            </a:r>
            <a:r>
              <a:rPr lang="uk-UA" dirty="0" smtClean="0"/>
              <a:t>.</a:t>
            </a:r>
            <a:endParaRPr lang="uk-U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685800" y="685800"/>
            <a:ext cx="8153400" cy="5693866"/>
          </a:xfrm>
          <a:prstGeom prst="rect">
            <a:avLst/>
          </a:prstGeom>
        </p:spPr>
        <p:txBody>
          <a:bodyPr wrap="square">
            <a:spAutoFit/>
          </a:bodyPr>
          <a:lstStyle/>
          <a:p>
            <a:pPr algn="just"/>
            <a:r>
              <a:rPr lang="uk-UA" sz="2800" dirty="0" smtClean="0"/>
              <a:t>25 січня 1648 р. розпочалась національно-визвольна війна в Україні під проводом Б. Хмельницького. В процесі війни, коли до лав козацтва почали вливатися широкі народні маси й за допомогою їх було визволено чималу територію України, у гетьмана Б. Хмельницького з'явилася ідея створення української автономії у складі Речі Посполитої, а з часом її трансформацію в українську суверенну державу. В програму Української козацької держави гетьман заклав ідею української соборності й тим самим на практиці талановито об’єднав ідею старої княжої </a:t>
            </a:r>
            <a:r>
              <a:rPr lang="uk-UA" sz="2800" dirty="0" err="1" smtClean="0"/>
              <a:t>України-Руси</a:t>
            </a:r>
            <a:r>
              <a:rPr lang="uk-UA" sz="2800" dirty="0" smtClean="0"/>
              <a:t> з новою ідеєю козацької державності,</a:t>
            </a:r>
            <a:endParaRPr lang="uk-UA" sz="2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727</Words>
  <Application>Microsoft Office PowerPoint</Application>
  <PresentationFormat>Екран (4:3)</PresentationFormat>
  <Paragraphs>22</Paragraphs>
  <Slides>13</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13</vt:i4>
      </vt:variant>
    </vt:vector>
  </HeadingPairs>
  <TitlesOfParts>
    <vt:vector size="14" baseType="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Asus</dc:creator>
  <cp:lastModifiedBy>Asus</cp:lastModifiedBy>
  <cp:revision>17</cp:revision>
  <dcterms:created xsi:type="dcterms:W3CDTF">2006-08-16T00:00:00Z</dcterms:created>
  <dcterms:modified xsi:type="dcterms:W3CDTF">2023-02-27T06:55:31Z</dcterms:modified>
</cp:coreProperties>
</file>