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86" y="40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D8973E6E-3E17-416B-8843-BB133CC4FDAD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93F4EB34-79BA-47FE-8058-640BCD58613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D621333C-2482-424F-A2CF-2307EA479DC4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A0AFBC00-4B2D-46B7-AAF5-8930753F5FBB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9CBDF3F3-51B3-4885-A06C-E18272E5654E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34D2DB52-C172-47A8-8213-B64BE91B1493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EBE6E583-CCCE-42D9-8C9C-684392D5990F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6100163E-98B4-4397-BA9B-D065F6E417C1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E0BA3BD4-F7C5-4ED8-B745-04CA73C8AB01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DC36CDFD-70AB-4013-A917-81071751913B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C2D1FFEF-843B-45F5-8A79-B21B775DFF2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A2924D5A-671B-4505-98ED-59DFE7BE2C7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8199068B-616F-4819-962A-187E6145210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BA25CDDC-D450-4429-BAB0-9CDE83FC74B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C090EE55-C11F-4E00-B4A5-6042AC2C9DD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DAA116AE-C85F-4954-8593-8AF73FF57FCC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0C22B8AC-0B08-41FF-8214-AA78AC38D83D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EBB81509-9B90-4D47-ACDC-406AB9DB9C9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B2EFDB10-400D-46AE-8B74-6DCAB33052C6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F5235DE3-F8A9-42ED-B4CB-A17B224104F2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48108EDC-6BCC-44A3-B01D-204D83DE3B86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D0A739A1-6DC7-481B-B7BF-9527936177A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C4DC1056-0A17-4456-9D2A-CFFB43BF3320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0520D72D-D892-4840-8F71-FF9189E79BF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AF2D9C75-33CB-45FB-9EF5-626BF5E2030D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29" name="Oval 27">
              <a:extLst>
                <a:ext uri="{FF2B5EF4-FFF2-40B4-BE49-F238E27FC236}">
                  <a16:creationId xmlns:a16="http://schemas.microsoft.com/office/drawing/2014/main" id="{4FF1BCEF-A95D-4DA6-B46F-D13A1555E7C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30" name="Oval 28">
              <a:extLst>
                <a:ext uri="{FF2B5EF4-FFF2-40B4-BE49-F238E27FC236}">
                  <a16:creationId xmlns:a16="http://schemas.microsoft.com/office/drawing/2014/main" id="{9F8B1072-96C9-45D8-B776-15F91EA63EA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31" name="Oval 29">
              <a:extLst>
                <a:ext uri="{FF2B5EF4-FFF2-40B4-BE49-F238E27FC236}">
                  <a16:creationId xmlns:a16="http://schemas.microsoft.com/office/drawing/2014/main" id="{B4022057-B5E4-4F09-A25E-0BF11DFE376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EEDA5714-7FDC-4254-8A1C-8F799934AD2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AE82239B-D4AA-49EE-B468-1EACFC8BDBCD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id="{613ABAF4-229D-46A4-91E1-C95B6B377C9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id="{F9EC0DAD-2DC3-4990-B996-A3CD3C60815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36" name="AutoShape 34">
              <a:extLst>
                <a:ext uri="{FF2B5EF4-FFF2-40B4-BE49-F238E27FC236}">
                  <a16:creationId xmlns:a16="http://schemas.microsoft.com/office/drawing/2014/main" id="{B67DE6C3-C194-41BC-BDF0-D65E8B7030A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36D17E92-BF1A-40C2-81F0-5B346AA862A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B5E595BF-29E4-4CAF-9B78-7EED3E0CBB9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</p:grpSp>
      <p:sp>
        <p:nvSpPr>
          <p:cNvPr id="1744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744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>
            <a:extLst>
              <a:ext uri="{FF2B5EF4-FFF2-40B4-BE49-F238E27FC236}">
                <a16:creationId xmlns:a16="http://schemas.microsoft.com/office/drawing/2014/main" id="{E0A9BB25-07DA-48F1-8FD8-1E12062575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>
            <a:extLst>
              <a:ext uri="{FF2B5EF4-FFF2-40B4-BE49-F238E27FC236}">
                <a16:creationId xmlns:a16="http://schemas.microsoft.com/office/drawing/2014/main" id="{AE59C850-3DB8-447E-9991-1222CEADAB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>
            <a:extLst>
              <a:ext uri="{FF2B5EF4-FFF2-40B4-BE49-F238E27FC236}">
                <a16:creationId xmlns:a16="http://schemas.microsoft.com/office/drawing/2014/main" id="{00B72E85-FEEB-43F6-8F91-D3B3633BE6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CD29F-4479-4A5E-AE26-89F43DE104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839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6B99B923-108B-4A7A-ACB3-A5A85AD97C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7E2FEFB0-2DD3-4ED4-854E-88C956CB6D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53E326F0-8D2A-4DD5-B236-90323093D6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9ADE74-AF6B-4180-8836-3087D860AD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263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1C784D4C-33C8-434F-B07C-37519DF4E3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9DAA363B-0CA0-4EFB-8023-BE381D7AD7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82273714-61EB-4F1D-AEA4-D20937B3B5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3E4F4-21C7-4E2F-9172-A9F6672415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822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7D56D430-9CCE-4B01-8626-A6EC663BC7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DE941317-1709-4E48-89B6-07863747C4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B1ABD05F-AB9D-4F12-8CBE-84122DD76A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1ACAC-E535-494B-A3E3-DFEF0A1C97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818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2A4A20DB-940D-4980-8F27-B40140D7BA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1EB40F2E-EE7B-4FEC-AF55-2C4D211D06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7DD4C00D-7E59-4D51-9BA4-9A138BB1D0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697354-A665-4B6D-98F8-22D90B30CD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762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B9A698B5-885B-4968-A143-17C666032D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D971CC79-D843-42D8-BC9E-0C6CBA6297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55A5F46E-3AEF-4C48-B3E0-2444F48760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0837C8-01CA-4435-A319-482027FDA4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5133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Rectangle 39">
            <a:extLst>
              <a:ext uri="{FF2B5EF4-FFF2-40B4-BE49-F238E27FC236}">
                <a16:creationId xmlns:a16="http://schemas.microsoft.com/office/drawing/2014/main" id="{F2446B03-C0AF-40F8-A62D-C77AF9C118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>
            <a:extLst>
              <a:ext uri="{FF2B5EF4-FFF2-40B4-BE49-F238E27FC236}">
                <a16:creationId xmlns:a16="http://schemas.microsoft.com/office/drawing/2014/main" id="{47146369-CE8F-42F1-B29C-F0C3DE909D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>
            <a:extLst>
              <a:ext uri="{FF2B5EF4-FFF2-40B4-BE49-F238E27FC236}">
                <a16:creationId xmlns:a16="http://schemas.microsoft.com/office/drawing/2014/main" id="{120C185A-A939-483E-B63B-4D1C1643D6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19EE5F-9082-4CA7-8F5A-835BD12371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843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Rectangle 39">
            <a:extLst>
              <a:ext uri="{FF2B5EF4-FFF2-40B4-BE49-F238E27FC236}">
                <a16:creationId xmlns:a16="http://schemas.microsoft.com/office/drawing/2014/main" id="{4F9F6C2B-B72F-499E-B69F-7D0EBCC91D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9C166349-008D-4C5C-9E3B-CDB63E3E9C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A8F2631E-C55A-42AC-A888-B9F88E2742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AC884C-643D-4D33-A036-484C611B0C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741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>
            <a:extLst>
              <a:ext uri="{FF2B5EF4-FFF2-40B4-BE49-F238E27FC236}">
                <a16:creationId xmlns:a16="http://schemas.microsoft.com/office/drawing/2014/main" id="{865961D7-6D46-4987-A593-2C38C7585C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60960DD3-CB79-4C92-9DCC-7918AC65DE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3CE80A42-EB6B-47AC-A470-6952B32ABA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A0460-A2A2-4AF5-A060-3803663FDD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974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CBB94B73-D120-4908-BE3A-6C43C895CD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0B174ED4-D415-4338-B61A-31C5DE3C76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34EFD84C-875C-40F2-B3DC-749FD6E43B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9240CB-D93A-4538-BA40-904EF731CF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335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CE8C27E3-D525-484F-99CA-3853EC2997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51BB47F4-03B6-498A-812F-52547378EF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F542D67B-BCB7-43A3-858D-7EFD13782C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1C9CD5-8D92-4016-9694-6A57338383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1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4941272F-7931-4D36-89C4-8F8534D5157F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6387" name="Rectangle 3">
              <a:extLst>
                <a:ext uri="{FF2B5EF4-FFF2-40B4-BE49-F238E27FC236}">
                  <a16:creationId xmlns:a16="http://schemas.microsoft.com/office/drawing/2014/main" id="{DE852ADF-56C6-4F45-8487-6DA1FD12C8F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388" name="Oval 4">
              <a:extLst>
                <a:ext uri="{FF2B5EF4-FFF2-40B4-BE49-F238E27FC236}">
                  <a16:creationId xmlns:a16="http://schemas.microsoft.com/office/drawing/2014/main" id="{DD411F01-AD71-451E-9257-F1E5F49DC2AB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389" name="Rectangle 5">
              <a:extLst>
                <a:ext uri="{FF2B5EF4-FFF2-40B4-BE49-F238E27FC236}">
                  <a16:creationId xmlns:a16="http://schemas.microsoft.com/office/drawing/2014/main" id="{C94428CC-AC6F-4D07-80AA-D6CFA933BF3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390" name="Freeform 6">
              <a:extLst>
                <a:ext uri="{FF2B5EF4-FFF2-40B4-BE49-F238E27FC236}">
                  <a16:creationId xmlns:a16="http://schemas.microsoft.com/office/drawing/2014/main" id="{6641C216-D2BC-485C-986B-5D9A53226DB7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391" name="Rectangle 7">
              <a:extLst>
                <a:ext uri="{FF2B5EF4-FFF2-40B4-BE49-F238E27FC236}">
                  <a16:creationId xmlns:a16="http://schemas.microsoft.com/office/drawing/2014/main" id="{776072A4-A6A0-4C22-A8EB-0E7B09ADA97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392" name="Rectangle 8">
              <a:extLst>
                <a:ext uri="{FF2B5EF4-FFF2-40B4-BE49-F238E27FC236}">
                  <a16:creationId xmlns:a16="http://schemas.microsoft.com/office/drawing/2014/main" id="{E82C803F-BC31-4508-BAAD-51996740784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393" name="Rectangle 9">
              <a:extLst>
                <a:ext uri="{FF2B5EF4-FFF2-40B4-BE49-F238E27FC236}">
                  <a16:creationId xmlns:a16="http://schemas.microsoft.com/office/drawing/2014/main" id="{CB9FC05D-E723-4367-BCB1-F2CAD405EDB0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394" name="Rectangle 10">
              <a:extLst>
                <a:ext uri="{FF2B5EF4-FFF2-40B4-BE49-F238E27FC236}">
                  <a16:creationId xmlns:a16="http://schemas.microsoft.com/office/drawing/2014/main" id="{3FCAAEC4-73C2-46A4-9D8B-7508ABD4A9BB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395" name="Rectangle 11">
              <a:extLst>
                <a:ext uri="{FF2B5EF4-FFF2-40B4-BE49-F238E27FC236}">
                  <a16:creationId xmlns:a16="http://schemas.microsoft.com/office/drawing/2014/main" id="{FE8D4F61-8C93-4206-9720-328FAD3F920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396" name="Freeform 12">
              <a:extLst>
                <a:ext uri="{FF2B5EF4-FFF2-40B4-BE49-F238E27FC236}">
                  <a16:creationId xmlns:a16="http://schemas.microsoft.com/office/drawing/2014/main" id="{55982E18-2DAA-4240-A561-1A853B39EA1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397" name="Freeform 13">
              <a:extLst>
                <a:ext uri="{FF2B5EF4-FFF2-40B4-BE49-F238E27FC236}">
                  <a16:creationId xmlns:a16="http://schemas.microsoft.com/office/drawing/2014/main" id="{54AC7FFA-6F46-428F-9AF5-4DA2FA7E0D9C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398" name="Freeform 14">
              <a:extLst>
                <a:ext uri="{FF2B5EF4-FFF2-40B4-BE49-F238E27FC236}">
                  <a16:creationId xmlns:a16="http://schemas.microsoft.com/office/drawing/2014/main" id="{103D19F2-B88A-456F-8DAF-9BB8BFE9AF52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399" name="Freeform 15">
              <a:extLst>
                <a:ext uri="{FF2B5EF4-FFF2-40B4-BE49-F238E27FC236}">
                  <a16:creationId xmlns:a16="http://schemas.microsoft.com/office/drawing/2014/main" id="{DBB2F7C1-B51B-4650-B261-E723708C3D36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00" name="Freeform 16">
              <a:extLst>
                <a:ext uri="{FF2B5EF4-FFF2-40B4-BE49-F238E27FC236}">
                  <a16:creationId xmlns:a16="http://schemas.microsoft.com/office/drawing/2014/main" id="{1B4D4B68-2ACC-4055-87FC-B71C3C727016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01" name="Freeform 17">
              <a:extLst>
                <a:ext uri="{FF2B5EF4-FFF2-40B4-BE49-F238E27FC236}">
                  <a16:creationId xmlns:a16="http://schemas.microsoft.com/office/drawing/2014/main" id="{5DDAC696-1765-4AD4-A906-C1F80466E9C7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02" name="Freeform 18">
              <a:extLst>
                <a:ext uri="{FF2B5EF4-FFF2-40B4-BE49-F238E27FC236}">
                  <a16:creationId xmlns:a16="http://schemas.microsoft.com/office/drawing/2014/main" id="{8FB092AF-0D78-4685-9918-A031346CD77A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03" name="Freeform 19">
              <a:extLst>
                <a:ext uri="{FF2B5EF4-FFF2-40B4-BE49-F238E27FC236}">
                  <a16:creationId xmlns:a16="http://schemas.microsoft.com/office/drawing/2014/main" id="{4A53EB47-D203-47DA-BB78-A3E5C69BF943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04" name="Freeform 20">
              <a:extLst>
                <a:ext uri="{FF2B5EF4-FFF2-40B4-BE49-F238E27FC236}">
                  <a16:creationId xmlns:a16="http://schemas.microsoft.com/office/drawing/2014/main" id="{3A42BDA3-E868-4F87-86EC-BE41FBA04A36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05" name="Freeform 21">
              <a:extLst>
                <a:ext uri="{FF2B5EF4-FFF2-40B4-BE49-F238E27FC236}">
                  <a16:creationId xmlns:a16="http://schemas.microsoft.com/office/drawing/2014/main" id="{4495F33A-2C48-42B1-8055-DD40B1984476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06" name="Freeform 22">
              <a:extLst>
                <a:ext uri="{FF2B5EF4-FFF2-40B4-BE49-F238E27FC236}">
                  <a16:creationId xmlns:a16="http://schemas.microsoft.com/office/drawing/2014/main" id="{8956870B-2BAE-4BBB-83EA-EC9EA6264436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07" name="Freeform 23">
              <a:extLst>
                <a:ext uri="{FF2B5EF4-FFF2-40B4-BE49-F238E27FC236}">
                  <a16:creationId xmlns:a16="http://schemas.microsoft.com/office/drawing/2014/main" id="{401A0C2E-AD92-4D1A-A82E-E948C92D0CB3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08" name="Freeform 24">
              <a:extLst>
                <a:ext uri="{FF2B5EF4-FFF2-40B4-BE49-F238E27FC236}">
                  <a16:creationId xmlns:a16="http://schemas.microsoft.com/office/drawing/2014/main" id="{45125AAC-E4AA-4721-8275-87F4BE528C3A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09" name="Freeform 25">
              <a:extLst>
                <a:ext uri="{FF2B5EF4-FFF2-40B4-BE49-F238E27FC236}">
                  <a16:creationId xmlns:a16="http://schemas.microsoft.com/office/drawing/2014/main" id="{EA2CF276-8D87-4354-A174-F570EC8E7837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10" name="Freeform 26">
              <a:extLst>
                <a:ext uri="{FF2B5EF4-FFF2-40B4-BE49-F238E27FC236}">
                  <a16:creationId xmlns:a16="http://schemas.microsoft.com/office/drawing/2014/main" id="{962403E8-B53F-4DE5-9BF7-0C8833E0866B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11" name="Oval 27">
              <a:extLst>
                <a:ext uri="{FF2B5EF4-FFF2-40B4-BE49-F238E27FC236}">
                  <a16:creationId xmlns:a16="http://schemas.microsoft.com/office/drawing/2014/main" id="{68C1F9D1-4569-4449-AC88-9A633E2A407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12" name="Oval 28">
              <a:extLst>
                <a:ext uri="{FF2B5EF4-FFF2-40B4-BE49-F238E27FC236}">
                  <a16:creationId xmlns:a16="http://schemas.microsoft.com/office/drawing/2014/main" id="{944CE33C-E63A-4B5B-99CB-2F443B1125B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13" name="Oval 29">
              <a:extLst>
                <a:ext uri="{FF2B5EF4-FFF2-40B4-BE49-F238E27FC236}">
                  <a16:creationId xmlns:a16="http://schemas.microsoft.com/office/drawing/2014/main" id="{BB3BF5F3-6A37-4B1A-8FB4-B85DB432314B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14" name="Freeform 30">
              <a:extLst>
                <a:ext uri="{FF2B5EF4-FFF2-40B4-BE49-F238E27FC236}">
                  <a16:creationId xmlns:a16="http://schemas.microsoft.com/office/drawing/2014/main" id="{F8653B10-BF9A-4B99-AB45-E236E9242826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15" name="Freeform 31">
              <a:extLst>
                <a:ext uri="{FF2B5EF4-FFF2-40B4-BE49-F238E27FC236}">
                  <a16:creationId xmlns:a16="http://schemas.microsoft.com/office/drawing/2014/main" id="{B86ED52E-0F58-409A-B1E3-8C851B52BE81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16" name="Rectangle 32">
              <a:extLst>
                <a:ext uri="{FF2B5EF4-FFF2-40B4-BE49-F238E27FC236}">
                  <a16:creationId xmlns:a16="http://schemas.microsoft.com/office/drawing/2014/main" id="{478C5B16-4983-4849-B6D7-E9CCF3071B75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17" name="Rectangle 33">
              <a:extLst>
                <a:ext uri="{FF2B5EF4-FFF2-40B4-BE49-F238E27FC236}">
                  <a16:creationId xmlns:a16="http://schemas.microsoft.com/office/drawing/2014/main" id="{01F746E2-1C1F-45F0-9866-A2A29E01E6B5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18" name="AutoShape 34">
              <a:extLst>
                <a:ext uri="{FF2B5EF4-FFF2-40B4-BE49-F238E27FC236}">
                  <a16:creationId xmlns:a16="http://schemas.microsoft.com/office/drawing/2014/main" id="{7FD72E3C-00FA-4A9B-A993-E86A0BBDD8D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19" name="Freeform 35">
              <a:extLst>
                <a:ext uri="{FF2B5EF4-FFF2-40B4-BE49-F238E27FC236}">
                  <a16:creationId xmlns:a16="http://schemas.microsoft.com/office/drawing/2014/main" id="{C1FD7D6D-E2A0-4FB6-B531-C0B50A43932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  <p:sp>
          <p:nvSpPr>
            <p:cNvPr id="16420" name="Freeform 36">
              <a:extLst>
                <a:ext uri="{FF2B5EF4-FFF2-40B4-BE49-F238E27FC236}">
                  <a16:creationId xmlns:a16="http://schemas.microsoft.com/office/drawing/2014/main" id="{45544650-09D9-40A1-AB47-A85547D07DDE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>
                <a:latin typeface="Tahoma" charset="0"/>
              </a:endParaRPr>
            </a:p>
          </p:txBody>
        </p:sp>
      </p:grpSp>
      <p:sp>
        <p:nvSpPr>
          <p:cNvPr id="16421" name="Rectangle 37">
            <a:extLst>
              <a:ext uri="{FF2B5EF4-FFF2-40B4-BE49-F238E27FC236}">
                <a16:creationId xmlns:a16="http://schemas.microsoft.com/office/drawing/2014/main" id="{F29BF873-740F-4A29-A0B0-A615B9C83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6422" name="Rectangle 38">
            <a:extLst>
              <a:ext uri="{FF2B5EF4-FFF2-40B4-BE49-F238E27FC236}">
                <a16:creationId xmlns:a16="http://schemas.microsoft.com/office/drawing/2014/main" id="{89DE8064-A873-4A4C-91D9-F1436BB40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423" name="Rectangle 39">
            <a:extLst>
              <a:ext uri="{FF2B5EF4-FFF2-40B4-BE49-F238E27FC236}">
                <a16:creationId xmlns:a16="http://schemas.microsoft.com/office/drawing/2014/main" id="{6A1F33EA-F77F-41E1-B42A-25C0B0E2FE7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24" name="Rectangle 40">
            <a:extLst>
              <a:ext uri="{FF2B5EF4-FFF2-40B4-BE49-F238E27FC236}">
                <a16:creationId xmlns:a16="http://schemas.microsoft.com/office/drawing/2014/main" id="{EE62F1FB-25E2-48FD-A98C-E4D4279D53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25" name="Rectangle 41">
            <a:extLst>
              <a:ext uri="{FF2B5EF4-FFF2-40B4-BE49-F238E27FC236}">
                <a16:creationId xmlns:a16="http://schemas.microsoft.com/office/drawing/2014/main" id="{EBE0901D-D222-48B8-9092-CC49CEF7DF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BC4C95-509A-4CAA-9ABE-B6753BEE681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&#1082;&#1085;&#1086;&#1087;&#1082;&#1080;.pp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B27F1C56-77D2-4FD2-9991-17D917057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n-US" altLang="ru-RU" sz="4000" b="1" dirty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en-US" altLang="ru-RU" sz="4000" b="1" dirty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uk-UA" altLang="ru-RU" sz="4000" b="1" dirty="0">
                <a:solidFill>
                  <a:schemeClr val="accent1"/>
                </a:solidFill>
                <a:latin typeface="Arial" panose="020B0604020202020204" pitchFamily="34" charset="0"/>
              </a:rPr>
              <a:t>Тема 13.</a:t>
            </a:r>
          </a:p>
          <a:p>
            <a:pPr algn="ctr" eaLnBrk="1" hangingPunct="1"/>
            <a:r>
              <a:rPr lang="ru-RU" altLang="ru-RU" sz="4000" b="1" dirty="0">
                <a:solidFill>
                  <a:schemeClr val="accent1"/>
                </a:solidFill>
                <a:latin typeface="Arial" panose="020B0604020202020204" pitchFamily="34" charset="0"/>
              </a:rPr>
              <a:t>ПОВТОРНІСТЬ, СУКУПНІСТЬ ТА РЕЦИДИВ КРИМІНАЛЬНИХ ПРАВОПОРУШЕНЬ</a:t>
            </a:r>
            <a:r>
              <a:rPr lang="uk-UA" altLang="ru-RU" sz="4000" b="1" dirty="0">
                <a:solidFill>
                  <a:schemeClr val="accent1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075" name="AutoShape 6" descr="Книги">
            <a:hlinkClick r:id="rId2" action="ppaction://hlinkpres?slideindex=1&amp;slidetitle=" highlightClick="1"/>
            <a:extLst>
              <a:ext uri="{FF2B5EF4-FFF2-40B4-BE49-F238E27FC236}">
                <a16:creationId xmlns:a16="http://schemas.microsoft.com/office/drawing/2014/main" id="{9DFCCDB8-0752-48D2-9054-12D495ECE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021288"/>
            <a:ext cx="1331640" cy="836712"/>
          </a:xfrm>
          <a:prstGeom prst="actionButtonBlank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BA935A1-360A-46FD-9985-E0F1C5690B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188640"/>
            <a:ext cx="8219256" cy="6336704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sz="2800" b="1" dirty="0">
                <a:solidFill>
                  <a:schemeClr val="accent1"/>
                </a:solidFill>
              </a:rPr>
              <a:t>Перелік ключових термінів та понять теми</a:t>
            </a:r>
            <a:endParaRPr lang="uk-UA" sz="2800" dirty="0">
              <a:solidFill>
                <a:schemeClr val="accent1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sz="2800" dirty="0">
                <a:solidFill>
                  <a:schemeClr val="accent1"/>
                </a:solidFill>
              </a:rPr>
              <a:t>Поняття множинності кримінальних правопорушень. 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sz="2800" dirty="0">
                <a:solidFill>
                  <a:schemeClr val="accent1"/>
                </a:solidFill>
              </a:rPr>
              <a:t>Одиничне кримінальне правопорушення як структурний елемент множинності кримінальних правопорушень. Види одиничних кримінальних правопорушень.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sz="2800" dirty="0">
                <a:solidFill>
                  <a:schemeClr val="accent1"/>
                </a:solidFill>
              </a:rPr>
              <a:t>Поняття повторності та її види.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sz="2800" dirty="0">
                <a:solidFill>
                  <a:schemeClr val="accent1"/>
                </a:solidFill>
              </a:rPr>
              <a:t>Значення повторності для кваліфікації кримінального </a:t>
            </a:r>
            <a:r>
              <a:rPr lang="uk-UA" sz="2800" dirty="0" err="1">
                <a:solidFill>
                  <a:schemeClr val="accent1"/>
                </a:solidFill>
              </a:rPr>
              <a:t>правопрушення</a:t>
            </a:r>
            <a:r>
              <a:rPr lang="uk-UA" sz="2800" dirty="0">
                <a:solidFill>
                  <a:schemeClr val="accent1"/>
                </a:solidFill>
              </a:rPr>
              <a:t> та призначення покарання.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sz="2800" dirty="0">
                <a:solidFill>
                  <a:schemeClr val="accent1"/>
                </a:solidFill>
              </a:rPr>
              <a:t>Сукупність кримінальних правопорушень та її ознаки. Види сукупності кримінальних правопорушень.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sz="2800" dirty="0">
                <a:solidFill>
                  <a:schemeClr val="accent1"/>
                </a:solidFill>
              </a:rPr>
              <a:t>Рецидив кримінального правопорушення, його ознаки та види.</a:t>
            </a:r>
            <a:endParaRPr lang="ru-RU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>
            <a:extLst>
              <a:ext uri="{FF2B5EF4-FFF2-40B4-BE49-F238E27FC236}">
                <a16:creationId xmlns:a16="http://schemas.microsoft.com/office/drawing/2014/main" id="{1B2714FB-656B-4D33-87DB-FDB9EAEBE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0"/>
            <a:ext cx="8856983" cy="1246911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Під множинністю кримінальних правопорушень розуміється вчинення однією особою або співучасниками двох або більше кримінально протиправних діянь кожне з яких має ознаки самостійного складу кримінального правопорушення.</a:t>
            </a:r>
            <a:endParaRPr lang="uk-UA" altLang="ru-RU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290629B-F0FC-4FEA-9ABA-B2BA7519B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1739" y="1361643"/>
            <a:ext cx="4752528" cy="317068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i="1" dirty="0">
                <a:solidFill>
                  <a:srgbClr val="000000"/>
                </a:solidFill>
                <a:latin typeface="Arial" panose="020B0604020202020204" pitchFamily="34" charset="0"/>
              </a:rPr>
              <a:t>Види множинності кримінальних правопорушень </a:t>
            </a:r>
            <a:endParaRPr lang="uk-UA" altLang="ru-RU" sz="1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8BD65DC-355C-4FCF-A743-8ECF845FC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060575"/>
            <a:ext cx="1554163" cy="36036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повторність</a:t>
            </a:r>
            <a:endParaRPr lang="uk-UA" alt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842F94A3-923B-4CB1-8358-550FD74D0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060575"/>
            <a:ext cx="1554163" cy="36036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сукупність</a:t>
            </a:r>
            <a:endParaRPr lang="uk-UA" alt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AD120C9C-E676-4635-A676-046CC7661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2060575"/>
            <a:ext cx="1463675" cy="36036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рецидив</a:t>
            </a:r>
            <a:endParaRPr lang="uk-UA" alt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85DE273C-83A5-49D0-9F44-9AD5E77F5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852738"/>
            <a:ext cx="2016125" cy="970756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Вчинення особою двох або більше суспільно небезпечних діянь</a:t>
            </a:r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C0963D6D-4502-423B-9105-259FACA7B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472781"/>
            <a:ext cx="1512887" cy="14044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Передбачених тією ж самою статтею або частиною статті Особливої частини КК</a:t>
            </a:r>
            <a:endParaRPr lang="uk-UA" altLang="ru-RU" sz="1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74E3E137-8452-4803-960E-2BBA2009C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4508501"/>
            <a:ext cx="1657350" cy="18008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Передбачених різаними статтями  Особливої частини КК у випадках передбачених в КК</a:t>
            </a:r>
            <a:endParaRPr lang="uk-UA" altLang="ru-RU" sz="1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84" name="Rectangle 12">
            <a:extLst>
              <a:ext uri="{FF2B5EF4-FFF2-40B4-BE49-F238E27FC236}">
                <a16:creationId xmlns:a16="http://schemas.microsoft.com/office/drawing/2014/main" id="{2BBA19B5-4D4D-452B-8C64-B1AC152B8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852739"/>
            <a:ext cx="2879725" cy="1440358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Вчинення особою двох або більше кримінальних правопорушень передбаченими різними статтями КК, якщо ні за одне з них особу не було покарано</a:t>
            </a:r>
            <a:endParaRPr lang="uk-UA" altLang="ru-RU" sz="1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85" name="Rectangle 13">
            <a:extLst>
              <a:ext uri="{FF2B5EF4-FFF2-40B4-BE49-F238E27FC236}">
                <a16:creationId xmlns:a16="http://schemas.microsoft.com/office/drawing/2014/main" id="{0732168B-C969-4B7A-87F8-56D59B567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2852738"/>
            <a:ext cx="2232025" cy="1800818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Вчинення умисного кримінального правопорушення особою яка має судимість за умисне кримінальне правопорушення</a:t>
            </a:r>
            <a:endParaRPr lang="uk-UA" altLang="ru-RU" sz="1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86" name="Line 14">
            <a:extLst>
              <a:ext uri="{FF2B5EF4-FFF2-40B4-BE49-F238E27FC236}">
                <a16:creationId xmlns:a16="http://schemas.microsoft.com/office/drawing/2014/main" id="{09FFF72A-0C04-4EEC-B281-3D7AD8288B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1120" y="1693863"/>
            <a:ext cx="1554162" cy="39485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087" name="Line 15">
            <a:extLst>
              <a:ext uri="{FF2B5EF4-FFF2-40B4-BE49-F238E27FC236}">
                <a16:creationId xmlns:a16="http://schemas.microsoft.com/office/drawing/2014/main" id="{33ECAD6A-4893-4660-B48E-62F0FD3682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7538" y="1700213"/>
            <a:ext cx="0" cy="3603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088" name="Line 16">
            <a:extLst>
              <a:ext uri="{FF2B5EF4-FFF2-40B4-BE49-F238E27FC236}">
                <a16:creationId xmlns:a16="http://schemas.microsoft.com/office/drawing/2014/main" id="{9746CA09-58FE-4F3F-9F94-52BAB223E1E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1269" y="1700213"/>
            <a:ext cx="1570456" cy="3603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089" name="Line 17">
            <a:extLst>
              <a:ext uri="{FF2B5EF4-FFF2-40B4-BE49-F238E27FC236}">
                <a16:creationId xmlns:a16="http://schemas.microsoft.com/office/drawing/2014/main" id="{F6092CB6-150C-4A14-AD35-8C64BB26A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2420938"/>
            <a:ext cx="0" cy="431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090" name="Line 18">
            <a:extLst>
              <a:ext uri="{FF2B5EF4-FFF2-40B4-BE49-F238E27FC236}">
                <a16:creationId xmlns:a16="http://schemas.microsoft.com/office/drawing/2014/main" id="{AEAAF8F9-3BDF-450A-B98C-F5AA361341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77913" y="3823494"/>
            <a:ext cx="936625" cy="6492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091" name="Line 19">
            <a:extLst>
              <a:ext uri="{FF2B5EF4-FFF2-40B4-BE49-F238E27FC236}">
                <a16:creationId xmlns:a16="http://schemas.microsoft.com/office/drawing/2014/main" id="{36F77F68-6DB9-4DAE-AAD2-C151E91FF1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14538" y="3823494"/>
            <a:ext cx="863600" cy="6492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092" name="Line 20">
            <a:extLst>
              <a:ext uri="{FF2B5EF4-FFF2-40B4-BE49-F238E27FC236}">
                <a16:creationId xmlns:a16="http://schemas.microsoft.com/office/drawing/2014/main" id="{478ABFAB-72CF-42A8-843B-1DE5CAA41A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7538" y="2420938"/>
            <a:ext cx="0" cy="431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093" name="Line 21">
            <a:extLst>
              <a:ext uri="{FF2B5EF4-FFF2-40B4-BE49-F238E27FC236}">
                <a16:creationId xmlns:a16="http://schemas.microsoft.com/office/drawing/2014/main" id="{FC26A79B-F976-4955-A421-C7C97B65BCAF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1725" y="2420938"/>
            <a:ext cx="0" cy="431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6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6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9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8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9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0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0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2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 animBg="1"/>
      <p:bldP spid="3079" grpId="0" animBg="1"/>
      <p:bldP spid="3080" grpId="0" animBg="1"/>
      <p:bldP spid="3081" grpId="0" animBg="1"/>
      <p:bldP spid="3082" grpId="0" animBg="1"/>
      <p:bldP spid="3083" grpId="0" animBg="1"/>
      <p:bldP spid="3084" grpId="0" animBg="1"/>
      <p:bldP spid="30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>
            <a:extLst>
              <a:ext uri="{FF2B5EF4-FFF2-40B4-BE49-F238E27FC236}">
                <a16:creationId xmlns:a16="http://schemas.microsoft.com/office/drawing/2014/main" id="{1383D3BA-D319-4A8F-BAE8-0F50CDC7B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33375"/>
            <a:ext cx="7921625" cy="935038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4400" b="1">
                <a:solidFill>
                  <a:srgbClr val="000000"/>
                </a:solidFill>
                <a:latin typeface="Arial" panose="020B0604020202020204" pitchFamily="34" charset="0"/>
              </a:rPr>
              <a:t>Ознаки повторності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6136DADC-7277-4FA5-ACEF-359C38C65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773238"/>
            <a:ext cx="2011362" cy="366712"/>
          </a:xfrm>
          <a:prstGeom prst="rect">
            <a:avLst/>
          </a:prstGeom>
          <a:solidFill>
            <a:srgbClr val="FFFFFF"/>
          </a:solidFill>
          <a:ln w="5715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i="1">
                <a:solidFill>
                  <a:srgbClr val="000000"/>
                </a:solidFill>
                <a:latin typeface="Arial" panose="020B0604020202020204" pitchFamily="34" charset="0"/>
              </a:rPr>
              <a:t>Кількісна ознака</a:t>
            </a:r>
            <a:endParaRPr lang="uk-UA" alt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E929CFE-DE50-483A-B34F-977CD22FC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1773238"/>
            <a:ext cx="2011363" cy="366712"/>
          </a:xfrm>
          <a:prstGeom prst="rect">
            <a:avLst/>
          </a:prstGeom>
          <a:solidFill>
            <a:srgbClr val="FFFFFF"/>
          </a:solidFill>
          <a:ln w="5715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i="1">
                <a:solidFill>
                  <a:srgbClr val="000000"/>
                </a:solidFill>
                <a:latin typeface="Arial" panose="020B0604020202020204" pitchFamily="34" charset="0"/>
              </a:rPr>
              <a:t>Якісна ознака</a:t>
            </a:r>
            <a:endParaRPr lang="uk-UA" alt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FAD8790-1859-428C-9E96-02C6C5E93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636837"/>
            <a:ext cx="2652712" cy="1152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Вчинення особою двох або більше кримінальних правопорушень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EEF3AD00-3502-4C8A-83FA-F71B3A334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636838"/>
            <a:ext cx="2665413" cy="1441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Вчинення особою тотожних кримінальних правопорушень передбачених однією статтею, або частиною статі Особливої частини КК</a:t>
            </a:r>
            <a:endParaRPr lang="uk-UA" altLang="ru-RU" sz="1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C5328D21-290A-48F7-BC76-A39623B68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2875" y="2636837"/>
            <a:ext cx="2471738" cy="2081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Вчинення особою однорідних кримінальних правопорушень, передбачених різними статтями Особливої частини КК, якщо це передбачено нормами особливої частини КК</a:t>
            </a:r>
            <a:endParaRPr lang="uk-UA" altLang="ru-RU" sz="1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631120DD-44E1-4156-B6F6-ADDB6657C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941888"/>
            <a:ext cx="8208962" cy="792162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Повторність відсутня, якщо за раніше вчинене кримінальне правопорушення особу було звільнено від кримінальної відповідальності за підставами, встановленими законом, або якщо судимість за це кримінальне правопорушення була погашена або знята</a:t>
            </a:r>
            <a:endParaRPr lang="uk-UA" altLang="ru-RU" sz="1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07" name="Line 11">
            <a:extLst>
              <a:ext uri="{FF2B5EF4-FFF2-40B4-BE49-F238E27FC236}">
                <a16:creationId xmlns:a16="http://schemas.microsoft.com/office/drawing/2014/main" id="{501DB231-8D73-4009-9741-671E674AB0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19250" y="1196975"/>
            <a:ext cx="2952750" cy="5762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108" name="Line 12">
            <a:extLst>
              <a:ext uri="{FF2B5EF4-FFF2-40B4-BE49-F238E27FC236}">
                <a16:creationId xmlns:a16="http://schemas.microsoft.com/office/drawing/2014/main" id="{52FE6856-805C-46E9-AA1C-E8A3ECC741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196975"/>
            <a:ext cx="1944688" cy="5762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109" name="Line 13">
            <a:extLst>
              <a:ext uri="{FF2B5EF4-FFF2-40B4-BE49-F238E27FC236}">
                <a16:creationId xmlns:a16="http://schemas.microsoft.com/office/drawing/2014/main" id="{CA769B74-95A8-4203-9A75-D32B1A07DC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2133600"/>
            <a:ext cx="0" cy="5032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110" name="Line 14">
            <a:extLst>
              <a:ext uri="{FF2B5EF4-FFF2-40B4-BE49-F238E27FC236}">
                <a16:creationId xmlns:a16="http://schemas.microsoft.com/office/drawing/2014/main" id="{650703DB-3A07-469A-A871-1B08F9F736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59338" y="2133600"/>
            <a:ext cx="1584325" cy="5032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111" name="Line 15">
            <a:extLst>
              <a:ext uri="{FF2B5EF4-FFF2-40B4-BE49-F238E27FC236}">
                <a16:creationId xmlns:a16="http://schemas.microsoft.com/office/drawing/2014/main" id="{FCF33B69-CD59-4DB6-945F-CAE9820C8B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3663" y="2133600"/>
            <a:ext cx="1296987" cy="5032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94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1000" autoRev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6" dur="1000" autoRev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7" dur="1000" autoRev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00" autoRev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00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1000" autoRev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2" dur="1000" autoRev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3" dur="1000" autoRev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1000" autoRev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06" presetID="27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1000" autoRev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8" dur="1000" autoRev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9" dur="1000" autoRev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1000" autoRev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  <p:bldP spid="4103" grpId="0" animBg="1"/>
      <p:bldP spid="4104" grpId="0" animBg="1"/>
      <p:bldP spid="4105" grpId="0" animBg="1"/>
      <p:bldP spid="4106" grpId="0" animBg="1"/>
      <p:bldP spid="4106" grpId="1" animBg="1"/>
      <p:bldP spid="4106" grpId="2" animBg="1"/>
      <p:bldP spid="4106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90189AB4-0A5C-4FCD-999F-2CBD320EE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260350"/>
            <a:ext cx="3017837" cy="412750"/>
          </a:xfrm>
          <a:prstGeom prst="rect">
            <a:avLst/>
          </a:prstGeom>
          <a:solidFill>
            <a:srgbClr val="C0C0C0"/>
          </a:solidFill>
          <a:ln w="76200" cmpd="tri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600" b="1" i="1">
                <a:solidFill>
                  <a:srgbClr val="000000"/>
                </a:solidFill>
                <a:latin typeface="Arial" panose="020B0604020202020204" pitchFamily="34" charset="0"/>
              </a:rPr>
              <a:t>Види повторності</a:t>
            </a:r>
            <a:endParaRPr lang="uk-UA" altLang="ru-RU" sz="1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D617570-A419-49E2-90B1-C9AFD3727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695" y="1061303"/>
            <a:ext cx="3105941" cy="50006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Повторність тотожних кримінальних правопорушень</a:t>
            </a:r>
            <a:endParaRPr lang="uk-UA" altLang="ru-RU" sz="1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A2AF02B5-EC92-482D-B303-A60936C24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2" y="1052513"/>
            <a:ext cx="3024013" cy="50006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Повторність однорідних кримінальних правопорушень</a:t>
            </a:r>
            <a:endParaRPr lang="uk-UA" altLang="ru-RU" sz="1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61A1AAF3-C08E-46D7-8E3C-FA414471A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844675"/>
            <a:ext cx="3382962" cy="18716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кримінальні правопорушення, які повністю створюють за об’єктивними та суб’єктивними ознаками основного чи кваліфікуючого складу кримінального правопорушення</a:t>
            </a: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FC98E14F-E9B9-44BD-B524-3CF5FAAD3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1844675"/>
            <a:ext cx="4608512" cy="1800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кримінальні правопорушення, які подібні за родовими ознаками, тобто мають тотожні об’єкти посягання, в переважній більшості різняться між собою ознаками об’єктивної сторони </a:t>
            </a:r>
            <a:r>
              <a:rPr lang="uk-UA" altLang="ru-RU" sz="1600" b="1" i="1" u="sng" dirty="0">
                <a:solidFill>
                  <a:srgbClr val="000000"/>
                </a:solidFill>
                <a:latin typeface="Arial" panose="020B0604020202020204" pitchFamily="34" charset="0"/>
              </a:rPr>
              <a:t>(ст.ст. 185, 186 КК)</a:t>
            </a:r>
            <a:r>
              <a:rPr lang="uk-UA" alt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або суб’єктивної сторони </a:t>
            </a:r>
            <a:r>
              <a:rPr lang="uk-UA" altLang="ru-RU" sz="1600" b="1" i="1" u="sng" dirty="0">
                <a:solidFill>
                  <a:srgbClr val="000000"/>
                </a:solidFill>
                <a:latin typeface="Arial" panose="020B0604020202020204" pitchFamily="34" charset="0"/>
              </a:rPr>
              <a:t>(ч. 1 ст. 115 КК та ч. 1 ст. 119 КК)</a:t>
            </a:r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5B05773B-5F7D-4A8A-8C40-8D8BE1E33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860799"/>
            <a:ext cx="3024187" cy="859573"/>
          </a:xfrm>
          <a:prstGeom prst="rect">
            <a:avLst/>
          </a:prstGeom>
          <a:solidFill>
            <a:srgbClr val="C0C0C0"/>
          </a:solidFill>
          <a:ln w="76200" cmpd="tri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600" b="1" i="1" dirty="0">
                <a:solidFill>
                  <a:srgbClr val="000000"/>
                </a:solidFill>
                <a:latin typeface="Arial" panose="020B0604020202020204" pitchFamily="34" charset="0"/>
              </a:rPr>
              <a:t>Види сукупності кримінальних правопорушень</a:t>
            </a:r>
            <a:endParaRPr lang="uk-UA" altLang="ru-RU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BDF65281-759E-481D-9296-FF636469B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4508500"/>
            <a:ext cx="1646238" cy="36036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реальна</a:t>
            </a:r>
            <a:endParaRPr lang="uk-UA" alt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AADB426B-0CB6-4A89-B3C1-65F0EAA2B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4508500"/>
            <a:ext cx="1554162" cy="36671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ідеальна</a:t>
            </a:r>
            <a:endParaRPr lang="uk-UA" alt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6EC20E14-A29A-4889-8A5C-F8F1FED6C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229225"/>
            <a:ext cx="3887788" cy="1223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Вчинення особою різними діями двох або більше самостійних різнорідних кримінальних правопорушень, за які передбачена відповідальність різними статтями особливої частини КК</a:t>
            </a:r>
            <a:endParaRPr lang="uk-UA" altLang="ru-RU" sz="1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133" name="Rectangle 13">
            <a:extLst>
              <a:ext uri="{FF2B5EF4-FFF2-40B4-BE49-F238E27FC236}">
                <a16:creationId xmlns:a16="http://schemas.microsoft.com/office/drawing/2014/main" id="{ACF95CD1-2F63-4948-AC46-3922331C1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5229225"/>
            <a:ext cx="4213225" cy="936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Суб’єкт злочину одним діянням вчиняє два самостійних різнорідних кримінальних правопорушення передбачених різними статтями Особливої частини КК</a:t>
            </a:r>
          </a:p>
        </p:txBody>
      </p:sp>
      <p:sp>
        <p:nvSpPr>
          <p:cNvPr id="5134" name="Line 14">
            <a:extLst>
              <a:ext uri="{FF2B5EF4-FFF2-40B4-BE49-F238E27FC236}">
                <a16:creationId xmlns:a16="http://schemas.microsoft.com/office/drawing/2014/main" id="{E5CF9998-1D92-4E7B-A781-43AC6D02CD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95513" y="692150"/>
            <a:ext cx="2160587" cy="3603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36" name="Line 16">
            <a:extLst>
              <a:ext uri="{FF2B5EF4-FFF2-40B4-BE49-F238E27FC236}">
                <a16:creationId xmlns:a16="http://schemas.microsoft.com/office/drawing/2014/main" id="{C5F7A8B9-5012-4BFE-9AB0-2E62F26F64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692150"/>
            <a:ext cx="1871663" cy="3603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37" name="Line 17">
            <a:extLst>
              <a:ext uri="{FF2B5EF4-FFF2-40B4-BE49-F238E27FC236}">
                <a16:creationId xmlns:a16="http://schemas.microsoft.com/office/drawing/2014/main" id="{67DA2611-6CAF-4BAC-A8C5-DB186B64E0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8538" y="1557338"/>
            <a:ext cx="0" cy="2873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38" name="Line 18">
            <a:extLst>
              <a:ext uri="{FF2B5EF4-FFF2-40B4-BE49-F238E27FC236}">
                <a16:creationId xmlns:a16="http://schemas.microsoft.com/office/drawing/2014/main" id="{18A54A9E-819A-4501-B2F0-FACED6927A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7763" y="1557338"/>
            <a:ext cx="0" cy="2873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39" name="Line 19">
            <a:extLst>
              <a:ext uri="{FF2B5EF4-FFF2-40B4-BE49-F238E27FC236}">
                <a16:creationId xmlns:a16="http://schemas.microsoft.com/office/drawing/2014/main" id="{BADC5F98-25C5-45EF-AAD8-3239F4C23D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5150" y="4076700"/>
            <a:ext cx="1081088" cy="431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40" name="Line 20">
            <a:extLst>
              <a:ext uri="{FF2B5EF4-FFF2-40B4-BE49-F238E27FC236}">
                <a16:creationId xmlns:a16="http://schemas.microsoft.com/office/drawing/2014/main" id="{36AB5B3F-EFCA-40AF-87F7-B1796ED0C7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0425" y="4076700"/>
            <a:ext cx="1079500" cy="431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41" name="Line 21">
            <a:extLst>
              <a:ext uri="{FF2B5EF4-FFF2-40B4-BE49-F238E27FC236}">
                <a16:creationId xmlns:a16="http://schemas.microsoft.com/office/drawing/2014/main" id="{82CF3B00-48E7-4CC2-AE05-730E77F462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4868863"/>
            <a:ext cx="0" cy="3603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42" name="Line 22">
            <a:extLst>
              <a:ext uri="{FF2B5EF4-FFF2-40B4-BE49-F238E27FC236}">
                <a16:creationId xmlns:a16="http://schemas.microsoft.com/office/drawing/2014/main" id="{5E721940-4E35-4C1E-A9C9-AF857C1116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9925" y="4868863"/>
            <a:ext cx="0" cy="3603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8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9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0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13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5126" grpId="0" animBg="1"/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>
            <a:extLst>
              <a:ext uri="{FF2B5EF4-FFF2-40B4-BE49-F238E27FC236}">
                <a16:creationId xmlns:a16="http://schemas.microsoft.com/office/drawing/2014/main" id="{860899BE-5CF9-470E-986F-CACBAA019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333375"/>
            <a:ext cx="8280919" cy="935038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2400" b="1" i="1" dirty="0">
                <a:solidFill>
                  <a:srgbClr val="000000"/>
                </a:solidFill>
                <a:latin typeface="Arial" panose="020B0604020202020204" pitchFamily="34" charset="0"/>
              </a:rPr>
              <a:t>Ознаки сукупності кримінальних правопорушень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686EB41-9D20-4F63-B942-CFB4DC5F7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557338"/>
            <a:ext cx="3240088" cy="358775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Ознаки ідеальної сукупності</a:t>
            </a:r>
            <a:endParaRPr lang="uk-UA" alt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DE13C4E4-A812-47E3-9FFD-D7F38ED3D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1557338"/>
            <a:ext cx="3382962" cy="366712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Ознаки реальної сукупності</a:t>
            </a:r>
            <a:endParaRPr lang="uk-UA" altLang="ru-RU" sz="1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4BCC404A-167A-4C08-8D78-7E70EC93A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203452"/>
            <a:ext cx="2808288" cy="938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Виконання двох або більше різноманітних кримінальних правопорушень одним діянням</a:t>
            </a:r>
            <a:endParaRPr lang="uk-UA" altLang="ru-RU" sz="1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8412DC2E-39F0-48FE-9200-860D33147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213100"/>
            <a:ext cx="2808288" cy="129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Одне із кримінальних правопорушень є засобом, методом для здійснення іншого кримінального правопорушення</a:t>
            </a:r>
            <a:endParaRPr lang="uk-UA" altLang="ru-RU" sz="1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D305DE69-6E2D-47DC-A1A7-57860D524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579935"/>
            <a:ext cx="2808288" cy="12953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Одне із кримінальних правопорушень є допоміжним засобом для застосування винним основної мети</a:t>
            </a:r>
            <a:endParaRPr lang="uk-UA" altLang="ru-RU" sz="1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E8D0D5C3-1BAA-4210-B45A-04A466D9F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4" y="2349500"/>
            <a:ext cx="3382955" cy="7191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Наявність двох або більше самостійних, в різний час вчинених кримінальних правопорушень</a:t>
            </a:r>
            <a:endParaRPr lang="uk-UA" altLang="ru-RU" sz="1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1ADC5451-3A7E-4438-A098-8E31A5336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4" y="3357563"/>
            <a:ext cx="3382945" cy="5476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Вчинення особою двох або більше кримінальних правопорушень</a:t>
            </a:r>
            <a:endParaRPr lang="uk-UA" altLang="ru-RU" sz="1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64216E53-EBD9-4741-8465-6EFE2C7D4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4" y="4221163"/>
            <a:ext cx="3382929" cy="549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Виконання особою різнорідних кримінальних правопорушень</a:t>
            </a:r>
            <a:endParaRPr lang="uk-UA" altLang="ru-RU" sz="1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57" name="Line 13">
            <a:extLst>
              <a:ext uri="{FF2B5EF4-FFF2-40B4-BE49-F238E27FC236}">
                <a16:creationId xmlns:a16="http://schemas.microsoft.com/office/drawing/2014/main" id="{1D618BE9-BA52-4753-AEDD-42BF832FEB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24075" y="1268413"/>
            <a:ext cx="2447925" cy="2889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6158" name="Line 14">
            <a:extLst>
              <a:ext uri="{FF2B5EF4-FFF2-40B4-BE49-F238E27FC236}">
                <a16:creationId xmlns:a16="http://schemas.microsoft.com/office/drawing/2014/main" id="{1D208DC4-43AA-4F46-B55D-5FB6B65495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268413"/>
            <a:ext cx="2016125" cy="2889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6159" name="Line 15">
            <a:extLst>
              <a:ext uri="{FF2B5EF4-FFF2-40B4-BE49-F238E27FC236}">
                <a16:creationId xmlns:a16="http://schemas.microsoft.com/office/drawing/2014/main" id="{102D16AD-CE18-49C6-8F0E-DD4220CF10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9838" y="1916113"/>
            <a:ext cx="0" cy="29527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6160" name="Line 16">
            <a:extLst>
              <a:ext uri="{FF2B5EF4-FFF2-40B4-BE49-F238E27FC236}">
                <a16:creationId xmlns:a16="http://schemas.microsoft.com/office/drawing/2014/main" id="{6F50848A-BF91-410F-BE5B-285338D1E8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48038" y="2708275"/>
            <a:ext cx="431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6161" name="Line 17">
            <a:extLst>
              <a:ext uri="{FF2B5EF4-FFF2-40B4-BE49-F238E27FC236}">
                <a16:creationId xmlns:a16="http://schemas.microsoft.com/office/drawing/2014/main" id="{C0314754-6B37-41BF-9EA9-96BB6C865A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48038" y="3716338"/>
            <a:ext cx="431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6162" name="Line 18">
            <a:extLst>
              <a:ext uri="{FF2B5EF4-FFF2-40B4-BE49-F238E27FC236}">
                <a16:creationId xmlns:a16="http://schemas.microsoft.com/office/drawing/2014/main" id="{EC745761-0ABB-4872-AF70-B81FF18E5E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48038" y="4868863"/>
            <a:ext cx="431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6163" name="Line 19">
            <a:extLst>
              <a:ext uri="{FF2B5EF4-FFF2-40B4-BE49-F238E27FC236}">
                <a16:creationId xmlns:a16="http://schemas.microsoft.com/office/drawing/2014/main" id="{4B1F6D13-FDD6-495E-B923-97D67288FD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1916113"/>
            <a:ext cx="0" cy="25923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6164" name="Line 20">
            <a:extLst>
              <a:ext uri="{FF2B5EF4-FFF2-40B4-BE49-F238E27FC236}">
                <a16:creationId xmlns:a16="http://schemas.microsoft.com/office/drawing/2014/main" id="{87F80CC3-63E9-4054-A730-A4644A55D3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2708275"/>
            <a:ext cx="6492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6165" name="Line 21">
            <a:extLst>
              <a:ext uri="{FF2B5EF4-FFF2-40B4-BE49-F238E27FC236}">
                <a16:creationId xmlns:a16="http://schemas.microsoft.com/office/drawing/2014/main" id="{C3A3D340-1B91-47CE-927E-73BC753E1F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3644900"/>
            <a:ext cx="6492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6166" name="Line 22">
            <a:extLst>
              <a:ext uri="{FF2B5EF4-FFF2-40B4-BE49-F238E27FC236}">
                <a16:creationId xmlns:a16="http://schemas.microsoft.com/office/drawing/2014/main" id="{FF9A1AAC-E34E-46A7-800D-8B01AE85A67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4508500"/>
            <a:ext cx="6492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0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8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9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0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0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0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50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AutoShape 4">
            <a:extLst>
              <a:ext uri="{FF2B5EF4-FFF2-40B4-BE49-F238E27FC236}">
                <a16:creationId xmlns:a16="http://schemas.microsoft.com/office/drawing/2014/main" id="{24C8FC98-6F08-4DA5-8600-41059DE72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90493"/>
            <a:ext cx="6192838" cy="890581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4000" b="1" dirty="0">
                <a:solidFill>
                  <a:srgbClr val="000000"/>
                </a:solidFill>
                <a:latin typeface="Arial" panose="020B0604020202020204" pitchFamily="34" charset="0"/>
              </a:rPr>
              <a:t>Види рецидиву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C3BABE7D-CC7A-47E0-B349-94AF13871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484313"/>
            <a:ext cx="2159000" cy="890582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i="1" dirty="0">
                <a:solidFill>
                  <a:srgbClr val="000000"/>
                </a:solidFill>
                <a:latin typeface="Arial" panose="020B0604020202020204" pitchFamily="34" charset="0"/>
              </a:rPr>
              <a:t>В залежності від характеру кримінальних правопорушень</a:t>
            </a:r>
            <a:endParaRPr lang="uk-UA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910B8EE5-CAB7-4D69-B31B-B62C38DE7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484313"/>
            <a:ext cx="2447925" cy="549275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i="1">
                <a:solidFill>
                  <a:srgbClr val="000000"/>
                </a:solidFill>
                <a:latin typeface="Arial" panose="020B0604020202020204" pitchFamily="34" charset="0"/>
              </a:rPr>
              <a:t>В залежності від кількості судимостей</a:t>
            </a:r>
            <a:endParaRPr lang="uk-UA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76" name="Rectangle 8">
            <a:extLst>
              <a:ext uri="{FF2B5EF4-FFF2-40B4-BE49-F238E27FC236}">
                <a16:creationId xmlns:a16="http://schemas.microsoft.com/office/drawing/2014/main" id="{3E85A256-1427-49B6-B7AE-48076B5C5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1484313"/>
            <a:ext cx="2519363" cy="549275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i="1">
                <a:solidFill>
                  <a:srgbClr val="000000"/>
                </a:solidFill>
                <a:latin typeface="Arial" panose="020B0604020202020204" pitchFamily="34" charset="0"/>
              </a:rPr>
              <a:t>За ступенем суспільної небезпечності</a:t>
            </a:r>
            <a:endParaRPr lang="uk-UA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77" name="Rectangle 9">
            <a:extLst>
              <a:ext uri="{FF2B5EF4-FFF2-40B4-BE49-F238E27FC236}">
                <a16:creationId xmlns:a16="http://schemas.microsoft.com/office/drawing/2014/main" id="{658E69FA-0EE5-4692-8BAA-80A1D16FD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492375"/>
            <a:ext cx="2159000" cy="792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Загальний</a:t>
            </a:r>
            <a:r>
              <a:rPr lang="uk-UA" alt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 – входять різнорідні кримінальні правопорушення</a:t>
            </a:r>
            <a:endParaRPr lang="uk-UA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78" name="Rectangle 10">
            <a:extLst>
              <a:ext uri="{FF2B5EF4-FFF2-40B4-BE49-F238E27FC236}">
                <a16:creationId xmlns:a16="http://schemas.microsoft.com/office/drawing/2014/main" id="{CD0EF899-1E30-4BA3-979C-7379AFE59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429000"/>
            <a:ext cx="2159000" cy="10081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Спеціальний</a:t>
            </a:r>
            <a:r>
              <a:rPr lang="uk-UA" alt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 – входять тотожні або однорідні кримінальні правопорушення</a:t>
            </a:r>
            <a:endParaRPr lang="uk-UA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79" name="Rectangle 11">
            <a:extLst>
              <a:ext uri="{FF2B5EF4-FFF2-40B4-BE49-F238E27FC236}">
                <a16:creationId xmlns:a16="http://schemas.microsoft.com/office/drawing/2014/main" id="{F0EEC41A-BBB4-4610-9961-C2CB0665E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492375"/>
            <a:ext cx="2447925" cy="549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Простий</a:t>
            </a:r>
            <a:r>
              <a:rPr lang="uk-UA" altLang="ru-RU" sz="1400">
                <a:solidFill>
                  <a:srgbClr val="000000"/>
                </a:solidFill>
                <a:latin typeface="Arial" panose="020B0604020202020204" pitchFamily="34" charset="0"/>
              </a:rPr>
              <a:t> – особа має дві судимості</a:t>
            </a:r>
            <a:endParaRPr lang="uk-UA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80" name="Rectangle 12">
            <a:extLst>
              <a:ext uri="{FF2B5EF4-FFF2-40B4-BE49-F238E27FC236}">
                <a16:creationId xmlns:a16="http://schemas.microsoft.com/office/drawing/2014/main" id="{7E1BF345-EC36-4245-8D33-F85B40CF0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429000"/>
            <a:ext cx="2447925" cy="549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Складний</a:t>
            </a:r>
            <a:r>
              <a:rPr lang="uk-UA" altLang="ru-RU" sz="1400">
                <a:solidFill>
                  <a:srgbClr val="000000"/>
                </a:solidFill>
                <a:latin typeface="Arial" panose="020B0604020202020204" pitchFamily="34" charset="0"/>
              </a:rPr>
              <a:t> – особа має три і більше судимості</a:t>
            </a:r>
            <a:endParaRPr lang="uk-UA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81" name="Rectangle 13">
            <a:extLst>
              <a:ext uri="{FF2B5EF4-FFF2-40B4-BE49-F238E27FC236}">
                <a16:creationId xmlns:a16="http://schemas.microsoft.com/office/drawing/2014/main" id="{B8D7CAE3-366C-4001-A495-5A196BF0D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2276475"/>
            <a:ext cx="2519363" cy="1770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Пенітенціарний</a:t>
            </a:r>
            <a:r>
              <a:rPr lang="uk-UA" alt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 – особа була засуджена до позбавлення волі, знову вчиняє протягом строку судимості нове кримінальне правопорушення за яке знову засуджується до позбавлення волі</a:t>
            </a:r>
            <a:endParaRPr lang="uk-UA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82" name="Rectangle 14">
            <a:extLst>
              <a:ext uri="{FF2B5EF4-FFF2-40B4-BE49-F238E27FC236}">
                <a16:creationId xmlns:a16="http://schemas.microsoft.com/office/drawing/2014/main" id="{A5D1CA2C-60AB-43AB-ACD3-B90D6A525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4365625"/>
            <a:ext cx="2519363" cy="1800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400" b="1">
                <a:solidFill>
                  <a:srgbClr val="000000"/>
                </a:solidFill>
                <a:latin typeface="Arial" panose="020B0604020202020204" pitchFamily="34" charset="0"/>
              </a:rPr>
              <a:t>Рецидив тяжких і особливо тяжких злочинів</a:t>
            </a:r>
            <a:r>
              <a:rPr lang="uk-UA" altLang="ru-RU" sz="1400">
                <a:solidFill>
                  <a:srgbClr val="000000"/>
                </a:solidFill>
                <a:latin typeface="Arial" panose="020B0604020202020204" pitchFamily="34" charset="0"/>
              </a:rPr>
              <a:t> – особа , маючи судимість за один з таких злочинів, знову вчиняє, незалежно від послідовності, новий такий же злочин</a:t>
            </a:r>
            <a:endParaRPr lang="uk-UA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83" name="Line 15">
            <a:extLst>
              <a:ext uri="{FF2B5EF4-FFF2-40B4-BE49-F238E27FC236}">
                <a16:creationId xmlns:a16="http://schemas.microsoft.com/office/drawing/2014/main" id="{C8D3354D-E2E8-4E66-B107-F70EC85C15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63713" y="981075"/>
            <a:ext cx="2736850" cy="5032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7184" name="Line 16">
            <a:extLst>
              <a:ext uri="{FF2B5EF4-FFF2-40B4-BE49-F238E27FC236}">
                <a16:creationId xmlns:a16="http://schemas.microsoft.com/office/drawing/2014/main" id="{EC5A8FB4-3B5F-4463-B81C-42BEF05CA0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981075"/>
            <a:ext cx="0" cy="5032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7185" name="Line 17">
            <a:extLst>
              <a:ext uri="{FF2B5EF4-FFF2-40B4-BE49-F238E27FC236}">
                <a16:creationId xmlns:a16="http://schemas.microsoft.com/office/drawing/2014/main" id="{2EF66A52-764C-4B03-858A-A4A32B53C8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981075"/>
            <a:ext cx="2951162" cy="5032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7186" name="Line 18">
            <a:extLst>
              <a:ext uri="{FF2B5EF4-FFF2-40B4-BE49-F238E27FC236}">
                <a16:creationId xmlns:a16="http://schemas.microsoft.com/office/drawing/2014/main" id="{B8455F02-E834-4534-A18F-92D62E097E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50" y="1700213"/>
            <a:ext cx="3603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7187" name="Line 19">
            <a:extLst>
              <a:ext uri="{FF2B5EF4-FFF2-40B4-BE49-F238E27FC236}">
                <a16:creationId xmlns:a16="http://schemas.microsoft.com/office/drawing/2014/main" id="{7851F743-4677-4E6F-8262-B428BC9CDF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1700213"/>
            <a:ext cx="0" cy="20891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7188" name="Line 20">
            <a:extLst>
              <a:ext uri="{FF2B5EF4-FFF2-40B4-BE49-F238E27FC236}">
                <a16:creationId xmlns:a16="http://schemas.microsoft.com/office/drawing/2014/main" id="{331CD2A9-2168-4BB2-8818-3441F8AD79F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2708275"/>
            <a:ext cx="3603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7189" name="Line 21">
            <a:extLst>
              <a:ext uri="{FF2B5EF4-FFF2-40B4-BE49-F238E27FC236}">
                <a16:creationId xmlns:a16="http://schemas.microsoft.com/office/drawing/2014/main" id="{007ED3C8-F39F-440B-ADDF-E3C10765D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3789363"/>
            <a:ext cx="3603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7190" name="Line 22">
            <a:extLst>
              <a:ext uri="{FF2B5EF4-FFF2-40B4-BE49-F238E27FC236}">
                <a16:creationId xmlns:a16="http://schemas.microsoft.com/office/drawing/2014/main" id="{95DFCA69-CEA7-4FE6-857B-8EC6D32716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7675" y="1773238"/>
            <a:ext cx="2889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7191" name="Line 23">
            <a:extLst>
              <a:ext uri="{FF2B5EF4-FFF2-40B4-BE49-F238E27FC236}">
                <a16:creationId xmlns:a16="http://schemas.microsoft.com/office/drawing/2014/main" id="{CC13825E-D0A2-45C5-B260-B42ED03D9F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1773238"/>
            <a:ext cx="0" cy="20161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7192" name="Line 24">
            <a:extLst>
              <a:ext uri="{FF2B5EF4-FFF2-40B4-BE49-F238E27FC236}">
                <a16:creationId xmlns:a16="http://schemas.microsoft.com/office/drawing/2014/main" id="{CE500683-E2F6-4537-96F4-8B1555E98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2781300"/>
            <a:ext cx="2889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7193" name="Line 25">
            <a:extLst>
              <a:ext uri="{FF2B5EF4-FFF2-40B4-BE49-F238E27FC236}">
                <a16:creationId xmlns:a16="http://schemas.microsoft.com/office/drawing/2014/main" id="{03C02126-581E-427B-9581-A4989563FE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789363"/>
            <a:ext cx="2889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7194" name="Line 26">
            <a:extLst>
              <a:ext uri="{FF2B5EF4-FFF2-40B4-BE49-F238E27FC236}">
                <a16:creationId xmlns:a16="http://schemas.microsoft.com/office/drawing/2014/main" id="{DD7FB9FC-7115-4C36-9525-8685833F07AF}"/>
              </a:ext>
            </a:extLst>
          </p:cNvPr>
          <p:cNvSpPr>
            <a:spLocks noChangeShapeType="1"/>
          </p:cNvSpPr>
          <p:nvPr/>
        </p:nvSpPr>
        <p:spPr bwMode="auto">
          <a:xfrm>
            <a:off x="8675688" y="1700213"/>
            <a:ext cx="2174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7195" name="Line 27">
            <a:extLst>
              <a:ext uri="{FF2B5EF4-FFF2-40B4-BE49-F238E27FC236}">
                <a16:creationId xmlns:a16="http://schemas.microsoft.com/office/drawing/2014/main" id="{4BF6E924-2758-4ABD-A46E-9424B9393243}"/>
              </a:ext>
            </a:extLst>
          </p:cNvPr>
          <p:cNvSpPr>
            <a:spLocks noChangeShapeType="1"/>
          </p:cNvSpPr>
          <p:nvPr/>
        </p:nvSpPr>
        <p:spPr bwMode="auto">
          <a:xfrm>
            <a:off x="8893175" y="1700213"/>
            <a:ext cx="0" cy="36734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7196" name="Line 28">
            <a:extLst>
              <a:ext uri="{FF2B5EF4-FFF2-40B4-BE49-F238E27FC236}">
                <a16:creationId xmlns:a16="http://schemas.microsoft.com/office/drawing/2014/main" id="{C46C7139-5488-4D50-B2B0-6C1AC135E2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75688" y="3284538"/>
            <a:ext cx="2174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7197" name="Line 29">
            <a:extLst>
              <a:ext uri="{FF2B5EF4-FFF2-40B4-BE49-F238E27FC236}">
                <a16:creationId xmlns:a16="http://schemas.microsoft.com/office/drawing/2014/main" id="{3F42E174-3CFD-4FAD-B3A1-61805B021B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75688" y="5373688"/>
            <a:ext cx="2174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3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9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0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2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4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3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5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4" grpId="0" animBg="1"/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  <p:bldP spid="7181" grpId="0" animBg="1"/>
      <p:bldP spid="71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>
            <a:extLst>
              <a:ext uri="{FF2B5EF4-FFF2-40B4-BE49-F238E27FC236}">
                <a16:creationId xmlns:a16="http://schemas.microsoft.com/office/drawing/2014/main" id="{F5DCAD52-A5A5-4211-A5A9-6E0E48B16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476250"/>
            <a:ext cx="3108325" cy="504825"/>
          </a:xfrm>
          <a:prstGeom prst="rect">
            <a:avLst/>
          </a:prstGeom>
          <a:solidFill>
            <a:srgbClr val="C0C0C0"/>
          </a:solidFill>
          <a:ln w="76200" cmpd="tri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2000" b="1">
                <a:solidFill>
                  <a:srgbClr val="000000"/>
                </a:solidFill>
                <a:latin typeface="Arial" panose="020B0604020202020204" pitchFamily="34" charset="0"/>
              </a:rPr>
              <a:t>Ознаки рецидиву</a:t>
            </a:r>
            <a:endParaRPr lang="uk-UA" altLang="ru-RU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43656289-3311-473E-AE65-4F440E4C4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844675"/>
            <a:ext cx="2286000" cy="12242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Вчинення тільки умисних кримінальних правопорушень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6E1D7248-EAC5-44DD-8663-CF27EF763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1844674"/>
            <a:ext cx="2808288" cy="11522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600" b="1" dirty="0">
                <a:solidFill>
                  <a:srgbClr val="000000"/>
                </a:solidFill>
                <a:latin typeface="Arial" panose="020B0604020202020204" pitchFamily="34" charset="0"/>
              </a:rPr>
              <a:t>Кількість судимостей за раніш вчинені умисні кримінальні правопорушення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F4F09A79-C874-46D5-93B8-4DBD798F4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3213100"/>
            <a:ext cx="3024187" cy="457200"/>
          </a:xfrm>
          <a:prstGeom prst="rect">
            <a:avLst/>
          </a:prstGeom>
          <a:solidFill>
            <a:srgbClr val="C0C0C0"/>
          </a:solidFill>
          <a:ln w="76200" cmpd="tri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2000" b="1">
                <a:solidFill>
                  <a:srgbClr val="000000"/>
                </a:solidFill>
                <a:latin typeface="Arial" panose="020B0604020202020204" pitchFamily="34" charset="0"/>
              </a:rPr>
              <a:t>Значення рецидиву</a:t>
            </a:r>
            <a:endParaRPr lang="uk-UA" altLang="ru-RU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E5718328-586C-438D-8812-9E595ADB9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4508500"/>
            <a:ext cx="2468563" cy="865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600" b="1">
                <a:solidFill>
                  <a:srgbClr val="000000"/>
                </a:solidFill>
                <a:latin typeface="Arial" panose="020B0604020202020204" pitchFamily="34" charset="0"/>
              </a:rPr>
              <a:t>Кваліфікуюча ознака складу злочину </a:t>
            </a:r>
            <a:r>
              <a:rPr lang="uk-UA" altLang="ru-RU" sz="1600" b="1" i="1" u="sng">
                <a:solidFill>
                  <a:srgbClr val="000000"/>
                </a:solidFill>
                <a:latin typeface="Arial" panose="020B0604020202020204" pitchFamily="34" charset="0"/>
              </a:rPr>
              <a:t>ч. 3 ст. 296 КК</a:t>
            </a: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F0C8274B-B270-498C-A884-0D56F1ABF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4508500"/>
            <a:ext cx="2879725" cy="865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uk-UA" altLang="ru-RU" sz="1600" b="1">
                <a:solidFill>
                  <a:srgbClr val="000000"/>
                </a:solidFill>
                <a:latin typeface="Arial" panose="020B0604020202020204" pitchFamily="34" charset="0"/>
              </a:rPr>
              <a:t>Обставина, що обтяжує відповідальність п. 1 ст. 67 КК</a:t>
            </a:r>
          </a:p>
        </p:txBody>
      </p:sp>
      <p:sp>
        <p:nvSpPr>
          <p:cNvPr id="8202" name="Line 10">
            <a:extLst>
              <a:ext uri="{FF2B5EF4-FFF2-40B4-BE49-F238E27FC236}">
                <a16:creationId xmlns:a16="http://schemas.microsoft.com/office/drawing/2014/main" id="{17AED76C-3F15-4C6A-8D38-02F3A220DC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68538" y="981075"/>
            <a:ext cx="2016125" cy="863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8203" name="Line 11">
            <a:extLst>
              <a:ext uri="{FF2B5EF4-FFF2-40B4-BE49-F238E27FC236}">
                <a16:creationId xmlns:a16="http://schemas.microsoft.com/office/drawing/2014/main" id="{7CC942BA-D2E2-4589-9DB7-75F052922D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4663" y="981075"/>
            <a:ext cx="2232025" cy="863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8204" name="Line 12">
            <a:extLst>
              <a:ext uri="{FF2B5EF4-FFF2-40B4-BE49-F238E27FC236}">
                <a16:creationId xmlns:a16="http://schemas.microsoft.com/office/drawing/2014/main" id="{4DB45127-298C-4385-8F6E-C756E9E384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68538" y="3644900"/>
            <a:ext cx="2016125" cy="863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8205" name="Line 13">
            <a:extLst>
              <a:ext uri="{FF2B5EF4-FFF2-40B4-BE49-F238E27FC236}">
                <a16:creationId xmlns:a16="http://schemas.microsoft.com/office/drawing/2014/main" id="{F9AB5608-FF39-47A9-88E6-DC6EC269D5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4663" y="3644900"/>
            <a:ext cx="2663825" cy="863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3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  <p:bldP spid="8198" grpId="0" animBg="1"/>
      <p:bldP spid="8199" grpId="0" animBg="1"/>
      <p:bldP spid="8200" grpId="0" animBg="1"/>
      <p:bldP spid="8201" grpId="0" animBg="1"/>
    </p:bld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340</TotalTime>
  <Words>580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Balance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НАВСУ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Навч_Клас</dc:creator>
  <cp:lastModifiedBy>Володимир Петров</cp:lastModifiedBy>
  <cp:revision>59</cp:revision>
  <dcterms:created xsi:type="dcterms:W3CDTF">2003-12-12T12:20:03Z</dcterms:created>
  <dcterms:modified xsi:type="dcterms:W3CDTF">2023-03-13T09:24:32Z</dcterms:modified>
</cp:coreProperties>
</file>