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7" r:id="rId6"/>
    <p:sldId id="265" r:id="rId7"/>
    <p:sldId id="266" r:id="rId8"/>
    <p:sldId id="268" r:id="rId9"/>
    <p:sldId id="269" r:id="rId10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644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C84D5C5-9621-4076-8DB5-085A738835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F32720EC-C0DC-4A0E-B83D-5F91808634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A8D37F1-A2A6-44EC-BA4C-9BCC7A841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73D8-AAE1-41E7-B463-98D315B29C0A}" type="datetimeFigureOut">
              <a:rPr lang="ru-UA" smtClean="0"/>
              <a:pPr/>
              <a:t>14.03.2023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A6EADE8-324E-4A0E-BB3B-2B716B942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219E9B9-ED4F-43A8-A0BB-ABF929427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6961-6034-4A98-978F-EC874E0F388F}" type="slidenum">
              <a:rPr lang="ru-UA" smtClean="0"/>
              <a:pPr/>
              <a:t>‹#›</a:t>
            </a:fld>
            <a:endParaRPr lang="ru-UA"/>
          </a:p>
        </p:txBody>
      </p:sp>
    </p:spTree>
    <p:extLst>
      <p:ext uri="{BB962C8B-B14F-4D97-AF65-F5344CB8AC3E}">
        <p14:creationId xmlns="" xmlns:p14="http://schemas.microsoft.com/office/powerpoint/2010/main" val="2510085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71AB16D-D75B-4B97-87DE-223A0BEE9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7D55C931-06E3-49B5-807C-4CA12AF88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0FE4E8B-0429-43B4-87AC-1C0607A74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73D8-AAE1-41E7-B463-98D315B29C0A}" type="datetimeFigureOut">
              <a:rPr lang="ru-UA" smtClean="0"/>
              <a:pPr/>
              <a:t>14.03.2023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5F06E70-B5FE-43D2-A1FA-68379D10B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EC2AEA6-64A3-4396-B4BC-46AF8B240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6961-6034-4A98-978F-EC874E0F388F}" type="slidenum">
              <a:rPr lang="ru-UA" smtClean="0"/>
              <a:pPr/>
              <a:t>‹#›</a:t>
            </a:fld>
            <a:endParaRPr lang="ru-UA"/>
          </a:p>
        </p:txBody>
      </p:sp>
    </p:spTree>
    <p:extLst>
      <p:ext uri="{BB962C8B-B14F-4D97-AF65-F5344CB8AC3E}">
        <p14:creationId xmlns="" xmlns:p14="http://schemas.microsoft.com/office/powerpoint/2010/main" val="2841499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214FA2B8-76B9-4759-BBFB-F83FAD44DE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A2D69B2-1FD4-4380-8F3A-313C7D00D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828AC22-CCAB-44EA-A7D8-0C65D19B8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73D8-AAE1-41E7-B463-98D315B29C0A}" type="datetimeFigureOut">
              <a:rPr lang="ru-UA" smtClean="0"/>
              <a:pPr/>
              <a:t>14.03.2023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90B8033-7961-4DCB-8904-F9B3BB825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4CFE457-9DA8-4E62-A30A-8A18C4E2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6961-6034-4A98-978F-EC874E0F388F}" type="slidenum">
              <a:rPr lang="ru-UA" smtClean="0"/>
              <a:pPr/>
              <a:t>‹#›</a:t>
            </a:fld>
            <a:endParaRPr lang="ru-UA"/>
          </a:p>
        </p:txBody>
      </p:sp>
    </p:spTree>
    <p:extLst>
      <p:ext uri="{BB962C8B-B14F-4D97-AF65-F5344CB8AC3E}">
        <p14:creationId xmlns="" xmlns:p14="http://schemas.microsoft.com/office/powerpoint/2010/main" val="348572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BA19B7-581B-4D23-AAA5-C798B3437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F2F9381-AD56-451B-A6A9-BF0614E9E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6D60CCD-5F15-4B56-B4A6-7613F9CA5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73D8-AAE1-41E7-B463-98D315B29C0A}" type="datetimeFigureOut">
              <a:rPr lang="ru-UA" smtClean="0"/>
              <a:pPr/>
              <a:t>14.03.2023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F80F1E0-2EAF-4C96-87E6-F238EEC1F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166330D-E124-43AD-AC66-5C8EB97C6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6961-6034-4A98-978F-EC874E0F388F}" type="slidenum">
              <a:rPr lang="ru-UA" smtClean="0"/>
              <a:pPr/>
              <a:t>‹#›</a:t>
            </a:fld>
            <a:endParaRPr lang="ru-UA"/>
          </a:p>
        </p:txBody>
      </p:sp>
    </p:spTree>
    <p:extLst>
      <p:ext uri="{BB962C8B-B14F-4D97-AF65-F5344CB8AC3E}">
        <p14:creationId xmlns="" xmlns:p14="http://schemas.microsoft.com/office/powerpoint/2010/main" val="1781493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FEC2EBC-AA2E-40C4-B596-93A773C31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0326EC9-3F59-4B92-83B8-50B141BC1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A9854A8-E457-4C9E-BEB5-818F745D3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73D8-AAE1-41E7-B463-98D315B29C0A}" type="datetimeFigureOut">
              <a:rPr lang="ru-UA" smtClean="0"/>
              <a:pPr/>
              <a:t>14.03.2023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64D982C-BBE9-423D-A640-8832483A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3FF716A-8C64-4766-810F-07C06AADB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6961-6034-4A98-978F-EC874E0F388F}" type="slidenum">
              <a:rPr lang="ru-UA" smtClean="0"/>
              <a:pPr/>
              <a:t>‹#›</a:t>
            </a:fld>
            <a:endParaRPr lang="ru-UA"/>
          </a:p>
        </p:txBody>
      </p:sp>
    </p:spTree>
    <p:extLst>
      <p:ext uri="{BB962C8B-B14F-4D97-AF65-F5344CB8AC3E}">
        <p14:creationId xmlns="" xmlns:p14="http://schemas.microsoft.com/office/powerpoint/2010/main" val="2791502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94E1EBB-B2AD-422B-86A7-8662D7576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E2C7572-AF88-4BA2-9336-D3FFB7A561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33DFF08-F41B-46AA-991A-018C83E21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C92D6F4-F0FA-420E-A7CB-5191C88EB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73D8-AAE1-41E7-B463-98D315B29C0A}" type="datetimeFigureOut">
              <a:rPr lang="ru-UA" smtClean="0"/>
              <a:pPr/>
              <a:t>14.03.2023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539D594-42C2-40F6-8ABD-581E6B2B5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8183D08-6DAC-47A2-9E35-A18768848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6961-6034-4A98-978F-EC874E0F388F}" type="slidenum">
              <a:rPr lang="ru-UA" smtClean="0"/>
              <a:pPr/>
              <a:t>‹#›</a:t>
            </a:fld>
            <a:endParaRPr lang="ru-UA"/>
          </a:p>
        </p:txBody>
      </p:sp>
    </p:spTree>
    <p:extLst>
      <p:ext uri="{BB962C8B-B14F-4D97-AF65-F5344CB8AC3E}">
        <p14:creationId xmlns="" xmlns:p14="http://schemas.microsoft.com/office/powerpoint/2010/main" val="331154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6CDDF06-BCA6-4631-A8FF-2B689ED89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A26B629-9D3F-4309-B625-07DAC4F3A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CE7FB67-A41D-4BD6-941E-3AD13AD87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12170E49-37EA-4F60-97FC-59D156D30B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A1BB8227-77F2-44BC-9005-27F37DADE8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CFAEB0E0-13C9-4FFD-A7E7-001E765EB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73D8-AAE1-41E7-B463-98D315B29C0A}" type="datetimeFigureOut">
              <a:rPr lang="ru-UA" smtClean="0"/>
              <a:pPr/>
              <a:t>14.03.2023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0E4645A8-0533-4CFF-87F7-DAEAC4820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ABA813B9-3249-4205-B6B1-12331D30C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6961-6034-4A98-978F-EC874E0F388F}" type="slidenum">
              <a:rPr lang="ru-UA" smtClean="0"/>
              <a:pPr/>
              <a:t>‹#›</a:t>
            </a:fld>
            <a:endParaRPr lang="ru-UA"/>
          </a:p>
        </p:txBody>
      </p:sp>
    </p:spTree>
    <p:extLst>
      <p:ext uri="{BB962C8B-B14F-4D97-AF65-F5344CB8AC3E}">
        <p14:creationId xmlns="" xmlns:p14="http://schemas.microsoft.com/office/powerpoint/2010/main" val="163054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06F9F01-EE5C-4D11-951B-C9913DD9E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E2BF801E-5A03-453C-B162-FC2DF8AC0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73D8-AAE1-41E7-B463-98D315B29C0A}" type="datetimeFigureOut">
              <a:rPr lang="ru-UA" smtClean="0"/>
              <a:pPr/>
              <a:t>14.03.2023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78C1DC85-7F82-46A5-A41F-07AE75AAE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78FD28E-D506-49CA-8FE5-90B1EF52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6961-6034-4A98-978F-EC874E0F388F}" type="slidenum">
              <a:rPr lang="ru-UA" smtClean="0"/>
              <a:pPr/>
              <a:t>‹#›</a:t>
            </a:fld>
            <a:endParaRPr lang="ru-UA"/>
          </a:p>
        </p:txBody>
      </p:sp>
    </p:spTree>
    <p:extLst>
      <p:ext uri="{BB962C8B-B14F-4D97-AF65-F5344CB8AC3E}">
        <p14:creationId xmlns="" xmlns:p14="http://schemas.microsoft.com/office/powerpoint/2010/main" val="24434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D59CA627-D13F-46A3-BF69-72108998E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73D8-AAE1-41E7-B463-98D315B29C0A}" type="datetimeFigureOut">
              <a:rPr lang="ru-UA" smtClean="0"/>
              <a:pPr/>
              <a:t>14.03.2023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0F83DA00-2158-44B1-B9E6-3D51054EB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67DCA930-40B9-49D2-A4F0-8A7E18E1A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6961-6034-4A98-978F-EC874E0F388F}" type="slidenum">
              <a:rPr lang="ru-UA" smtClean="0"/>
              <a:pPr/>
              <a:t>‹#›</a:t>
            </a:fld>
            <a:endParaRPr lang="ru-UA"/>
          </a:p>
        </p:txBody>
      </p:sp>
    </p:spTree>
    <p:extLst>
      <p:ext uri="{BB962C8B-B14F-4D97-AF65-F5344CB8AC3E}">
        <p14:creationId xmlns="" xmlns:p14="http://schemas.microsoft.com/office/powerpoint/2010/main" val="76826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02797BB-A9A6-46C4-8912-0199052DC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7D8C001-6B24-4940-BB6C-C2B4021C4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E19BD75-F92F-4F83-90D4-49584C45E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0E13F77-ED37-47E1-AE19-705234B4E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73D8-AAE1-41E7-B463-98D315B29C0A}" type="datetimeFigureOut">
              <a:rPr lang="ru-UA" smtClean="0"/>
              <a:pPr/>
              <a:t>14.03.2023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FF34077-6FD3-42F3-9297-655CFD83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B180388-EFEF-419A-9F16-68B241211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6961-6034-4A98-978F-EC874E0F388F}" type="slidenum">
              <a:rPr lang="ru-UA" smtClean="0"/>
              <a:pPr/>
              <a:t>‹#›</a:t>
            </a:fld>
            <a:endParaRPr lang="ru-UA"/>
          </a:p>
        </p:txBody>
      </p:sp>
    </p:spTree>
    <p:extLst>
      <p:ext uri="{BB962C8B-B14F-4D97-AF65-F5344CB8AC3E}">
        <p14:creationId xmlns="" xmlns:p14="http://schemas.microsoft.com/office/powerpoint/2010/main" val="3266543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FCA1418-0039-4DD9-ABCA-D8FAFAB1A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EA095A3-ABEF-4E30-8345-87AC813B31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F409D422-EFB3-4028-8072-46E6FE290D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C7428F1-2251-4802-AD9B-4A1CE5820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73D8-AAE1-41E7-B463-98D315B29C0A}" type="datetimeFigureOut">
              <a:rPr lang="ru-UA" smtClean="0"/>
              <a:pPr/>
              <a:t>14.03.2023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F4159AF-2D72-4B8A-91CD-95E65013A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FE71320-C6E3-4297-A926-973941CB3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6961-6034-4A98-978F-EC874E0F388F}" type="slidenum">
              <a:rPr lang="ru-UA" smtClean="0"/>
              <a:pPr/>
              <a:t>‹#›</a:t>
            </a:fld>
            <a:endParaRPr lang="ru-UA"/>
          </a:p>
        </p:txBody>
      </p:sp>
    </p:spTree>
    <p:extLst>
      <p:ext uri="{BB962C8B-B14F-4D97-AF65-F5344CB8AC3E}">
        <p14:creationId xmlns="" xmlns:p14="http://schemas.microsoft.com/office/powerpoint/2010/main" val="278745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44DA96C-6479-4F33-9094-50E35BC41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1E54B3E-1990-429F-8F8C-9D75D887A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9C11693-DBDC-470C-ADE6-D731B4DB78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473D8-AAE1-41E7-B463-98D315B29C0A}" type="datetimeFigureOut">
              <a:rPr lang="ru-UA" smtClean="0"/>
              <a:pPr/>
              <a:t>14.03.2023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7EE43B3-6C42-4156-BB40-4137056C18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63F0B4C-6C79-4339-80AF-AC40CAEA18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D6961-6034-4A98-978F-EC874E0F388F}" type="slidenum">
              <a:rPr lang="ru-UA" smtClean="0"/>
              <a:pPr/>
              <a:t>‹#›</a:t>
            </a:fld>
            <a:endParaRPr lang="ru-UA"/>
          </a:p>
        </p:txBody>
      </p:sp>
    </p:spTree>
    <p:extLst>
      <p:ext uri="{BB962C8B-B14F-4D97-AF65-F5344CB8AC3E}">
        <p14:creationId xmlns="" xmlns:p14="http://schemas.microsoft.com/office/powerpoint/2010/main" val="92222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44DE065-FF28-4DB9-A2C5-F620F03384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1381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8287C9F-34CC-4F0B-8DFB-B40CE5551A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93366"/>
            <a:ext cx="9144000" cy="2387600"/>
          </a:xfrm>
        </p:spPr>
        <p:txBody>
          <a:bodyPr/>
          <a:lstStyle/>
          <a:p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30A4413A-8C68-48A0-B1D6-93357896E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1751" y="2475882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ru-RU" sz="4400" dirty="0" smtClean="0"/>
              <a:t>ПОНЯТТЯ ПРО </a:t>
            </a:r>
            <a:r>
              <a:rPr lang="ru-RU" sz="4400" dirty="0" smtClean="0"/>
              <a:t>МІКРОЕВОЛЮЦІЮ</a:t>
            </a:r>
          </a:p>
          <a:p>
            <a:r>
              <a:rPr lang="ru-RU" sz="4400" dirty="0" smtClean="0"/>
              <a:t>ГЕНЕТИЧНІ ОСНОВИ ЕВОЛЮЦІЙНОГО ПРОЦЕСУ</a:t>
            </a:r>
            <a:endParaRPr lang="ru-UA" sz="4400" dirty="0"/>
          </a:p>
        </p:txBody>
      </p:sp>
    </p:spTree>
    <p:extLst>
      <p:ext uri="{BB962C8B-B14F-4D97-AF65-F5344CB8AC3E}">
        <p14:creationId xmlns="" xmlns:p14="http://schemas.microsoft.com/office/powerpoint/2010/main" val="15542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E7676FEC-AD87-4B8F-B5BF-60D59A484C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" y="0"/>
            <a:ext cx="12192000" cy="6858000"/>
          </a:xfr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EEB0A1F-FCB6-44EF-9F77-AFC3EEF6373D}"/>
              </a:ext>
            </a:extLst>
          </p:cNvPr>
          <p:cNvSpPr/>
          <p:nvPr/>
        </p:nvSpPr>
        <p:spPr>
          <a:xfrm>
            <a:off x="1284050" y="572498"/>
            <a:ext cx="967902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План:</a:t>
            </a:r>
          </a:p>
          <a:p>
            <a:pPr marL="457200" indent="-457200"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Популяція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елементарна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одиниця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еволюції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1.2.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Популяція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роль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еволюційному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1.3.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еколого-генетичні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характеристики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популяції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2. Генетичні основи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процессу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еволюціїї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2.2.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мінливості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2.3.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Спадкова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мінливість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матеріал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еволюційного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2.4.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Генетичні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популяціях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2.5.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Гомологічна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мінливість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422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CD5BEC41-7B68-4040-AD0B-280F68E97D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284051" y="340468"/>
            <a:ext cx="1090794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 err="1" smtClean="0"/>
              <a:t>Мікроеволюція</a:t>
            </a:r>
            <a:r>
              <a:rPr lang="ru-RU" sz="2000" b="1" dirty="0" smtClean="0"/>
              <a:t> </a:t>
            </a:r>
            <a:r>
              <a:rPr lang="ru-RU" sz="2000" dirty="0" smtClean="0"/>
              <a:t>-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еволюційні</a:t>
            </a:r>
            <a:r>
              <a:rPr lang="ru-RU" sz="2000" dirty="0" smtClean="0"/>
              <a:t> </a:t>
            </a:r>
            <a:r>
              <a:rPr lang="ru-RU" sz="2000" dirty="0" err="1" smtClean="0"/>
              <a:t>зміни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відбуваються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всередині</a:t>
            </a:r>
            <a:r>
              <a:rPr lang="ru-RU" sz="2000" dirty="0" smtClean="0"/>
              <a:t> виду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можуть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призвести</a:t>
            </a:r>
            <a:r>
              <a:rPr lang="ru-RU" sz="2000" dirty="0" smtClean="0"/>
              <a:t> до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диференціації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утворення</a:t>
            </a:r>
            <a:r>
              <a:rPr lang="ru-RU" sz="2000" dirty="0" smtClean="0"/>
              <a:t> нового виду. </a:t>
            </a:r>
          </a:p>
          <a:p>
            <a:pPr indent="457200" algn="just"/>
            <a:r>
              <a:rPr lang="ru-RU" sz="2000" dirty="0" err="1" smtClean="0"/>
              <a:t>Мікроеволюція</a:t>
            </a:r>
            <a:r>
              <a:rPr lang="ru-RU" sz="2000" dirty="0" smtClean="0"/>
              <a:t> як </a:t>
            </a:r>
            <a:r>
              <a:rPr lang="ru-RU" sz="2000" dirty="0" err="1" smtClean="0"/>
              <a:t>процес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відбувається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основі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взаємодії</a:t>
            </a:r>
            <a:r>
              <a:rPr lang="ru-RU" sz="2000" dirty="0" smtClean="0"/>
              <a:t> </a:t>
            </a:r>
            <a:r>
              <a:rPr lang="ru-RU" sz="2000" dirty="0" err="1" smtClean="0"/>
              <a:t>двох</a:t>
            </a:r>
            <a:r>
              <a:rPr lang="ru-RU" sz="2000" dirty="0" smtClean="0"/>
              <a:t> </a:t>
            </a:r>
            <a:r>
              <a:rPr lang="ru-RU" sz="2000" dirty="0" err="1" smtClean="0"/>
              <a:t>антагоністичних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процесів</a:t>
            </a:r>
            <a:r>
              <a:rPr lang="ru-RU" sz="2000" dirty="0" smtClean="0"/>
              <a:t>: </a:t>
            </a:r>
          </a:p>
          <a:p>
            <a:pPr indent="457200" algn="just"/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одного боку, </a:t>
            </a:r>
            <a:r>
              <a:rPr lang="ru-RU" sz="2000" dirty="0" err="1" smtClean="0"/>
              <a:t>мутації</a:t>
            </a:r>
            <a:r>
              <a:rPr lang="ru-RU" sz="2000" dirty="0" smtClean="0"/>
              <a:t>, </a:t>
            </a:r>
            <a:r>
              <a:rPr lang="ru-RU" sz="2000" dirty="0" err="1" smtClean="0"/>
              <a:t>рекомбінації</a:t>
            </a:r>
            <a:r>
              <a:rPr lang="ru-RU" sz="2000" dirty="0" smtClean="0"/>
              <a:t> весь час </a:t>
            </a:r>
            <a:r>
              <a:rPr lang="ru-RU" sz="2000" dirty="0" err="1" smtClean="0"/>
              <a:t>збагачують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генотипове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різноманіття</a:t>
            </a:r>
            <a:r>
              <a:rPr lang="ru-RU" sz="2000" dirty="0" smtClean="0"/>
              <a:t> </a:t>
            </a:r>
            <a:r>
              <a:rPr lang="ru-RU" sz="2000" dirty="0" err="1" smtClean="0"/>
              <a:t>популяції</a:t>
            </a:r>
            <a:r>
              <a:rPr lang="ru-RU" sz="2000" dirty="0" smtClean="0"/>
              <a:t>, </a:t>
            </a:r>
          </a:p>
          <a:p>
            <a:pPr indent="457200" algn="just"/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іншого</a:t>
            </a:r>
            <a:r>
              <a:rPr lang="ru-RU" sz="2000" dirty="0" smtClean="0"/>
              <a:t> - </a:t>
            </a:r>
            <a:r>
              <a:rPr lang="ru-RU" sz="2000" dirty="0" err="1" smtClean="0"/>
              <a:t>добір</a:t>
            </a:r>
            <a:r>
              <a:rPr lang="ru-RU" sz="2000" dirty="0" smtClean="0"/>
              <a:t> </a:t>
            </a:r>
            <a:r>
              <a:rPr lang="ru-RU" sz="2000" dirty="0" err="1" smtClean="0"/>
              <a:t>скорочує</a:t>
            </a:r>
            <a:r>
              <a:rPr lang="ru-RU" sz="2000" dirty="0" smtClean="0"/>
              <a:t>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різноманіття</a:t>
            </a:r>
            <a:r>
              <a:rPr lang="ru-RU" sz="2000" dirty="0" smtClean="0"/>
              <a:t>, </a:t>
            </a:r>
            <a:r>
              <a:rPr lang="ru-RU" sz="2000" dirty="0" err="1" smtClean="0"/>
              <a:t>знищуючи</a:t>
            </a:r>
            <a:r>
              <a:rPr lang="ru-RU" sz="2000" dirty="0" smtClean="0"/>
              <a:t> </a:t>
            </a:r>
            <a:r>
              <a:rPr lang="ru-RU" sz="2000" dirty="0" err="1" smtClean="0"/>
              <a:t>менш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пристосовані</a:t>
            </a:r>
            <a:r>
              <a:rPr lang="ru-RU" sz="2000" dirty="0" smtClean="0"/>
              <a:t> </a:t>
            </a:r>
            <a:r>
              <a:rPr lang="ru-RU" sz="2000" dirty="0" err="1" smtClean="0"/>
              <a:t>особини</a:t>
            </a:r>
            <a:r>
              <a:rPr lang="ru-RU" sz="2000" dirty="0" smtClean="0"/>
              <a:t>.</a:t>
            </a:r>
          </a:p>
          <a:p>
            <a:pPr indent="457200" algn="just"/>
            <a:r>
              <a:rPr lang="ru-RU" sz="2000" b="1" dirty="0" err="1" smtClean="0"/>
              <a:t>Популяція</a:t>
            </a:r>
            <a:r>
              <a:rPr lang="ru-RU" sz="2000" b="1" dirty="0" smtClean="0"/>
              <a:t> – </a:t>
            </a:r>
            <a:r>
              <a:rPr lang="ru-RU" sz="2000" b="1" dirty="0" err="1" smtClean="0"/>
              <a:t>елементарна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частина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еволюції</a:t>
            </a:r>
            <a:r>
              <a:rPr lang="ru-RU" sz="2000" b="1" dirty="0" smtClean="0"/>
              <a:t>.</a:t>
            </a:r>
          </a:p>
          <a:p>
            <a:pPr indent="457200" algn="just"/>
            <a:r>
              <a:rPr lang="ru-RU" sz="2000" dirty="0" smtClean="0"/>
              <a:t>У </a:t>
            </a:r>
            <a:r>
              <a:rPr lang="ru-RU" sz="2000" dirty="0" err="1" smtClean="0"/>
              <a:t>кожній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галузі</a:t>
            </a:r>
            <a:r>
              <a:rPr lang="ru-RU" sz="2000" dirty="0" smtClean="0"/>
              <a:t> </a:t>
            </a:r>
            <a:r>
              <a:rPr lang="ru-RU" sz="2000" dirty="0" err="1" smtClean="0"/>
              <a:t>біологічного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дослідження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виділяють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певні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неподільні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цієї</a:t>
            </a:r>
            <a:r>
              <a:rPr lang="ru-RU" sz="2000" dirty="0" smtClean="0"/>
              <a:t> </a:t>
            </a:r>
            <a:r>
              <a:rPr lang="ru-RU" sz="2000" dirty="0" err="1" smtClean="0"/>
              <a:t>галузі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елементарні</a:t>
            </a:r>
            <a:r>
              <a:rPr lang="ru-RU" sz="2000" dirty="0" smtClean="0"/>
              <a:t> </a:t>
            </a:r>
            <a:r>
              <a:rPr lang="ru-RU" sz="2000" dirty="0" err="1" smtClean="0"/>
              <a:t>одиниці</a:t>
            </a:r>
            <a:r>
              <a:rPr lang="ru-RU" sz="2000" dirty="0" smtClean="0"/>
              <a:t> </a:t>
            </a:r>
            <a:r>
              <a:rPr lang="ru-RU" sz="2000" dirty="0" err="1" smtClean="0"/>
              <a:t>дослідження</a:t>
            </a:r>
            <a:r>
              <a:rPr lang="ru-RU" sz="2000" dirty="0" smtClean="0"/>
              <a:t>. В </a:t>
            </a:r>
            <a:r>
              <a:rPr lang="ru-RU" sz="2000" dirty="0" err="1" smtClean="0"/>
              <a:t>еволюційному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дослідженні</a:t>
            </a:r>
            <a:r>
              <a:rPr lang="ru-RU" sz="2000" dirty="0" smtClean="0"/>
              <a:t> такою </a:t>
            </a:r>
            <a:r>
              <a:rPr lang="ru-RU" sz="2000" dirty="0" err="1" smtClean="0"/>
              <a:t>далі</a:t>
            </a:r>
            <a:r>
              <a:rPr lang="ru-RU" sz="2000" dirty="0" smtClean="0"/>
              <a:t> </a:t>
            </a:r>
            <a:r>
              <a:rPr lang="ru-RU" sz="2000" dirty="0" err="1" smtClean="0"/>
              <a:t>неподільною</a:t>
            </a:r>
            <a:r>
              <a:rPr lang="ru-RU" sz="2000" dirty="0" smtClean="0"/>
              <a:t> </a:t>
            </a:r>
            <a:r>
              <a:rPr lang="ru-RU" sz="2000" dirty="0" err="1" smtClean="0"/>
              <a:t>одиницею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популяція</a:t>
            </a:r>
            <a:r>
              <a:rPr lang="ru-RU" sz="2000" dirty="0" smtClean="0"/>
              <a:t>.</a:t>
            </a:r>
          </a:p>
          <a:p>
            <a:pPr indent="457200" algn="just"/>
            <a:r>
              <a:rPr lang="ru-RU" sz="2000" dirty="0" smtClean="0"/>
              <a:t> </a:t>
            </a:r>
            <a:r>
              <a:rPr lang="ru-RU" sz="2000" b="1" dirty="0" err="1" smtClean="0"/>
              <a:t>Популяція</a:t>
            </a:r>
            <a:r>
              <a:rPr lang="ru-RU" sz="2000" dirty="0" smtClean="0"/>
              <a:t> (</a:t>
            </a:r>
            <a:r>
              <a:rPr lang="ru-RU" sz="2000" dirty="0" err="1" smtClean="0"/>
              <a:t>від</a:t>
            </a:r>
            <a:r>
              <a:rPr lang="ru-RU" sz="2000" dirty="0" smtClean="0"/>
              <a:t> лат. </a:t>
            </a:r>
            <a:r>
              <a:rPr lang="en-US" sz="2000" dirty="0" err="1" smtClean="0"/>
              <a:t>populus</a:t>
            </a:r>
            <a:r>
              <a:rPr lang="en-US" sz="2000" dirty="0" smtClean="0"/>
              <a:t> </a:t>
            </a:r>
            <a:r>
              <a:rPr lang="ru-RU" sz="2000" dirty="0" smtClean="0"/>
              <a:t>народ, </a:t>
            </a:r>
            <a:r>
              <a:rPr lang="ru-RU" sz="2000" dirty="0" err="1" smtClean="0"/>
              <a:t>населення</a:t>
            </a:r>
            <a:r>
              <a:rPr lang="ru-RU" sz="2000" dirty="0" smtClean="0"/>
              <a:t>) -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сукупність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особин</a:t>
            </a:r>
            <a:r>
              <a:rPr lang="ru-RU" sz="2000" dirty="0" smtClean="0"/>
              <a:t> одного виду,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здатні</a:t>
            </a:r>
            <a:r>
              <a:rPr lang="ru-RU" sz="2000" dirty="0" smtClean="0"/>
              <a:t> до </a:t>
            </a:r>
            <a:r>
              <a:rPr lang="ru-RU" sz="2000" dirty="0" err="1" smtClean="0"/>
              <a:t>панміксії</a:t>
            </a:r>
            <a:r>
              <a:rPr lang="ru-RU" sz="2000" dirty="0" smtClean="0"/>
              <a:t>, </a:t>
            </a:r>
            <a:r>
              <a:rPr lang="ru-RU" sz="2000" dirty="0" err="1" smtClean="0"/>
              <a:t>населяють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певну</a:t>
            </a:r>
            <a:r>
              <a:rPr lang="ru-RU" sz="2000" dirty="0" smtClean="0"/>
              <a:t> </a:t>
            </a:r>
            <a:r>
              <a:rPr lang="ru-RU" sz="2000" dirty="0" err="1" smtClean="0"/>
              <a:t>територію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деякою</a:t>
            </a:r>
            <a:r>
              <a:rPr lang="ru-RU" sz="2000" dirty="0" smtClean="0"/>
              <a:t> </a:t>
            </a:r>
            <a:r>
              <a:rPr lang="ru-RU" sz="2000" dirty="0" err="1" smtClean="0"/>
              <a:t>мірою</a:t>
            </a:r>
            <a:r>
              <a:rPr lang="ru-RU" sz="2000" dirty="0" smtClean="0"/>
              <a:t> (</a:t>
            </a:r>
            <a:r>
              <a:rPr lang="ru-RU" sz="2000" dirty="0" err="1" smtClean="0"/>
              <a:t>іноді</a:t>
            </a:r>
            <a:r>
              <a:rPr lang="ru-RU" sz="2000" dirty="0" smtClean="0"/>
              <a:t> </a:t>
            </a:r>
            <a:r>
              <a:rPr lang="ru-RU" sz="2000" dirty="0" err="1" smtClean="0"/>
              <a:t>дуже</a:t>
            </a:r>
            <a:r>
              <a:rPr lang="ru-RU" sz="2000" dirty="0" smtClean="0"/>
              <a:t> </a:t>
            </a:r>
            <a:r>
              <a:rPr lang="ru-RU" sz="2000" dirty="0" err="1" smtClean="0"/>
              <a:t>незначною</a:t>
            </a:r>
            <a:r>
              <a:rPr lang="ru-RU" sz="2000" dirty="0" smtClean="0"/>
              <a:t>) </a:t>
            </a:r>
            <a:r>
              <a:rPr lang="ru-RU" sz="2000" dirty="0" err="1" smtClean="0"/>
              <a:t>ізольовані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сусідніх</a:t>
            </a:r>
            <a:r>
              <a:rPr lang="ru-RU" sz="2000" dirty="0" smtClean="0"/>
              <a:t> </a:t>
            </a:r>
            <a:r>
              <a:rPr lang="ru-RU" sz="2000" dirty="0" err="1" smtClean="0"/>
              <a:t>популяцій</a:t>
            </a:r>
            <a:r>
              <a:rPr lang="ru-RU" sz="2000" dirty="0" smtClean="0"/>
              <a:t>. </a:t>
            </a:r>
            <a:r>
              <a:rPr lang="ru-RU" sz="2000" b="1" dirty="0" err="1" smtClean="0"/>
              <a:t>Популяція</a:t>
            </a:r>
            <a:r>
              <a:rPr lang="ru-RU" sz="2000" dirty="0" smtClean="0"/>
              <a:t> -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мінімальна</a:t>
            </a:r>
            <a:r>
              <a:rPr lang="ru-RU" sz="2000" dirty="0" smtClean="0"/>
              <a:t> </a:t>
            </a:r>
            <a:r>
              <a:rPr lang="ru-RU" sz="2000" dirty="0" err="1" smtClean="0"/>
              <a:t>група</a:t>
            </a:r>
            <a:r>
              <a:rPr lang="ru-RU" sz="2000" dirty="0" smtClean="0"/>
              <a:t> </a:t>
            </a:r>
            <a:r>
              <a:rPr lang="ru-RU" sz="2000" dirty="0" err="1" smtClean="0"/>
              <a:t>особин</a:t>
            </a:r>
            <a:r>
              <a:rPr lang="ru-RU" sz="2000" dirty="0" smtClean="0"/>
              <a:t> одного виду, </a:t>
            </a:r>
            <a:r>
              <a:rPr lang="ru-RU" sz="2000" dirty="0" err="1" smtClean="0"/>
              <a:t>здатна</a:t>
            </a:r>
            <a:r>
              <a:rPr lang="ru-RU" sz="2000" dirty="0" smtClean="0"/>
              <a:t> до </a:t>
            </a:r>
            <a:r>
              <a:rPr lang="ru-RU" sz="2000" dirty="0" err="1" smtClean="0"/>
              <a:t>самовідновлення</a:t>
            </a:r>
            <a:r>
              <a:rPr lang="ru-RU" sz="2000" dirty="0" smtClean="0"/>
              <a:t>, яка на </a:t>
            </a:r>
            <a:r>
              <a:rPr lang="ru-RU" sz="2000" dirty="0" err="1" smtClean="0"/>
              <a:t>протязі</a:t>
            </a:r>
            <a:r>
              <a:rPr lang="ru-RU" sz="2000" dirty="0" smtClean="0"/>
              <a:t> </a:t>
            </a:r>
            <a:r>
              <a:rPr lang="ru-RU" sz="2000" dirty="0" err="1" smtClean="0"/>
              <a:t>еволюційно</a:t>
            </a:r>
            <a:r>
              <a:rPr lang="ru-RU" sz="2000" dirty="0" smtClean="0"/>
              <a:t> </a:t>
            </a:r>
            <a:r>
              <a:rPr lang="ru-RU" sz="2000" dirty="0" err="1" smtClean="0"/>
              <a:t>тривалого</a:t>
            </a:r>
            <a:r>
              <a:rPr lang="ru-RU" sz="2000" dirty="0" smtClean="0"/>
              <a:t> часу </a:t>
            </a:r>
            <a:r>
              <a:rPr lang="ru-RU" sz="2000" dirty="0" err="1" smtClean="0"/>
              <a:t>населяє</a:t>
            </a:r>
            <a:r>
              <a:rPr lang="ru-RU" sz="2000" dirty="0" smtClean="0"/>
              <a:t> </a:t>
            </a:r>
            <a:r>
              <a:rPr lang="ru-RU" sz="2000" dirty="0" err="1" smtClean="0"/>
              <a:t>певний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простір</a:t>
            </a:r>
            <a:r>
              <a:rPr lang="ru-RU" sz="2000" dirty="0" smtClean="0"/>
              <a:t>, </a:t>
            </a:r>
            <a:r>
              <a:rPr lang="ru-RU" sz="2000" dirty="0" err="1" smtClean="0"/>
              <a:t>утворює</a:t>
            </a:r>
            <a:r>
              <a:rPr lang="ru-RU" sz="2000" dirty="0" smtClean="0"/>
              <a:t> </a:t>
            </a:r>
            <a:r>
              <a:rPr lang="ru-RU" sz="2000" dirty="0" err="1" smtClean="0"/>
              <a:t>самостійну</a:t>
            </a:r>
            <a:r>
              <a:rPr lang="ru-RU" sz="2000" dirty="0" smtClean="0"/>
              <a:t> </a:t>
            </a:r>
            <a:r>
              <a:rPr lang="ru-RU" sz="2000" dirty="0" err="1" smtClean="0"/>
              <a:t>генетичну</a:t>
            </a:r>
            <a:r>
              <a:rPr lang="ru-RU" sz="2000" dirty="0" smtClean="0"/>
              <a:t> систему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формує</a:t>
            </a:r>
            <a:r>
              <a:rPr lang="ru-RU" sz="2000" dirty="0" smtClean="0"/>
              <a:t> </a:t>
            </a:r>
            <a:r>
              <a:rPr lang="ru-RU" sz="2000" dirty="0" err="1" smtClean="0"/>
              <a:t>власну</a:t>
            </a:r>
            <a:r>
              <a:rPr lang="ru-RU" sz="2000" dirty="0" smtClean="0"/>
              <a:t> </a:t>
            </a:r>
            <a:r>
              <a:rPr lang="ru-RU" sz="2000" dirty="0" err="1" smtClean="0"/>
              <a:t>екологічну</a:t>
            </a:r>
            <a:r>
              <a:rPr lang="ru-RU" sz="2000" dirty="0" smtClean="0"/>
              <a:t> </a:t>
            </a:r>
            <a:r>
              <a:rPr lang="ru-RU" sz="2000" dirty="0" err="1" smtClean="0"/>
              <a:t>нішу</a:t>
            </a:r>
            <a:r>
              <a:rPr lang="ru-RU" sz="2000" dirty="0" smtClean="0"/>
              <a:t>.</a:t>
            </a:r>
          </a:p>
          <a:p>
            <a:pPr indent="457200" algn="just"/>
            <a:r>
              <a:rPr lang="ru-RU" sz="2000" dirty="0" smtClean="0"/>
              <a:t> </a:t>
            </a:r>
            <a:r>
              <a:rPr lang="ru-RU" sz="2000" b="1" dirty="0" err="1" smtClean="0"/>
              <a:t>Популяція</a:t>
            </a:r>
            <a:r>
              <a:rPr lang="ru-RU" sz="2000" dirty="0" smtClean="0"/>
              <a:t> - </a:t>
            </a:r>
            <a:r>
              <a:rPr lang="ru-RU" sz="2000" dirty="0" err="1" smtClean="0"/>
              <a:t>найдрібніша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елементарна</a:t>
            </a:r>
            <a:r>
              <a:rPr lang="ru-RU" sz="2000" dirty="0" smtClean="0"/>
              <a:t> </a:t>
            </a:r>
            <a:r>
              <a:rPr lang="ru-RU" sz="2000" dirty="0" err="1" smtClean="0"/>
              <a:t>група</a:t>
            </a:r>
            <a:r>
              <a:rPr lang="ru-RU" sz="2000" dirty="0" smtClean="0"/>
              <a:t> </a:t>
            </a:r>
            <a:r>
              <a:rPr lang="ru-RU" sz="2000" dirty="0" err="1" smtClean="0"/>
              <a:t>особин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якій</a:t>
            </a:r>
            <a:r>
              <a:rPr lang="ru-RU" sz="2000" dirty="0" smtClean="0"/>
              <a:t> </a:t>
            </a:r>
            <a:r>
              <a:rPr lang="ru-RU" sz="2000" dirty="0" err="1" smtClean="0"/>
              <a:t>властива</a:t>
            </a:r>
            <a:r>
              <a:rPr lang="ru-RU" sz="2000" dirty="0" smtClean="0"/>
              <a:t> </a:t>
            </a:r>
            <a:r>
              <a:rPr lang="ru-RU" sz="2000" dirty="0" err="1" smtClean="0"/>
              <a:t>еволюція</a:t>
            </a:r>
            <a:r>
              <a:rPr lang="ru-RU" sz="2000" dirty="0" smtClean="0"/>
              <a:t>. </a:t>
            </a:r>
          </a:p>
          <a:p>
            <a:pPr indent="457200" algn="just"/>
            <a:r>
              <a:rPr lang="ru-RU" sz="2000" b="1" dirty="0" err="1" smtClean="0"/>
              <a:t>Мінімальна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чисельність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популяції</a:t>
            </a:r>
            <a:r>
              <a:rPr lang="ru-RU" sz="2000" dirty="0" smtClean="0"/>
              <a:t>, </a:t>
            </a:r>
            <a:r>
              <a:rPr lang="ru-RU" sz="2000" dirty="0" err="1" smtClean="0"/>
              <a:t>здатної</a:t>
            </a:r>
            <a:r>
              <a:rPr lang="ru-RU" sz="2000" dirty="0" smtClean="0"/>
              <a:t> до </a:t>
            </a:r>
            <a:r>
              <a:rPr lang="ru-RU" sz="2000" dirty="0" err="1" smtClean="0"/>
              <a:t>самовідновлення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протязі</a:t>
            </a:r>
            <a:r>
              <a:rPr lang="ru-RU" sz="2000" dirty="0" smtClean="0"/>
              <a:t> </a:t>
            </a:r>
            <a:r>
              <a:rPr lang="ru-RU" sz="2000" dirty="0" err="1" smtClean="0"/>
              <a:t>тривалого</a:t>
            </a:r>
            <a:r>
              <a:rPr lang="ru-RU" sz="2000" dirty="0" smtClean="0"/>
              <a:t> числа </a:t>
            </a:r>
            <a:r>
              <a:rPr lang="ru-RU" sz="2000" dirty="0" err="1" smtClean="0"/>
              <a:t>поколінь</a:t>
            </a:r>
            <a:r>
              <a:rPr lang="ru-RU" sz="2000" dirty="0" smtClean="0"/>
              <a:t>, -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така</a:t>
            </a:r>
            <a:r>
              <a:rPr lang="ru-RU" sz="2000" dirty="0" smtClean="0"/>
              <a:t> </a:t>
            </a:r>
            <a:r>
              <a:rPr lang="ru-RU" sz="2000" dirty="0" err="1" smtClean="0"/>
              <a:t>чисельність</a:t>
            </a:r>
            <a:r>
              <a:rPr lang="ru-RU" sz="2000" dirty="0" smtClean="0"/>
              <a:t>, яка </a:t>
            </a:r>
            <a:r>
              <a:rPr lang="ru-RU" sz="2000" dirty="0" err="1" smtClean="0"/>
              <a:t>забезпечує</a:t>
            </a:r>
            <a:r>
              <a:rPr lang="ru-RU" sz="2000" dirty="0" smtClean="0"/>
              <a:t> </a:t>
            </a:r>
            <a:r>
              <a:rPr lang="ru-RU" sz="2000" dirty="0" err="1" smtClean="0"/>
              <a:t>виживання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популяції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різких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змінах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чисельності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сягають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тисячократних</a:t>
            </a:r>
            <a:r>
              <a:rPr lang="ru-RU" sz="2000" dirty="0" smtClean="0"/>
              <a:t> величин. </a:t>
            </a:r>
            <a:r>
              <a:rPr lang="ru-RU" sz="2000" dirty="0" err="1" smtClean="0"/>
              <a:t>Говорячи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чисельність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популяції</a:t>
            </a:r>
            <a:r>
              <a:rPr lang="ru-RU" sz="2000" dirty="0" smtClean="0"/>
              <a:t>, </a:t>
            </a:r>
            <a:r>
              <a:rPr lang="ru-RU" sz="2000" dirty="0" err="1" smtClean="0"/>
              <a:t>мають</a:t>
            </a:r>
            <a:r>
              <a:rPr lang="ru-RU" sz="2000" dirty="0" smtClean="0"/>
              <a:t> на </a:t>
            </a:r>
            <a:r>
              <a:rPr lang="ru-RU" sz="2000" dirty="0" err="1" smtClean="0"/>
              <a:t>увазі</a:t>
            </a:r>
            <a:r>
              <a:rPr lang="ru-RU" sz="2000" dirty="0" smtClean="0"/>
              <a:t> </a:t>
            </a:r>
            <a:r>
              <a:rPr lang="ru-RU" sz="2000" dirty="0" err="1" smtClean="0"/>
              <a:t>ефективну</a:t>
            </a:r>
            <a:r>
              <a:rPr lang="ru-RU" sz="2000" dirty="0" smtClean="0"/>
              <a:t> величину </a:t>
            </a:r>
            <a:r>
              <a:rPr lang="ru-RU" sz="2000" dirty="0" err="1" smtClean="0"/>
              <a:t>чисельності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тобто</a:t>
            </a:r>
            <a:r>
              <a:rPr lang="ru-RU" sz="2000" dirty="0" smtClean="0"/>
              <a:t> число </a:t>
            </a:r>
            <a:r>
              <a:rPr lang="ru-RU" sz="2000" dirty="0" err="1" smtClean="0"/>
              <a:t>особин</a:t>
            </a:r>
            <a:r>
              <a:rPr lang="ru-RU" sz="2000" dirty="0" smtClean="0"/>
              <a:t>, </a:t>
            </a:r>
            <a:r>
              <a:rPr lang="ru-RU" sz="2000" dirty="0" err="1" smtClean="0"/>
              <a:t>здатних</a:t>
            </a:r>
            <a:r>
              <a:rPr lang="ru-RU" sz="2000" dirty="0" smtClean="0"/>
              <a:t> до </a:t>
            </a:r>
            <a:r>
              <a:rPr lang="ru-RU" sz="2000" dirty="0" err="1" smtClean="0"/>
              <a:t>розмноження</a:t>
            </a:r>
            <a:r>
              <a:rPr lang="ru-RU" sz="2000" dirty="0" smtClean="0"/>
              <a:t>, а </a:t>
            </a:r>
            <a:r>
              <a:rPr lang="ru-RU" sz="2000" dirty="0" err="1" smtClean="0"/>
              <a:t>воно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завжди</a:t>
            </a:r>
            <a:r>
              <a:rPr lang="ru-RU" sz="2000" dirty="0" smtClean="0"/>
              <a:t> </a:t>
            </a:r>
            <a:r>
              <a:rPr lang="ru-RU" sz="2000" dirty="0" err="1" smtClean="0"/>
              <a:t>менше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загальної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чисельності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популяції</a:t>
            </a:r>
            <a:r>
              <a:rPr lang="ru-RU" sz="2000" dirty="0" smtClean="0"/>
              <a:t>. 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65423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040E9925-F0F3-4955-8873-2E42C64B3A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313234" y="255619"/>
            <a:ext cx="1087876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000" b="1" dirty="0" err="1" smtClean="0"/>
              <a:t>Основні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екологічні</a:t>
            </a:r>
            <a:r>
              <a:rPr lang="ru-RU" sz="2000" b="1" dirty="0" smtClean="0"/>
              <a:t> характеристики </a:t>
            </a:r>
            <a:r>
              <a:rPr lang="ru-RU" sz="2000" b="1" dirty="0" err="1" smtClean="0"/>
              <a:t>популяції</a:t>
            </a:r>
            <a:r>
              <a:rPr lang="ru-RU" sz="2000" b="1" dirty="0" smtClean="0"/>
              <a:t>: </a:t>
            </a:r>
          </a:p>
          <a:p>
            <a:pPr indent="457200">
              <a:buFontTx/>
              <a:buChar char="-"/>
            </a:pPr>
            <a:r>
              <a:rPr lang="ru-RU" dirty="0" smtClean="0"/>
              <a:t>величина </a:t>
            </a:r>
            <a:r>
              <a:rPr lang="ru-RU" dirty="0" err="1" smtClean="0"/>
              <a:t>популяції</a:t>
            </a:r>
            <a:r>
              <a:rPr lang="ru-RU" dirty="0" smtClean="0"/>
              <a:t> (за </a:t>
            </a:r>
            <a:r>
              <a:rPr lang="ru-RU" dirty="0" err="1" smtClean="0"/>
              <a:t>площею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кількістю</a:t>
            </a:r>
            <a:r>
              <a:rPr lang="ru-RU" dirty="0" smtClean="0"/>
              <a:t>),</a:t>
            </a:r>
          </a:p>
          <a:p>
            <a:pPr indent="457200">
              <a:buFontTx/>
              <a:buChar char="-"/>
            </a:pPr>
            <a:r>
              <a:rPr lang="ru-RU" dirty="0" err="1" smtClean="0"/>
              <a:t>вікова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статева</a:t>
            </a:r>
            <a:r>
              <a:rPr lang="ru-RU" dirty="0" smtClean="0"/>
              <a:t> структура, </a:t>
            </a:r>
          </a:p>
          <a:p>
            <a:pPr indent="457200">
              <a:buFontTx/>
              <a:buChar char="-"/>
            </a:pPr>
            <a:r>
              <a:rPr lang="ru-RU" dirty="0" smtClean="0"/>
              <a:t> </a:t>
            </a:r>
            <a:r>
              <a:rPr lang="ru-RU" dirty="0" err="1" smtClean="0"/>
              <a:t>популяційна</a:t>
            </a:r>
            <a:r>
              <a:rPr lang="ru-RU" dirty="0" smtClean="0"/>
              <a:t> </a:t>
            </a:r>
            <a:r>
              <a:rPr lang="ru-RU" dirty="0" err="1" smtClean="0"/>
              <a:t>динаміка</a:t>
            </a:r>
            <a:r>
              <a:rPr lang="ru-RU" dirty="0" smtClean="0"/>
              <a:t>. </a:t>
            </a:r>
          </a:p>
          <a:p>
            <a:pPr indent="457200" algn="just"/>
            <a:r>
              <a:rPr lang="ru-RU" b="1" dirty="0" err="1" smtClean="0"/>
              <a:t>Популяційний</a:t>
            </a:r>
            <a:r>
              <a:rPr lang="ru-RU" b="1" dirty="0" smtClean="0"/>
              <a:t> ареал</a:t>
            </a:r>
            <a:r>
              <a:rPr lang="ru-RU" dirty="0" smtClean="0"/>
              <a:t>. </a:t>
            </a:r>
            <a:endParaRPr lang="ru-RU" dirty="0" smtClean="0"/>
          </a:p>
          <a:p>
            <a:pPr indent="457200" algn="just"/>
            <a:r>
              <a:rPr lang="ru-RU" b="1" dirty="0" smtClean="0"/>
              <a:t>Ареал</a:t>
            </a:r>
            <a:r>
              <a:rPr lang="ru-RU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це</a:t>
            </a:r>
            <a:r>
              <a:rPr lang="ru-RU" dirty="0" smtClean="0"/>
              <a:t>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важливих</a:t>
            </a:r>
            <a:r>
              <a:rPr lang="ru-RU" dirty="0" smtClean="0"/>
              <a:t> </a:t>
            </a:r>
            <a:r>
              <a:rPr lang="ru-RU" dirty="0" err="1" smtClean="0"/>
              <a:t>характерних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err="1" smtClean="0"/>
              <a:t>популяції</a:t>
            </a:r>
            <a:r>
              <a:rPr lang="ru-RU" dirty="0" smtClean="0"/>
              <a:t>. </a:t>
            </a:r>
            <a:r>
              <a:rPr lang="ru-RU" dirty="0" err="1" smtClean="0"/>
              <a:t>Площа</a:t>
            </a:r>
            <a:r>
              <a:rPr lang="ru-RU" dirty="0" smtClean="0"/>
              <a:t>, яку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err="1" smtClean="0"/>
              <a:t>популяція</a:t>
            </a:r>
            <a:r>
              <a:rPr lang="ru-RU" dirty="0" smtClean="0"/>
              <a:t>,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неоднаковою</a:t>
            </a:r>
            <a:r>
              <a:rPr lang="ru-RU" dirty="0" smtClean="0"/>
              <a:t> як для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в межах одного виду. </a:t>
            </a:r>
            <a:r>
              <a:rPr lang="ru-RU" dirty="0" err="1" smtClean="0"/>
              <a:t>Наприклад</a:t>
            </a:r>
            <a:r>
              <a:rPr lang="ru-RU" dirty="0" smtClean="0"/>
              <a:t>, у великому </a:t>
            </a:r>
            <a:r>
              <a:rPr lang="ru-RU" dirty="0" err="1" smtClean="0"/>
              <a:t>змішаному</a:t>
            </a:r>
            <a:r>
              <a:rPr lang="ru-RU" dirty="0" smtClean="0"/>
              <a:t> </a:t>
            </a:r>
            <a:r>
              <a:rPr lang="ru-RU" dirty="0" err="1" smtClean="0"/>
              <a:t>лісі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err="1" smtClean="0"/>
              <a:t>біль-менш</a:t>
            </a:r>
            <a:r>
              <a:rPr lang="ru-RU" dirty="0" smtClean="0"/>
              <a:t> </a:t>
            </a:r>
            <a:r>
              <a:rPr lang="ru-RU" dirty="0" err="1" smtClean="0"/>
              <a:t>однорідну</a:t>
            </a:r>
            <a:r>
              <a:rPr lang="ru-RU" dirty="0" smtClean="0"/>
              <a:t> </a:t>
            </a:r>
            <a:r>
              <a:rPr lang="ru-RU" dirty="0" err="1" smtClean="0"/>
              <a:t>ділянку</a:t>
            </a:r>
            <a:r>
              <a:rPr lang="ru-RU" dirty="0" smtClean="0"/>
              <a:t> </a:t>
            </a:r>
            <a:r>
              <a:rPr lang="ru-RU" dirty="0" err="1" smtClean="0"/>
              <a:t>місцевості</a:t>
            </a:r>
            <a:r>
              <a:rPr lang="ru-RU" dirty="0" smtClean="0"/>
              <a:t>, у </a:t>
            </a:r>
            <a:r>
              <a:rPr lang="ru-RU" dirty="0" err="1" smtClean="0"/>
              <a:t>певному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рости</a:t>
            </a:r>
            <a:r>
              <a:rPr lang="ru-RU" dirty="0" smtClean="0"/>
              <a:t> невелика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 </a:t>
            </a:r>
            <a:r>
              <a:rPr lang="ru-RU" dirty="0" err="1" smtClean="0"/>
              <a:t>якогось</a:t>
            </a:r>
            <a:r>
              <a:rPr lang="ru-RU" dirty="0" smtClean="0"/>
              <a:t> виду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копитняку</a:t>
            </a:r>
            <a:r>
              <a:rPr lang="ru-RU" dirty="0" smtClean="0"/>
              <a:t> </a:t>
            </a:r>
            <a:r>
              <a:rPr lang="ru-RU" dirty="0" err="1" smtClean="0"/>
              <a:t>європейського</a:t>
            </a:r>
            <a:r>
              <a:rPr lang="ru-RU" dirty="0" smtClean="0"/>
              <a:t>), яка </a:t>
            </a:r>
            <a:r>
              <a:rPr lang="ru-RU" dirty="0" err="1" smtClean="0"/>
              <a:t>віддалена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таких же </a:t>
            </a:r>
            <a:r>
              <a:rPr lang="ru-RU" dirty="0" err="1" smtClean="0"/>
              <a:t>груп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виду </a:t>
            </a:r>
            <a:r>
              <a:rPr lang="ru-RU" dirty="0" err="1" smtClean="0"/>
              <a:t>відстанню</a:t>
            </a:r>
            <a:r>
              <a:rPr lang="ru-RU" dirty="0" smtClean="0"/>
              <a:t>, </a:t>
            </a:r>
            <a:r>
              <a:rPr lang="ru-RU" dirty="0" err="1" smtClean="0"/>
              <a:t>недосяжною</a:t>
            </a:r>
            <a:r>
              <a:rPr lang="ru-RU" dirty="0" smtClean="0"/>
              <a:t> для пилку.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 </a:t>
            </a:r>
            <a:r>
              <a:rPr lang="ru-RU" dirty="0" err="1" smtClean="0"/>
              <a:t>утворює</a:t>
            </a:r>
            <a:r>
              <a:rPr lang="ru-RU" dirty="0" smtClean="0"/>
              <a:t> </a:t>
            </a:r>
            <a:r>
              <a:rPr lang="ru-RU" dirty="0" err="1" smtClean="0"/>
              <a:t>окрему</a:t>
            </a:r>
            <a:r>
              <a:rPr lang="ru-RU" dirty="0" smtClean="0"/>
              <a:t> </a:t>
            </a:r>
            <a:r>
              <a:rPr lang="ru-RU" dirty="0" err="1" smtClean="0"/>
              <a:t>популяцію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порівняно</a:t>
            </a:r>
            <a:r>
              <a:rPr lang="ru-RU" dirty="0" smtClean="0"/>
              <a:t> невеликим ареалом. </a:t>
            </a:r>
            <a:endParaRPr lang="ru-RU" dirty="0" smtClean="0"/>
          </a:p>
          <a:p>
            <a:pPr indent="457200" algn="just"/>
            <a:r>
              <a:rPr lang="ru-RU" dirty="0" smtClean="0"/>
              <a:t>Величина </a:t>
            </a:r>
            <a:r>
              <a:rPr lang="ru-RU" dirty="0" smtClean="0"/>
              <a:t>ареалу </a:t>
            </a:r>
            <a:r>
              <a:rPr lang="ru-RU" dirty="0" err="1" smtClean="0"/>
              <a:t>популяції</a:t>
            </a:r>
            <a:r>
              <a:rPr lang="ru-RU" dirty="0" smtClean="0"/>
              <a:t> </a:t>
            </a:r>
            <a:r>
              <a:rPr lang="ru-RU" dirty="0" err="1" smtClean="0"/>
              <a:t>значною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ступеня</a:t>
            </a:r>
            <a:r>
              <a:rPr lang="ru-RU" dirty="0" smtClean="0"/>
              <a:t> </a:t>
            </a:r>
            <a:r>
              <a:rPr lang="ru-RU" dirty="0" err="1" smtClean="0"/>
              <a:t>рухливості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 - </a:t>
            </a:r>
            <a:r>
              <a:rPr lang="ru-RU" dirty="0" err="1" smtClean="0"/>
              <a:t>радіусів</a:t>
            </a:r>
            <a:r>
              <a:rPr lang="ru-RU" dirty="0" smtClean="0"/>
              <a:t> </a:t>
            </a:r>
            <a:r>
              <a:rPr lang="ru-RU" dirty="0" err="1" smtClean="0"/>
              <a:t>індивідуальної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, </a:t>
            </a:r>
            <a:r>
              <a:rPr lang="ru-RU" dirty="0" err="1" smtClean="0"/>
              <a:t>точніше</a:t>
            </a:r>
            <a:r>
              <a:rPr lang="ru-RU" dirty="0" smtClean="0"/>
              <a:t>, </a:t>
            </a:r>
            <a:r>
              <a:rPr lang="ru-RU" dirty="0" err="1" smtClean="0"/>
              <a:t>репродуктивної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(</a:t>
            </a:r>
            <a:r>
              <a:rPr lang="ru-RU" dirty="0" err="1" smtClean="0"/>
              <a:t>Тимофєєв-Рєсовський</a:t>
            </a:r>
            <a:r>
              <a:rPr lang="ru-RU" dirty="0" smtClean="0"/>
              <a:t>, 1973).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радіус</a:t>
            </a:r>
            <a:r>
              <a:rPr lang="ru-RU" dirty="0" smtClean="0"/>
              <a:t> невеликий, то </a:t>
            </a:r>
            <a:r>
              <a:rPr lang="ru-RU" dirty="0" err="1" smtClean="0"/>
              <a:t>й</a:t>
            </a:r>
            <a:r>
              <a:rPr lang="ru-RU" dirty="0" smtClean="0"/>
              <a:t> величина </a:t>
            </a:r>
            <a:r>
              <a:rPr lang="ru-RU" dirty="0" err="1" smtClean="0"/>
              <a:t>популяційного</a:t>
            </a:r>
            <a:r>
              <a:rPr lang="ru-RU" dirty="0" smtClean="0"/>
              <a:t> ареалу </a:t>
            </a:r>
            <a:r>
              <a:rPr lang="ru-RU" dirty="0" err="1" smtClean="0"/>
              <a:t>теж</a:t>
            </a:r>
            <a:r>
              <a:rPr lang="ru-RU" dirty="0" smtClean="0"/>
              <a:t> невелика. У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радіус</a:t>
            </a:r>
            <a:r>
              <a:rPr lang="ru-RU" dirty="0" smtClean="0"/>
              <a:t> </a:t>
            </a:r>
            <a:r>
              <a:rPr lang="ru-RU" dirty="0" err="1" smtClean="0"/>
              <a:t>репродуктивної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</a:t>
            </a:r>
            <a:r>
              <a:rPr lang="ru-RU" dirty="0" err="1" smtClean="0"/>
              <a:t>відстані</a:t>
            </a:r>
            <a:r>
              <a:rPr lang="ru-RU" dirty="0" smtClean="0"/>
              <a:t>, на яку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розповсюдитися</a:t>
            </a:r>
            <a:r>
              <a:rPr lang="ru-RU" dirty="0" smtClean="0"/>
              <a:t> пилок, </a:t>
            </a:r>
            <a:r>
              <a:rPr lang="ru-RU" dirty="0" err="1" smtClean="0"/>
              <a:t>насіння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вегетативні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дати</a:t>
            </a:r>
            <a:r>
              <a:rPr lang="ru-RU" dirty="0" smtClean="0"/>
              <a:t> початок </a:t>
            </a:r>
            <a:r>
              <a:rPr lang="ru-RU" dirty="0" err="1" smtClean="0"/>
              <a:t>новій</a:t>
            </a:r>
            <a:r>
              <a:rPr lang="ru-RU" dirty="0" smtClean="0"/>
              <a:t> </a:t>
            </a:r>
            <a:r>
              <a:rPr lang="ru-RU" dirty="0" err="1" smtClean="0"/>
              <a:t>рослині</a:t>
            </a:r>
            <a:r>
              <a:rPr lang="ru-RU" dirty="0" smtClean="0"/>
              <a:t>.</a:t>
            </a:r>
          </a:p>
          <a:p>
            <a:pPr indent="457200" algn="just"/>
            <a:r>
              <a:rPr lang="ru-RU" dirty="0" smtClean="0"/>
              <a:t> </a:t>
            </a:r>
            <a:r>
              <a:rPr lang="ru-RU" dirty="0" smtClean="0"/>
              <a:t>Для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трофічний</a:t>
            </a:r>
            <a:r>
              <a:rPr lang="ru-RU" dirty="0" smtClean="0"/>
              <a:t> ареал, </a:t>
            </a:r>
            <a:r>
              <a:rPr lang="ru-RU" dirty="0" err="1" smtClean="0"/>
              <a:t>який</a:t>
            </a:r>
            <a:r>
              <a:rPr lang="ru-RU" dirty="0" smtClean="0"/>
              <a:t> не </a:t>
            </a:r>
            <a:r>
              <a:rPr lang="ru-RU" dirty="0" err="1" smtClean="0"/>
              <a:t>збігається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репродуктивним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еволюційної</a:t>
            </a:r>
            <a:r>
              <a:rPr lang="ru-RU" dirty="0" smtClean="0"/>
              <a:t> точки </a:t>
            </a:r>
            <a:r>
              <a:rPr lang="ru-RU" dirty="0" err="1" smtClean="0"/>
              <a:t>зору</a:t>
            </a:r>
            <a:r>
              <a:rPr lang="ru-RU" dirty="0" smtClean="0"/>
              <a:t> нас </a:t>
            </a:r>
            <a:r>
              <a:rPr lang="ru-RU" dirty="0" err="1" smtClean="0"/>
              <a:t>насамперед</a:t>
            </a:r>
            <a:r>
              <a:rPr lang="ru-RU" dirty="0" smtClean="0"/>
              <a:t> </a:t>
            </a:r>
            <a:r>
              <a:rPr lang="ru-RU" dirty="0" err="1" smtClean="0"/>
              <a:t>цікавить</a:t>
            </a:r>
            <a:r>
              <a:rPr lang="ru-RU" dirty="0" smtClean="0"/>
              <a:t> </a:t>
            </a:r>
            <a:r>
              <a:rPr lang="ru-RU" dirty="0" err="1" smtClean="0"/>
              <a:t>репродуктивний</a:t>
            </a:r>
            <a:r>
              <a:rPr lang="ru-RU" dirty="0" smtClean="0"/>
              <a:t> ареал). Не </a:t>
            </a:r>
            <a:r>
              <a:rPr lang="ru-RU" dirty="0" err="1" smtClean="0"/>
              <a:t>дивлячись</a:t>
            </a:r>
            <a:r>
              <a:rPr lang="ru-RU" dirty="0" smtClean="0"/>
              <a:t> на </a:t>
            </a:r>
            <a:r>
              <a:rPr lang="ru-RU" dirty="0" err="1" smtClean="0"/>
              <a:t>величезний</a:t>
            </a:r>
            <a:r>
              <a:rPr lang="ru-RU" dirty="0" smtClean="0"/>
              <a:t> </a:t>
            </a:r>
            <a:r>
              <a:rPr lang="ru-RU" dirty="0" err="1" smtClean="0"/>
              <a:t>трофічний</a:t>
            </a:r>
            <a:r>
              <a:rPr lang="ru-RU" dirty="0" smtClean="0"/>
              <a:t> ареал </a:t>
            </a:r>
            <a:r>
              <a:rPr lang="ru-RU" dirty="0" err="1" smtClean="0"/>
              <a:t>білого</a:t>
            </a:r>
            <a:r>
              <a:rPr lang="ru-RU" dirty="0" smtClean="0"/>
              <a:t> </a:t>
            </a:r>
            <a:r>
              <a:rPr lang="ru-RU" dirty="0" err="1" smtClean="0"/>
              <a:t>лелеки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улітку</a:t>
            </a:r>
            <a:r>
              <a:rPr lang="ru-RU" dirty="0" smtClean="0"/>
              <a:t> </a:t>
            </a:r>
            <a:r>
              <a:rPr lang="ru-RU" dirty="0" err="1" smtClean="0"/>
              <a:t>проживає</a:t>
            </a:r>
            <a:r>
              <a:rPr lang="ru-RU" dirty="0" smtClean="0"/>
              <a:t> в </a:t>
            </a:r>
            <a:r>
              <a:rPr lang="ru-RU" dirty="0" err="1" smtClean="0"/>
              <a:t>Європі</a:t>
            </a:r>
            <a:r>
              <a:rPr lang="ru-RU" dirty="0" smtClean="0"/>
              <a:t>, </a:t>
            </a:r>
            <a:r>
              <a:rPr lang="ru-RU" dirty="0" err="1" smtClean="0"/>
              <a:t>узимку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Африці</a:t>
            </a:r>
            <a:r>
              <a:rPr lang="ru-RU" dirty="0" smtClean="0"/>
              <a:t>, </a:t>
            </a:r>
            <a:r>
              <a:rPr lang="ru-RU" dirty="0" err="1" smtClean="0"/>
              <a:t>кожна</a:t>
            </a:r>
            <a:r>
              <a:rPr lang="ru-RU" dirty="0" smtClean="0"/>
              <a:t> пара </a:t>
            </a:r>
            <a:r>
              <a:rPr lang="ru-RU" dirty="0" err="1" smtClean="0"/>
              <a:t>птахів</a:t>
            </a:r>
            <a:r>
              <a:rPr lang="ru-RU" dirty="0" smtClean="0"/>
              <a:t> </a:t>
            </a:r>
            <a:r>
              <a:rPr lang="ru-RU" dirty="0" err="1" smtClean="0"/>
              <a:t>повертається</a:t>
            </a:r>
            <a:r>
              <a:rPr lang="ru-RU" dirty="0" smtClean="0"/>
              <a:t> в район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гніздування</a:t>
            </a:r>
            <a:r>
              <a:rPr lang="ru-RU" dirty="0" smtClean="0"/>
              <a:t>, а </a:t>
            </a:r>
            <a:r>
              <a:rPr lang="ru-RU" dirty="0" err="1" smtClean="0"/>
              <a:t>популяції</a:t>
            </a:r>
            <a:r>
              <a:rPr lang="ru-RU" dirty="0" smtClean="0"/>
              <a:t> </a:t>
            </a:r>
            <a:r>
              <a:rPr lang="ru-RU" dirty="0" err="1" smtClean="0"/>
              <a:t>лелек</a:t>
            </a:r>
            <a:r>
              <a:rPr lang="ru-RU" dirty="0" smtClean="0"/>
              <a:t>, </a:t>
            </a:r>
            <a:r>
              <a:rPr lang="ru-RU" dirty="0" err="1" smtClean="0"/>
              <a:t>хоч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змішуються</a:t>
            </a:r>
            <a:r>
              <a:rPr lang="ru-RU" dirty="0" smtClean="0"/>
              <a:t> на </a:t>
            </a:r>
            <a:r>
              <a:rPr lang="ru-RU" dirty="0" err="1" smtClean="0"/>
              <a:t>місцях</a:t>
            </a:r>
            <a:r>
              <a:rPr lang="ru-RU" dirty="0" smtClean="0"/>
              <a:t> </a:t>
            </a:r>
            <a:r>
              <a:rPr lang="ru-RU" dirty="0" err="1" smtClean="0"/>
              <a:t>зимівлі</a:t>
            </a:r>
            <a:r>
              <a:rPr lang="ru-RU" dirty="0" smtClean="0"/>
              <a:t>, та в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розмноження</a:t>
            </a:r>
            <a:r>
              <a:rPr lang="ru-RU" dirty="0" smtClean="0"/>
              <a:t> </a:t>
            </a:r>
            <a:r>
              <a:rPr lang="ru-RU" dirty="0" err="1" smtClean="0"/>
              <a:t>займають</a:t>
            </a:r>
            <a:r>
              <a:rPr lang="ru-RU" dirty="0" smtClean="0"/>
              <a:t>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невелику</a:t>
            </a:r>
            <a:r>
              <a:rPr lang="ru-RU" dirty="0" smtClean="0"/>
              <a:t> </a:t>
            </a:r>
            <a:r>
              <a:rPr lang="ru-RU" dirty="0" err="1" smtClean="0"/>
              <a:t>територію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5949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CD5BEC41-7B68-4040-AD0B-280F68E97D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16531" y="143863"/>
            <a:ext cx="1107546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b="1" dirty="0" err="1" smtClean="0"/>
              <a:t>Чисельність</a:t>
            </a:r>
            <a:r>
              <a:rPr lang="ru-RU" b="1" dirty="0" smtClean="0"/>
              <a:t> </a:t>
            </a:r>
            <a:r>
              <a:rPr lang="ru-RU" b="1" dirty="0" err="1" smtClean="0"/>
              <a:t>популяції</a:t>
            </a:r>
            <a:r>
              <a:rPr lang="ru-RU" dirty="0" smtClean="0"/>
              <a:t>. У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розмірами</a:t>
            </a:r>
            <a:r>
              <a:rPr lang="ru-RU" dirty="0" smtClean="0"/>
              <a:t> ареалу </a:t>
            </a:r>
            <a:r>
              <a:rPr lang="ru-RU" dirty="0" err="1" smtClean="0"/>
              <a:t>популяцій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змінюватися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чисельність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 у </a:t>
            </a:r>
            <a:r>
              <a:rPr lang="ru-RU" dirty="0" err="1" smtClean="0"/>
              <a:t>популяціях</a:t>
            </a:r>
            <a:r>
              <a:rPr lang="ru-RU" dirty="0" smtClean="0"/>
              <a:t>. </a:t>
            </a: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чисельність</a:t>
            </a:r>
            <a:r>
              <a:rPr lang="ru-RU" dirty="0" smtClean="0"/>
              <a:t> </a:t>
            </a:r>
            <a:r>
              <a:rPr lang="ru-RU" dirty="0" err="1" smtClean="0"/>
              <a:t>популяції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виду. У комах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дрібних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відкритих</a:t>
            </a:r>
            <a:r>
              <a:rPr lang="ru-RU" dirty="0" smtClean="0"/>
              <a:t> </a:t>
            </a:r>
            <a:r>
              <a:rPr lang="ru-RU" dirty="0" err="1" smtClean="0"/>
              <a:t>просторів</a:t>
            </a:r>
            <a:r>
              <a:rPr lang="ru-RU" dirty="0" smtClean="0"/>
              <a:t> </a:t>
            </a:r>
            <a:r>
              <a:rPr lang="ru-RU" dirty="0" err="1" smtClean="0"/>
              <a:t>чисельність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 в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популяціях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досягати</a:t>
            </a:r>
            <a:r>
              <a:rPr lang="ru-RU" dirty="0" smtClean="0"/>
              <a:t> </a:t>
            </a:r>
            <a:r>
              <a:rPr lang="ru-RU" dirty="0" err="1" smtClean="0"/>
              <a:t>сотень</a:t>
            </a:r>
            <a:r>
              <a:rPr lang="ru-RU" dirty="0" smtClean="0"/>
              <a:t>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мільйонів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. З </a:t>
            </a:r>
            <a:r>
              <a:rPr lang="ru-RU" dirty="0" err="1" smtClean="0"/>
              <a:t>іншого</a:t>
            </a:r>
            <a:r>
              <a:rPr lang="ru-RU" dirty="0" smtClean="0"/>
              <a:t> боку, </a:t>
            </a:r>
            <a:r>
              <a:rPr lang="ru-RU" dirty="0" err="1" smtClean="0"/>
              <a:t>популяції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smtClean="0"/>
              <a:t>бути </a:t>
            </a:r>
            <a:r>
              <a:rPr lang="ru-RU" dirty="0" err="1" smtClean="0"/>
              <a:t>порівняно</a:t>
            </a:r>
            <a:r>
              <a:rPr lang="ru-RU" dirty="0" smtClean="0"/>
              <a:t> невеликими за </a:t>
            </a:r>
            <a:r>
              <a:rPr lang="ru-RU" dirty="0" err="1" smtClean="0"/>
              <a:t>чисельністю</a:t>
            </a:r>
            <a:r>
              <a:rPr lang="ru-RU" dirty="0" smtClean="0"/>
              <a:t>. </a:t>
            </a:r>
            <a:endParaRPr lang="ru-RU" dirty="0" smtClean="0"/>
          </a:p>
          <a:p>
            <a:pPr indent="457200" algn="just"/>
            <a:r>
              <a:rPr lang="ru-RU" dirty="0" smtClean="0"/>
              <a:t>З </a:t>
            </a:r>
            <a:r>
              <a:rPr lang="ru-RU" dirty="0" err="1" smtClean="0"/>
              <a:t>питанням</a:t>
            </a:r>
            <a:r>
              <a:rPr lang="ru-RU" dirty="0" smtClean="0"/>
              <a:t> про </a:t>
            </a:r>
            <a:r>
              <a:rPr lang="ru-RU" dirty="0" err="1" smtClean="0"/>
              <a:t>чисельність</a:t>
            </a:r>
            <a:r>
              <a:rPr lang="ru-RU" dirty="0" smtClean="0"/>
              <a:t> </a:t>
            </a:r>
            <a:r>
              <a:rPr lang="ru-RU" dirty="0" err="1" smtClean="0"/>
              <a:t>популяції</a:t>
            </a:r>
            <a:r>
              <a:rPr lang="ru-RU" dirty="0" smtClean="0"/>
              <a:t> </a:t>
            </a:r>
            <a:r>
              <a:rPr lang="ru-RU" dirty="0" err="1" smtClean="0"/>
              <a:t>пов'язана</a:t>
            </a:r>
            <a:r>
              <a:rPr lang="ru-RU" dirty="0" smtClean="0"/>
              <a:t> проблема </a:t>
            </a:r>
            <a:r>
              <a:rPr lang="ru-RU" dirty="0" err="1" smtClean="0"/>
              <a:t>мінімальної</a:t>
            </a:r>
            <a:r>
              <a:rPr lang="ru-RU" dirty="0" smtClean="0"/>
              <a:t> </a:t>
            </a:r>
            <a:r>
              <a:rPr lang="ru-RU" dirty="0" err="1" smtClean="0"/>
              <a:t>чисельності</a:t>
            </a:r>
            <a:r>
              <a:rPr lang="ru-RU" dirty="0" smtClean="0"/>
              <a:t>. </a:t>
            </a:r>
            <a:r>
              <a:rPr lang="ru-RU" b="1" dirty="0" err="1" smtClean="0"/>
              <a:t>Мінімальна</a:t>
            </a:r>
            <a:r>
              <a:rPr lang="ru-RU" b="1" dirty="0" smtClean="0"/>
              <a:t> </a:t>
            </a:r>
            <a:r>
              <a:rPr lang="ru-RU" b="1" dirty="0" err="1" smtClean="0"/>
              <a:t>чисельність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чисельність</a:t>
            </a:r>
            <a:r>
              <a:rPr lang="ru-RU" dirty="0" smtClean="0"/>
              <a:t>, </a:t>
            </a:r>
            <a:r>
              <a:rPr lang="ru-RU" dirty="0" err="1" smtClean="0"/>
              <a:t>нижче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популяція</a:t>
            </a:r>
            <a:r>
              <a:rPr lang="ru-RU" dirty="0" smtClean="0"/>
              <a:t> </a:t>
            </a:r>
            <a:r>
              <a:rPr lang="ru-RU" dirty="0" err="1" smtClean="0"/>
              <a:t>обов'язково</a:t>
            </a:r>
            <a:r>
              <a:rPr lang="ru-RU" dirty="0" smtClean="0"/>
              <a:t> </a:t>
            </a:r>
            <a:r>
              <a:rPr lang="ru-RU" dirty="0" err="1" smtClean="0"/>
              <a:t>зникає</a:t>
            </a:r>
            <a:r>
              <a:rPr lang="ru-RU" dirty="0" smtClean="0"/>
              <a:t> у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</a:t>
            </a:r>
            <a:r>
              <a:rPr lang="ru-RU" dirty="0" err="1" smtClean="0"/>
              <a:t>еколого-генетичними</a:t>
            </a:r>
            <a:r>
              <a:rPr lang="ru-RU" dirty="0" smtClean="0"/>
              <a:t> причинами. У кожному конкретному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мінімальна</a:t>
            </a:r>
            <a:r>
              <a:rPr lang="ru-RU" dirty="0" smtClean="0"/>
              <a:t> </a:t>
            </a:r>
            <a:r>
              <a:rPr lang="ru-RU" dirty="0" err="1" smtClean="0"/>
              <a:t>чисельність</a:t>
            </a:r>
            <a:r>
              <a:rPr lang="ru-RU" dirty="0" smtClean="0"/>
              <a:t> </a:t>
            </a:r>
            <a:r>
              <a:rPr lang="ru-RU" dirty="0" err="1" smtClean="0"/>
              <a:t>популяції</a:t>
            </a:r>
            <a:r>
              <a:rPr lang="ru-RU" dirty="0" smtClean="0"/>
              <a:t> </a:t>
            </a:r>
            <a:r>
              <a:rPr lang="ru-RU" dirty="0" err="1" smtClean="0"/>
              <a:t>специфічна</a:t>
            </a:r>
            <a:r>
              <a:rPr lang="ru-RU" dirty="0" smtClean="0"/>
              <a:t> для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навряд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можливе</a:t>
            </a:r>
            <a:r>
              <a:rPr lang="ru-RU" dirty="0" smtClean="0"/>
              <a:t> </a:t>
            </a:r>
            <a:r>
              <a:rPr lang="ru-RU" dirty="0" err="1" smtClean="0"/>
              <a:t>еволюційно</a:t>
            </a:r>
            <a:r>
              <a:rPr lang="ru-RU" dirty="0" smtClean="0"/>
              <a:t> </a:t>
            </a:r>
            <a:r>
              <a:rPr lang="ru-RU" dirty="0" err="1" smtClean="0"/>
              <a:t>тривале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популяції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чисельністю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сотень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за </a:t>
            </a:r>
            <a:r>
              <a:rPr lang="ru-RU" dirty="0" err="1" smtClean="0"/>
              <a:t>різними</a:t>
            </a:r>
            <a:r>
              <a:rPr lang="ru-RU" dirty="0" smtClean="0"/>
              <a:t> </a:t>
            </a:r>
            <a:r>
              <a:rPr lang="ru-RU" dirty="0" err="1" smtClean="0"/>
              <a:t>підрахунками</a:t>
            </a:r>
            <a:r>
              <a:rPr lang="ru-RU" dirty="0" smtClean="0"/>
              <a:t>, </a:t>
            </a:r>
            <a:r>
              <a:rPr lang="ru-RU" dirty="0" err="1" smtClean="0"/>
              <a:t>чисельність</a:t>
            </a:r>
            <a:r>
              <a:rPr lang="ru-RU" dirty="0" smtClean="0"/>
              <a:t> </a:t>
            </a:r>
            <a:r>
              <a:rPr lang="ru-RU" dirty="0" err="1" smtClean="0"/>
              <a:t>популяції</a:t>
            </a:r>
            <a:r>
              <a:rPr lang="ru-RU" dirty="0" smtClean="0"/>
              <a:t> </a:t>
            </a:r>
            <a:r>
              <a:rPr lang="ru-RU" dirty="0" err="1" smtClean="0"/>
              <a:t>амурського</a:t>
            </a:r>
            <a:r>
              <a:rPr lang="ru-RU" dirty="0" smtClean="0"/>
              <a:t> тигра становить </a:t>
            </a:r>
            <a:r>
              <a:rPr lang="ru-RU" dirty="0" err="1" smtClean="0"/>
              <a:t>близько</a:t>
            </a:r>
            <a:r>
              <a:rPr lang="ru-RU" dirty="0" smtClean="0"/>
              <a:t> 200 </a:t>
            </a:r>
            <a:r>
              <a:rPr lang="ru-RU" dirty="0" err="1" smtClean="0"/>
              <a:t>особин</a:t>
            </a:r>
            <a:r>
              <a:rPr lang="ru-RU" dirty="0" smtClean="0"/>
              <a:t>. </a:t>
            </a:r>
            <a:r>
              <a:rPr lang="ru-RU" dirty="0" err="1" smtClean="0"/>
              <a:t>Незважаючи</a:t>
            </a:r>
            <a:r>
              <a:rPr lang="ru-RU" dirty="0" smtClean="0"/>
              <a:t> на </a:t>
            </a:r>
            <a:r>
              <a:rPr lang="ru-RU" dirty="0" err="1" smtClean="0"/>
              <a:t>суворі</a:t>
            </a:r>
            <a:r>
              <a:rPr lang="ru-RU" dirty="0" smtClean="0"/>
              <a:t> заходи </a:t>
            </a:r>
            <a:r>
              <a:rPr lang="ru-RU" dirty="0" err="1" smtClean="0"/>
              <a:t>охорони</a:t>
            </a:r>
            <a:r>
              <a:rPr lang="ru-RU" dirty="0" smtClean="0"/>
              <a:t>, </a:t>
            </a:r>
            <a:r>
              <a:rPr lang="ru-RU" dirty="0" err="1" smtClean="0"/>
              <a:t>можлива</a:t>
            </a:r>
            <a:r>
              <a:rPr lang="ru-RU" dirty="0" smtClean="0"/>
              <a:t> </a:t>
            </a:r>
            <a:r>
              <a:rPr lang="ru-RU" dirty="0" err="1" smtClean="0"/>
              <a:t>ситуація</a:t>
            </a:r>
            <a:r>
              <a:rPr lang="ru-RU" dirty="0" smtClean="0"/>
              <a:t>, при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випадкове</a:t>
            </a:r>
            <a:r>
              <a:rPr lang="ru-RU" dirty="0" smtClean="0"/>
              <a:t>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чисельності</a:t>
            </a:r>
            <a:r>
              <a:rPr lang="ru-RU" dirty="0" smtClean="0"/>
              <a:t> (</a:t>
            </a:r>
            <a:r>
              <a:rPr lang="ru-RU" dirty="0" err="1" smtClean="0"/>
              <a:t>пожежа</a:t>
            </a:r>
            <a:r>
              <a:rPr lang="ru-RU" dirty="0" smtClean="0"/>
              <a:t>, </a:t>
            </a:r>
            <a:r>
              <a:rPr lang="ru-RU" dirty="0" err="1" smtClean="0"/>
              <a:t>повінь</a:t>
            </a:r>
            <a:r>
              <a:rPr lang="ru-RU" dirty="0" smtClean="0"/>
              <a:t>, </a:t>
            </a:r>
            <a:r>
              <a:rPr lang="ru-RU" dirty="0" err="1" smtClean="0"/>
              <a:t>відстріл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т.д.) </a:t>
            </a:r>
            <a:r>
              <a:rPr lang="ru-RU" dirty="0" err="1" smtClean="0"/>
              <a:t>скоротить</a:t>
            </a:r>
            <a:r>
              <a:rPr lang="ru-RU" dirty="0" smtClean="0"/>
              <a:t> </a:t>
            </a:r>
            <a:r>
              <a:rPr lang="ru-RU" dirty="0" err="1" smtClean="0"/>
              <a:t>дану</a:t>
            </a:r>
            <a:r>
              <a:rPr lang="ru-RU" dirty="0" smtClean="0"/>
              <a:t> </a:t>
            </a:r>
            <a:r>
              <a:rPr lang="ru-RU" dirty="0" err="1" smtClean="0"/>
              <a:t>популяцію</a:t>
            </a:r>
            <a:r>
              <a:rPr lang="ru-RU" dirty="0" smtClean="0"/>
              <a:t> </a:t>
            </a:r>
            <a:r>
              <a:rPr lang="ru-RU" dirty="0" err="1" smtClean="0"/>
              <a:t>настільки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особини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залишаться</a:t>
            </a:r>
            <a:r>
              <a:rPr lang="ru-RU" dirty="0" smtClean="0"/>
              <a:t>, не </a:t>
            </a:r>
            <a:r>
              <a:rPr lang="ru-RU" dirty="0" err="1" smtClean="0"/>
              <a:t>знаходячи</a:t>
            </a:r>
            <a:r>
              <a:rPr lang="ru-RU" dirty="0" smtClean="0"/>
              <a:t> </a:t>
            </a:r>
            <a:r>
              <a:rPr lang="ru-RU" dirty="0" err="1" smtClean="0"/>
              <a:t>партнерів</a:t>
            </a:r>
            <a:r>
              <a:rPr lang="ru-RU" dirty="0" smtClean="0"/>
              <a:t> для </a:t>
            </a:r>
            <a:r>
              <a:rPr lang="ru-RU" dirty="0" err="1" smtClean="0"/>
              <a:t>розмноження</a:t>
            </a:r>
            <a:r>
              <a:rPr lang="ru-RU" dirty="0" smtClean="0"/>
              <a:t>, </a:t>
            </a:r>
            <a:r>
              <a:rPr lang="ru-RU" dirty="0" err="1" smtClean="0"/>
              <a:t>вимруть</a:t>
            </a:r>
            <a:r>
              <a:rPr lang="ru-RU" dirty="0" smtClean="0"/>
              <a:t> на </a:t>
            </a:r>
            <a:r>
              <a:rPr lang="ru-RU" dirty="0" err="1" smtClean="0"/>
              <a:t>протязі</a:t>
            </a:r>
            <a:r>
              <a:rPr lang="ru-RU" dirty="0" smtClean="0"/>
              <a:t>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поколінь</a:t>
            </a:r>
            <a:r>
              <a:rPr lang="ru-RU" dirty="0" smtClean="0"/>
              <a:t>.</a:t>
            </a:r>
          </a:p>
          <a:p>
            <a:pPr indent="457200" algn="just"/>
            <a:r>
              <a:rPr lang="ru-RU" dirty="0" smtClean="0"/>
              <a:t> </a:t>
            </a:r>
            <a:r>
              <a:rPr lang="ru-RU" b="1" dirty="0" err="1" smtClean="0"/>
              <a:t>Динаміка</a:t>
            </a:r>
            <a:r>
              <a:rPr lang="ru-RU" b="1" dirty="0" smtClean="0"/>
              <a:t> </a:t>
            </a:r>
            <a:r>
              <a:rPr lang="ru-RU" b="1" dirty="0" err="1" smtClean="0"/>
              <a:t>популяцій</a:t>
            </a:r>
            <a:r>
              <a:rPr lang="ru-RU" dirty="0" smtClean="0"/>
              <a:t>. </a:t>
            </a:r>
            <a:r>
              <a:rPr lang="ru-RU" dirty="0" err="1" smtClean="0"/>
              <a:t>Розміри</a:t>
            </a:r>
            <a:r>
              <a:rPr lang="ru-RU" dirty="0" smtClean="0"/>
              <a:t> </a:t>
            </a:r>
            <a:r>
              <a:rPr lang="ru-RU" dirty="0" err="1" smtClean="0"/>
              <a:t>популяції</a:t>
            </a:r>
            <a:r>
              <a:rPr lang="ru-RU" dirty="0" smtClean="0"/>
              <a:t> (</a:t>
            </a:r>
            <a:r>
              <a:rPr lang="ru-RU" dirty="0" err="1" smtClean="0"/>
              <a:t>просторові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чисельні</a:t>
            </a:r>
            <a:r>
              <a:rPr lang="ru-RU" dirty="0" smtClean="0"/>
              <a:t>) увесь час </a:t>
            </a:r>
            <a:r>
              <a:rPr lang="ru-RU" dirty="0" err="1" smtClean="0"/>
              <a:t>коливаються</a:t>
            </a:r>
            <a:r>
              <a:rPr lang="ru-RU" dirty="0" smtClean="0"/>
              <a:t>. Причини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коливань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різноманітні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цілому</a:t>
            </a:r>
            <a:r>
              <a:rPr lang="ru-RU" dirty="0" smtClean="0"/>
              <a:t> </a:t>
            </a:r>
            <a:r>
              <a:rPr lang="ru-RU" dirty="0" err="1" smtClean="0"/>
              <a:t>зводяться</a:t>
            </a:r>
            <a:r>
              <a:rPr lang="ru-RU" dirty="0" smtClean="0"/>
              <a:t> до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біотичних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абіотичних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.</a:t>
            </a:r>
          </a:p>
          <a:p>
            <a:pPr indent="457200" algn="just"/>
            <a:r>
              <a:rPr lang="ru-RU" b="1" dirty="0" err="1" smtClean="0"/>
              <a:t>Вікова</a:t>
            </a:r>
            <a:r>
              <a:rPr lang="ru-RU" b="1" dirty="0" smtClean="0"/>
              <a:t> структура </a:t>
            </a:r>
            <a:r>
              <a:rPr lang="ru-RU" b="1" dirty="0" err="1" smtClean="0"/>
              <a:t>популяцій</a:t>
            </a:r>
            <a:r>
              <a:rPr lang="ru-RU" b="1" dirty="0" smtClean="0"/>
              <a:t>. </a:t>
            </a:r>
            <a:r>
              <a:rPr lang="ru-RU" dirty="0" err="1" smtClean="0"/>
              <a:t>Популяція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за </a:t>
            </a:r>
            <a:r>
              <a:rPr lang="ru-RU" dirty="0" err="1" smtClean="0"/>
              <a:t>віком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статтю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. Для кожного виду </a:t>
            </a:r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вікових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. </a:t>
            </a:r>
            <a:endParaRPr lang="ru-RU" dirty="0" smtClean="0"/>
          </a:p>
          <a:p>
            <a:pPr indent="457200" algn="just"/>
            <a:r>
              <a:rPr lang="ru-RU" dirty="0" smtClean="0"/>
              <a:t>На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: </a:t>
            </a:r>
            <a:endParaRPr lang="ru-RU" dirty="0" smtClean="0"/>
          </a:p>
          <a:p>
            <a:pPr indent="457200" algn="just">
              <a:buFontTx/>
              <a:buChar char="-"/>
            </a:pP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endParaRPr lang="ru-RU" dirty="0" smtClean="0"/>
          </a:p>
          <a:p>
            <a:pPr indent="457200" algn="just">
              <a:buFontTx/>
              <a:buChar char="-"/>
            </a:pPr>
            <a:r>
              <a:rPr lang="ru-RU" dirty="0" smtClean="0"/>
              <a:t> </a:t>
            </a:r>
            <a:r>
              <a:rPr lang="ru-RU" dirty="0" err="1" smtClean="0"/>
              <a:t>вік</a:t>
            </a:r>
            <a:r>
              <a:rPr lang="ru-RU" dirty="0" smtClean="0"/>
              <a:t> </a:t>
            </a:r>
            <a:r>
              <a:rPr lang="ru-RU" dirty="0" err="1" smtClean="0"/>
              <a:t>настання</a:t>
            </a:r>
            <a:r>
              <a:rPr lang="ru-RU" dirty="0" smtClean="0"/>
              <a:t> </a:t>
            </a:r>
            <a:r>
              <a:rPr lang="ru-RU" dirty="0" err="1" smtClean="0"/>
              <a:t>статевої</a:t>
            </a:r>
            <a:r>
              <a:rPr lang="ru-RU" dirty="0" smtClean="0"/>
              <a:t> </a:t>
            </a:r>
            <a:r>
              <a:rPr lang="ru-RU" dirty="0" err="1" smtClean="0"/>
              <a:t>зрілості</a:t>
            </a:r>
            <a:r>
              <a:rPr lang="ru-RU" dirty="0" smtClean="0"/>
              <a:t>, </a:t>
            </a:r>
            <a:endParaRPr lang="ru-RU" dirty="0" smtClean="0"/>
          </a:p>
          <a:p>
            <a:pPr indent="457200" algn="just">
              <a:buFontTx/>
              <a:buChar char="-"/>
            </a:pPr>
            <a:r>
              <a:rPr lang="ru-RU" dirty="0" smtClean="0"/>
              <a:t> </a:t>
            </a:r>
            <a:r>
              <a:rPr lang="ru-RU" dirty="0" err="1" smtClean="0"/>
              <a:t>інтенсивність</a:t>
            </a:r>
            <a:r>
              <a:rPr lang="ru-RU" dirty="0" smtClean="0"/>
              <a:t> </a:t>
            </a:r>
            <a:r>
              <a:rPr lang="ru-RU" dirty="0" err="1" smtClean="0"/>
              <a:t>розмноження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еволюції</a:t>
            </a:r>
            <a:r>
              <a:rPr lang="ru-RU" dirty="0" smtClean="0"/>
              <a:t> </a:t>
            </a:r>
            <a:r>
              <a:rPr lang="ru-RU" dirty="0" err="1" smtClean="0"/>
              <a:t>виробились</a:t>
            </a:r>
            <a:r>
              <a:rPr lang="ru-RU" dirty="0" smtClean="0"/>
              <a:t> як </a:t>
            </a:r>
            <a:r>
              <a:rPr lang="ru-RU" dirty="0" err="1" smtClean="0"/>
              <a:t>пристосування</a:t>
            </a:r>
            <a:r>
              <a:rPr lang="ru-RU" dirty="0" smtClean="0"/>
              <a:t> до </a:t>
            </a:r>
            <a:r>
              <a:rPr lang="ru-RU" dirty="0" err="1" smtClean="0"/>
              <a:t>певних</a:t>
            </a:r>
            <a:r>
              <a:rPr lang="ru-RU" dirty="0" smtClean="0"/>
              <a:t> умов </a:t>
            </a:r>
            <a:r>
              <a:rPr lang="ru-RU" dirty="0" err="1" smtClean="0"/>
              <a:t>існування</a:t>
            </a:r>
            <a:r>
              <a:rPr lang="ru-RU" dirty="0" smtClean="0"/>
              <a:t>.</a:t>
            </a:r>
          </a:p>
          <a:p>
            <a:pPr indent="457200" algn="just"/>
            <a:r>
              <a:rPr lang="ru-RU" dirty="0" smtClean="0"/>
              <a:t> </a:t>
            </a:r>
            <a:r>
              <a:rPr lang="ru-RU" dirty="0" err="1" smtClean="0"/>
              <a:t>Розглянемо</a:t>
            </a:r>
            <a:r>
              <a:rPr lang="ru-RU" dirty="0" smtClean="0"/>
              <a:t>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прикладів</a:t>
            </a:r>
            <a:r>
              <a:rPr lang="ru-RU" dirty="0" smtClean="0"/>
              <a:t>. </a:t>
            </a:r>
            <a:r>
              <a:rPr lang="ru-RU" dirty="0" err="1" smtClean="0"/>
              <a:t>Надзвичайно</a:t>
            </a:r>
            <a:r>
              <a:rPr lang="ru-RU" dirty="0" smtClean="0"/>
              <a:t> проста </a:t>
            </a:r>
            <a:r>
              <a:rPr lang="ru-RU" dirty="0" err="1" smtClean="0"/>
              <a:t>вікова</a:t>
            </a:r>
            <a:r>
              <a:rPr lang="ru-RU" dirty="0" smtClean="0"/>
              <a:t> структура таких </a:t>
            </a:r>
            <a:r>
              <a:rPr lang="ru-RU" dirty="0" err="1" smtClean="0"/>
              <a:t>ссавців-ефемерів</a:t>
            </a:r>
            <a:r>
              <a:rPr lang="ru-RU" dirty="0" smtClean="0"/>
              <a:t>, як </a:t>
            </a:r>
            <a:r>
              <a:rPr lang="ru-RU" dirty="0" err="1" smtClean="0"/>
              <a:t>землерийки</a:t>
            </a:r>
            <a:r>
              <a:rPr lang="ru-RU" dirty="0" smtClean="0"/>
              <a:t> (</a:t>
            </a:r>
            <a:r>
              <a:rPr lang="en-US" dirty="0" err="1" smtClean="0"/>
              <a:t>Sorex</a:t>
            </a:r>
            <a:r>
              <a:rPr lang="en-US" dirty="0" smtClean="0"/>
              <a:t>). 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складніша</a:t>
            </a:r>
            <a:r>
              <a:rPr lang="ru-RU" dirty="0" smtClean="0"/>
              <a:t> </a:t>
            </a:r>
            <a:r>
              <a:rPr lang="ru-RU" dirty="0" err="1" smtClean="0"/>
              <a:t>вікова</a:t>
            </a:r>
            <a:r>
              <a:rPr lang="ru-RU" dirty="0" smtClean="0"/>
              <a:t> структура </a:t>
            </a:r>
            <a:r>
              <a:rPr lang="ru-RU" dirty="0" err="1" smtClean="0"/>
              <a:t>популяцій</a:t>
            </a:r>
            <a:r>
              <a:rPr lang="ru-RU" dirty="0" smtClean="0"/>
              <a:t> </a:t>
            </a:r>
            <a:r>
              <a:rPr lang="ru-RU" dirty="0" err="1" smtClean="0"/>
              <a:t>стадних</a:t>
            </a:r>
            <a:r>
              <a:rPr lang="ru-RU" dirty="0" smtClean="0"/>
              <a:t> </a:t>
            </a:r>
            <a:r>
              <a:rPr lang="ru-RU" dirty="0" err="1" smtClean="0"/>
              <a:t>ссавців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 </a:t>
            </a:r>
            <a:r>
              <a:rPr lang="ru-RU" dirty="0" err="1" smtClean="0"/>
              <a:t>білух</a:t>
            </a:r>
            <a:r>
              <a:rPr lang="ru-RU" dirty="0" smtClean="0"/>
              <a:t>.</a:t>
            </a:r>
          </a:p>
          <a:p>
            <a:pPr indent="457200" algn="just"/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складніша</a:t>
            </a:r>
            <a:r>
              <a:rPr lang="ru-RU" dirty="0" smtClean="0"/>
              <a:t> </a:t>
            </a:r>
            <a:r>
              <a:rPr lang="ru-RU" dirty="0" err="1" smtClean="0"/>
              <a:t>вікова</a:t>
            </a:r>
            <a:r>
              <a:rPr lang="ru-RU" dirty="0" smtClean="0"/>
              <a:t> структура </a:t>
            </a:r>
            <a:r>
              <a:rPr lang="ru-RU" dirty="0" err="1" smtClean="0"/>
              <a:t>рослинних</a:t>
            </a:r>
            <a:r>
              <a:rPr lang="ru-RU" dirty="0" smtClean="0"/>
              <a:t> </a:t>
            </a:r>
            <a:r>
              <a:rPr lang="ru-RU" dirty="0" err="1" smtClean="0"/>
              <a:t>популяцій</a:t>
            </a:r>
            <a:r>
              <a:rPr lang="ru-RU" dirty="0" smtClean="0"/>
              <a:t>, особливо </a:t>
            </a:r>
            <a:r>
              <a:rPr lang="ru-RU" dirty="0" err="1" smtClean="0"/>
              <a:t>деревних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5423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040E9925-F0F3-4955-8873-2E42C64B3A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313234" y="255619"/>
            <a:ext cx="1087876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b="1" dirty="0" err="1" smtClean="0"/>
              <a:t>Статева</a:t>
            </a:r>
            <a:r>
              <a:rPr lang="ru-RU" b="1" dirty="0" smtClean="0"/>
              <a:t> структура </a:t>
            </a:r>
            <a:r>
              <a:rPr lang="ru-RU" b="1" dirty="0" err="1" smtClean="0"/>
              <a:t>популяцій</a:t>
            </a:r>
            <a:r>
              <a:rPr lang="ru-RU" dirty="0" smtClean="0"/>
              <a:t>. </a:t>
            </a:r>
            <a:r>
              <a:rPr lang="ru-RU" dirty="0" err="1" smtClean="0"/>
              <a:t>Відомо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генетичний</a:t>
            </a:r>
            <a:r>
              <a:rPr lang="ru-RU" dirty="0" smtClean="0"/>
              <a:t> </a:t>
            </a:r>
            <a:r>
              <a:rPr lang="ru-RU" dirty="0" err="1" smtClean="0"/>
              <a:t>механізм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 за </a:t>
            </a:r>
            <a:r>
              <a:rPr lang="ru-RU" dirty="0" err="1" smtClean="0"/>
              <a:t>статтю</a:t>
            </a:r>
            <a:r>
              <a:rPr lang="ru-RU" dirty="0" smtClean="0"/>
              <a:t> у </a:t>
            </a:r>
            <a:r>
              <a:rPr lang="ru-RU" dirty="0" err="1" smtClean="0"/>
              <a:t>співвідношенні</a:t>
            </a:r>
            <a:r>
              <a:rPr lang="ru-RU" dirty="0" smtClean="0"/>
              <a:t> 1:1 (</a:t>
            </a:r>
            <a:r>
              <a:rPr lang="ru-RU" dirty="0" err="1" smtClean="0"/>
              <a:t>первинне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статей). У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різною</a:t>
            </a:r>
            <a:r>
              <a:rPr lang="ru-RU" dirty="0" smtClean="0"/>
              <a:t> </a:t>
            </a:r>
            <a:r>
              <a:rPr lang="ru-RU" dirty="0" err="1" smtClean="0"/>
              <a:t>життєздатністю</a:t>
            </a:r>
            <a:r>
              <a:rPr lang="ru-RU" dirty="0" smtClean="0"/>
              <a:t> </a:t>
            </a:r>
            <a:r>
              <a:rPr lang="ru-RU" dirty="0" err="1" smtClean="0"/>
              <a:t>чоловічого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жіночого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первинне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помітно</a:t>
            </a:r>
            <a:r>
              <a:rPr lang="ru-RU" dirty="0" smtClean="0"/>
              <a:t>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вторинного</a:t>
            </a:r>
            <a:r>
              <a:rPr lang="ru-RU" dirty="0" smtClean="0"/>
              <a:t> (</a:t>
            </a:r>
            <a:r>
              <a:rPr lang="ru-RU" dirty="0" err="1" smtClean="0"/>
              <a:t>характерне</a:t>
            </a:r>
            <a:r>
              <a:rPr lang="ru-RU" dirty="0" smtClean="0"/>
              <a:t> при родах у </a:t>
            </a:r>
            <a:r>
              <a:rPr lang="ru-RU" dirty="0" err="1" smtClean="0"/>
              <a:t>ссавців</a:t>
            </a:r>
            <a:r>
              <a:rPr lang="ru-RU" dirty="0" smtClean="0"/>
              <a:t>),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. У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вторинне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статей 100 </a:t>
            </a:r>
            <a:r>
              <a:rPr lang="ru-RU" dirty="0" err="1" smtClean="0"/>
              <a:t>дівчаток</a:t>
            </a:r>
            <a:r>
              <a:rPr lang="ru-RU" dirty="0" smtClean="0"/>
              <a:t> на 106 </a:t>
            </a:r>
            <a:r>
              <a:rPr lang="ru-RU" dirty="0" err="1" smtClean="0"/>
              <a:t>хлопчиків</a:t>
            </a:r>
            <a:r>
              <a:rPr lang="ru-RU" dirty="0" smtClean="0"/>
              <a:t>, у 16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вирівнюється</a:t>
            </a:r>
            <a:r>
              <a:rPr lang="ru-RU" dirty="0" smtClean="0"/>
              <a:t>, у 50 </a:t>
            </a:r>
            <a:r>
              <a:rPr lang="ru-RU" dirty="0" err="1" smtClean="0"/>
              <a:t>років</a:t>
            </a:r>
            <a:r>
              <a:rPr lang="ru-RU" dirty="0" smtClean="0"/>
              <a:t> становить 85 </a:t>
            </a:r>
            <a:r>
              <a:rPr lang="ru-RU" dirty="0" err="1" smtClean="0"/>
              <a:t>чоловіків</a:t>
            </a:r>
            <a:r>
              <a:rPr lang="ru-RU" dirty="0" smtClean="0"/>
              <a:t> на 100 </a:t>
            </a:r>
            <a:r>
              <a:rPr lang="ru-RU" dirty="0" err="1" smtClean="0"/>
              <a:t>жінок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у 80 </a:t>
            </a:r>
            <a:r>
              <a:rPr lang="ru-RU" dirty="0" err="1" smtClean="0"/>
              <a:t>років</a:t>
            </a:r>
            <a:r>
              <a:rPr lang="ru-RU" dirty="0" smtClean="0"/>
              <a:t> - 50 </a:t>
            </a:r>
            <a:r>
              <a:rPr lang="ru-RU" dirty="0" err="1" smtClean="0"/>
              <a:t>чоловіків</a:t>
            </a:r>
            <a:r>
              <a:rPr lang="ru-RU" dirty="0" smtClean="0"/>
              <a:t> на 100 </a:t>
            </a:r>
            <a:r>
              <a:rPr lang="ru-RU" dirty="0" err="1" smtClean="0"/>
              <a:t>жінок</a:t>
            </a:r>
            <a:r>
              <a:rPr lang="ru-RU" dirty="0" smtClean="0"/>
              <a:t>. </a:t>
            </a:r>
            <a:endParaRPr lang="ru-RU" dirty="0" smtClean="0"/>
          </a:p>
          <a:p>
            <a:pPr indent="457200" algn="just"/>
            <a:r>
              <a:rPr lang="ru-RU" dirty="0" smtClean="0"/>
              <a:t>І </a:t>
            </a:r>
            <a:r>
              <a:rPr lang="ru-RU" dirty="0" smtClean="0"/>
              <a:t>у </a:t>
            </a:r>
            <a:r>
              <a:rPr lang="ru-RU" dirty="0" err="1" smtClean="0"/>
              <a:t>тварин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вторинне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третинне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коливатися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виду. У </a:t>
            </a:r>
            <a:r>
              <a:rPr lang="ru-RU" dirty="0" err="1" smtClean="0"/>
              <a:t>деяких</a:t>
            </a:r>
            <a:r>
              <a:rPr lang="ru-RU" dirty="0" smtClean="0"/>
              <a:t> комах </a:t>
            </a:r>
            <a:r>
              <a:rPr lang="ru-RU" dirty="0" err="1" smtClean="0"/>
              <a:t>зустрічаються</a:t>
            </a:r>
            <a:r>
              <a:rPr lang="ru-RU" dirty="0" smtClean="0"/>
              <a:t> </a:t>
            </a:r>
            <a:r>
              <a:rPr lang="ru-RU" dirty="0" err="1" smtClean="0"/>
              <a:t>популяції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самок (</a:t>
            </a:r>
            <a:r>
              <a:rPr lang="ru-RU" dirty="0" err="1" smtClean="0"/>
              <a:t>партеногенетичні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). </a:t>
            </a:r>
            <a:r>
              <a:rPr lang="ru-RU" dirty="0" err="1" smtClean="0"/>
              <a:t>Інший</a:t>
            </a:r>
            <a:r>
              <a:rPr lang="ru-RU" dirty="0" smtClean="0"/>
              <a:t> </a:t>
            </a:r>
            <a:r>
              <a:rPr lang="ru-RU" dirty="0" err="1" smtClean="0"/>
              <a:t>варіант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 </a:t>
            </a:r>
            <a:r>
              <a:rPr lang="ru-RU" dirty="0" err="1" smtClean="0"/>
              <a:t>пов'язаний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лабільною</a:t>
            </a:r>
            <a:r>
              <a:rPr lang="ru-RU" dirty="0" smtClean="0"/>
              <a:t> системою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, яка </a:t>
            </a:r>
            <a:r>
              <a:rPr lang="ru-RU" dirty="0" err="1" smtClean="0"/>
              <a:t>виникла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історичного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Так, личинка </a:t>
            </a:r>
            <a:r>
              <a:rPr lang="ru-RU" dirty="0" err="1" smtClean="0"/>
              <a:t>черв'яка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в самку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, коли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часу в </a:t>
            </a:r>
            <a:r>
              <a:rPr lang="ru-RU" dirty="0" err="1" smtClean="0"/>
              <a:t>морі</a:t>
            </a:r>
            <a:r>
              <a:rPr lang="ru-RU" dirty="0" smtClean="0"/>
              <a:t> вона не </a:t>
            </a:r>
            <a:r>
              <a:rPr lang="ru-RU" dirty="0" err="1" smtClean="0"/>
              <a:t>зможе</a:t>
            </a:r>
            <a:r>
              <a:rPr lang="ru-RU" dirty="0" smtClean="0"/>
              <a:t> </a:t>
            </a:r>
            <a:r>
              <a:rPr lang="ru-RU" dirty="0" err="1" smtClean="0"/>
              <a:t>прикріпитися</a:t>
            </a:r>
            <a:r>
              <a:rPr lang="ru-RU" dirty="0" smtClean="0"/>
              <a:t> до </a:t>
            </a:r>
            <a:r>
              <a:rPr lang="ru-RU" dirty="0" err="1" smtClean="0"/>
              <a:t>дорослої</a:t>
            </a:r>
            <a:r>
              <a:rPr lang="ru-RU" dirty="0" smtClean="0"/>
              <a:t> самки. </a:t>
            </a:r>
            <a:r>
              <a:rPr lang="ru-RU" dirty="0" err="1" smtClean="0"/>
              <a:t>Якщо</a:t>
            </a:r>
            <a:r>
              <a:rPr lang="ru-RU" dirty="0" smtClean="0"/>
              <a:t> ж личинка </a:t>
            </a:r>
            <a:r>
              <a:rPr lang="ru-RU" dirty="0" err="1" smtClean="0"/>
              <a:t>прикріпилася</a:t>
            </a:r>
            <a:r>
              <a:rPr lang="ru-RU" dirty="0" smtClean="0"/>
              <a:t> до </a:t>
            </a:r>
            <a:r>
              <a:rPr lang="ru-RU" dirty="0" err="1" smtClean="0"/>
              <a:t>дорослої</a:t>
            </a:r>
            <a:r>
              <a:rPr lang="ru-RU" dirty="0" smtClean="0"/>
              <a:t> самки, то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самець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паразитує</a:t>
            </a:r>
            <a:r>
              <a:rPr lang="ru-RU" dirty="0" smtClean="0"/>
              <a:t> на </a:t>
            </a:r>
            <a:r>
              <a:rPr lang="ru-RU" dirty="0" err="1" smtClean="0"/>
              <a:t>самці</a:t>
            </a:r>
            <a:r>
              <a:rPr lang="ru-RU" dirty="0" smtClean="0"/>
              <a:t>: </a:t>
            </a:r>
            <a:r>
              <a:rPr lang="ru-RU" dirty="0" err="1" smtClean="0"/>
              <a:t>він</a:t>
            </a:r>
            <a:r>
              <a:rPr lang="ru-RU" dirty="0" smtClean="0"/>
              <a:t> у десятки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менший</a:t>
            </a:r>
            <a:r>
              <a:rPr lang="ru-RU" dirty="0" smtClean="0"/>
              <a:t> за самку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єдину</a:t>
            </a:r>
            <a:r>
              <a:rPr lang="ru-RU" dirty="0" smtClean="0"/>
              <a:t> </a:t>
            </a:r>
            <a:r>
              <a:rPr lang="ru-RU" dirty="0" err="1" smtClean="0"/>
              <a:t>функцію</a:t>
            </a:r>
            <a:r>
              <a:rPr lang="ru-RU" dirty="0" smtClean="0"/>
              <a:t> - </a:t>
            </a:r>
            <a:r>
              <a:rPr lang="ru-RU" dirty="0" err="1" smtClean="0"/>
              <a:t>запліднює</a:t>
            </a:r>
            <a:r>
              <a:rPr lang="ru-RU" dirty="0" smtClean="0"/>
              <a:t> </a:t>
            </a:r>
            <a:r>
              <a:rPr lang="ru-RU" dirty="0" err="1" smtClean="0"/>
              <a:t>яйця</a:t>
            </a:r>
            <a:r>
              <a:rPr lang="ru-RU" dirty="0" smtClean="0"/>
              <a:t>. </a:t>
            </a:r>
            <a:endParaRPr lang="ru-RU" dirty="0" smtClean="0"/>
          </a:p>
          <a:p>
            <a:pPr indent="457200" algn="just"/>
            <a:r>
              <a:rPr lang="ru-RU" dirty="0" err="1" smtClean="0"/>
              <a:t>Знання</a:t>
            </a:r>
            <a:r>
              <a:rPr lang="ru-RU" dirty="0" smtClean="0"/>
              <a:t> </a:t>
            </a:r>
            <a:r>
              <a:rPr lang="ru-RU" dirty="0" err="1" smtClean="0"/>
              <a:t>екологічної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популяції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обов'язкова</a:t>
            </a:r>
            <a:r>
              <a:rPr lang="ru-RU" dirty="0" smtClean="0"/>
              <a:t> </a:t>
            </a:r>
            <a:r>
              <a:rPr lang="ru-RU" dirty="0" err="1" smtClean="0"/>
              <a:t>умова</a:t>
            </a:r>
            <a:r>
              <a:rPr lang="ru-RU" dirty="0" smtClean="0"/>
              <a:t> детального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популяції</a:t>
            </a:r>
            <a:r>
              <a:rPr lang="ru-RU" dirty="0" smtClean="0"/>
              <a:t> як </a:t>
            </a:r>
            <a:r>
              <a:rPr lang="ru-RU" dirty="0" err="1" smtClean="0"/>
              <a:t>одиниці</a:t>
            </a:r>
            <a:r>
              <a:rPr lang="ru-RU" dirty="0" smtClean="0"/>
              <a:t> </a:t>
            </a:r>
            <a:r>
              <a:rPr lang="ru-RU" dirty="0" err="1" smtClean="0"/>
              <a:t>еволюції</a:t>
            </a:r>
            <a:r>
              <a:rPr lang="ru-RU" dirty="0" smtClean="0"/>
              <a:t> </a:t>
            </a:r>
            <a:r>
              <a:rPr lang="ru-RU" dirty="0" err="1" smtClean="0"/>
              <a:t>живої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5949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040E9925-F0F3-4955-8873-2E42C64B3A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80160" y="182364"/>
            <a:ext cx="1091184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b="1" dirty="0" err="1" smtClean="0"/>
              <a:t>Генетична</a:t>
            </a:r>
            <a:r>
              <a:rPr lang="ru-RU" b="1" dirty="0" smtClean="0"/>
              <a:t> </a:t>
            </a:r>
            <a:r>
              <a:rPr lang="ru-RU" b="1" dirty="0" err="1" smtClean="0"/>
              <a:t>гетерогенність</a:t>
            </a:r>
            <a:r>
              <a:rPr lang="ru-RU" b="1" dirty="0" smtClean="0"/>
              <a:t> </a:t>
            </a:r>
            <a:r>
              <a:rPr lang="ru-RU" b="1" dirty="0" err="1" smtClean="0"/>
              <a:t>популяції</a:t>
            </a:r>
            <a:r>
              <a:rPr lang="ru-RU" dirty="0" smtClean="0"/>
              <a:t>. </a:t>
            </a:r>
            <a:r>
              <a:rPr lang="ru-RU" dirty="0" err="1" smtClean="0"/>
              <a:t>Виходячи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формули</a:t>
            </a:r>
            <a:r>
              <a:rPr lang="ru-RU" dirty="0" smtClean="0"/>
              <a:t> </a:t>
            </a:r>
            <a:r>
              <a:rPr lang="ru-RU" dirty="0" err="1" smtClean="0"/>
              <a:t>Харді</a:t>
            </a:r>
            <a:r>
              <a:rPr lang="ru-RU" dirty="0" smtClean="0"/>
              <a:t/>
            </a:r>
            <a:r>
              <a:rPr lang="ru-RU" dirty="0" err="1" smtClean="0"/>
              <a:t>Вайнберга</a:t>
            </a:r>
            <a:r>
              <a:rPr lang="ru-RU" dirty="0" smtClean="0"/>
              <a:t>, С.С.Четвериков (1926) </a:t>
            </a:r>
            <a:r>
              <a:rPr lang="ru-RU" dirty="0" err="1" smtClean="0"/>
              <a:t>розглянув</a:t>
            </a:r>
            <a:r>
              <a:rPr lang="ru-RU" dirty="0" smtClean="0"/>
              <a:t> </a:t>
            </a:r>
            <a:r>
              <a:rPr lang="ru-RU" dirty="0" err="1" smtClean="0"/>
              <a:t>реальну</a:t>
            </a:r>
            <a:r>
              <a:rPr lang="ru-RU" dirty="0" smtClean="0"/>
              <a:t> </a:t>
            </a:r>
            <a:r>
              <a:rPr lang="ru-RU" dirty="0" err="1" smtClean="0"/>
              <a:t>ситуацію</a:t>
            </a:r>
            <a:r>
              <a:rPr lang="ru-RU" dirty="0" smtClean="0"/>
              <a:t>, яка </a:t>
            </a:r>
            <a:r>
              <a:rPr lang="ru-RU" dirty="0" err="1" smtClean="0"/>
              <a:t>складається</a:t>
            </a:r>
            <a:r>
              <a:rPr lang="ru-RU" dirty="0" smtClean="0"/>
              <a:t> в </a:t>
            </a:r>
            <a:r>
              <a:rPr lang="ru-RU" dirty="0" err="1" smtClean="0"/>
              <a:t>природі</a:t>
            </a:r>
            <a:r>
              <a:rPr lang="ru-RU" dirty="0" smtClean="0"/>
              <a:t>. </a:t>
            </a:r>
            <a:r>
              <a:rPr lang="ru-RU" dirty="0" err="1" smtClean="0"/>
              <a:t>Мутації</a:t>
            </a:r>
            <a:r>
              <a:rPr lang="ru-RU" dirty="0" smtClean="0"/>
              <a:t>, як правило,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зберігаються</a:t>
            </a:r>
            <a:r>
              <a:rPr lang="ru-RU" dirty="0" smtClean="0"/>
              <a:t> в </a:t>
            </a:r>
            <a:r>
              <a:rPr lang="ru-RU" dirty="0" err="1" smtClean="0"/>
              <a:t>рецесивному</a:t>
            </a:r>
            <a:r>
              <a:rPr lang="ru-RU" dirty="0" smtClean="0"/>
              <a:t> </a:t>
            </a:r>
            <a:r>
              <a:rPr lang="ru-RU" dirty="0" err="1" smtClean="0"/>
              <a:t>стані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порушують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 </a:t>
            </a:r>
            <a:r>
              <a:rPr lang="ru-RU" dirty="0" err="1" smtClean="0"/>
              <a:t>вигляду</a:t>
            </a:r>
            <a:r>
              <a:rPr lang="ru-RU" dirty="0" smtClean="0"/>
              <a:t> </a:t>
            </a:r>
            <a:r>
              <a:rPr lang="ru-RU" dirty="0" err="1" smtClean="0"/>
              <a:t>популяцій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популяція</a:t>
            </a:r>
            <a:r>
              <a:rPr lang="ru-RU" dirty="0" smtClean="0"/>
              <a:t> </a:t>
            </a:r>
            <a:r>
              <a:rPr lang="ru-RU" dirty="0" err="1" smtClean="0"/>
              <a:t>насичена</a:t>
            </a:r>
            <a:r>
              <a:rPr lang="ru-RU" dirty="0" smtClean="0"/>
              <a:t> </a:t>
            </a:r>
            <a:r>
              <a:rPr lang="ru-RU" dirty="0" err="1" smtClean="0"/>
              <a:t>мутаціями</a:t>
            </a:r>
            <a:r>
              <a:rPr lang="ru-RU" dirty="0" smtClean="0"/>
              <a:t>, „як губка водою”. </a:t>
            </a:r>
            <a:endParaRPr lang="ru-RU" dirty="0" smtClean="0"/>
          </a:p>
          <a:p>
            <a:pPr indent="457200" algn="just"/>
            <a:r>
              <a:rPr lang="ru-RU" dirty="0" err="1" smtClean="0"/>
              <a:t>Генетична</a:t>
            </a:r>
            <a:r>
              <a:rPr lang="ru-RU" dirty="0" smtClean="0"/>
              <a:t> </a:t>
            </a:r>
            <a:r>
              <a:rPr lang="ru-RU" dirty="0" err="1" smtClean="0"/>
              <a:t>гетерогенність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популяцій</a:t>
            </a:r>
            <a:r>
              <a:rPr lang="ru-RU" dirty="0" smtClean="0"/>
              <a:t> - </a:t>
            </a:r>
            <a:r>
              <a:rPr lang="ru-RU" dirty="0" err="1" smtClean="0"/>
              <a:t>головна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особливість</a:t>
            </a:r>
            <a:r>
              <a:rPr lang="ru-RU" dirty="0" smtClean="0"/>
              <a:t>. Вона </a:t>
            </a:r>
            <a:r>
              <a:rPr lang="ru-RU" dirty="0" err="1" smtClean="0"/>
              <a:t>підтримується</a:t>
            </a:r>
            <a:r>
              <a:rPr lang="ru-RU" dirty="0" smtClean="0"/>
              <a:t> </a:t>
            </a:r>
            <a:r>
              <a:rPr lang="ru-RU" dirty="0" err="1" smtClean="0"/>
              <a:t>мутаціями</a:t>
            </a:r>
            <a:r>
              <a:rPr lang="ru-RU" dirty="0" smtClean="0"/>
              <a:t> та </a:t>
            </a:r>
            <a:r>
              <a:rPr lang="ru-RU" dirty="0" err="1" smtClean="0"/>
              <a:t>процесом</a:t>
            </a:r>
            <a:r>
              <a:rPr lang="ru-RU" dirty="0" smtClean="0"/>
              <a:t> </a:t>
            </a:r>
            <a:r>
              <a:rPr lang="ru-RU" dirty="0" err="1" smtClean="0"/>
              <a:t>рекомбінації</a:t>
            </a:r>
            <a:r>
              <a:rPr lang="ru-RU" dirty="0" smtClean="0"/>
              <a:t> (</a:t>
            </a:r>
            <a:r>
              <a:rPr lang="ru-RU" dirty="0" err="1" smtClean="0"/>
              <a:t>тільки</a:t>
            </a:r>
            <a:r>
              <a:rPr lang="ru-RU" dirty="0" smtClean="0"/>
              <a:t> у форм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безстатевим</a:t>
            </a:r>
            <a:r>
              <a:rPr lang="ru-RU" dirty="0" smtClean="0"/>
              <a:t> </a:t>
            </a:r>
            <a:r>
              <a:rPr lang="ru-RU" dirty="0" err="1" smtClean="0"/>
              <a:t>розмноженням</a:t>
            </a:r>
            <a:r>
              <a:rPr lang="ru-RU" dirty="0" smtClean="0"/>
              <a:t> </a:t>
            </a:r>
            <a:r>
              <a:rPr lang="ru-RU" dirty="0" err="1" smtClean="0"/>
              <a:t>уся</a:t>
            </a:r>
            <a:r>
              <a:rPr lang="ru-RU" dirty="0" smtClean="0"/>
              <a:t> </a:t>
            </a:r>
            <a:r>
              <a:rPr lang="ru-RU" dirty="0" err="1" smtClean="0"/>
              <a:t>спадкова</a:t>
            </a:r>
            <a:r>
              <a:rPr lang="ru-RU" dirty="0" smtClean="0"/>
              <a:t> </a:t>
            </a:r>
            <a:r>
              <a:rPr lang="ru-RU" dirty="0" err="1" smtClean="0"/>
              <a:t>мінливість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мутацій</a:t>
            </a:r>
            <a:r>
              <a:rPr lang="ru-RU" dirty="0" smtClean="0"/>
              <a:t>). </a:t>
            </a:r>
            <a:r>
              <a:rPr lang="ru-RU" dirty="0" err="1" smtClean="0"/>
              <a:t>Комбінаторика</a:t>
            </a:r>
            <a:r>
              <a:rPr lang="ru-RU" dirty="0" smtClean="0"/>
              <a:t> </a:t>
            </a:r>
            <a:r>
              <a:rPr lang="ru-RU" dirty="0" err="1" smtClean="0"/>
              <a:t>спадкових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, яка </a:t>
            </a:r>
            <a:r>
              <a:rPr lang="ru-RU" dirty="0" err="1" smtClean="0"/>
              <a:t>відбувається</a:t>
            </a:r>
            <a:r>
              <a:rPr lang="ru-RU" dirty="0" smtClean="0"/>
              <a:t> при </a:t>
            </a:r>
            <a:r>
              <a:rPr lang="ru-RU" dirty="0" err="1" smtClean="0"/>
              <a:t>статевому</a:t>
            </a:r>
            <a:r>
              <a:rPr lang="ru-RU" dirty="0" smtClean="0"/>
              <a:t> </a:t>
            </a:r>
            <a:r>
              <a:rPr lang="ru-RU" dirty="0" err="1" smtClean="0"/>
              <a:t>розмноженні</a:t>
            </a:r>
            <a:r>
              <a:rPr lang="ru-RU" dirty="0" smtClean="0"/>
              <a:t>,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необмежені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для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різноманіття</a:t>
            </a:r>
            <a:r>
              <a:rPr lang="ru-RU" dirty="0" smtClean="0"/>
              <a:t> в </a:t>
            </a:r>
            <a:r>
              <a:rPr lang="ru-RU" dirty="0" err="1" smtClean="0"/>
              <a:t>популяціях</a:t>
            </a:r>
            <a:r>
              <a:rPr lang="ru-RU" dirty="0" smtClean="0"/>
              <a:t>. </a:t>
            </a:r>
            <a:r>
              <a:rPr lang="ru-RU" dirty="0" err="1" smtClean="0"/>
              <a:t>Розрахунки</a:t>
            </a:r>
            <a:r>
              <a:rPr lang="ru-RU" dirty="0" smtClean="0"/>
              <a:t> показали,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потомстві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розрізняються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за 10 локусами,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представлений </a:t>
            </a:r>
            <a:r>
              <a:rPr lang="ru-RU" dirty="0" err="1" smtClean="0"/>
              <a:t>чотирма</a:t>
            </a:r>
            <a:r>
              <a:rPr lang="ru-RU" dirty="0" smtClean="0"/>
              <a:t> </a:t>
            </a:r>
            <a:r>
              <a:rPr lang="ru-RU" dirty="0" err="1" smtClean="0"/>
              <a:t>алелями</a:t>
            </a:r>
            <a:r>
              <a:rPr lang="ru-RU" dirty="0" smtClean="0"/>
              <a:t>, стане </a:t>
            </a:r>
            <a:r>
              <a:rPr lang="ru-RU" dirty="0" err="1" smtClean="0"/>
              <a:t>близько</a:t>
            </a:r>
            <a:r>
              <a:rPr lang="ru-RU" dirty="0" smtClean="0"/>
              <a:t> 10 млрд. </a:t>
            </a:r>
            <a:r>
              <a:rPr lang="ru-RU" dirty="0" err="1" smtClean="0"/>
              <a:t>особин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генотипами.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потенційні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ніколи</a:t>
            </a:r>
            <a:r>
              <a:rPr lang="ru-RU" dirty="0" smtClean="0"/>
              <a:t> не </a:t>
            </a:r>
            <a:r>
              <a:rPr lang="ru-RU" dirty="0" err="1" smtClean="0"/>
              <a:t>реалізуються</a:t>
            </a:r>
            <a:r>
              <a:rPr lang="ru-RU" dirty="0" smtClean="0"/>
              <a:t>, </a:t>
            </a:r>
            <a:r>
              <a:rPr lang="ru-RU" dirty="0" err="1" smtClean="0"/>
              <a:t>насамперед</a:t>
            </a:r>
            <a:r>
              <a:rPr lang="ru-RU" dirty="0" smtClean="0"/>
              <a:t>, через </a:t>
            </a:r>
            <a:r>
              <a:rPr lang="ru-RU" dirty="0" err="1" smtClean="0"/>
              <a:t>обмеженість</a:t>
            </a:r>
            <a:r>
              <a:rPr lang="ru-RU" dirty="0" smtClean="0"/>
              <a:t> </a:t>
            </a:r>
            <a:r>
              <a:rPr lang="ru-RU" dirty="0" err="1" smtClean="0"/>
              <a:t>чисельності</a:t>
            </a:r>
            <a:r>
              <a:rPr lang="ru-RU" dirty="0" smtClean="0"/>
              <a:t> </a:t>
            </a:r>
            <a:r>
              <a:rPr lang="ru-RU" dirty="0" err="1" smtClean="0"/>
              <a:t>будь-якої</a:t>
            </a:r>
            <a:r>
              <a:rPr lang="ru-RU" dirty="0" smtClean="0"/>
              <a:t> </a:t>
            </a:r>
            <a:r>
              <a:rPr lang="ru-RU" dirty="0" err="1" smtClean="0"/>
              <a:t>популяції</a:t>
            </a:r>
            <a:r>
              <a:rPr lang="ru-RU" dirty="0" smtClean="0"/>
              <a:t>. </a:t>
            </a:r>
            <a:r>
              <a:rPr lang="ru-RU" dirty="0" err="1" smtClean="0"/>
              <a:t>Генетична</a:t>
            </a:r>
            <a:r>
              <a:rPr lang="ru-RU" dirty="0" smtClean="0"/>
              <a:t> </a:t>
            </a:r>
            <a:r>
              <a:rPr lang="ru-RU" dirty="0" err="1" smtClean="0"/>
              <a:t>гетерогенність</a:t>
            </a:r>
            <a:r>
              <a:rPr lang="ru-RU" dirty="0" smtClean="0"/>
              <a:t>, яка </a:t>
            </a:r>
            <a:r>
              <a:rPr lang="ru-RU" dirty="0" err="1" smtClean="0"/>
              <a:t>підтримується</a:t>
            </a:r>
            <a:r>
              <a:rPr lang="ru-RU" dirty="0" smtClean="0"/>
              <a:t> </a:t>
            </a:r>
            <a:r>
              <a:rPr lang="ru-RU" dirty="0" err="1" smtClean="0"/>
              <a:t>мутаційним</a:t>
            </a:r>
            <a:r>
              <a:rPr lang="ru-RU" dirty="0" smtClean="0"/>
              <a:t> </a:t>
            </a:r>
            <a:r>
              <a:rPr lang="ru-RU" dirty="0" err="1" smtClean="0"/>
              <a:t>процесом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схрещуванням</a:t>
            </a:r>
            <a:r>
              <a:rPr lang="ru-RU" dirty="0" smtClean="0"/>
              <a:t>,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популяції</a:t>
            </a:r>
            <a:r>
              <a:rPr lang="ru-RU" dirty="0" smtClean="0"/>
              <a:t> (</a:t>
            </a:r>
            <a:r>
              <a:rPr lang="ru-RU" dirty="0" err="1" smtClean="0"/>
              <a:t>і</a:t>
            </a:r>
            <a:r>
              <a:rPr lang="ru-RU" dirty="0" smtClean="0"/>
              <a:t> виду в </a:t>
            </a:r>
            <a:r>
              <a:rPr lang="ru-RU" dirty="0" err="1" smtClean="0"/>
              <a:t>цілому</a:t>
            </a:r>
            <a:r>
              <a:rPr lang="ru-RU" dirty="0" smtClean="0"/>
              <a:t>)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для </a:t>
            </a:r>
            <a:r>
              <a:rPr lang="ru-RU" dirty="0" err="1" smtClean="0"/>
              <a:t>пристосування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спадкові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заново </a:t>
            </a:r>
            <a:r>
              <a:rPr lang="ru-RU" dirty="0" err="1" smtClean="0"/>
              <a:t>виникають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виникли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давно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існують</a:t>
            </a:r>
            <a:r>
              <a:rPr lang="ru-RU" dirty="0" smtClean="0"/>
              <a:t> у </a:t>
            </a:r>
            <a:r>
              <a:rPr lang="ru-RU" dirty="0" err="1" smtClean="0"/>
              <a:t>популяції</a:t>
            </a:r>
            <a:r>
              <a:rPr lang="ru-RU" dirty="0" smtClean="0"/>
              <a:t> в </a:t>
            </a:r>
            <a:r>
              <a:rPr lang="ru-RU" dirty="0" err="1" smtClean="0"/>
              <a:t>прихованому</a:t>
            </a:r>
            <a:r>
              <a:rPr lang="ru-RU" dirty="0" smtClean="0"/>
              <a:t> </a:t>
            </a:r>
            <a:r>
              <a:rPr lang="ru-RU" dirty="0" err="1" smtClean="0"/>
              <a:t>вигляді</a:t>
            </a:r>
            <a:r>
              <a:rPr lang="ru-RU" dirty="0" smtClean="0"/>
              <a:t>. </a:t>
            </a:r>
            <a:endParaRPr lang="ru-RU" dirty="0" smtClean="0"/>
          </a:p>
          <a:p>
            <a:pPr indent="457200" algn="just"/>
            <a:r>
              <a:rPr lang="ru-RU" b="1" dirty="0" err="1" smtClean="0"/>
              <a:t>Генетична</a:t>
            </a:r>
            <a:r>
              <a:rPr lang="ru-RU" b="1" dirty="0" smtClean="0"/>
              <a:t> </a:t>
            </a:r>
            <a:r>
              <a:rPr lang="ru-RU" b="1" dirty="0" err="1" smtClean="0"/>
              <a:t>єдність</a:t>
            </a:r>
            <a:r>
              <a:rPr lang="ru-RU" b="1" dirty="0" smtClean="0"/>
              <a:t> </a:t>
            </a:r>
            <a:r>
              <a:rPr lang="ru-RU" b="1" dirty="0" err="1" smtClean="0"/>
              <a:t>популяції</a:t>
            </a:r>
            <a:r>
              <a:rPr lang="ru-RU" b="1" dirty="0" smtClean="0"/>
              <a:t>. </a:t>
            </a:r>
            <a:r>
              <a:rPr lang="ru-RU" dirty="0" err="1" smtClean="0"/>
              <a:t>Дослідженнями</a:t>
            </a:r>
            <a:r>
              <a:rPr lang="ru-RU" dirty="0" smtClean="0"/>
              <a:t> </a:t>
            </a:r>
            <a:r>
              <a:rPr lang="ru-RU" dirty="0" err="1" smtClean="0"/>
              <a:t>популяційної</a:t>
            </a:r>
            <a:r>
              <a:rPr lang="ru-RU" dirty="0" smtClean="0"/>
              <a:t> генетики </a:t>
            </a:r>
            <a:r>
              <a:rPr lang="ru-RU" dirty="0" err="1" smtClean="0"/>
              <a:t>встановлено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незважаючи</a:t>
            </a:r>
            <a:r>
              <a:rPr lang="ru-RU" dirty="0" smtClean="0"/>
              <a:t> на </a:t>
            </a:r>
            <a:r>
              <a:rPr lang="ru-RU" dirty="0" err="1" smtClean="0"/>
              <a:t>гетерогенність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входять</a:t>
            </a:r>
            <a:r>
              <a:rPr lang="ru-RU" dirty="0" smtClean="0"/>
              <a:t> до складу </a:t>
            </a:r>
            <a:r>
              <a:rPr lang="ru-RU" dirty="0" err="1" smtClean="0"/>
              <a:t>популяції</a:t>
            </a:r>
            <a:r>
              <a:rPr lang="ru-RU" dirty="0" smtClean="0"/>
              <a:t> (а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якраз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гетерогенності</a:t>
            </a:r>
            <a:r>
              <a:rPr lang="ru-RU" dirty="0" smtClean="0"/>
              <a:t>), </a:t>
            </a:r>
            <a:r>
              <a:rPr lang="ru-RU" dirty="0" err="1" smtClean="0"/>
              <a:t>будь-яка</a:t>
            </a:r>
            <a:r>
              <a:rPr lang="ru-RU" dirty="0" smtClean="0"/>
              <a:t> </a:t>
            </a:r>
            <a:r>
              <a:rPr lang="ru-RU" dirty="0" err="1" smtClean="0"/>
              <a:t>популяція</a:t>
            </a:r>
            <a:r>
              <a:rPr lang="ru-RU" dirty="0" smtClean="0"/>
              <a:t>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складну</a:t>
            </a:r>
            <a:r>
              <a:rPr lang="ru-RU" dirty="0" smtClean="0"/>
              <a:t> </a:t>
            </a:r>
            <a:r>
              <a:rPr lang="ru-RU" dirty="0" err="1" smtClean="0"/>
              <a:t>генетичну</a:t>
            </a:r>
            <a:r>
              <a:rPr lang="ru-RU" dirty="0" smtClean="0"/>
              <a:t> систему,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в </a:t>
            </a:r>
            <a:r>
              <a:rPr lang="ru-RU" dirty="0" err="1" smtClean="0"/>
              <a:t>динамічній</a:t>
            </a:r>
            <a:r>
              <a:rPr lang="ru-RU" dirty="0" smtClean="0"/>
              <a:t> </a:t>
            </a:r>
            <a:r>
              <a:rPr lang="ru-RU" dirty="0" err="1" smtClean="0"/>
              <a:t>рівновазі</a:t>
            </a:r>
            <a:r>
              <a:rPr lang="ru-RU" dirty="0" smtClean="0"/>
              <a:t>. </a:t>
            </a:r>
            <a:r>
              <a:rPr lang="ru-RU" b="1" dirty="0" err="1" smtClean="0"/>
              <a:t>Популяція</a:t>
            </a:r>
            <a:r>
              <a:rPr lang="ru-RU" dirty="0" smtClean="0"/>
              <a:t> - </a:t>
            </a:r>
            <a:r>
              <a:rPr lang="ru-RU" dirty="0" err="1" smtClean="0"/>
              <a:t>мінімальна</a:t>
            </a:r>
            <a:r>
              <a:rPr lang="ru-RU" dirty="0" smtClean="0"/>
              <a:t> за </a:t>
            </a:r>
            <a:r>
              <a:rPr lang="ru-RU" dirty="0" err="1" smtClean="0"/>
              <a:t>чисельністю</a:t>
            </a:r>
            <a:r>
              <a:rPr lang="ru-RU" dirty="0" smtClean="0"/>
              <a:t> </a:t>
            </a:r>
            <a:r>
              <a:rPr lang="ru-RU" dirty="0" err="1" smtClean="0"/>
              <a:t>генетична</a:t>
            </a:r>
            <a:r>
              <a:rPr lang="ru-RU" dirty="0" smtClean="0"/>
              <a:t> система, яка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продовжити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на </a:t>
            </a:r>
            <a:r>
              <a:rPr lang="ru-RU" dirty="0" err="1" smtClean="0"/>
              <a:t>протязі</a:t>
            </a:r>
            <a:r>
              <a:rPr lang="ru-RU" dirty="0" smtClean="0"/>
              <a:t> </a:t>
            </a:r>
            <a:r>
              <a:rPr lang="ru-RU" dirty="0" err="1" smtClean="0"/>
              <a:t>необмеженого</a:t>
            </a:r>
            <a:r>
              <a:rPr lang="ru-RU" dirty="0" smtClean="0"/>
              <a:t> числа </a:t>
            </a:r>
            <a:r>
              <a:rPr lang="ru-RU" dirty="0" err="1" smtClean="0"/>
              <a:t>поколінь</a:t>
            </a:r>
            <a:r>
              <a:rPr lang="ru-RU" dirty="0" smtClean="0"/>
              <a:t>. </a:t>
            </a:r>
            <a:r>
              <a:rPr lang="ru-RU" u="sng" dirty="0" err="1" smtClean="0"/>
              <a:t>Тільки</a:t>
            </a:r>
            <a:r>
              <a:rPr lang="ru-RU" u="sng" dirty="0" smtClean="0"/>
              <a:t> в </a:t>
            </a:r>
            <a:r>
              <a:rPr lang="ru-RU" u="sng" dirty="0" err="1" smtClean="0"/>
              <a:t>справжній</a:t>
            </a:r>
            <a:r>
              <a:rPr lang="ru-RU" u="sng" dirty="0" smtClean="0"/>
              <a:t> </a:t>
            </a:r>
            <a:r>
              <a:rPr lang="ru-RU" u="sng" dirty="0" err="1" smtClean="0"/>
              <a:t>природній</a:t>
            </a:r>
            <a:r>
              <a:rPr lang="ru-RU" u="sng" dirty="0" smtClean="0"/>
              <a:t> </a:t>
            </a:r>
            <a:r>
              <a:rPr lang="ru-RU" u="sng" dirty="0" err="1" smtClean="0"/>
              <a:t>популяції</a:t>
            </a:r>
            <a:r>
              <a:rPr lang="ru-RU" u="sng" dirty="0" smtClean="0"/>
              <a:t> при </a:t>
            </a:r>
            <a:r>
              <a:rPr lang="ru-RU" u="sng" dirty="0" err="1" smtClean="0"/>
              <a:t>достатній</a:t>
            </a:r>
            <a:r>
              <a:rPr lang="ru-RU" u="sng" dirty="0" smtClean="0"/>
              <a:t> </a:t>
            </a:r>
            <a:r>
              <a:rPr lang="ru-RU" u="sng" dirty="0" err="1" smtClean="0"/>
              <a:t>кількості</a:t>
            </a:r>
            <a:r>
              <a:rPr lang="ru-RU" u="sng" dirty="0" smtClean="0"/>
              <a:t> </a:t>
            </a:r>
            <a:r>
              <a:rPr lang="ru-RU" u="sng" dirty="0" err="1" smtClean="0"/>
              <a:t>генетично</a:t>
            </a:r>
            <a:r>
              <a:rPr lang="ru-RU" u="sng" dirty="0" smtClean="0"/>
              <a:t> </a:t>
            </a:r>
            <a:r>
              <a:rPr lang="ru-RU" u="sng" dirty="0" smtClean="0"/>
              <a:t> </a:t>
            </a:r>
            <a:r>
              <a:rPr lang="ru-RU" u="sng" dirty="0" err="1" smtClean="0"/>
              <a:t>різноманітних</a:t>
            </a:r>
            <a:r>
              <a:rPr lang="ru-RU" u="sng" dirty="0" smtClean="0"/>
              <a:t> </a:t>
            </a:r>
            <a:r>
              <a:rPr lang="ru-RU" u="sng" dirty="0" err="1" smtClean="0"/>
              <a:t>партнерів</a:t>
            </a:r>
            <a:r>
              <a:rPr lang="ru-RU" u="sng" dirty="0" smtClean="0"/>
              <a:t> </a:t>
            </a:r>
            <a:r>
              <a:rPr lang="ru-RU" u="sng" dirty="0" err="1" smtClean="0"/>
              <a:t>зі</a:t>
            </a:r>
            <a:r>
              <a:rPr lang="ru-RU" u="sng" dirty="0" smtClean="0"/>
              <a:t> </a:t>
            </a:r>
            <a:r>
              <a:rPr lang="ru-RU" u="sng" dirty="0" err="1" smtClean="0"/>
              <a:t>спарювання</a:t>
            </a:r>
            <a:r>
              <a:rPr lang="ru-RU" u="sng" dirty="0" smtClean="0"/>
              <a:t>, </a:t>
            </a:r>
            <a:r>
              <a:rPr lang="ru-RU" u="sng" dirty="0" err="1" smtClean="0"/>
              <a:t>можливе</a:t>
            </a:r>
            <a:r>
              <a:rPr lang="ru-RU" u="sng" dirty="0" smtClean="0"/>
              <a:t> </a:t>
            </a:r>
            <a:r>
              <a:rPr lang="ru-RU" u="sng" dirty="0" err="1" smtClean="0"/>
              <a:t>підтримування</a:t>
            </a:r>
            <a:r>
              <a:rPr lang="ru-RU" u="sng" dirty="0" smtClean="0"/>
              <a:t> на </a:t>
            </a:r>
            <a:r>
              <a:rPr lang="ru-RU" u="sng" dirty="0" err="1" smtClean="0"/>
              <a:t>необхідному</a:t>
            </a:r>
            <a:r>
              <a:rPr lang="ru-RU" u="sng" dirty="0" smtClean="0"/>
              <a:t> </a:t>
            </a:r>
            <a:r>
              <a:rPr lang="ru-RU" u="sng" dirty="0" err="1" smtClean="0"/>
              <a:t>рівні</a:t>
            </a:r>
            <a:r>
              <a:rPr lang="ru-RU" u="sng" dirty="0" smtClean="0"/>
              <a:t> </a:t>
            </a:r>
            <a:r>
              <a:rPr lang="ru-RU" u="sng" dirty="0" err="1" smtClean="0"/>
              <a:t>генетичної</a:t>
            </a:r>
            <a:r>
              <a:rPr lang="ru-RU" u="sng" dirty="0" smtClean="0"/>
              <a:t> </a:t>
            </a:r>
            <a:r>
              <a:rPr lang="ru-RU" u="sng" dirty="0" err="1" smtClean="0"/>
              <a:t>гетерогенності</a:t>
            </a:r>
            <a:r>
              <a:rPr lang="ru-RU" u="sng" dirty="0" smtClean="0"/>
              <a:t> </a:t>
            </a:r>
            <a:r>
              <a:rPr lang="ru-RU" u="sng" dirty="0" err="1" smtClean="0"/>
              <a:t>всієї</a:t>
            </a:r>
            <a:r>
              <a:rPr lang="ru-RU" u="sng" dirty="0" smtClean="0"/>
              <a:t> </a:t>
            </a:r>
            <a:r>
              <a:rPr lang="ru-RU" u="sng" dirty="0" err="1" smtClean="0"/>
              <a:t>системи</a:t>
            </a:r>
            <a:r>
              <a:rPr lang="ru-RU" u="sng" dirty="0" smtClean="0"/>
              <a:t> в </a:t>
            </a:r>
            <a:r>
              <a:rPr lang="ru-RU" u="sng" dirty="0" err="1" smtClean="0"/>
              <a:t>цілому</a:t>
            </a:r>
            <a:r>
              <a:rPr lang="ru-RU" u="sng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не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особина</a:t>
            </a:r>
            <a:r>
              <a:rPr lang="ru-RU" dirty="0" smtClean="0"/>
              <a:t>,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окрема</a:t>
            </a:r>
            <a:r>
              <a:rPr lang="ru-RU" dirty="0" smtClean="0"/>
              <a:t> </a:t>
            </a:r>
            <a:r>
              <a:rPr lang="ru-RU" dirty="0" err="1" smtClean="0"/>
              <a:t>сім'я</a:t>
            </a:r>
            <a:r>
              <a:rPr lang="ru-RU" dirty="0" smtClean="0"/>
              <a:t>,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сімей</a:t>
            </a:r>
            <a:r>
              <a:rPr lang="ru-RU" dirty="0" smtClean="0"/>
              <a:t>.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b="1" dirty="0" err="1" smtClean="0"/>
              <a:t>основні</a:t>
            </a:r>
            <a:r>
              <a:rPr lang="ru-RU" b="1" dirty="0" smtClean="0"/>
              <a:t> </a:t>
            </a:r>
            <a:r>
              <a:rPr lang="ru-RU" b="1" dirty="0" err="1" smtClean="0"/>
              <a:t>генетичні</a:t>
            </a:r>
            <a:r>
              <a:rPr lang="ru-RU" b="1" dirty="0" smtClean="0"/>
              <a:t> характеристики </a:t>
            </a:r>
            <a:r>
              <a:rPr lang="ru-RU" b="1" dirty="0" err="1" smtClean="0"/>
              <a:t>популяції</a:t>
            </a:r>
            <a:r>
              <a:rPr lang="ru-RU" b="1" dirty="0" smtClean="0"/>
              <a:t>: </a:t>
            </a:r>
            <a:r>
              <a:rPr lang="ru-RU" b="1" dirty="0" err="1" smtClean="0"/>
              <a:t>постійна</a:t>
            </a:r>
            <a:r>
              <a:rPr lang="ru-RU" b="1" dirty="0" smtClean="0"/>
              <a:t> </a:t>
            </a:r>
            <a:r>
              <a:rPr lang="ru-RU" b="1" dirty="0" err="1" smtClean="0"/>
              <a:t>спадкова</a:t>
            </a:r>
            <a:r>
              <a:rPr lang="ru-RU" b="1" dirty="0" smtClean="0"/>
              <a:t> </a:t>
            </a:r>
            <a:r>
              <a:rPr lang="ru-RU" b="1" dirty="0" err="1" smtClean="0"/>
              <a:t>гетерогенність</a:t>
            </a:r>
            <a:r>
              <a:rPr lang="ru-RU" b="1" dirty="0" smtClean="0"/>
              <a:t>, </a:t>
            </a:r>
            <a:r>
              <a:rPr lang="ru-RU" b="1" dirty="0" err="1" smtClean="0"/>
              <a:t>внутрішня</a:t>
            </a:r>
            <a:r>
              <a:rPr lang="ru-RU" b="1" dirty="0" smtClean="0"/>
              <a:t> </a:t>
            </a:r>
            <a:r>
              <a:rPr lang="ru-RU" b="1" dirty="0" err="1" smtClean="0"/>
              <a:t>генетична</a:t>
            </a:r>
            <a:r>
              <a:rPr lang="ru-RU" b="1" dirty="0" smtClean="0"/>
              <a:t> </a:t>
            </a:r>
            <a:r>
              <a:rPr lang="ru-RU" b="1" dirty="0" err="1" smtClean="0"/>
              <a:t>єдність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динамічна</a:t>
            </a:r>
            <a:r>
              <a:rPr lang="ru-RU" b="1" dirty="0" smtClean="0"/>
              <a:t> </a:t>
            </a:r>
            <a:r>
              <a:rPr lang="ru-RU" b="1" dirty="0" err="1" smtClean="0"/>
              <a:t>рівновага</a:t>
            </a:r>
            <a:r>
              <a:rPr lang="ru-RU" b="1" dirty="0" smtClean="0"/>
              <a:t> </a:t>
            </a:r>
            <a:r>
              <a:rPr lang="ru-RU" b="1" dirty="0" err="1" smtClean="0"/>
              <a:t>окремих</a:t>
            </a:r>
            <a:r>
              <a:rPr lang="ru-RU" b="1" dirty="0" smtClean="0"/>
              <a:t> </a:t>
            </a:r>
            <a:r>
              <a:rPr lang="ru-RU" b="1" dirty="0" err="1" smtClean="0"/>
              <a:t>генотипів</a:t>
            </a:r>
            <a:r>
              <a:rPr lang="ru-RU" b="1" dirty="0" smtClean="0"/>
              <a:t> (</a:t>
            </a:r>
            <a:r>
              <a:rPr lang="ru-RU" b="1" dirty="0" err="1" smtClean="0"/>
              <a:t>алелей</a:t>
            </a:r>
            <a:r>
              <a:rPr lang="ru-RU" b="1" dirty="0" smtClean="0"/>
              <a:t>). </a:t>
            </a:r>
            <a:r>
              <a:rPr lang="ru-RU" b="1" dirty="0" err="1" smtClean="0"/>
              <a:t>Ці</a:t>
            </a:r>
            <a:r>
              <a:rPr lang="ru-RU" b="1" dirty="0" smtClean="0"/>
              <a:t> </a:t>
            </a:r>
            <a:r>
              <a:rPr lang="ru-RU" b="1" dirty="0" err="1" smtClean="0"/>
              <a:t>особливості</a:t>
            </a:r>
            <a:r>
              <a:rPr lang="ru-RU" b="1" dirty="0" smtClean="0"/>
              <a:t> </a:t>
            </a:r>
            <a:r>
              <a:rPr lang="ru-RU" b="1" dirty="0" err="1" smtClean="0"/>
              <a:t>визначають</a:t>
            </a:r>
            <a:r>
              <a:rPr lang="ru-RU" b="1" dirty="0" smtClean="0"/>
              <a:t> </a:t>
            </a:r>
            <a:r>
              <a:rPr lang="ru-RU" b="1" dirty="0" err="1" smtClean="0"/>
              <a:t>організацію</a:t>
            </a:r>
            <a:r>
              <a:rPr lang="ru-RU" b="1" dirty="0" smtClean="0"/>
              <a:t> </a:t>
            </a:r>
            <a:r>
              <a:rPr lang="ru-RU" b="1" dirty="0" err="1" smtClean="0"/>
              <a:t>популяції</a:t>
            </a:r>
            <a:r>
              <a:rPr lang="ru-RU" b="1" dirty="0" smtClean="0"/>
              <a:t> як </a:t>
            </a:r>
            <a:r>
              <a:rPr lang="ru-RU" b="1" dirty="0" err="1" smtClean="0"/>
              <a:t>елементарної</a:t>
            </a:r>
            <a:r>
              <a:rPr lang="ru-RU" b="1" dirty="0" smtClean="0"/>
              <a:t> </a:t>
            </a:r>
            <a:r>
              <a:rPr lang="ru-RU" b="1" dirty="0" err="1" smtClean="0"/>
              <a:t>одиниці</a:t>
            </a:r>
            <a:r>
              <a:rPr lang="ru-RU" b="1" dirty="0" smtClean="0"/>
              <a:t> </a:t>
            </a:r>
            <a:r>
              <a:rPr lang="ru-RU" b="1" dirty="0" err="1" smtClean="0"/>
              <a:t>еволюції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45949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040E9925-F0F3-4955-8873-2E42C64B3A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313234" y="255619"/>
            <a:ext cx="108787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87655" y="146517"/>
            <a:ext cx="10972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b="1" dirty="0" smtClean="0"/>
              <a:t>ГЕНЕТИЧНІ ОСНОВИ ЕВОЛЮЦІЙНОГО ПРОЦЕСУ. </a:t>
            </a:r>
            <a:endParaRPr lang="ru-RU" b="1" dirty="0" smtClean="0"/>
          </a:p>
          <a:p>
            <a:pPr indent="457200" algn="just"/>
            <a:r>
              <a:rPr lang="ru-RU" b="1" dirty="0" err="1" smtClean="0"/>
              <a:t>Форми</a:t>
            </a:r>
            <a:r>
              <a:rPr lang="ru-RU" b="1" dirty="0" smtClean="0"/>
              <a:t> </a:t>
            </a:r>
            <a:r>
              <a:rPr lang="ru-RU" b="1" dirty="0" err="1" smtClean="0"/>
              <a:t>мінливості</a:t>
            </a:r>
            <a:r>
              <a:rPr lang="ru-RU" dirty="0" smtClean="0"/>
              <a:t>. У </a:t>
            </a:r>
            <a:r>
              <a:rPr lang="ru-RU" dirty="0" err="1" smtClean="0"/>
              <a:t>часи</a:t>
            </a:r>
            <a:r>
              <a:rPr lang="ru-RU" dirty="0" smtClean="0"/>
              <a:t> Ч. </a:t>
            </a:r>
            <a:r>
              <a:rPr lang="ru-RU" dirty="0" err="1" smtClean="0"/>
              <a:t>Дарвіна</a:t>
            </a:r>
            <a:r>
              <a:rPr lang="ru-RU" dirty="0" smtClean="0"/>
              <a:t> всю </a:t>
            </a:r>
            <a:r>
              <a:rPr lang="ru-RU" dirty="0" err="1" smtClean="0"/>
              <a:t>мінливість</a:t>
            </a:r>
            <a:r>
              <a:rPr lang="ru-RU" dirty="0" smtClean="0"/>
              <a:t> </a:t>
            </a:r>
            <a:r>
              <a:rPr lang="ru-RU" dirty="0" err="1" smtClean="0"/>
              <a:t>поділяли</a:t>
            </a:r>
            <a:r>
              <a:rPr lang="ru-RU" dirty="0" smtClean="0"/>
              <a:t> на </a:t>
            </a:r>
            <a:endParaRPr lang="ru-RU" dirty="0" smtClean="0"/>
          </a:p>
          <a:p>
            <a:pPr indent="457200" algn="just"/>
            <a:r>
              <a:rPr lang="ru-RU" dirty="0" smtClean="0"/>
              <a:t> - </a:t>
            </a:r>
            <a:r>
              <a:rPr lang="ru-RU" dirty="0" err="1" smtClean="0"/>
              <a:t>спадкову</a:t>
            </a:r>
            <a:r>
              <a:rPr lang="ru-RU" dirty="0" smtClean="0"/>
              <a:t> </a:t>
            </a:r>
          </a:p>
          <a:p>
            <a:pPr indent="457200" algn="just"/>
            <a:r>
              <a:rPr lang="ru-RU" dirty="0" err="1" smtClean="0"/>
              <a:t>неспадкову</a:t>
            </a:r>
            <a:r>
              <a:rPr lang="ru-RU" dirty="0" smtClean="0"/>
              <a:t>. </a:t>
            </a:r>
            <a:endParaRPr lang="ru-RU" dirty="0" smtClean="0"/>
          </a:p>
          <a:p>
            <a:pPr indent="457200" algn="just"/>
            <a:r>
              <a:rPr lang="ru-RU" dirty="0" smtClean="0"/>
              <a:t>У </a:t>
            </a:r>
            <a:r>
              <a:rPr lang="ru-RU" dirty="0" smtClean="0"/>
              <a:t>наш час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поділ</a:t>
            </a:r>
            <a:r>
              <a:rPr lang="ru-RU" dirty="0" smtClean="0"/>
              <a:t> </a:t>
            </a:r>
            <a:r>
              <a:rPr lang="ru-RU" dirty="0" err="1" smtClean="0"/>
              <a:t>правильний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в </a:t>
            </a:r>
            <a:r>
              <a:rPr lang="ru-RU" dirty="0" err="1" smtClean="0"/>
              <a:t>загальних</a:t>
            </a:r>
            <a:r>
              <a:rPr lang="ru-RU" dirty="0" smtClean="0"/>
              <a:t> рисах. </a:t>
            </a:r>
            <a:r>
              <a:rPr lang="ru-RU" dirty="0" err="1" smtClean="0"/>
              <a:t>Дослідження</a:t>
            </a:r>
            <a:r>
              <a:rPr lang="ru-RU" dirty="0" smtClean="0"/>
              <a:t> в </a:t>
            </a:r>
            <a:r>
              <a:rPr lang="ru-RU" dirty="0" err="1" smtClean="0"/>
              <a:t>галузі</a:t>
            </a:r>
            <a:r>
              <a:rPr lang="ru-RU" dirty="0" smtClean="0"/>
              <a:t> генетики показали,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неспадкових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бути не </a:t>
            </a:r>
            <a:r>
              <a:rPr lang="ru-RU" dirty="0" err="1" smtClean="0"/>
              <a:t>може</a:t>
            </a:r>
            <a:r>
              <a:rPr lang="ru-RU" dirty="0" smtClean="0"/>
              <a:t>: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, </a:t>
            </a:r>
            <a:r>
              <a:rPr lang="ru-RU" dirty="0" err="1" smtClean="0"/>
              <a:t>тією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, </a:t>
            </a:r>
            <a:r>
              <a:rPr lang="ru-RU" dirty="0" err="1" smtClean="0"/>
              <a:t>обумовлені</a:t>
            </a:r>
            <a:r>
              <a:rPr lang="ru-RU" dirty="0" smtClean="0"/>
              <a:t> </a:t>
            </a:r>
            <a:r>
              <a:rPr lang="ru-RU" dirty="0" err="1" smtClean="0"/>
              <a:t>спадково</a:t>
            </a:r>
            <a:r>
              <a:rPr lang="ru-RU" dirty="0" smtClean="0"/>
              <a:t>.</a:t>
            </a:r>
          </a:p>
          <a:p>
            <a:pPr indent="457200" algn="just"/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розмноження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 до </a:t>
            </a:r>
            <a:r>
              <a:rPr lang="ru-RU" dirty="0" err="1" smtClean="0"/>
              <a:t>покоління</a:t>
            </a:r>
            <a:r>
              <a:rPr lang="ru-RU" dirty="0" smtClean="0"/>
              <a:t> </a:t>
            </a:r>
            <a:r>
              <a:rPr lang="ru-RU" dirty="0" err="1" smtClean="0"/>
              <a:t>передаються</a:t>
            </a:r>
            <a:r>
              <a:rPr lang="ru-RU" dirty="0" smtClean="0"/>
              <a:t> не </a:t>
            </a:r>
            <a:r>
              <a:rPr lang="ru-RU" dirty="0" err="1" smtClean="0"/>
              <a:t>ознаки</a:t>
            </a:r>
            <a:r>
              <a:rPr lang="ru-RU" dirty="0" smtClean="0"/>
              <a:t>, а код </a:t>
            </a:r>
            <a:r>
              <a:rPr lang="ru-RU" dirty="0" err="1" smtClean="0"/>
              <a:t>спадкової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майбутніх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у </a:t>
            </a:r>
            <a:r>
              <a:rPr lang="ru-RU" dirty="0" err="1" smtClean="0"/>
              <a:t>якомусь</a:t>
            </a:r>
            <a:r>
              <a:rPr lang="ru-RU" dirty="0" smtClean="0"/>
              <a:t> </a:t>
            </a:r>
            <a:r>
              <a:rPr lang="ru-RU" dirty="0" err="1" smtClean="0"/>
              <a:t>певному</a:t>
            </a:r>
            <a:r>
              <a:rPr lang="ru-RU" dirty="0" smtClean="0"/>
              <a:t> </a:t>
            </a:r>
            <a:r>
              <a:rPr lang="ru-RU" dirty="0" err="1" smtClean="0"/>
              <a:t>діапазоні</a:t>
            </a:r>
            <a:r>
              <a:rPr lang="ru-RU" dirty="0" smtClean="0"/>
              <a:t>. </a:t>
            </a:r>
            <a:endParaRPr lang="ru-RU" dirty="0" smtClean="0"/>
          </a:p>
          <a:p>
            <a:pPr indent="457200" algn="just"/>
            <a:r>
              <a:rPr lang="ru-RU" dirty="0" err="1" smtClean="0"/>
              <a:t>Успадковується</a:t>
            </a:r>
            <a:r>
              <a:rPr lang="ru-RU" dirty="0" smtClean="0"/>
              <a:t> не </a:t>
            </a:r>
            <a:r>
              <a:rPr lang="ru-RU" dirty="0" err="1" smtClean="0"/>
              <a:t>ознака</a:t>
            </a:r>
            <a:r>
              <a:rPr lang="ru-RU" dirty="0" smtClean="0"/>
              <a:t>, а норма </a:t>
            </a:r>
            <a:r>
              <a:rPr lang="ru-RU" dirty="0" err="1" smtClean="0"/>
              <a:t>реакції</a:t>
            </a:r>
            <a:r>
              <a:rPr lang="ru-RU" dirty="0" smtClean="0"/>
              <a:t> </a:t>
            </a:r>
            <a:r>
              <a:rPr lang="ru-RU" dirty="0" err="1" smtClean="0"/>
              <a:t>особини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, на </a:t>
            </a:r>
            <a:r>
              <a:rPr lang="ru-RU" dirty="0" err="1" smtClean="0"/>
              <a:t>дію</a:t>
            </a:r>
            <a:r>
              <a:rPr lang="ru-RU" dirty="0" smtClean="0"/>
              <a:t>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. Прикладом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водяний</a:t>
            </a:r>
            <a:r>
              <a:rPr lang="ru-RU" dirty="0" smtClean="0"/>
              <a:t> </a:t>
            </a:r>
            <a:r>
              <a:rPr lang="ru-RU" dirty="0" err="1" smtClean="0"/>
              <a:t>жовтець</a:t>
            </a:r>
            <a:r>
              <a:rPr lang="ru-RU" dirty="0" smtClean="0"/>
              <a:t> (</a:t>
            </a:r>
            <a:r>
              <a:rPr lang="en-US" dirty="0" smtClean="0"/>
              <a:t>Ranunculus </a:t>
            </a:r>
            <a:r>
              <a:rPr lang="en-US" dirty="0" err="1" smtClean="0"/>
              <a:t>delphinifolius</a:t>
            </a:r>
            <a:r>
              <a:rPr lang="en-US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стрілолист</a:t>
            </a:r>
            <a:r>
              <a:rPr lang="ru-RU" dirty="0" smtClean="0"/>
              <a:t> (</a:t>
            </a:r>
            <a:r>
              <a:rPr lang="en-US" dirty="0" err="1" smtClean="0"/>
              <a:t>Sagiilaria</a:t>
            </a:r>
            <a:r>
              <a:rPr lang="en-US" dirty="0" smtClean="0"/>
              <a:t> </a:t>
            </a:r>
            <a:r>
              <a:rPr lang="en-US" dirty="0" err="1" smtClean="0"/>
              <a:t>sagittifolia</a:t>
            </a:r>
            <a:r>
              <a:rPr lang="en-US" dirty="0" smtClean="0"/>
              <a:t>) </a:t>
            </a:r>
            <a:r>
              <a:rPr lang="ru-RU" dirty="0" err="1" smtClean="0"/>
              <a:t>формують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листки </a:t>
            </a:r>
            <a:r>
              <a:rPr lang="ru-RU" dirty="0" err="1" smtClean="0"/>
              <a:t>під</a:t>
            </a:r>
            <a:r>
              <a:rPr lang="ru-RU" dirty="0" smtClean="0"/>
              <a:t> водою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повітрі</a:t>
            </a:r>
            <a:r>
              <a:rPr lang="ru-RU" dirty="0" smtClean="0"/>
              <a:t>.</a:t>
            </a:r>
          </a:p>
          <a:p>
            <a:pPr indent="457200" algn="just"/>
            <a:r>
              <a:rPr lang="ru-RU" dirty="0" smtClean="0"/>
              <a:t> У рачка (</a:t>
            </a:r>
            <a:r>
              <a:rPr lang="en-US" dirty="0" err="1" smtClean="0"/>
              <a:t>Artemia</a:t>
            </a:r>
            <a:r>
              <a:rPr lang="en-US" dirty="0" smtClean="0"/>
              <a:t> </a:t>
            </a:r>
            <a:r>
              <a:rPr lang="en-US" dirty="0" err="1" smtClean="0"/>
              <a:t>salina</a:t>
            </a:r>
            <a:r>
              <a:rPr lang="en-US" dirty="0" smtClean="0"/>
              <a:t>)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зміною</a:t>
            </a:r>
            <a:r>
              <a:rPr lang="ru-RU" dirty="0" smtClean="0"/>
              <a:t> </a:t>
            </a:r>
            <a:r>
              <a:rPr lang="ru-RU" dirty="0" err="1" smtClean="0"/>
              <a:t>концентрації</a:t>
            </a:r>
            <a:r>
              <a:rPr lang="ru-RU" dirty="0" smtClean="0"/>
              <a:t> </a:t>
            </a:r>
            <a:r>
              <a:rPr lang="ru-RU" dirty="0" err="1" smtClean="0"/>
              <a:t>солі</a:t>
            </a:r>
            <a:r>
              <a:rPr lang="ru-RU" dirty="0" smtClean="0"/>
              <a:t> у </a:t>
            </a:r>
            <a:r>
              <a:rPr lang="ru-RU" dirty="0" err="1" smtClean="0"/>
              <a:t>воді</a:t>
            </a:r>
            <a:r>
              <a:rPr lang="ru-RU" dirty="0" smtClean="0"/>
              <a:t> </a:t>
            </a:r>
            <a:r>
              <a:rPr lang="ru-RU" dirty="0" err="1" smtClean="0"/>
              <a:t>змінюється</a:t>
            </a:r>
            <a:r>
              <a:rPr lang="ru-RU" dirty="0" smtClean="0"/>
              <a:t> число </a:t>
            </a:r>
            <a:r>
              <a:rPr lang="ru-RU" dirty="0" err="1" smtClean="0"/>
              <a:t>члеників</a:t>
            </a:r>
            <a:r>
              <a:rPr lang="ru-RU" dirty="0" smtClean="0"/>
              <a:t> </a:t>
            </a:r>
            <a:r>
              <a:rPr lang="ru-RU" dirty="0" err="1" smtClean="0"/>
              <a:t>черевця</a:t>
            </a:r>
            <a:r>
              <a:rPr lang="ru-RU" dirty="0" smtClean="0"/>
              <a:t>. </a:t>
            </a:r>
          </a:p>
          <a:p>
            <a:pPr indent="457200" algn="just"/>
            <a:r>
              <a:rPr lang="ru-RU" dirty="0" smtClean="0"/>
              <a:t>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подібних</a:t>
            </a:r>
            <a:r>
              <a:rPr lang="ru-RU" dirty="0" smtClean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 </a:t>
            </a:r>
            <a:r>
              <a:rPr lang="ru-RU" dirty="0" err="1" smtClean="0"/>
              <a:t>можливі</a:t>
            </a:r>
            <a:r>
              <a:rPr lang="ru-RU" dirty="0" smtClean="0"/>
              <a:t> </a:t>
            </a:r>
            <a:r>
              <a:rPr lang="ru-RU" dirty="0" err="1" smtClean="0"/>
              <a:t>межі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не </a:t>
            </a:r>
            <a:r>
              <a:rPr lang="ru-RU" dirty="0" err="1" smtClean="0"/>
              <a:t>випадкові</a:t>
            </a:r>
            <a:r>
              <a:rPr lang="ru-RU" dirty="0" smtClean="0"/>
              <a:t>, а </a:t>
            </a:r>
            <a:r>
              <a:rPr lang="ru-RU" dirty="0" err="1" smtClean="0"/>
              <a:t>визначаються</a:t>
            </a:r>
            <a:r>
              <a:rPr lang="ru-RU" dirty="0" smtClean="0"/>
              <a:t> генотипом,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індивідуальною</a:t>
            </a:r>
            <a:r>
              <a:rPr lang="ru-RU" dirty="0" smtClean="0"/>
              <a:t> </a:t>
            </a:r>
            <a:r>
              <a:rPr lang="ru-RU" dirty="0" err="1" smtClean="0"/>
              <a:t>спадковою</a:t>
            </a:r>
            <a:r>
              <a:rPr lang="ru-RU" dirty="0" smtClean="0"/>
              <a:t> </a:t>
            </a:r>
            <a:r>
              <a:rPr lang="ru-RU" dirty="0" err="1" smtClean="0"/>
              <a:t>програмою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- нормою </a:t>
            </a:r>
            <a:r>
              <a:rPr lang="ru-RU" dirty="0" err="1" smtClean="0"/>
              <a:t>реакції</a:t>
            </a:r>
            <a:r>
              <a:rPr lang="ru-RU" dirty="0" smtClean="0"/>
              <a:t>. </a:t>
            </a:r>
            <a:r>
              <a:rPr lang="ru-RU" dirty="0" err="1" smtClean="0"/>
              <a:t>Мінливість</a:t>
            </a:r>
            <a:r>
              <a:rPr lang="ru-RU" dirty="0" smtClean="0"/>
              <a:t> </a:t>
            </a:r>
            <a:r>
              <a:rPr lang="ru-RU" dirty="0" err="1" smtClean="0"/>
              <a:t>якої-небудь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в межах </a:t>
            </a:r>
            <a:r>
              <a:rPr lang="ru-RU" dirty="0" err="1" smtClean="0"/>
              <a:t>норми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фенотипною</a:t>
            </a:r>
            <a:r>
              <a:rPr lang="ru-RU" dirty="0" smtClean="0"/>
              <a:t>. </a:t>
            </a:r>
            <a:endParaRPr lang="ru-RU" dirty="0" smtClean="0"/>
          </a:p>
          <a:p>
            <a:pPr indent="457200" algn="just"/>
            <a:r>
              <a:rPr lang="ru-RU" b="1" dirty="0" smtClean="0"/>
              <a:t>Фенотип </a:t>
            </a:r>
            <a:r>
              <a:rPr lang="ru-RU" dirty="0" smtClean="0"/>
              <a:t>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внутрішніх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зовнішніх</a:t>
            </a:r>
            <a:r>
              <a:rPr lang="ru-RU" dirty="0" smtClean="0"/>
              <a:t> структур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 </a:t>
            </a:r>
            <a:r>
              <a:rPr lang="ru-RU" dirty="0" err="1" smtClean="0"/>
              <a:t>даної</a:t>
            </a:r>
            <a:r>
              <a:rPr lang="ru-RU" dirty="0" smtClean="0"/>
              <a:t> </a:t>
            </a:r>
            <a:r>
              <a:rPr lang="ru-RU" dirty="0" err="1" smtClean="0"/>
              <a:t>особини</a:t>
            </a:r>
            <a:r>
              <a:rPr lang="ru-RU" dirty="0" smtClean="0"/>
              <a:t>, яка </a:t>
            </a:r>
            <a:r>
              <a:rPr lang="ru-RU" dirty="0" err="1" smtClean="0"/>
              <a:t>розвивається</a:t>
            </a:r>
            <a:r>
              <a:rPr lang="ru-RU" dirty="0" smtClean="0"/>
              <a:t> як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можливих</a:t>
            </a:r>
            <a:r>
              <a:rPr lang="ru-RU" dirty="0" smtClean="0"/>
              <a:t> </a:t>
            </a:r>
            <a:r>
              <a:rPr lang="ru-RU" dirty="0" err="1" smtClean="0"/>
              <a:t>варіантів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в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5949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040E9925-F0F3-4955-8873-2E42C64B3A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313234" y="255619"/>
            <a:ext cx="108787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87655" y="146517"/>
            <a:ext cx="10972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smtClean="0"/>
              <a:t>У </a:t>
            </a:r>
            <a:r>
              <a:rPr lang="ru-RU" dirty="0" err="1" smtClean="0"/>
              <a:t>загальній</a:t>
            </a:r>
            <a:r>
              <a:rPr lang="ru-RU" dirty="0" smtClean="0"/>
              <a:t> </a:t>
            </a:r>
            <a:r>
              <a:rPr lang="ru-RU" dirty="0" err="1" smtClean="0"/>
              <a:t>фенотипній</a:t>
            </a:r>
            <a:r>
              <a:rPr lang="ru-RU" dirty="0" smtClean="0"/>
              <a:t> </a:t>
            </a:r>
            <a:r>
              <a:rPr lang="ru-RU" dirty="0" err="1" smtClean="0"/>
              <a:t>мінливості</a:t>
            </a:r>
            <a:r>
              <a:rPr lang="ru-RU" dirty="0" smtClean="0"/>
              <a:t> </a:t>
            </a:r>
            <a:r>
              <a:rPr lang="ru-RU" dirty="0" err="1" smtClean="0"/>
              <a:t>популяції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виділити</a:t>
            </a:r>
            <a:r>
              <a:rPr lang="ru-RU" dirty="0" smtClean="0"/>
              <a:t> </a:t>
            </a:r>
            <a:r>
              <a:rPr lang="ru-RU" dirty="0" err="1" smtClean="0"/>
              <a:t>генотипну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спадкову</a:t>
            </a:r>
            <a:r>
              <a:rPr lang="ru-RU" dirty="0" smtClean="0"/>
              <a:t> </a:t>
            </a:r>
            <a:r>
              <a:rPr lang="ru-RU" dirty="0" err="1" smtClean="0"/>
              <a:t>мінливість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паратипну</a:t>
            </a:r>
            <a:r>
              <a:rPr lang="ru-RU" dirty="0" smtClean="0"/>
              <a:t>, яка </a:t>
            </a:r>
            <a:r>
              <a:rPr lang="ru-RU" dirty="0" err="1" smtClean="0"/>
              <a:t>зумовлюється</a:t>
            </a:r>
            <a:r>
              <a:rPr lang="ru-RU" dirty="0" smtClean="0"/>
              <a:t> </a:t>
            </a:r>
            <a:r>
              <a:rPr lang="ru-RU" dirty="0" err="1" smtClean="0"/>
              <a:t>зовнішніми</a:t>
            </a:r>
            <a:r>
              <a:rPr lang="ru-RU" dirty="0" smtClean="0"/>
              <a:t> </a:t>
            </a:r>
            <a:r>
              <a:rPr lang="ru-RU" dirty="0" err="1" smtClean="0"/>
              <a:t>умовами</a:t>
            </a:r>
            <a:r>
              <a:rPr lang="ru-RU" dirty="0" smtClean="0"/>
              <a:t>. </a:t>
            </a:r>
            <a:endParaRPr lang="ru-RU" dirty="0" smtClean="0"/>
          </a:p>
          <a:p>
            <a:pPr indent="457200" algn="just"/>
            <a:r>
              <a:rPr lang="ru-RU" dirty="0" err="1" smtClean="0"/>
              <a:t>Частка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мінливості</a:t>
            </a:r>
            <a:r>
              <a:rPr lang="ru-RU" dirty="0" smtClean="0"/>
              <a:t>, яка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генотипними</a:t>
            </a:r>
            <a:r>
              <a:rPr lang="ru-RU" dirty="0" smtClean="0"/>
              <a:t> </a:t>
            </a:r>
            <a:r>
              <a:rPr lang="ru-RU" dirty="0" err="1" smtClean="0"/>
              <a:t>відмінностями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особинами</a:t>
            </a:r>
            <a:r>
              <a:rPr lang="ru-RU" dirty="0" smtClean="0"/>
              <a:t> за </a:t>
            </a:r>
            <a:r>
              <a:rPr lang="ru-RU" dirty="0" err="1" smtClean="0"/>
              <a:t>даною</a:t>
            </a:r>
            <a:r>
              <a:rPr lang="ru-RU" dirty="0" smtClean="0"/>
              <a:t> </a:t>
            </a:r>
            <a:r>
              <a:rPr lang="ru-RU" dirty="0" err="1" smtClean="0"/>
              <a:t>ознакою</a:t>
            </a:r>
            <a:r>
              <a:rPr lang="ru-RU" dirty="0" smtClean="0"/>
              <a:t>, </a:t>
            </a:r>
            <a:r>
              <a:rPr lang="ru-RU" dirty="0" err="1" smtClean="0"/>
              <a:t>характеризує</a:t>
            </a:r>
            <a:r>
              <a:rPr lang="ru-RU" dirty="0" smtClean="0"/>
              <a:t> </a:t>
            </a:r>
            <a:r>
              <a:rPr lang="ru-RU" dirty="0" err="1" smtClean="0"/>
              <a:t>спадковість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. </a:t>
            </a:r>
            <a:r>
              <a:rPr lang="ru-RU" dirty="0" err="1" smtClean="0"/>
              <a:t>Відомо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жирність</a:t>
            </a:r>
            <a:r>
              <a:rPr lang="ru-RU" dirty="0" smtClean="0"/>
              <a:t> молока, </a:t>
            </a:r>
            <a:r>
              <a:rPr lang="ru-RU" dirty="0" err="1" smtClean="0"/>
              <a:t>вміст</a:t>
            </a:r>
            <a:r>
              <a:rPr lang="ru-RU" dirty="0" smtClean="0"/>
              <a:t> </a:t>
            </a:r>
            <a:r>
              <a:rPr lang="ru-RU" dirty="0" err="1" smtClean="0"/>
              <a:t>білка</a:t>
            </a:r>
            <a:r>
              <a:rPr lang="ru-RU" dirty="0" smtClean="0"/>
              <a:t> в </a:t>
            </a:r>
            <a:r>
              <a:rPr lang="ru-RU" dirty="0" err="1" smtClean="0"/>
              <a:t>молоці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молочна</a:t>
            </a:r>
            <a:r>
              <a:rPr lang="ru-RU" dirty="0" smtClean="0"/>
              <a:t> </a:t>
            </a:r>
            <a:r>
              <a:rPr lang="ru-RU" dirty="0" err="1" smtClean="0"/>
              <a:t>продуктивність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 у </a:t>
            </a:r>
            <a:r>
              <a:rPr lang="ru-RU" dirty="0" err="1" smtClean="0"/>
              <a:t>стаді</a:t>
            </a:r>
            <a:r>
              <a:rPr lang="ru-RU" dirty="0" smtClean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рогатої</a:t>
            </a:r>
            <a:r>
              <a:rPr lang="ru-RU" dirty="0" smtClean="0"/>
              <a:t> </a:t>
            </a:r>
            <a:r>
              <a:rPr lang="ru-RU" dirty="0" err="1" smtClean="0"/>
              <a:t>худоби</a:t>
            </a:r>
            <a:r>
              <a:rPr lang="ru-RU" dirty="0" smtClean="0"/>
              <a:t> за фенотипами </a:t>
            </a:r>
            <a:r>
              <a:rPr lang="ru-RU" dirty="0" err="1" smtClean="0"/>
              <a:t>коливається</a:t>
            </a:r>
            <a:r>
              <a:rPr lang="ru-RU" dirty="0" smtClean="0"/>
              <a:t> в </a:t>
            </a:r>
            <a:r>
              <a:rPr lang="ru-RU" dirty="0" err="1" smtClean="0"/>
              <a:t>значних</a:t>
            </a:r>
            <a:r>
              <a:rPr lang="ru-RU" dirty="0" smtClean="0"/>
              <a:t> межах. </a:t>
            </a:r>
            <a:r>
              <a:rPr lang="ru-RU" dirty="0" err="1" smtClean="0"/>
              <a:t>Генетичні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показали,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передаються</a:t>
            </a:r>
            <a:r>
              <a:rPr lang="ru-RU" dirty="0" smtClean="0"/>
              <a:t> по </a:t>
            </a:r>
            <a:r>
              <a:rPr lang="ru-RU" dirty="0" err="1" smtClean="0"/>
              <a:t>спадковості</a:t>
            </a:r>
            <a:r>
              <a:rPr lang="ru-RU" dirty="0" smtClean="0"/>
              <a:t> на 60-70%, </a:t>
            </a:r>
            <a:r>
              <a:rPr lang="ru-RU" dirty="0" err="1" smtClean="0"/>
              <a:t>тоді</a:t>
            </a:r>
            <a:r>
              <a:rPr lang="ru-RU" dirty="0" smtClean="0"/>
              <a:t> як </a:t>
            </a: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продуктивність</a:t>
            </a:r>
            <a:r>
              <a:rPr lang="ru-RU" dirty="0" smtClean="0"/>
              <a:t> </a:t>
            </a:r>
            <a:r>
              <a:rPr lang="ru-RU" dirty="0" err="1" smtClean="0"/>
              <a:t>успадковується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на 33%. Тому </a:t>
            </a:r>
            <a:r>
              <a:rPr lang="ru-RU" dirty="0" err="1" smtClean="0"/>
              <a:t>ефективність</a:t>
            </a:r>
            <a:r>
              <a:rPr lang="ru-RU" dirty="0" smtClean="0"/>
              <a:t> добору </a:t>
            </a:r>
            <a:r>
              <a:rPr lang="ru-RU" dirty="0" err="1" smtClean="0"/>
              <a:t>виявилася</a:t>
            </a:r>
            <a:r>
              <a:rPr lang="ru-RU" dirty="0" smtClean="0"/>
              <a:t> </a:t>
            </a:r>
            <a:r>
              <a:rPr lang="ru-RU" dirty="0" err="1" smtClean="0"/>
              <a:t>різною</a:t>
            </a:r>
            <a:r>
              <a:rPr lang="ru-RU" dirty="0" smtClean="0"/>
              <a:t> для </a:t>
            </a:r>
            <a:r>
              <a:rPr lang="ru-RU" dirty="0" err="1" smtClean="0"/>
              <a:t>згаданих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: шляхом добору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вдається</a:t>
            </a:r>
            <a:r>
              <a:rPr lang="ru-RU" dirty="0" smtClean="0"/>
              <a:t> </a:t>
            </a:r>
            <a:r>
              <a:rPr lang="ru-RU" dirty="0" err="1" smtClean="0"/>
              <a:t>добитися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жирності</a:t>
            </a:r>
            <a:r>
              <a:rPr lang="ru-RU" dirty="0" smtClean="0"/>
              <a:t> та </a:t>
            </a:r>
            <a:r>
              <a:rPr lang="ru-RU" dirty="0" err="1" smtClean="0"/>
              <a:t>вмісту</a:t>
            </a:r>
            <a:r>
              <a:rPr lang="ru-RU" dirty="0" smtClean="0"/>
              <a:t> </a:t>
            </a:r>
            <a:r>
              <a:rPr lang="ru-RU" dirty="0" err="1" smtClean="0"/>
              <a:t>білка</a:t>
            </a:r>
            <a:r>
              <a:rPr lang="ru-RU" dirty="0" smtClean="0"/>
              <a:t> в </a:t>
            </a:r>
            <a:r>
              <a:rPr lang="ru-RU" dirty="0" err="1" smtClean="0"/>
              <a:t>молоці</a:t>
            </a:r>
            <a:r>
              <a:rPr lang="ru-RU" dirty="0" smtClean="0"/>
              <a:t>, </a:t>
            </a:r>
            <a:r>
              <a:rPr lang="ru-RU" dirty="0" err="1" smtClean="0"/>
              <a:t>продуктивності</a:t>
            </a:r>
            <a:r>
              <a:rPr lang="ru-RU" dirty="0" smtClean="0"/>
              <a:t> </a:t>
            </a:r>
            <a:r>
              <a:rPr lang="ru-RU" dirty="0" err="1" smtClean="0"/>
              <a:t>корів</a:t>
            </a:r>
            <a:r>
              <a:rPr lang="ru-RU" dirty="0" smtClean="0"/>
              <a:t> (величина надою </a:t>
            </a:r>
            <a:r>
              <a:rPr lang="ru-RU" dirty="0" err="1" smtClean="0"/>
              <a:t>залежить</a:t>
            </a:r>
            <a:r>
              <a:rPr lang="ru-RU" dirty="0" smtClean="0"/>
              <a:t> в основному </a:t>
            </a:r>
            <a:r>
              <a:rPr lang="ru-RU" dirty="0" err="1" smtClean="0"/>
              <a:t>від</a:t>
            </a:r>
            <a:r>
              <a:rPr lang="ru-RU" dirty="0" smtClean="0"/>
              <a:t> умов </a:t>
            </a:r>
            <a:r>
              <a:rPr lang="ru-RU" dirty="0" err="1" smtClean="0"/>
              <a:t>утримання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). </a:t>
            </a:r>
            <a:endParaRPr lang="ru-RU" dirty="0" smtClean="0"/>
          </a:p>
          <a:p>
            <a:pPr indent="457200" algn="just"/>
            <a:r>
              <a:rPr lang="ru-RU" dirty="0" err="1" smtClean="0"/>
              <a:t>Аналогічні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спостерігаються</a:t>
            </a:r>
            <a:r>
              <a:rPr lang="ru-RU" dirty="0" smtClean="0"/>
              <a:t> при </a:t>
            </a:r>
            <a:r>
              <a:rPr lang="ru-RU" dirty="0" err="1" smtClean="0"/>
              <a:t>аналізі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err="1" smtClean="0"/>
              <a:t>продуктивності</a:t>
            </a:r>
            <a:r>
              <a:rPr lang="ru-RU" dirty="0" smtClean="0"/>
              <a:t> курей: </a:t>
            </a:r>
            <a:r>
              <a:rPr lang="ru-RU" dirty="0" err="1" smtClean="0"/>
              <a:t>несучості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 </a:t>
            </a:r>
            <a:r>
              <a:rPr lang="ru-RU" dirty="0" err="1" smtClean="0"/>
              <a:t>яйця</a:t>
            </a:r>
            <a:r>
              <a:rPr lang="ru-RU" dirty="0" smtClean="0"/>
              <a:t>. У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порід</a:t>
            </a:r>
            <a:r>
              <a:rPr lang="ru-RU" dirty="0" smtClean="0"/>
              <a:t> (</a:t>
            </a:r>
            <a:r>
              <a:rPr lang="ru-RU" dirty="0" err="1" smtClean="0"/>
              <a:t>популяцій</a:t>
            </a:r>
            <a:r>
              <a:rPr lang="ru-RU" dirty="0" smtClean="0"/>
              <a:t>) курей </a:t>
            </a:r>
            <a:r>
              <a:rPr lang="ru-RU" dirty="0" err="1" smtClean="0"/>
              <a:t>генотипна</a:t>
            </a:r>
            <a:r>
              <a:rPr lang="ru-RU" dirty="0" smtClean="0"/>
              <a:t> </a:t>
            </a:r>
            <a:r>
              <a:rPr lang="ru-RU" dirty="0" err="1" smtClean="0"/>
              <a:t>частка</a:t>
            </a:r>
            <a:r>
              <a:rPr lang="ru-RU" dirty="0" smtClean="0"/>
              <a:t> (</a:t>
            </a:r>
            <a:r>
              <a:rPr lang="ru-RU" dirty="0" err="1" smtClean="0"/>
              <a:t>спадковість</a:t>
            </a:r>
            <a:r>
              <a:rPr lang="ru-RU" dirty="0" smtClean="0"/>
              <a:t>) </a:t>
            </a:r>
            <a:r>
              <a:rPr lang="ru-RU" dirty="0" err="1" smtClean="0"/>
              <a:t>несучості</a:t>
            </a:r>
            <a:r>
              <a:rPr lang="ru-RU" dirty="0" smtClean="0"/>
              <a:t> невелика (12-30%), а </a:t>
            </a:r>
            <a:r>
              <a:rPr lang="ru-RU" dirty="0" err="1" smtClean="0"/>
              <a:t>спадковість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 </a:t>
            </a:r>
            <a:r>
              <a:rPr lang="ru-RU" dirty="0" err="1" smtClean="0"/>
              <a:t>яйця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вища</a:t>
            </a:r>
            <a:r>
              <a:rPr lang="ru-RU" dirty="0" smtClean="0"/>
              <a:t> (60-74%). Тому </a:t>
            </a:r>
            <a:r>
              <a:rPr lang="ru-RU" dirty="0" err="1" smtClean="0"/>
              <a:t>добір</a:t>
            </a:r>
            <a:r>
              <a:rPr lang="ru-RU" dirty="0" smtClean="0"/>
              <a:t> на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несучості</a:t>
            </a:r>
            <a:r>
              <a:rPr lang="ru-RU" dirty="0" smtClean="0"/>
              <a:t> як правило </a:t>
            </a:r>
            <a:r>
              <a:rPr lang="ru-RU" dirty="0" err="1" smtClean="0"/>
              <a:t>неефективний</a:t>
            </a:r>
            <a:r>
              <a:rPr lang="ru-RU" dirty="0" smtClean="0"/>
              <a:t>, </a:t>
            </a:r>
            <a:r>
              <a:rPr lang="ru-RU" dirty="0" err="1" smtClean="0"/>
              <a:t>тоді</a:t>
            </a:r>
            <a:r>
              <a:rPr lang="ru-RU" dirty="0" smtClean="0"/>
              <a:t> як на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 </a:t>
            </a:r>
            <a:r>
              <a:rPr lang="ru-RU" dirty="0" err="1" smtClean="0"/>
              <a:t>яйця</a:t>
            </a:r>
            <a:r>
              <a:rPr lang="ru-RU" dirty="0" smtClean="0"/>
              <a:t> </a:t>
            </a:r>
            <a:r>
              <a:rPr lang="ru-RU" dirty="0" err="1" smtClean="0"/>
              <a:t>одразу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позитивні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. </a:t>
            </a:r>
            <a:endParaRPr lang="ru-RU" dirty="0" smtClean="0"/>
          </a:p>
          <a:p>
            <a:pPr indent="457200" algn="just"/>
            <a:r>
              <a:rPr lang="ru-RU" dirty="0" smtClean="0"/>
              <a:t>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японські</a:t>
            </a:r>
            <a:r>
              <a:rPr lang="ru-RU" dirty="0" smtClean="0"/>
              <a:t> </a:t>
            </a:r>
            <a:r>
              <a:rPr lang="ru-RU" dirty="0" err="1" smtClean="0"/>
              <a:t>селекціонери</a:t>
            </a:r>
            <a:r>
              <a:rPr lang="ru-RU" dirty="0" smtClean="0"/>
              <a:t> </a:t>
            </a:r>
            <a:r>
              <a:rPr lang="ru-RU" dirty="0" err="1" smtClean="0"/>
              <a:t>виявили</a:t>
            </a:r>
            <a:r>
              <a:rPr lang="ru-RU" dirty="0" smtClean="0"/>
              <a:t> </a:t>
            </a:r>
            <a:r>
              <a:rPr lang="ru-RU" dirty="0" err="1" smtClean="0"/>
              <a:t>популяцію</a:t>
            </a:r>
            <a:r>
              <a:rPr lang="ru-RU" dirty="0" smtClean="0"/>
              <a:t> курей, для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 smtClean="0"/>
              <a:t>генотипної</a:t>
            </a:r>
            <a:r>
              <a:rPr lang="ru-RU" dirty="0" smtClean="0"/>
              <a:t> </a:t>
            </a:r>
            <a:r>
              <a:rPr lang="ru-RU" dirty="0" err="1" smtClean="0"/>
              <a:t>частки</a:t>
            </a:r>
            <a:r>
              <a:rPr lang="ru-RU" dirty="0" smtClean="0"/>
              <a:t> </a:t>
            </a:r>
            <a:r>
              <a:rPr lang="ru-RU" dirty="0" err="1" smtClean="0"/>
              <a:t>несучості</a:t>
            </a:r>
            <a:r>
              <a:rPr lang="ru-RU" dirty="0" smtClean="0"/>
              <a:t> </a:t>
            </a:r>
            <a:r>
              <a:rPr lang="ru-RU" dirty="0" err="1" smtClean="0"/>
              <a:t>виявився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вищим</a:t>
            </a:r>
            <a:r>
              <a:rPr lang="ru-RU" dirty="0" smtClean="0"/>
              <a:t>. У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вмілого</a:t>
            </a:r>
            <a:r>
              <a:rPr lang="ru-RU" dirty="0" smtClean="0"/>
              <a:t> добору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популяції</a:t>
            </a:r>
            <a:r>
              <a:rPr lang="ru-RU" dirty="0" smtClean="0"/>
              <a:t> зараз </a:t>
            </a:r>
            <a:r>
              <a:rPr lang="ru-RU" dirty="0" err="1" smtClean="0"/>
              <a:t>виведена</a:t>
            </a:r>
            <a:r>
              <a:rPr lang="ru-RU" dirty="0" smtClean="0"/>
              <a:t> порода курей, яка за </a:t>
            </a:r>
            <a:r>
              <a:rPr lang="ru-RU" dirty="0" err="1" smtClean="0"/>
              <a:t>рік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500 </a:t>
            </a:r>
            <a:r>
              <a:rPr lang="ru-RU" dirty="0" err="1" smtClean="0"/>
              <a:t>яєць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5949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1847</Words>
  <Application>Microsoft Office PowerPoint</Application>
  <PresentationFormat>Произвольный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Julia</dc:creator>
  <cp:lastModifiedBy>tatia</cp:lastModifiedBy>
  <cp:revision>40</cp:revision>
  <dcterms:created xsi:type="dcterms:W3CDTF">2023-02-03T15:07:06Z</dcterms:created>
  <dcterms:modified xsi:type="dcterms:W3CDTF">2023-03-14T11:37:15Z</dcterms:modified>
</cp:coreProperties>
</file>