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20" autoAdjust="0"/>
    <p:restoredTop sz="94660"/>
  </p:normalViewPr>
  <p:slideViewPr>
    <p:cSldViewPr snapToGrid="0">
      <p:cViewPr varScale="1">
        <p:scale>
          <a:sx n="51" d="100"/>
          <a:sy n="51" d="100"/>
        </p:scale>
        <p:origin x="48" y="9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2F263B-F7EA-4447-A44D-EF6F07F8CA2E}"/>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p>
        </p:txBody>
      </p:sp>
      <p:sp>
        <p:nvSpPr>
          <p:cNvPr id="3" name="Підзаголовок 2">
            <a:extLst>
              <a:ext uri="{FF2B5EF4-FFF2-40B4-BE49-F238E27FC236}">
                <a16:creationId xmlns:a16="http://schemas.microsoft.com/office/drawing/2014/main" id="{1D843072-11C2-4BD1-B6E8-89F9E5B027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a:extLst>
              <a:ext uri="{FF2B5EF4-FFF2-40B4-BE49-F238E27FC236}">
                <a16:creationId xmlns:a16="http://schemas.microsoft.com/office/drawing/2014/main" id="{56EA34DF-64CD-436B-B3DB-18F7C0C8856F}"/>
              </a:ext>
            </a:extLst>
          </p:cNvPr>
          <p:cNvSpPr>
            <a:spLocks noGrp="1"/>
          </p:cNvSpPr>
          <p:nvPr>
            <p:ph type="dt" sz="half" idx="10"/>
          </p:nvPr>
        </p:nvSpPr>
        <p:spPr/>
        <p:txBody>
          <a:bodyPr/>
          <a:lstStyle/>
          <a:p>
            <a:fld id="{023B95B6-364B-43E3-BDCE-450F4CAD40E8}" type="datetimeFigureOut">
              <a:rPr lang="uk-UA" smtClean="0"/>
              <a:t>04.04.2024</a:t>
            </a:fld>
            <a:endParaRPr lang="uk-UA"/>
          </a:p>
        </p:txBody>
      </p:sp>
      <p:sp>
        <p:nvSpPr>
          <p:cNvPr id="5" name="Місце для нижнього колонтитула 4">
            <a:extLst>
              <a:ext uri="{FF2B5EF4-FFF2-40B4-BE49-F238E27FC236}">
                <a16:creationId xmlns:a16="http://schemas.microsoft.com/office/drawing/2014/main" id="{11C18854-5F48-49EA-BBAE-4F5F68EA2152}"/>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9EC9366E-113A-4AA2-BEB4-E929978A269F}"/>
              </a:ext>
            </a:extLst>
          </p:cNvPr>
          <p:cNvSpPr>
            <a:spLocks noGrp="1"/>
          </p:cNvSpPr>
          <p:nvPr>
            <p:ph type="sldNum" sz="quarter" idx="12"/>
          </p:nvPr>
        </p:nvSpPr>
        <p:spPr/>
        <p:txBody>
          <a:bodyPr/>
          <a:lstStyle/>
          <a:p>
            <a:fld id="{49C33E1F-C64D-439D-89FF-808720F05BD2}" type="slidenum">
              <a:rPr lang="uk-UA" smtClean="0"/>
              <a:t>‹№›</a:t>
            </a:fld>
            <a:endParaRPr lang="uk-UA"/>
          </a:p>
        </p:txBody>
      </p:sp>
    </p:spTree>
    <p:extLst>
      <p:ext uri="{BB962C8B-B14F-4D97-AF65-F5344CB8AC3E}">
        <p14:creationId xmlns:p14="http://schemas.microsoft.com/office/powerpoint/2010/main" val="3190665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8B721E-093A-4C6E-9E40-E46B4BE2FCA8}"/>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A71AF5D9-FD6A-42EE-9EE1-D0036F7673B4}"/>
              </a:ext>
            </a:extLst>
          </p:cNvPr>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31ECB067-99FB-4323-9345-3316615CD12C}"/>
              </a:ext>
            </a:extLst>
          </p:cNvPr>
          <p:cNvSpPr>
            <a:spLocks noGrp="1"/>
          </p:cNvSpPr>
          <p:nvPr>
            <p:ph type="dt" sz="half" idx="10"/>
          </p:nvPr>
        </p:nvSpPr>
        <p:spPr/>
        <p:txBody>
          <a:bodyPr/>
          <a:lstStyle/>
          <a:p>
            <a:fld id="{023B95B6-364B-43E3-BDCE-450F4CAD40E8}" type="datetimeFigureOut">
              <a:rPr lang="uk-UA" smtClean="0"/>
              <a:t>04.04.2024</a:t>
            </a:fld>
            <a:endParaRPr lang="uk-UA"/>
          </a:p>
        </p:txBody>
      </p:sp>
      <p:sp>
        <p:nvSpPr>
          <p:cNvPr id="5" name="Місце для нижнього колонтитула 4">
            <a:extLst>
              <a:ext uri="{FF2B5EF4-FFF2-40B4-BE49-F238E27FC236}">
                <a16:creationId xmlns:a16="http://schemas.microsoft.com/office/drawing/2014/main" id="{ED0C3403-BC2F-451A-A116-B5B111246D99}"/>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62F0B259-DB11-40A2-BE27-C30CC825DCE4}"/>
              </a:ext>
            </a:extLst>
          </p:cNvPr>
          <p:cNvSpPr>
            <a:spLocks noGrp="1"/>
          </p:cNvSpPr>
          <p:nvPr>
            <p:ph type="sldNum" sz="quarter" idx="12"/>
          </p:nvPr>
        </p:nvSpPr>
        <p:spPr/>
        <p:txBody>
          <a:bodyPr/>
          <a:lstStyle/>
          <a:p>
            <a:fld id="{49C33E1F-C64D-439D-89FF-808720F05BD2}" type="slidenum">
              <a:rPr lang="uk-UA" smtClean="0"/>
              <a:t>‹№›</a:t>
            </a:fld>
            <a:endParaRPr lang="uk-UA"/>
          </a:p>
        </p:txBody>
      </p:sp>
    </p:spTree>
    <p:extLst>
      <p:ext uri="{BB962C8B-B14F-4D97-AF65-F5344CB8AC3E}">
        <p14:creationId xmlns:p14="http://schemas.microsoft.com/office/powerpoint/2010/main" val="1881120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6F4CE2B6-DD95-4401-9E42-1A7645E54B72}"/>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6086217F-2049-4722-94F9-7A029A3BCD93}"/>
              </a:ext>
            </a:extLst>
          </p:cNvPr>
          <p:cNvSpPr>
            <a:spLocks noGrp="1"/>
          </p:cNvSpPr>
          <p:nvPr>
            <p:ph type="body" orient="vert" idx="1"/>
          </p:nvPr>
        </p:nvSpPr>
        <p:spPr>
          <a:xfrm>
            <a:off x="838200" y="365125"/>
            <a:ext cx="7734300" cy="5811838"/>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791980AB-6AA1-44A1-BDB2-8993F0FED55F}"/>
              </a:ext>
            </a:extLst>
          </p:cNvPr>
          <p:cNvSpPr>
            <a:spLocks noGrp="1"/>
          </p:cNvSpPr>
          <p:nvPr>
            <p:ph type="dt" sz="half" idx="10"/>
          </p:nvPr>
        </p:nvSpPr>
        <p:spPr/>
        <p:txBody>
          <a:bodyPr/>
          <a:lstStyle/>
          <a:p>
            <a:fld id="{023B95B6-364B-43E3-BDCE-450F4CAD40E8}" type="datetimeFigureOut">
              <a:rPr lang="uk-UA" smtClean="0"/>
              <a:t>04.04.2024</a:t>
            </a:fld>
            <a:endParaRPr lang="uk-UA"/>
          </a:p>
        </p:txBody>
      </p:sp>
      <p:sp>
        <p:nvSpPr>
          <p:cNvPr id="5" name="Місце для нижнього колонтитула 4">
            <a:extLst>
              <a:ext uri="{FF2B5EF4-FFF2-40B4-BE49-F238E27FC236}">
                <a16:creationId xmlns:a16="http://schemas.microsoft.com/office/drawing/2014/main" id="{7A11C2FB-9E86-40AD-A5E0-37F65D575056}"/>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2FF3E7B4-AA98-4C41-8587-6CDE650CFDD8}"/>
              </a:ext>
            </a:extLst>
          </p:cNvPr>
          <p:cNvSpPr>
            <a:spLocks noGrp="1"/>
          </p:cNvSpPr>
          <p:nvPr>
            <p:ph type="sldNum" sz="quarter" idx="12"/>
          </p:nvPr>
        </p:nvSpPr>
        <p:spPr/>
        <p:txBody>
          <a:bodyPr/>
          <a:lstStyle/>
          <a:p>
            <a:fld id="{49C33E1F-C64D-439D-89FF-808720F05BD2}" type="slidenum">
              <a:rPr lang="uk-UA" smtClean="0"/>
              <a:t>‹№›</a:t>
            </a:fld>
            <a:endParaRPr lang="uk-UA"/>
          </a:p>
        </p:txBody>
      </p:sp>
    </p:spTree>
    <p:extLst>
      <p:ext uri="{BB962C8B-B14F-4D97-AF65-F5344CB8AC3E}">
        <p14:creationId xmlns:p14="http://schemas.microsoft.com/office/powerpoint/2010/main" val="2482026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7E1ADC-69A7-4C98-A201-B07B48B5183A}"/>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5EBEB16C-0782-4049-8894-0642C917116B}"/>
              </a:ext>
            </a:extLst>
          </p:cNvPr>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20C55A8B-B989-45DE-A895-8EBDB545AA5F}"/>
              </a:ext>
            </a:extLst>
          </p:cNvPr>
          <p:cNvSpPr>
            <a:spLocks noGrp="1"/>
          </p:cNvSpPr>
          <p:nvPr>
            <p:ph type="dt" sz="half" idx="10"/>
          </p:nvPr>
        </p:nvSpPr>
        <p:spPr/>
        <p:txBody>
          <a:bodyPr/>
          <a:lstStyle/>
          <a:p>
            <a:fld id="{023B95B6-364B-43E3-BDCE-450F4CAD40E8}" type="datetimeFigureOut">
              <a:rPr lang="uk-UA" smtClean="0"/>
              <a:t>04.04.2024</a:t>
            </a:fld>
            <a:endParaRPr lang="uk-UA"/>
          </a:p>
        </p:txBody>
      </p:sp>
      <p:sp>
        <p:nvSpPr>
          <p:cNvPr id="5" name="Місце для нижнього колонтитула 4">
            <a:extLst>
              <a:ext uri="{FF2B5EF4-FFF2-40B4-BE49-F238E27FC236}">
                <a16:creationId xmlns:a16="http://schemas.microsoft.com/office/drawing/2014/main" id="{B4797E07-6F13-48C8-B893-3F447A2C5C18}"/>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D224620A-369D-4493-AF92-319208934ED9}"/>
              </a:ext>
            </a:extLst>
          </p:cNvPr>
          <p:cNvSpPr>
            <a:spLocks noGrp="1"/>
          </p:cNvSpPr>
          <p:nvPr>
            <p:ph type="sldNum" sz="quarter" idx="12"/>
          </p:nvPr>
        </p:nvSpPr>
        <p:spPr/>
        <p:txBody>
          <a:bodyPr/>
          <a:lstStyle/>
          <a:p>
            <a:fld id="{49C33E1F-C64D-439D-89FF-808720F05BD2}" type="slidenum">
              <a:rPr lang="uk-UA" smtClean="0"/>
              <a:t>‹№›</a:t>
            </a:fld>
            <a:endParaRPr lang="uk-UA"/>
          </a:p>
        </p:txBody>
      </p:sp>
    </p:spTree>
    <p:extLst>
      <p:ext uri="{BB962C8B-B14F-4D97-AF65-F5344CB8AC3E}">
        <p14:creationId xmlns:p14="http://schemas.microsoft.com/office/powerpoint/2010/main" val="722921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7D7CE1-23E6-47EC-8E59-B4210275019F}"/>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5EEA7284-ECB1-4578-AA72-83E436F2B6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Місце для дати 3">
            <a:extLst>
              <a:ext uri="{FF2B5EF4-FFF2-40B4-BE49-F238E27FC236}">
                <a16:creationId xmlns:a16="http://schemas.microsoft.com/office/drawing/2014/main" id="{8AB90EB6-31E0-4513-ADC3-DC702C637FE6}"/>
              </a:ext>
            </a:extLst>
          </p:cNvPr>
          <p:cNvSpPr>
            <a:spLocks noGrp="1"/>
          </p:cNvSpPr>
          <p:nvPr>
            <p:ph type="dt" sz="half" idx="10"/>
          </p:nvPr>
        </p:nvSpPr>
        <p:spPr/>
        <p:txBody>
          <a:bodyPr/>
          <a:lstStyle/>
          <a:p>
            <a:fld id="{023B95B6-364B-43E3-BDCE-450F4CAD40E8}" type="datetimeFigureOut">
              <a:rPr lang="uk-UA" smtClean="0"/>
              <a:t>04.04.2024</a:t>
            </a:fld>
            <a:endParaRPr lang="uk-UA"/>
          </a:p>
        </p:txBody>
      </p:sp>
      <p:sp>
        <p:nvSpPr>
          <p:cNvPr id="5" name="Місце для нижнього колонтитула 4">
            <a:extLst>
              <a:ext uri="{FF2B5EF4-FFF2-40B4-BE49-F238E27FC236}">
                <a16:creationId xmlns:a16="http://schemas.microsoft.com/office/drawing/2014/main" id="{D3227AC3-5703-4BB7-AF07-D10A3E6FD2B2}"/>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3364AD36-756E-42D8-9B90-0EB1D234206D}"/>
              </a:ext>
            </a:extLst>
          </p:cNvPr>
          <p:cNvSpPr>
            <a:spLocks noGrp="1"/>
          </p:cNvSpPr>
          <p:nvPr>
            <p:ph type="sldNum" sz="quarter" idx="12"/>
          </p:nvPr>
        </p:nvSpPr>
        <p:spPr/>
        <p:txBody>
          <a:bodyPr/>
          <a:lstStyle/>
          <a:p>
            <a:fld id="{49C33E1F-C64D-439D-89FF-808720F05BD2}" type="slidenum">
              <a:rPr lang="uk-UA" smtClean="0"/>
              <a:t>‹№›</a:t>
            </a:fld>
            <a:endParaRPr lang="uk-UA"/>
          </a:p>
        </p:txBody>
      </p:sp>
    </p:spTree>
    <p:extLst>
      <p:ext uri="{BB962C8B-B14F-4D97-AF65-F5344CB8AC3E}">
        <p14:creationId xmlns:p14="http://schemas.microsoft.com/office/powerpoint/2010/main" val="1698206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7E503D-2F3B-4131-AA92-F402B096F5DE}"/>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C369AE00-7726-4FD0-951E-F34D99A8A068}"/>
              </a:ext>
            </a:extLst>
          </p:cNvPr>
          <p:cNvSpPr>
            <a:spLocks noGrp="1"/>
          </p:cNvSpPr>
          <p:nvPr>
            <p:ph sz="half" idx="1"/>
          </p:nvPr>
        </p:nvSpPr>
        <p:spPr>
          <a:xfrm>
            <a:off x="838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a:extLst>
              <a:ext uri="{FF2B5EF4-FFF2-40B4-BE49-F238E27FC236}">
                <a16:creationId xmlns:a16="http://schemas.microsoft.com/office/drawing/2014/main" id="{1B99FFA9-A870-47BB-804D-FADA3D750807}"/>
              </a:ext>
            </a:extLst>
          </p:cNvPr>
          <p:cNvSpPr>
            <a:spLocks noGrp="1"/>
          </p:cNvSpPr>
          <p:nvPr>
            <p:ph sz="half" idx="2"/>
          </p:nvPr>
        </p:nvSpPr>
        <p:spPr>
          <a:xfrm>
            <a:off x="6172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a:extLst>
              <a:ext uri="{FF2B5EF4-FFF2-40B4-BE49-F238E27FC236}">
                <a16:creationId xmlns:a16="http://schemas.microsoft.com/office/drawing/2014/main" id="{0894758B-FE07-447C-A90A-AA46F5A0E742}"/>
              </a:ext>
            </a:extLst>
          </p:cNvPr>
          <p:cNvSpPr>
            <a:spLocks noGrp="1"/>
          </p:cNvSpPr>
          <p:nvPr>
            <p:ph type="dt" sz="half" idx="10"/>
          </p:nvPr>
        </p:nvSpPr>
        <p:spPr/>
        <p:txBody>
          <a:bodyPr/>
          <a:lstStyle/>
          <a:p>
            <a:fld id="{023B95B6-364B-43E3-BDCE-450F4CAD40E8}" type="datetimeFigureOut">
              <a:rPr lang="uk-UA" smtClean="0"/>
              <a:t>04.04.2024</a:t>
            </a:fld>
            <a:endParaRPr lang="uk-UA"/>
          </a:p>
        </p:txBody>
      </p:sp>
      <p:sp>
        <p:nvSpPr>
          <p:cNvPr id="6" name="Місце для нижнього колонтитула 5">
            <a:extLst>
              <a:ext uri="{FF2B5EF4-FFF2-40B4-BE49-F238E27FC236}">
                <a16:creationId xmlns:a16="http://schemas.microsoft.com/office/drawing/2014/main" id="{4532D69C-0639-4AA7-9F4D-8B24A5E5C149}"/>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D029CB0F-F69F-44B2-A0E4-BF26ED5142D0}"/>
              </a:ext>
            </a:extLst>
          </p:cNvPr>
          <p:cNvSpPr>
            <a:spLocks noGrp="1"/>
          </p:cNvSpPr>
          <p:nvPr>
            <p:ph type="sldNum" sz="quarter" idx="12"/>
          </p:nvPr>
        </p:nvSpPr>
        <p:spPr/>
        <p:txBody>
          <a:bodyPr/>
          <a:lstStyle/>
          <a:p>
            <a:fld id="{49C33E1F-C64D-439D-89FF-808720F05BD2}" type="slidenum">
              <a:rPr lang="uk-UA" smtClean="0"/>
              <a:t>‹№›</a:t>
            </a:fld>
            <a:endParaRPr lang="uk-UA"/>
          </a:p>
        </p:txBody>
      </p:sp>
    </p:spTree>
    <p:extLst>
      <p:ext uri="{BB962C8B-B14F-4D97-AF65-F5344CB8AC3E}">
        <p14:creationId xmlns:p14="http://schemas.microsoft.com/office/powerpoint/2010/main" val="465113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7728A7-FFF7-4485-BC41-A1AE9ACC4251}"/>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CD5502FA-27D2-463B-9EFF-7BD653D262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Місце для вмісту 3">
            <a:extLst>
              <a:ext uri="{FF2B5EF4-FFF2-40B4-BE49-F238E27FC236}">
                <a16:creationId xmlns:a16="http://schemas.microsoft.com/office/drawing/2014/main" id="{FA067C51-D834-4D7B-A993-D7673F73CD63}"/>
              </a:ext>
            </a:extLst>
          </p:cNvPr>
          <p:cNvSpPr>
            <a:spLocks noGrp="1"/>
          </p:cNvSpPr>
          <p:nvPr>
            <p:ph sz="half" idx="2"/>
          </p:nvPr>
        </p:nvSpPr>
        <p:spPr>
          <a:xfrm>
            <a:off x="839788" y="2505075"/>
            <a:ext cx="5157787"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a:extLst>
              <a:ext uri="{FF2B5EF4-FFF2-40B4-BE49-F238E27FC236}">
                <a16:creationId xmlns:a16="http://schemas.microsoft.com/office/drawing/2014/main" id="{C8FE486F-B3A6-4ED9-95C6-D55CB8B147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Місце для вмісту 5">
            <a:extLst>
              <a:ext uri="{FF2B5EF4-FFF2-40B4-BE49-F238E27FC236}">
                <a16:creationId xmlns:a16="http://schemas.microsoft.com/office/drawing/2014/main" id="{AD269AEC-A5E3-46AB-9E0B-57EA2178EB6E}"/>
              </a:ext>
            </a:extLst>
          </p:cNvPr>
          <p:cNvSpPr>
            <a:spLocks noGrp="1"/>
          </p:cNvSpPr>
          <p:nvPr>
            <p:ph sz="quarter" idx="4"/>
          </p:nvPr>
        </p:nvSpPr>
        <p:spPr>
          <a:xfrm>
            <a:off x="6172200" y="2505075"/>
            <a:ext cx="5183188"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a:extLst>
              <a:ext uri="{FF2B5EF4-FFF2-40B4-BE49-F238E27FC236}">
                <a16:creationId xmlns:a16="http://schemas.microsoft.com/office/drawing/2014/main" id="{AC02F47F-948F-445E-AEC2-FCAE1DAA8F90}"/>
              </a:ext>
            </a:extLst>
          </p:cNvPr>
          <p:cNvSpPr>
            <a:spLocks noGrp="1"/>
          </p:cNvSpPr>
          <p:nvPr>
            <p:ph type="dt" sz="half" idx="10"/>
          </p:nvPr>
        </p:nvSpPr>
        <p:spPr/>
        <p:txBody>
          <a:bodyPr/>
          <a:lstStyle/>
          <a:p>
            <a:fld id="{023B95B6-364B-43E3-BDCE-450F4CAD40E8}" type="datetimeFigureOut">
              <a:rPr lang="uk-UA" smtClean="0"/>
              <a:t>04.04.2024</a:t>
            </a:fld>
            <a:endParaRPr lang="uk-UA"/>
          </a:p>
        </p:txBody>
      </p:sp>
      <p:sp>
        <p:nvSpPr>
          <p:cNvPr id="8" name="Місце для нижнього колонтитула 7">
            <a:extLst>
              <a:ext uri="{FF2B5EF4-FFF2-40B4-BE49-F238E27FC236}">
                <a16:creationId xmlns:a16="http://schemas.microsoft.com/office/drawing/2014/main" id="{3BBB2675-750A-411A-8C66-8B9CB0B2EBDF}"/>
              </a:ext>
            </a:extLst>
          </p:cNvPr>
          <p:cNvSpPr>
            <a:spLocks noGrp="1"/>
          </p:cNvSpPr>
          <p:nvPr>
            <p:ph type="ftr" sz="quarter" idx="11"/>
          </p:nvPr>
        </p:nvSpPr>
        <p:spPr/>
        <p:txBody>
          <a:bodyPr/>
          <a:lstStyle/>
          <a:p>
            <a:endParaRPr lang="uk-UA"/>
          </a:p>
        </p:txBody>
      </p:sp>
      <p:sp>
        <p:nvSpPr>
          <p:cNvPr id="9" name="Місце для номера слайда 8">
            <a:extLst>
              <a:ext uri="{FF2B5EF4-FFF2-40B4-BE49-F238E27FC236}">
                <a16:creationId xmlns:a16="http://schemas.microsoft.com/office/drawing/2014/main" id="{97B220A3-F22E-4F1D-B894-80483BAC1D1C}"/>
              </a:ext>
            </a:extLst>
          </p:cNvPr>
          <p:cNvSpPr>
            <a:spLocks noGrp="1"/>
          </p:cNvSpPr>
          <p:nvPr>
            <p:ph type="sldNum" sz="quarter" idx="12"/>
          </p:nvPr>
        </p:nvSpPr>
        <p:spPr/>
        <p:txBody>
          <a:bodyPr/>
          <a:lstStyle/>
          <a:p>
            <a:fld id="{49C33E1F-C64D-439D-89FF-808720F05BD2}" type="slidenum">
              <a:rPr lang="uk-UA" smtClean="0"/>
              <a:t>‹№›</a:t>
            </a:fld>
            <a:endParaRPr lang="uk-UA"/>
          </a:p>
        </p:txBody>
      </p:sp>
    </p:spTree>
    <p:extLst>
      <p:ext uri="{BB962C8B-B14F-4D97-AF65-F5344CB8AC3E}">
        <p14:creationId xmlns:p14="http://schemas.microsoft.com/office/powerpoint/2010/main" val="3627298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C517DA7-24D5-4B8F-9595-FCB5E56C740D}"/>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дати 2">
            <a:extLst>
              <a:ext uri="{FF2B5EF4-FFF2-40B4-BE49-F238E27FC236}">
                <a16:creationId xmlns:a16="http://schemas.microsoft.com/office/drawing/2014/main" id="{A35C68B9-98F1-4A86-AC7D-322A8DE1C3AF}"/>
              </a:ext>
            </a:extLst>
          </p:cNvPr>
          <p:cNvSpPr>
            <a:spLocks noGrp="1"/>
          </p:cNvSpPr>
          <p:nvPr>
            <p:ph type="dt" sz="half" idx="10"/>
          </p:nvPr>
        </p:nvSpPr>
        <p:spPr/>
        <p:txBody>
          <a:bodyPr/>
          <a:lstStyle/>
          <a:p>
            <a:fld id="{023B95B6-364B-43E3-BDCE-450F4CAD40E8}" type="datetimeFigureOut">
              <a:rPr lang="uk-UA" smtClean="0"/>
              <a:t>04.04.2024</a:t>
            </a:fld>
            <a:endParaRPr lang="uk-UA"/>
          </a:p>
        </p:txBody>
      </p:sp>
      <p:sp>
        <p:nvSpPr>
          <p:cNvPr id="4" name="Місце для нижнього колонтитула 3">
            <a:extLst>
              <a:ext uri="{FF2B5EF4-FFF2-40B4-BE49-F238E27FC236}">
                <a16:creationId xmlns:a16="http://schemas.microsoft.com/office/drawing/2014/main" id="{321F80C9-CEC4-48C5-A993-AC0F71348B38}"/>
              </a:ext>
            </a:extLst>
          </p:cNvPr>
          <p:cNvSpPr>
            <a:spLocks noGrp="1"/>
          </p:cNvSpPr>
          <p:nvPr>
            <p:ph type="ftr" sz="quarter" idx="11"/>
          </p:nvPr>
        </p:nvSpPr>
        <p:spPr/>
        <p:txBody>
          <a:bodyPr/>
          <a:lstStyle/>
          <a:p>
            <a:endParaRPr lang="uk-UA"/>
          </a:p>
        </p:txBody>
      </p:sp>
      <p:sp>
        <p:nvSpPr>
          <p:cNvPr id="5" name="Місце для номера слайда 4">
            <a:extLst>
              <a:ext uri="{FF2B5EF4-FFF2-40B4-BE49-F238E27FC236}">
                <a16:creationId xmlns:a16="http://schemas.microsoft.com/office/drawing/2014/main" id="{D9E9C2EE-4742-43FF-97A3-3FBE61B06DEA}"/>
              </a:ext>
            </a:extLst>
          </p:cNvPr>
          <p:cNvSpPr>
            <a:spLocks noGrp="1"/>
          </p:cNvSpPr>
          <p:nvPr>
            <p:ph type="sldNum" sz="quarter" idx="12"/>
          </p:nvPr>
        </p:nvSpPr>
        <p:spPr/>
        <p:txBody>
          <a:bodyPr/>
          <a:lstStyle/>
          <a:p>
            <a:fld id="{49C33E1F-C64D-439D-89FF-808720F05BD2}" type="slidenum">
              <a:rPr lang="uk-UA" smtClean="0"/>
              <a:t>‹№›</a:t>
            </a:fld>
            <a:endParaRPr lang="uk-UA"/>
          </a:p>
        </p:txBody>
      </p:sp>
    </p:spTree>
    <p:extLst>
      <p:ext uri="{BB962C8B-B14F-4D97-AF65-F5344CB8AC3E}">
        <p14:creationId xmlns:p14="http://schemas.microsoft.com/office/powerpoint/2010/main" val="772103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16DBBED1-EDFA-420D-A127-F9E5357F6477}"/>
              </a:ext>
            </a:extLst>
          </p:cNvPr>
          <p:cNvSpPr>
            <a:spLocks noGrp="1"/>
          </p:cNvSpPr>
          <p:nvPr>
            <p:ph type="dt" sz="half" idx="10"/>
          </p:nvPr>
        </p:nvSpPr>
        <p:spPr/>
        <p:txBody>
          <a:bodyPr/>
          <a:lstStyle/>
          <a:p>
            <a:fld id="{023B95B6-364B-43E3-BDCE-450F4CAD40E8}" type="datetimeFigureOut">
              <a:rPr lang="uk-UA" smtClean="0"/>
              <a:t>04.04.2024</a:t>
            </a:fld>
            <a:endParaRPr lang="uk-UA"/>
          </a:p>
        </p:txBody>
      </p:sp>
      <p:sp>
        <p:nvSpPr>
          <p:cNvPr id="3" name="Місце для нижнього колонтитула 2">
            <a:extLst>
              <a:ext uri="{FF2B5EF4-FFF2-40B4-BE49-F238E27FC236}">
                <a16:creationId xmlns:a16="http://schemas.microsoft.com/office/drawing/2014/main" id="{A61022F3-4C04-441F-8757-3AA9FA16DE26}"/>
              </a:ext>
            </a:extLst>
          </p:cNvPr>
          <p:cNvSpPr>
            <a:spLocks noGrp="1"/>
          </p:cNvSpPr>
          <p:nvPr>
            <p:ph type="ftr" sz="quarter" idx="11"/>
          </p:nvPr>
        </p:nvSpPr>
        <p:spPr/>
        <p:txBody>
          <a:bodyPr/>
          <a:lstStyle/>
          <a:p>
            <a:endParaRPr lang="uk-UA"/>
          </a:p>
        </p:txBody>
      </p:sp>
      <p:sp>
        <p:nvSpPr>
          <p:cNvPr id="4" name="Місце для номера слайда 3">
            <a:extLst>
              <a:ext uri="{FF2B5EF4-FFF2-40B4-BE49-F238E27FC236}">
                <a16:creationId xmlns:a16="http://schemas.microsoft.com/office/drawing/2014/main" id="{8ADF02CA-EC86-4A93-8459-64FA5DB197A5}"/>
              </a:ext>
            </a:extLst>
          </p:cNvPr>
          <p:cNvSpPr>
            <a:spLocks noGrp="1"/>
          </p:cNvSpPr>
          <p:nvPr>
            <p:ph type="sldNum" sz="quarter" idx="12"/>
          </p:nvPr>
        </p:nvSpPr>
        <p:spPr/>
        <p:txBody>
          <a:bodyPr/>
          <a:lstStyle/>
          <a:p>
            <a:fld id="{49C33E1F-C64D-439D-89FF-808720F05BD2}" type="slidenum">
              <a:rPr lang="uk-UA" smtClean="0"/>
              <a:t>‹№›</a:t>
            </a:fld>
            <a:endParaRPr lang="uk-UA"/>
          </a:p>
        </p:txBody>
      </p:sp>
    </p:spTree>
    <p:extLst>
      <p:ext uri="{BB962C8B-B14F-4D97-AF65-F5344CB8AC3E}">
        <p14:creationId xmlns:p14="http://schemas.microsoft.com/office/powerpoint/2010/main" val="3000481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63DD1F-7B81-4B3E-AAFB-1840DF7A8121}"/>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2C1FD1A4-0538-4EC6-B053-3BB4115F40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a:extLst>
              <a:ext uri="{FF2B5EF4-FFF2-40B4-BE49-F238E27FC236}">
                <a16:creationId xmlns:a16="http://schemas.microsoft.com/office/drawing/2014/main" id="{994C4F6E-2BED-4462-B098-306A76C0E3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696A32DA-8981-4EFB-BBD5-01E3E216164A}"/>
              </a:ext>
            </a:extLst>
          </p:cNvPr>
          <p:cNvSpPr>
            <a:spLocks noGrp="1"/>
          </p:cNvSpPr>
          <p:nvPr>
            <p:ph type="dt" sz="half" idx="10"/>
          </p:nvPr>
        </p:nvSpPr>
        <p:spPr/>
        <p:txBody>
          <a:bodyPr/>
          <a:lstStyle/>
          <a:p>
            <a:fld id="{023B95B6-364B-43E3-BDCE-450F4CAD40E8}" type="datetimeFigureOut">
              <a:rPr lang="uk-UA" smtClean="0"/>
              <a:t>04.04.2024</a:t>
            </a:fld>
            <a:endParaRPr lang="uk-UA"/>
          </a:p>
        </p:txBody>
      </p:sp>
      <p:sp>
        <p:nvSpPr>
          <p:cNvPr id="6" name="Місце для нижнього колонтитула 5">
            <a:extLst>
              <a:ext uri="{FF2B5EF4-FFF2-40B4-BE49-F238E27FC236}">
                <a16:creationId xmlns:a16="http://schemas.microsoft.com/office/drawing/2014/main" id="{38F13509-03AB-4841-9422-C64E516BE7C5}"/>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BD498FF8-2938-4AA5-8D59-4FA5F250A18B}"/>
              </a:ext>
            </a:extLst>
          </p:cNvPr>
          <p:cNvSpPr>
            <a:spLocks noGrp="1"/>
          </p:cNvSpPr>
          <p:nvPr>
            <p:ph type="sldNum" sz="quarter" idx="12"/>
          </p:nvPr>
        </p:nvSpPr>
        <p:spPr/>
        <p:txBody>
          <a:bodyPr/>
          <a:lstStyle/>
          <a:p>
            <a:fld id="{49C33E1F-C64D-439D-89FF-808720F05BD2}" type="slidenum">
              <a:rPr lang="uk-UA" smtClean="0"/>
              <a:t>‹№›</a:t>
            </a:fld>
            <a:endParaRPr lang="uk-UA"/>
          </a:p>
        </p:txBody>
      </p:sp>
    </p:spTree>
    <p:extLst>
      <p:ext uri="{BB962C8B-B14F-4D97-AF65-F5344CB8AC3E}">
        <p14:creationId xmlns:p14="http://schemas.microsoft.com/office/powerpoint/2010/main" val="3714126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BF7CE9-E388-4399-8066-018064ECD8A0}"/>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зображення 2">
            <a:extLst>
              <a:ext uri="{FF2B5EF4-FFF2-40B4-BE49-F238E27FC236}">
                <a16:creationId xmlns:a16="http://schemas.microsoft.com/office/drawing/2014/main" id="{1B4C3B2E-1F4B-4358-A668-9B2D6D4D51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a:extLst>
              <a:ext uri="{FF2B5EF4-FFF2-40B4-BE49-F238E27FC236}">
                <a16:creationId xmlns:a16="http://schemas.microsoft.com/office/drawing/2014/main" id="{8DC3565D-B12F-4D58-AF27-08939CCD6B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42677D77-B11C-4058-8C3A-5753F75544D7}"/>
              </a:ext>
            </a:extLst>
          </p:cNvPr>
          <p:cNvSpPr>
            <a:spLocks noGrp="1"/>
          </p:cNvSpPr>
          <p:nvPr>
            <p:ph type="dt" sz="half" idx="10"/>
          </p:nvPr>
        </p:nvSpPr>
        <p:spPr/>
        <p:txBody>
          <a:bodyPr/>
          <a:lstStyle/>
          <a:p>
            <a:fld id="{023B95B6-364B-43E3-BDCE-450F4CAD40E8}" type="datetimeFigureOut">
              <a:rPr lang="uk-UA" smtClean="0"/>
              <a:t>04.04.2024</a:t>
            </a:fld>
            <a:endParaRPr lang="uk-UA"/>
          </a:p>
        </p:txBody>
      </p:sp>
      <p:sp>
        <p:nvSpPr>
          <p:cNvPr id="6" name="Місце для нижнього колонтитула 5">
            <a:extLst>
              <a:ext uri="{FF2B5EF4-FFF2-40B4-BE49-F238E27FC236}">
                <a16:creationId xmlns:a16="http://schemas.microsoft.com/office/drawing/2014/main" id="{8FCB0F38-8494-4FC8-8460-0D700CE6E77A}"/>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E7E8DF06-1361-494A-8D00-989281AFFBB6}"/>
              </a:ext>
            </a:extLst>
          </p:cNvPr>
          <p:cNvSpPr>
            <a:spLocks noGrp="1"/>
          </p:cNvSpPr>
          <p:nvPr>
            <p:ph type="sldNum" sz="quarter" idx="12"/>
          </p:nvPr>
        </p:nvSpPr>
        <p:spPr/>
        <p:txBody>
          <a:bodyPr/>
          <a:lstStyle/>
          <a:p>
            <a:fld id="{49C33E1F-C64D-439D-89FF-808720F05BD2}" type="slidenum">
              <a:rPr lang="uk-UA" smtClean="0"/>
              <a:t>‹№›</a:t>
            </a:fld>
            <a:endParaRPr lang="uk-UA"/>
          </a:p>
        </p:txBody>
      </p:sp>
    </p:spTree>
    <p:extLst>
      <p:ext uri="{BB962C8B-B14F-4D97-AF65-F5344CB8AC3E}">
        <p14:creationId xmlns:p14="http://schemas.microsoft.com/office/powerpoint/2010/main" val="608076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F6D75225-C5B8-4DE6-8C4D-72066EE592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F0E575B7-80A5-4E07-A7B2-3CFC34575E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7C3356E6-BFFA-4143-9C29-EC500E2D15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3B95B6-364B-43E3-BDCE-450F4CAD40E8}" type="datetimeFigureOut">
              <a:rPr lang="uk-UA" smtClean="0"/>
              <a:t>04.04.2024</a:t>
            </a:fld>
            <a:endParaRPr lang="uk-UA"/>
          </a:p>
        </p:txBody>
      </p:sp>
      <p:sp>
        <p:nvSpPr>
          <p:cNvPr id="5" name="Місце для нижнього колонтитула 4">
            <a:extLst>
              <a:ext uri="{FF2B5EF4-FFF2-40B4-BE49-F238E27FC236}">
                <a16:creationId xmlns:a16="http://schemas.microsoft.com/office/drawing/2014/main" id="{46371275-3F78-4047-888C-3033AA82F1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a:extLst>
              <a:ext uri="{FF2B5EF4-FFF2-40B4-BE49-F238E27FC236}">
                <a16:creationId xmlns:a16="http://schemas.microsoft.com/office/drawing/2014/main" id="{A8048862-9275-47C1-B895-693E6139DD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C33E1F-C64D-439D-89FF-808720F05BD2}" type="slidenum">
              <a:rPr lang="uk-UA" smtClean="0"/>
              <a:t>‹№›</a:t>
            </a:fld>
            <a:endParaRPr lang="uk-UA"/>
          </a:p>
        </p:txBody>
      </p:sp>
    </p:spTree>
    <p:extLst>
      <p:ext uri="{BB962C8B-B14F-4D97-AF65-F5344CB8AC3E}">
        <p14:creationId xmlns:p14="http://schemas.microsoft.com/office/powerpoint/2010/main" val="1353242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4E29AB8-0464-49EC-B204-E57821263BC8}"/>
              </a:ext>
            </a:extLst>
          </p:cNvPr>
          <p:cNvSpPr>
            <a:spLocks noGrp="1"/>
          </p:cNvSpPr>
          <p:nvPr>
            <p:ph type="ctrTitle"/>
          </p:nvPr>
        </p:nvSpPr>
        <p:spPr>
          <a:xfrm>
            <a:off x="1524000" y="719529"/>
            <a:ext cx="9144000" cy="1139251"/>
          </a:xfrm>
          <a:solidFill>
            <a:srgbClr val="FFC000"/>
          </a:solidFill>
        </p:spPr>
        <p:txBody>
          <a:bodyPr/>
          <a:lstStyle/>
          <a:p>
            <a:r>
              <a:rPr lang="uk-UA" sz="2400" b="1" spc="-4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КРИМІНАЛЬНІ ПРАВОПОРУШЕННЯ ПРОТИ БЕЗПЕКИ РУХУ ТА ЕКСПЛУАТАЦІЇ ТРАНСПОРТУ</a:t>
            </a:r>
            <a:endParaRPr lang="uk-UA" dirty="0"/>
          </a:p>
        </p:txBody>
      </p:sp>
      <p:sp>
        <p:nvSpPr>
          <p:cNvPr id="3" name="Підзаголовок 2">
            <a:extLst>
              <a:ext uri="{FF2B5EF4-FFF2-40B4-BE49-F238E27FC236}">
                <a16:creationId xmlns:a16="http://schemas.microsoft.com/office/drawing/2014/main" id="{DE85B355-894D-4882-A1D3-CD4CB3B6278D}"/>
              </a:ext>
            </a:extLst>
          </p:cNvPr>
          <p:cNvSpPr>
            <a:spLocks noGrp="1"/>
          </p:cNvSpPr>
          <p:nvPr>
            <p:ph type="subTitle" idx="1"/>
          </p:nvPr>
        </p:nvSpPr>
        <p:spPr>
          <a:xfrm>
            <a:off x="1524000" y="2938072"/>
            <a:ext cx="9144000" cy="2319728"/>
          </a:xfrm>
          <a:solidFill>
            <a:schemeClr val="accent1">
              <a:lumMod val="40000"/>
              <a:lumOff val="60000"/>
            </a:schemeClr>
          </a:solidFill>
        </p:spPr>
        <p:txBody>
          <a:bodyPr>
            <a:normAutofit/>
          </a:bodyPr>
          <a:lstStyle/>
          <a:p>
            <a:pPr indent="450215" algn="just">
              <a:tabLst>
                <a:tab pos="685800" algn="l"/>
              </a:tabLst>
            </a:pPr>
            <a:r>
              <a:rPr lang="uk-UA" sz="2600" dirty="0">
                <a:effectLst/>
                <a:latin typeface="Times New Roman" panose="02020603050405020304" pitchFamily="18" charset="0"/>
                <a:ea typeface="Times New Roman" panose="02020603050405020304" pitchFamily="18" charset="0"/>
              </a:rPr>
              <a:t>1.	Загальна характеристика кримінальних правопорушень проти безпеки руху та експлуатації транспорту.</a:t>
            </a:r>
          </a:p>
          <a:p>
            <a:pPr indent="450215" algn="just">
              <a:tabLst>
                <a:tab pos="685800" algn="l"/>
              </a:tabLst>
            </a:pPr>
            <a:r>
              <a:rPr lang="uk-UA" sz="2600" dirty="0">
                <a:effectLst/>
                <a:latin typeface="Times New Roman" panose="02020603050405020304" pitchFamily="18" charset="0"/>
                <a:ea typeface="Times New Roman" panose="02020603050405020304" pitchFamily="18" charset="0"/>
              </a:rPr>
              <a:t>2.	Кримінально-правова характеристика окремих складів кримінальних правопорушень проти безпеки руху та експлуатації транспорту.</a:t>
            </a:r>
          </a:p>
          <a:p>
            <a:endParaRPr lang="uk-UA" dirty="0"/>
          </a:p>
        </p:txBody>
      </p:sp>
    </p:spTree>
    <p:extLst>
      <p:ext uri="{BB962C8B-B14F-4D97-AF65-F5344CB8AC3E}">
        <p14:creationId xmlns:p14="http://schemas.microsoft.com/office/powerpoint/2010/main" val="2095362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2D4F96-6713-4F0A-BE52-5027375963A6}"/>
              </a:ext>
            </a:extLst>
          </p:cNvPr>
          <p:cNvSpPr txBox="1"/>
          <p:nvPr/>
        </p:nvSpPr>
        <p:spPr>
          <a:xfrm>
            <a:off x="1670539" y="582067"/>
            <a:ext cx="9372599" cy="5693866"/>
          </a:xfrm>
          <a:prstGeom prst="rect">
            <a:avLst/>
          </a:prstGeom>
          <a:noFill/>
        </p:spPr>
        <p:txBody>
          <a:bodyPr wrap="square">
            <a:spAutoFit/>
          </a:bodyPr>
          <a:lstStyle/>
          <a:p>
            <a:pPr indent="450215" algn="just" fontAlgn="ctr"/>
            <a:r>
              <a:rPr lang="uk-UA" sz="2800" b="1" i="1" dirty="0">
                <a:effectLst/>
                <a:latin typeface="Times New Roman" panose="02020603050405020304" pitchFamily="18" charset="0"/>
                <a:ea typeface="Times New Roman" panose="02020603050405020304" pitchFamily="18" charset="0"/>
              </a:rPr>
              <a:t>Предметом </a:t>
            </a:r>
            <a:r>
              <a:rPr lang="uk-UA" sz="2800" dirty="0">
                <a:effectLst/>
                <a:latin typeface="Times New Roman" panose="02020603050405020304" pitchFamily="18" charset="0"/>
                <a:ea typeface="Times New Roman" panose="02020603050405020304" pitchFamily="18" charset="0"/>
              </a:rPr>
              <a:t>зазначеного складу є </a:t>
            </a:r>
          </a:p>
          <a:p>
            <a:pPr indent="450215" algn="just" fontAlgn="ctr"/>
            <a:r>
              <a:rPr lang="uk-UA" sz="2800" b="1" i="1" dirty="0">
                <a:effectLst/>
                <a:latin typeface="Times New Roman" panose="02020603050405020304" pitchFamily="18" charset="0"/>
                <a:ea typeface="Times New Roman" panose="02020603050405020304" pitchFamily="18" charset="0"/>
              </a:rPr>
              <a:t>Залізничний транспорт</a:t>
            </a:r>
            <a:r>
              <a:rPr lang="uk-UA" sz="2800" b="1" dirty="0">
                <a:effectLst/>
                <a:latin typeface="Times New Roman" panose="02020603050405020304" pitchFamily="18" charset="0"/>
                <a:ea typeface="Times New Roman" panose="02020603050405020304" pitchFamily="18" charset="0"/>
              </a:rPr>
              <a:t> </a:t>
            </a:r>
            <a:r>
              <a:rPr lang="uk-UA" sz="2800" dirty="0">
                <a:effectLst/>
                <a:latin typeface="Times New Roman" panose="02020603050405020304" pitchFamily="18" charset="0"/>
                <a:ea typeface="Times New Roman" panose="02020603050405020304" pitchFamily="18" charset="0"/>
              </a:rPr>
              <a:t>охоплює загальну мережу залізниць, метрополітен, а також під’їзні колії великих підприємств, що входять у загальну мережу залізниць. </a:t>
            </a:r>
          </a:p>
          <a:p>
            <a:pPr indent="450215" algn="just" fontAlgn="ctr"/>
            <a:r>
              <a:rPr lang="uk-UA" sz="2800" b="1" i="1" dirty="0">
                <a:effectLst/>
                <a:latin typeface="Times New Roman" panose="02020603050405020304" pitchFamily="18" charset="0"/>
                <a:ea typeface="Times New Roman" panose="02020603050405020304" pitchFamily="18" charset="0"/>
              </a:rPr>
              <a:t>Водний транспорт</a:t>
            </a:r>
            <a:r>
              <a:rPr lang="uk-UA" sz="2800" b="1" dirty="0">
                <a:effectLst/>
                <a:latin typeface="Times New Roman" panose="02020603050405020304" pitchFamily="18" charset="0"/>
                <a:ea typeface="Times New Roman" panose="02020603050405020304" pitchFamily="18" charset="0"/>
              </a:rPr>
              <a:t> </a:t>
            </a:r>
            <a:r>
              <a:rPr lang="uk-UA" sz="2800" dirty="0">
                <a:effectLst/>
                <a:latin typeface="Times New Roman" panose="02020603050405020304" pitchFamily="18" charset="0"/>
                <a:ea typeface="Times New Roman" panose="02020603050405020304" pitchFamily="18" charset="0"/>
              </a:rPr>
              <a:t>– це морський і річковий транспорт, за винятком різних маломірних суден (човни, байдарки тощо). </a:t>
            </a:r>
          </a:p>
          <a:p>
            <a:pPr indent="450215" algn="just" fontAlgn="ctr"/>
            <a:r>
              <a:rPr lang="uk-UA" sz="2800" dirty="0">
                <a:effectLst/>
                <a:latin typeface="Times New Roman" panose="02020603050405020304" pitchFamily="18" charset="0"/>
                <a:ea typeface="Times New Roman" panose="02020603050405020304" pitchFamily="18" charset="0"/>
              </a:rPr>
              <a:t>До</a:t>
            </a:r>
            <a:r>
              <a:rPr lang="uk-UA" sz="2800" i="1" dirty="0">
                <a:effectLst/>
                <a:latin typeface="Times New Roman" panose="02020603050405020304" pitchFamily="18" charset="0"/>
                <a:ea typeface="Times New Roman" panose="02020603050405020304" pitchFamily="18" charset="0"/>
              </a:rPr>
              <a:t> </a:t>
            </a:r>
            <a:r>
              <a:rPr lang="uk-UA" sz="2800" b="1" i="1" dirty="0">
                <a:effectLst/>
                <a:latin typeface="Times New Roman" panose="02020603050405020304" pitchFamily="18" charset="0"/>
                <a:ea typeface="Times New Roman" panose="02020603050405020304" pitchFamily="18" charset="0"/>
              </a:rPr>
              <a:t>повітряного</a:t>
            </a:r>
            <a:r>
              <a:rPr lang="uk-UA" sz="2800" b="1" dirty="0">
                <a:effectLst/>
                <a:latin typeface="Times New Roman" panose="02020603050405020304" pitchFamily="18" charset="0"/>
                <a:ea typeface="Times New Roman" panose="02020603050405020304" pitchFamily="18" charset="0"/>
              </a:rPr>
              <a:t> </a:t>
            </a:r>
            <a:r>
              <a:rPr lang="uk-UA" sz="2800" b="1" i="1" dirty="0">
                <a:effectLst/>
                <a:latin typeface="Times New Roman" panose="02020603050405020304" pitchFamily="18" charset="0"/>
                <a:ea typeface="Times New Roman" panose="02020603050405020304" pitchFamily="18" charset="0"/>
              </a:rPr>
              <a:t>транспорту</a:t>
            </a:r>
            <a:r>
              <a:rPr lang="uk-UA" sz="2800" b="1" dirty="0">
                <a:effectLst/>
                <a:latin typeface="Times New Roman" panose="02020603050405020304" pitchFamily="18" charset="0"/>
                <a:ea typeface="Times New Roman" panose="02020603050405020304" pitchFamily="18" charset="0"/>
              </a:rPr>
              <a:t> </a:t>
            </a:r>
            <a:r>
              <a:rPr lang="uk-UA" sz="2800" dirty="0">
                <a:effectLst/>
                <a:latin typeface="Times New Roman" panose="02020603050405020304" pitchFamily="18" charset="0"/>
                <a:ea typeface="Times New Roman" panose="02020603050405020304" pitchFamily="18" charset="0"/>
              </a:rPr>
              <a:t>слід відносити різні літальні апарати (літаки, вертольоти, дирижаблі, планери тощо) незалежно від форми власності на них. Крім повітряних суден, предметом злочину є аеропорти, аеродроми, посадкові смуги, наземне устаткування та інші засоби, що забезпечують безпеку польотів.</a:t>
            </a:r>
          </a:p>
        </p:txBody>
      </p:sp>
    </p:spTree>
    <p:extLst>
      <p:ext uri="{BB962C8B-B14F-4D97-AF65-F5344CB8AC3E}">
        <p14:creationId xmlns:p14="http://schemas.microsoft.com/office/powerpoint/2010/main" val="2370695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4901A6-87CC-4497-88B0-52F5F6484FE0}"/>
              </a:ext>
            </a:extLst>
          </p:cNvPr>
          <p:cNvSpPr txBox="1"/>
          <p:nvPr/>
        </p:nvSpPr>
        <p:spPr>
          <a:xfrm>
            <a:off x="1652956" y="665928"/>
            <a:ext cx="9495692" cy="1200329"/>
          </a:xfrm>
          <a:prstGeom prst="rect">
            <a:avLst/>
          </a:prstGeom>
          <a:noFill/>
        </p:spPr>
        <p:txBody>
          <a:bodyPr wrap="square">
            <a:spAutoFit/>
          </a:bodyPr>
          <a:lstStyle/>
          <a:p>
            <a:pPr indent="450215" algn="just" fontAlgn="ctr"/>
            <a:r>
              <a:rPr lang="uk-UA" sz="2400" b="1" dirty="0">
                <a:effectLst/>
                <a:latin typeface="Times New Roman" panose="02020603050405020304" pitchFamily="18" charset="0"/>
                <a:ea typeface="Times New Roman" panose="02020603050405020304" pitchFamily="18" charset="0"/>
              </a:rPr>
              <a:t>Об’єктивна сторона </a:t>
            </a:r>
            <a:r>
              <a:rPr lang="uk-UA" sz="2400" dirty="0">
                <a:effectLst/>
                <a:latin typeface="Times New Roman" panose="02020603050405020304" pitchFamily="18" charset="0"/>
                <a:ea typeface="Times New Roman" panose="02020603050405020304" pitchFamily="18" charset="0"/>
              </a:rPr>
              <a:t>злочину характеризується трьома ознаками: суспільно небезпечним діянням, настанням суспільно небезпечних наслідків, а також причинним зв’язком між ними.</a:t>
            </a:r>
          </a:p>
        </p:txBody>
      </p:sp>
      <p:sp>
        <p:nvSpPr>
          <p:cNvPr id="5" name="TextBox 4">
            <a:extLst>
              <a:ext uri="{FF2B5EF4-FFF2-40B4-BE49-F238E27FC236}">
                <a16:creationId xmlns:a16="http://schemas.microsoft.com/office/drawing/2014/main" id="{D3D82FED-E702-40F8-8300-D54339ABCF25}"/>
              </a:ext>
            </a:extLst>
          </p:cNvPr>
          <p:cNvSpPr txBox="1"/>
          <p:nvPr/>
        </p:nvSpPr>
        <p:spPr>
          <a:xfrm>
            <a:off x="1652956" y="1960770"/>
            <a:ext cx="9495692" cy="2677656"/>
          </a:xfrm>
          <a:prstGeom prst="rect">
            <a:avLst/>
          </a:prstGeom>
          <a:noFill/>
        </p:spPr>
        <p:txBody>
          <a:bodyPr wrap="square">
            <a:spAutoFit/>
          </a:bodyPr>
          <a:lstStyle/>
          <a:p>
            <a:r>
              <a:rPr lang="uk-UA" sz="2400" i="1" dirty="0">
                <a:latin typeface="Times New Roman" panose="02020603050405020304" pitchFamily="18" charset="0"/>
              </a:rPr>
              <a:t>	Діяння</a:t>
            </a:r>
            <a:r>
              <a:rPr lang="uk-UA" sz="2400" dirty="0">
                <a:latin typeface="Times New Roman" panose="02020603050405020304" pitchFamily="18" charset="0"/>
              </a:rPr>
              <a:t> в цьому злочині полягає: </a:t>
            </a:r>
          </a:p>
          <a:p>
            <a:r>
              <a:rPr lang="uk-UA" sz="2400" dirty="0">
                <a:latin typeface="Times New Roman" panose="02020603050405020304" pitchFamily="18" charset="0"/>
              </a:rPr>
              <a:t>1) у порушенні правил безпеки руху; </a:t>
            </a:r>
          </a:p>
          <a:p>
            <a:r>
              <a:rPr lang="uk-UA" sz="2400" dirty="0">
                <a:latin typeface="Times New Roman" panose="02020603050405020304" pitchFamily="18" charset="0"/>
              </a:rPr>
              <a:t>2) у порушенні правил експлуатації; </a:t>
            </a:r>
          </a:p>
          <a:p>
            <a:r>
              <a:rPr lang="uk-UA" sz="2400" dirty="0">
                <a:latin typeface="Times New Roman" panose="02020603050405020304" pitchFamily="18" charset="0"/>
              </a:rPr>
              <a:t>3) у недоброякісному ремонті технічних засобів транспорту.</a:t>
            </a:r>
          </a:p>
          <a:p>
            <a:r>
              <a:rPr lang="uk-UA" sz="2400" dirty="0">
                <a:latin typeface="Times New Roman" panose="02020603050405020304" pitchFamily="18" charset="0"/>
              </a:rPr>
              <a:t> 	</a:t>
            </a:r>
            <a:r>
              <a:rPr lang="uk-UA" sz="2400" b="1" i="1" dirty="0">
                <a:effectLst/>
                <a:latin typeface="Times New Roman" panose="02020603050405020304" pitchFamily="18" charset="0"/>
                <a:ea typeface="Times New Roman" panose="02020603050405020304" pitchFamily="18" charset="0"/>
              </a:rPr>
              <a:t>Наслідками</a:t>
            </a:r>
            <a:r>
              <a:rPr lang="uk-UA" sz="2400" b="1" dirty="0">
                <a:effectLst/>
                <a:latin typeface="Times New Roman" panose="02020603050405020304" pitchFamily="18" charset="0"/>
                <a:ea typeface="Times New Roman" panose="02020603050405020304" pitchFamily="18" charset="0"/>
              </a:rPr>
              <a:t> </a:t>
            </a:r>
            <a:r>
              <a:rPr lang="uk-UA" sz="2400" dirty="0">
                <a:effectLst/>
                <a:latin typeface="Times New Roman" panose="02020603050405020304" pitchFamily="18" charset="0"/>
                <a:ea typeface="Times New Roman" panose="02020603050405020304" pitchFamily="18" charset="0"/>
              </a:rPr>
              <a:t>цього злочину, передбаченого в частині 1, є створення небезпеки для життя людей або настання інших тяжких наслідків. </a:t>
            </a:r>
            <a:endParaRPr lang="uk-UA" sz="2400" dirty="0">
              <a:latin typeface="Times New Roman" panose="02020603050405020304" pitchFamily="18" charset="0"/>
            </a:endParaRPr>
          </a:p>
        </p:txBody>
      </p:sp>
      <p:sp>
        <p:nvSpPr>
          <p:cNvPr id="7" name="TextBox 6">
            <a:extLst>
              <a:ext uri="{FF2B5EF4-FFF2-40B4-BE49-F238E27FC236}">
                <a16:creationId xmlns:a16="http://schemas.microsoft.com/office/drawing/2014/main" id="{1AA6A0D8-7485-4E36-8CEF-00BEDD6229AB}"/>
              </a:ext>
            </a:extLst>
          </p:cNvPr>
          <p:cNvSpPr txBox="1"/>
          <p:nvPr/>
        </p:nvSpPr>
        <p:spPr>
          <a:xfrm>
            <a:off x="1652956" y="4732939"/>
            <a:ext cx="9495692" cy="1569660"/>
          </a:xfrm>
          <a:prstGeom prst="rect">
            <a:avLst/>
          </a:prstGeom>
          <a:noFill/>
        </p:spPr>
        <p:txBody>
          <a:bodyPr wrap="square">
            <a:spAutoFit/>
          </a:bodyPr>
          <a:lstStyle/>
          <a:p>
            <a:pPr indent="450215" algn="just" fontAlgn="ctr"/>
            <a:r>
              <a:rPr lang="uk-UA" sz="2400" b="1" dirty="0">
                <a:effectLst/>
                <a:latin typeface="Times New Roman" panose="02020603050405020304" pitchFamily="18" charset="0"/>
                <a:ea typeface="Times New Roman" panose="02020603050405020304" pitchFamily="18" charset="0"/>
              </a:rPr>
              <a:t>Суб’єктивна сторона</a:t>
            </a:r>
            <a:r>
              <a:rPr lang="uk-UA" sz="2400" dirty="0">
                <a:effectLst/>
                <a:latin typeface="Times New Roman" panose="02020603050405020304" pitchFamily="18" charset="0"/>
                <a:ea typeface="Times New Roman" panose="02020603050405020304" pitchFamily="18" charset="0"/>
              </a:rPr>
              <a:t> полягає в тому, що діяння може бути вчинене з прямим умислом або через злочинну недбалість. Щодо наслідків вина може бути тільки необережною, у вигляді злочинної самовпевненості або недбалості. </a:t>
            </a:r>
          </a:p>
        </p:txBody>
      </p:sp>
    </p:spTree>
    <p:extLst>
      <p:ext uri="{BB962C8B-B14F-4D97-AF65-F5344CB8AC3E}">
        <p14:creationId xmlns:p14="http://schemas.microsoft.com/office/powerpoint/2010/main" val="390447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B1F67F8-5CD8-44E4-BC37-53FD08AAEB2E}"/>
              </a:ext>
            </a:extLst>
          </p:cNvPr>
          <p:cNvSpPr txBox="1"/>
          <p:nvPr/>
        </p:nvSpPr>
        <p:spPr>
          <a:xfrm>
            <a:off x="2004646" y="736267"/>
            <a:ext cx="8897816" cy="1569660"/>
          </a:xfrm>
          <a:prstGeom prst="rect">
            <a:avLst/>
          </a:prstGeom>
          <a:noFill/>
        </p:spPr>
        <p:txBody>
          <a:bodyPr wrap="square">
            <a:spAutoFit/>
          </a:bodyPr>
          <a:lstStyle/>
          <a:p>
            <a:pPr indent="450215" algn="just" fontAlgn="ctr"/>
            <a:r>
              <a:rPr lang="uk-UA" sz="2400" b="1" dirty="0">
                <a:effectLst/>
                <a:latin typeface="Times New Roman" panose="02020603050405020304" pitchFamily="18" charset="0"/>
                <a:ea typeface="Times New Roman" panose="02020603050405020304" pitchFamily="18" charset="0"/>
              </a:rPr>
              <a:t>Суб’єктом злочину</a:t>
            </a:r>
            <a:r>
              <a:rPr lang="uk-UA" sz="2400" dirty="0">
                <a:effectLst/>
                <a:latin typeface="Times New Roman" panose="02020603050405020304" pitchFamily="18" charset="0"/>
                <a:ea typeface="Times New Roman" panose="02020603050405020304" pitchFamily="18" charset="0"/>
              </a:rPr>
              <a:t> можуть бути тільки працівники залізничного, водного і повітряного транспорту. Тобто суб’єкт злочину є спеціальним, наприклад капітан судна, машиніст локомотиву тощо.</a:t>
            </a:r>
          </a:p>
        </p:txBody>
      </p:sp>
      <p:sp>
        <p:nvSpPr>
          <p:cNvPr id="5" name="TextBox 4">
            <a:extLst>
              <a:ext uri="{FF2B5EF4-FFF2-40B4-BE49-F238E27FC236}">
                <a16:creationId xmlns:a16="http://schemas.microsoft.com/office/drawing/2014/main" id="{B82AB145-6F34-4AF6-ADC8-505796A8115E}"/>
              </a:ext>
            </a:extLst>
          </p:cNvPr>
          <p:cNvSpPr txBox="1"/>
          <p:nvPr/>
        </p:nvSpPr>
        <p:spPr>
          <a:xfrm>
            <a:off x="2004646" y="2551837"/>
            <a:ext cx="8897816" cy="2677656"/>
          </a:xfrm>
          <a:prstGeom prst="rect">
            <a:avLst/>
          </a:prstGeom>
          <a:noFill/>
        </p:spPr>
        <p:txBody>
          <a:bodyPr wrap="square">
            <a:spAutoFit/>
          </a:bodyPr>
          <a:lstStyle/>
          <a:p>
            <a:pPr indent="457200" algn="just"/>
            <a:r>
              <a:rPr lang="uk-UA" sz="2400" b="1" dirty="0">
                <a:effectLst/>
                <a:latin typeface="Times New Roman" panose="02020603050405020304" pitchFamily="18" charset="0"/>
                <a:ea typeface="Times New Roman" panose="02020603050405020304" pitchFamily="18" charset="0"/>
              </a:rPr>
              <a:t>Кваліфікуючі ознаки:</a:t>
            </a:r>
            <a:endParaRPr lang="uk-UA" sz="2400" dirty="0">
              <a:effectLst/>
              <a:latin typeface="Times New Roman" panose="02020603050405020304" pitchFamily="18" charset="0"/>
              <a:ea typeface="Times New Roman" panose="02020603050405020304" pitchFamily="18" charset="0"/>
            </a:endParaRPr>
          </a:p>
          <a:p>
            <a:pPr indent="457200" algn="just"/>
            <a:r>
              <a:rPr lang="uk-UA" sz="2400" dirty="0">
                <a:effectLst/>
                <a:latin typeface="Times New Roman" panose="02020603050405020304" pitchFamily="18" charset="0"/>
                <a:ea typeface="Times New Roman" panose="02020603050405020304" pitchFamily="18" charset="0"/>
              </a:rPr>
              <a:t>–</a:t>
            </a:r>
            <a:r>
              <a:rPr lang="uk-UA" sz="2400" b="1" dirty="0">
                <a:effectLst/>
                <a:latin typeface="Times New Roman" panose="02020603050405020304" pitchFamily="18" charset="0"/>
                <a:ea typeface="Times New Roman" panose="02020603050405020304" pitchFamily="18" charset="0"/>
              </a:rPr>
              <a:t> ч. 2 ст. 276 </a:t>
            </a:r>
            <a:r>
              <a:rPr lang="uk-UA" sz="2400" dirty="0">
                <a:effectLst/>
                <a:latin typeface="Times New Roman" panose="02020603050405020304" pitchFamily="18" charset="0"/>
                <a:ea typeface="Times New Roman" panose="02020603050405020304" pitchFamily="18" charset="0"/>
              </a:rPr>
              <a:t>передбачено відповідальність за «ті самі діяння, якщо вони спричинили потерпілому середньої тяжкості чи тяжкі тілесні ушкодження або заподіяли велику матеріальну шкоду»;</a:t>
            </a:r>
          </a:p>
          <a:p>
            <a:pPr indent="450215" algn="just" fontAlgn="ctr"/>
            <a:r>
              <a:rPr lang="uk-UA" sz="2400" dirty="0">
                <a:effectLst/>
                <a:latin typeface="Times New Roman" panose="02020603050405020304" pitchFamily="18" charset="0"/>
                <a:ea typeface="Times New Roman" panose="02020603050405020304" pitchFamily="18" charset="0"/>
              </a:rPr>
              <a:t>–</a:t>
            </a:r>
            <a:r>
              <a:rPr lang="uk-UA" sz="2400" b="1" dirty="0">
                <a:effectLst/>
                <a:latin typeface="Times New Roman" panose="02020603050405020304" pitchFamily="18" charset="0"/>
                <a:ea typeface="Times New Roman" panose="02020603050405020304" pitchFamily="18" charset="0"/>
              </a:rPr>
              <a:t> ч. 3 ст. 276 </a:t>
            </a:r>
            <a:r>
              <a:rPr lang="uk-UA" sz="2400" dirty="0">
                <a:effectLst/>
                <a:latin typeface="Times New Roman" panose="02020603050405020304" pitchFamily="18" charset="0"/>
                <a:ea typeface="Times New Roman" panose="02020603050405020304" pitchFamily="18" charset="0"/>
              </a:rPr>
              <a:t>установлено відповідальність за «діяння, передбачені частинами першою або другою цієї статті, якщо вони спричинили загибель людей». </a:t>
            </a:r>
          </a:p>
        </p:txBody>
      </p:sp>
    </p:spTree>
    <p:extLst>
      <p:ext uri="{BB962C8B-B14F-4D97-AF65-F5344CB8AC3E}">
        <p14:creationId xmlns:p14="http://schemas.microsoft.com/office/powerpoint/2010/main" val="1664005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9ABE16A-6E9C-44B3-A55B-D8F2F8B46EE2}"/>
              </a:ext>
            </a:extLst>
          </p:cNvPr>
          <p:cNvSpPr txBox="1"/>
          <p:nvPr/>
        </p:nvSpPr>
        <p:spPr>
          <a:xfrm>
            <a:off x="1688122" y="714328"/>
            <a:ext cx="9425354" cy="830997"/>
          </a:xfrm>
          <a:prstGeom prst="rect">
            <a:avLst/>
          </a:prstGeom>
          <a:solidFill>
            <a:srgbClr val="FFFF00"/>
          </a:solidFill>
        </p:spPr>
        <p:txBody>
          <a:bodyPr wrap="square">
            <a:spAutoFit/>
          </a:bodyPr>
          <a:lstStyle/>
          <a:p>
            <a:pPr indent="450215" algn="ctr"/>
            <a:r>
              <a:rPr lang="uk-UA" sz="2400" b="1" i="1" dirty="0">
                <a:effectLst/>
                <a:latin typeface="Times New Roman" panose="02020603050405020304" pitchFamily="18" charset="0"/>
                <a:ea typeface="Times New Roman" panose="02020603050405020304" pitchFamily="18" charset="0"/>
              </a:rPr>
              <a:t>Пошкодження шляхів сполучення і транспортних засобів </a:t>
            </a:r>
          </a:p>
          <a:p>
            <a:pPr indent="450215" algn="ctr"/>
            <a:r>
              <a:rPr lang="uk-UA" sz="2400" b="1" i="1" dirty="0">
                <a:effectLst/>
                <a:latin typeface="Times New Roman" panose="02020603050405020304" pitchFamily="18" charset="0"/>
                <a:ea typeface="Times New Roman" panose="02020603050405020304" pitchFamily="18" charset="0"/>
              </a:rPr>
              <a:t>(ст. 277 КК України)</a:t>
            </a:r>
            <a:endParaRPr lang="uk-UA" sz="24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A563219-E468-4B55-AED2-66CB38B2B316}"/>
              </a:ext>
            </a:extLst>
          </p:cNvPr>
          <p:cNvSpPr txBox="1"/>
          <p:nvPr/>
        </p:nvSpPr>
        <p:spPr>
          <a:xfrm>
            <a:off x="1608991" y="1740767"/>
            <a:ext cx="9583615" cy="1938992"/>
          </a:xfrm>
          <a:prstGeom prst="rect">
            <a:avLst/>
          </a:prstGeom>
          <a:noFill/>
        </p:spPr>
        <p:txBody>
          <a:bodyPr wrap="square">
            <a:spAutoFit/>
          </a:bodyPr>
          <a:lstStyle/>
          <a:p>
            <a:pPr indent="450215" algn="just"/>
            <a:r>
              <a:rPr lang="uk-UA" sz="2400" b="1" dirty="0">
                <a:effectLst/>
                <a:latin typeface="Times New Roman" panose="02020603050405020304" pitchFamily="18" charset="0"/>
                <a:ea typeface="Times New Roman" panose="02020603050405020304" pitchFamily="18" charset="0"/>
              </a:rPr>
              <a:t>Основним безпосереднім об’єктом</a:t>
            </a:r>
            <a:r>
              <a:rPr lang="uk-UA" sz="2400" dirty="0">
                <a:effectLst/>
                <a:latin typeface="Times New Roman" panose="02020603050405020304" pitchFamily="18" charset="0"/>
                <a:ea typeface="Times New Roman" panose="02020603050405020304" pitchFamily="18" charset="0"/>
              </a:rPr>
              <a:t> посягання є відносини, покликані забезпечувати безпеку руху та експлуатацію різних видів транспорту. </a:t>
            </a:r>
          </a:p>
          <a:p>
            <a:pPr indent="450215" algn="just"/>
            <a:r>
              <a:rPr lang="uk-UA" sz="2400" b="1" dirty="0">
                <a:effectLst/>
                <a:latin typeface="Times New Roman" panose="02020603050405020304" pitchFamily="18" charset="0"/>
                <a:ea typeface="Times New Roman" panose="02020603050405020304" pitchFamily="18" charset="0"/>
              </a:rPr>
              <a:t>Додатковим обов’язковим об’єктом</a:t>
            </a:r>
            <a:r>
              <a:rPr lang="uk-UA" sz="2400" dirty="0">
                <a:effectLst/>
                <a:latin typeface="Times New Roman" panose="02020603050405020304" pitchFamily="18" charset="0"/>
                <a:ea typeface="Times New Roman" panose="02020603050405020304" pitchFamily="18" charset="0"/>
              </a:rPr>
              <a:t> цього злочину можуть виступати життя і здоров’я особи та власність. </a:t>
            </a:r>
          </a:p>
        </p:txBody>
      </p:sp>
      <p:sp>
        <p:nvSpPr>
          <p:cNvPr id="7" name="TextBox 6">
            <a:extLst>
              <a:ext uri="{FF2B5EF4-FFF2-40B4-BE49-F238E27FC236}">
                <a16:creationId xmlns:a16="http://schemas.microsoft.com/office/drawing/2014/main" id="{E641A3C5-345F-4292-AB32-2D65C4BC7239}"/>
              </a:ext>
            </a:extLst>
          </p:cNvPr>
          <p:cNvSpPr txBox="1"/>
          <p:nvPr/>
        </p:nvSpPr>
        <p:spPr>
          <a:xfrm>
            <a:off x="1688122" y="3875201"/>
            <a:ext cx="9671539" cy="2677656"/>
          </a:xfrm>
          <a:prstGeom prst="rect">
            <a:avLst/>
          </a:prstGeom>
          <a:noFill/>
        </p:spPr>
        <p:txBody>
          <a:bodyPr wrap="square">
            <a:spAutoFit/>
          </a:bodyPr>
          <a:lstStyle/>
          <a:p>
            <a:pPr indent="450215" algn="just"/>
            <a:r>
              <a:rPr lang="uk-UA" sz="2400" b="1" i="1" dirty="0">
                <a:effectLst/>
                <a:latin typeface="Times New Roman" panose="02020603050405020304" pitchFamily="18" charset="0"/>
                <a:ea typeface="Times New Roman" panose="02020603050405020304" pitchFamily="18" charset="0"/>
              </a:rPr>
              <a:t>Предметом</a:t>
            </a:r>
            <a:r>
              <a:rPr lang="uk-UA" sz="2400" dirty="0">
                <a:effectLst/>
                <a:latin typeface="Times New Roman" panose="02020603050405020304" pitchFamily="18" charset="0"/>
                <a:ea typeface="Times New Roman" panose="02020603050405020304" pitchFamily="18" charset="0"/>
              </a:rPr>
              <a:t> злочинного посягання є шляхи сполучення (залізничне полотно на магістральних і під’їзних шляхах, злітні смуги, фарватери, канали, автомобільні дороги), споруди на них (мости, пасажирські та вантажні платформи, тунелі, естакади, причали, шлюзи, шлагбауми тощо), рухомий склад, судна залізничного, повітряного, а також водного транспорту, засоби зв’язку чи сигналізації (світлофори, семафори, радіостанції, радіомаяки, радіопеленгатори, локатори тощо). </a:t>
            </a:r>
          </a:p>
        </p:txBody>
      </p:sp>
    </p:spTree>
    <p:extLst>
      <p:ext uri="{BB962C8B-B14F-4D97-AF65-F5344CB8AC3E}">
        <p14:creationId xmlns:p14="http://schemas.microsoft.com/office/powerpoint/2010/main" val="4231680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81D0437-5AC5-43BD-BC47-7B4138461F2C}"/>
              </a:ext>
            </a:extLst>
          </p:cNvPr>
          <p:cNvSpPr txBox="1"/>
          <p:nvPr/>
        </p:nvSpPr>
        <p:spPr>
          <a:xfrm>
            <a:off x="1846384" y="1661555"/>
            <a:ext cx="9214339" cy="3046988"/>
          </a:xfrm>
          <a:prstGeom prst="rect">
            <a:avLst/>
          </a:prstGeom>
          <a:noFill/>
        </p:spPr>
        <p:txBody>
          <a:bodyPr wrap="square">
            <a:spAutoFit/>
          </a:bodyPr>
          <a:lstStyle/>
          <a:p>
            <a:pPr indent="450215" algn="just"/>
            <a:r>
              <a:rPr lang="uk-UA" sz="2400" b="1" i="1" dirty="0">
                <a:effectLst/>
                <a:latin typeface="Times New Roman" panose="02020603050405020304" pitchFamily="18" charset="0"/>
                <a:ea typeface="Times New Roman" panose="02020603050405020304" pitchFamily="18" charset="0"/>
              </a:rPr>
              <a:t>Предметом</a:t>
            </a:r>
            <a:r>
              <a:rPr lang="uk-UA" sz="2400" dirty="0">
                <a:effectLst/>
                <a:latin typeface="Times New Roman" panose="02020603050405020304" pitchFamily="18" charset="0"/>
                <a:ea typeface="Times New Roman" panose="02020603050405020304" pitchFamily="18" charset="0"/>
              </a:rPr>
              <a:t> злочинного посягання є шляхи сполучення (залізничне полотно на магістральних і під’їзних шляхах, злітні смуги, фарватери, канали, автомобільні дороги), споруди на них (мости, пасажирські та вантажні платформи, тунелі, естакади, причали, шлюзи, шлагбауми тощо), рухомий склад, судна залізничного, повітряного, а також водного транспорту, засоби зв’язку чи сигналізації (світлофори, семафори, радіостанції, радіомаяки, радіопеленгатори, локатори тощо). </a:t>
            </a:r>
          </a:p>
        </p:txBody>
      </p:sp>
    </p:spTree>
    <p:extLst>
      <p:ext uri="{BB962C8B-B14F-4D97-AF65-F5344CB8AC3E}">
        <p14:creationId xmlns:p14="http://schemas.microsoft.com/office/powerpoint/2010/main" val="160193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BE2BAA4-28E2-4317-98C4-30728E9AAFFD}"/>
              </a:ext>
            </a:extLst>
          </p:cNvPr>
          <p:cNvSpPr txBox="1"/>
          <p:nvPr/>
        </p:nvSpPr>
        <p:spPr>
          <a:xfrm>
            <a:off x="1664676" y="841500"/>
            <a:ext cx="9284677" cy="4893647"/>
          </a:xfrm>
          <a:prstGeom prst="rect">
            <a:avLst/>
          </a:prstGeom>
          <a:noFill/>
        </p:spPr>
        <p:txBody>
          <a:bodyPr wrap="square">
            <a:spAutoFit/>
          </a:bodyPr>
          <a:lstStyle/>
          <a:p>
            <a:pPr indent="450215" algn="just"/>
            <a:r>
              <a:rPr lang="uk-UA" sz="2400" b="1" dirty="0">
                <a:effectLst/>
                <a:latin typeface="Times New Roman" panose="02020603050405020304" pitchFamily="18" charset="0"/>
                <a:ea typeface="Times New Roman" panose="02020603050405020304" pitchFamily="18" charset="0"/>
              </a:rPr>
              <a:t>Об’єктивна сторона </a:t>
            </a:r>
            <a:r>
              <a:rPr lang="uk-UA" sz="2400" dirty="0">
                <a:effectLst/>
                <a:latin typeface="Times New Roman" panose="02020603050405020304" pitchFamily="18" charset="0"/>
                <a:ea typeface="Times New Roman" panose="02020603050405020304" pitchFamily="18" charset="0"/>
              </a:rPr>
              <a:t>злочину охоплює три обов’язкові ознаки: </a:t>
            </a:r>
          </a:p>
          <a:p>
            <a:pPr indent="450215" algn="just"/>
            <a:r>
              <a:rPr lang="uk-UA" sz="2400" dirty="0">
                <a:effectLst/>
                <a:latin typeface="Times New Roman" panose="02020603050405020304" pitchFamily="18" charset="0"/>
                <a:ea typeface="Times New Roman" panose="02020603050405020304" pitchFamily="18" charset="0"/>
              </a:rPr>
              <a:t>1) </a:t>
            </a:r>
            <a:r>
              <a:rPr lang="uk-UA" sz="2400" b="1" i="1" dirty="0">
                <a:effectLst/>
                <a:latin typeface="Times New Roman" panose="02020603050405020304" pitchFamily="18" charset="0"/>
                <a:ea typeface="Times New Roman" panose="02020603050405020304" pitchFamily="18" charset="0"/>
              </a:rPr>
              <a:t>руйнування</a:t>
            </a:r>
            <a:r>
              <a:rPr lang="uk-UA" sz="2400" dirty="0">
                <a:effectLst/>
                <a:latin typeface="Times New Roman" panose="02020603050405020304" pitchFamily="18" charset="0"/>
                <a:ea typeface="Times New Roman" panose="02020603050405020304" pitchFamily="18" charset="0"/>
              </a:rPr>
              <a:t> – повне або часткове їх знищення, що виключає можливість їх подальшого цільового використання (знищення рухомого складу, руйнування залізничних мостів, знищення злітних смуг, затоплення судна, тощо) або пошкодження вказаних предметів (приведення їх в такий стан, коли вони втрачають здатність до використання за призначенням – обрив телефонних або телеграфних проводів, розгвинчування рейок тощо); </a:t>
            </a:r>
            <a:r>
              <a:rPr lang="uk-UA" sz="2400" b="1" i="1" dirty="0">
                <a:effectLst/>
                <a:latin typeface="Times New Roman" panose="02020603050405020304" pitchFamily="18" charset="0"/>
                <a:ea typeface="Times New Roman" panose="02020603050405020304" pitchFamily="18" charset="0"/>
              </a:rPr>
              <a:t>інші дії, спрямовані на приведення зазначених предметів у непридатний для експлуатації стан</a:t>
            </a:r>
            <a:r>
              <a:rPr lang="uk-UA" sz="2400" dirty="0">
                <a:effectLst/>
                <a:latin typeface="Times New Roman" panose="02020603050405020304" pitchFamily="18" charset="0"/>
                <a:ea typeface="Times New Roman" panose="02020603050405020304" pitchFamily="18" charset="0"/>
              </a:rPr>
              <a:t> – це дії, які зашкоджують безпечній експлуатації транспортних об’єктів (вимикання засобів зв’язку чи сигналізації, їх блокування, влаштування перешкод для сприйняття знаків, сигналів та іншої інформації тощо);</a:t>
            </a:r>
          </a:p>
        </p:txBody>
      </p:sp>
    </p:spTree>
    <p:extLst>
      <p:ext uri="{BB962C8B-B14F-4D97-AF65-F5344CB8AC3E}">
        <p14:creationId xmlns:p14="http://schemas.microsoft.com/office/powerpoint/2010/main" val="3695217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8748DC-B17E-448F-BC92-736A1402BFD3}"/>
              </a:ext>
            </a:extLst>
          </p:cNvPr>
          <p:cNvSpPr txBox="1"/>
          <p:nvPr/>
        </p:nvSpPr>
        <p:spPr>
          <a:xfrm>
            <a:off x="1356946" y="797510"/>
            <a:ext cx="9724291" cy="5262979"/>
          </a:xfrm>
          <a:prstGeom prst="rect">
            <a:avLst/>
          </a:prstGeom>
          <a:noFill/>
        </p:spPr>
        <p:txBody>
          <a:bodyPr wrap="square">
            <a:spAutoFit/>
          </a:bodyPr>
          <a:lstStyle/>
          <a:p>
            <a:pPr indent="450215" algn="just"/>
            <a:r>
              <a:rPr lang="uk-UA" sz="2400" dirty="0">
                <a:effectLst/>
                <a:latin typeface="Times New Roman" panose="02020603050405020304" pitchFamily="18" charset="0"/>
                <a:ea typeface="Times New Roman" panose="02020603050405020304" pitchFamily="18" charset="0"/>
              </a:rPr>
              <a:t>2) </a:t>
            </a:r>
            <a:r>
              <a:rPr lang="uk-UA" sz="2400" b="1" i="1" dirty="0">
                <a:effectLst/>
                <a:latin typeface="Times New Roman" panose="02020603050405020304" pitchFamily="18" charset="0"/>
                <a:ea typeface="Times New Roman" panose="02020603050405020304" pitchFamily="18" charset="0"/>
              </a:rPr>
              <a:t>наслідки у вигляді настання аварії</a:t>
            </a:r>
            <a:r>
              <a:rPr lang="uk-UA" sz="2400" b="1" dirty="0">
                <a:effectLst/>
                <a:latin typeface="Times New Roman" panose="02020603050405020304" pitchFamily="18" charset="0"/>
                <a:ea typeface="Times New Roman" panose="02020603050405020304" pitchFamily="18" charset="0"/>
              </a:rPr>
              <a:t> </a:t>
            </a:r>
            <a:r>
              <a:rPr lang="uk-UA" sz="2400" dirty="0">
                <a:effectLst/>
                <a:latin typeface="Times New Roman" panose="02020603050405020304" pitchFamily="18" charset="0"/>
                <a:ea typeface="Times New Roman" panose="02020603050405020304" pitchFamily="18" charset="0"/>
              </a:rPr>
              <a:t>(транспортна подія, пов’язана із пошкодженням транспортних засобів або шляхів сполучення – зіткненням суден, сходженням поїздів із рейок, посадкою на мілину тощо), </a:t>
            </a:r>
            <a:r>
              <a:rPr lang="uk-UA" sz="2400" b="1" i="1" dirty="0">
                <a:effectLst/>
                <a:latin typeface="Times New Roman" panose="02020603050405020304" pitchFamily="18" charset="0"/>
                <a:ea typeface="Times New Roman" panose="02020603050405020304" pitchFamily="18" charset="0"/>
              </a:rPr>
              <a:t>можливість настання аварії</a:t>
            </a:r>
            <a:r>
              <a:rPr lang="uk-UA" sz="2400" b="1" dirty="0">
                <a:effectLst/>
                <a:latin typeface="Times New Roman" panose="02020603050405020304" pitchFamily="18" charset="0"/>
                <a:ea typeface="Times New Roman" panose="02020603050405020304" pitchFamily="18" charset="0"/>
              </a:rPr>
              <a:t>, </a:t>
            </a:r>
            <a:r>
              <a:rPr lang="uk-UA" sz="2400" b="1" i="1" dirty="0">
                <a:effectLst/>
                <a:latin typeface="Times New Roman" panose="02020603050405020304" pitchFamily="18" charset="0"/>
                <a:ea typeface="Times New Roman" panose="02020603050405020304" pitchFamily="18" charset="0"/>
              </a:rPr>
              <a:t>порушення нормальної роботи транспорту</a:t>
            </a:r>
            <a:r>
              <a:rPr lang="uk-UA" sz="2400" b="1" dirty="0">
                <a:effectLst/>
                <a:latin typeface="Times New Roman" panose="02020603050405020304" pitchFamily="18" charset="0"/>
                <a:ea typeface="Times New Roman" panose="02020603050405020304" pitchFamily="18" charset="0"/>
              </a:rPr>
              <a:t> (</a:t>
            </a:r>
            <a:r>
              <a:rPr lang="uk-UA" sz="2400" dirty="0">
                <a:effectLst/>
                <a:latin typeface="Times New Roman" panose="02020603050405020304" pitchFamily="18" charset="0"/>
                <a:ea typeface="Times New Roman" panose="02020603050405020304" pitchFamily="18" charset="0"/>
              </a:rPr>
              <a:t>порушення розкладу, графіка руху поїздів чи водних або повітряних суден, ускладнення подальшого пересування пасажирів та вантажів тощо), </a:t>
            </a:r>
            <a:r>
              <a:rPr lang="uk-UA" sz="2400" b="1" i="1" dirty="0">
                <a:effectLst/>
                <a:latin typeface="Times New Roman" panose="02020603050405020304" pitchFamily="18" charset="0"/>
                <a:ea typeface="Times New Roman" panose="02020603050405020304" pitchFamily="18" charset="0"/>
              </a:rPr>
              <a:t>небезпека для життя людей</a:t>
            </a:r>
            <a:r>
              <a:rPr lang="uk-UA" sz="2400" b="1" dirty="0">
                <a:effectLst/>
                <a:latin typeface="Times New Roman" panose="02020603050405020304" pitchFamily="18" charset="0"/>
                <a:ea typeface="Times New Roman" panose="02020603050405020304" pitchFamily="18" charset="0"/>
              </a:rPr>
              <a:t> </a:t>
            </a:r>
            <a:r>
              <a:rPr lang="uk-UA" sz="2400" dirty="0">
                <a:effectLst/>
                <a:latin typeface="Times New Roman" panose="02020603050405020304" pitchFamily="18" charset="0"/>
                <a:ea typeface="Times New Roman" panose="02020603050405020304" pitchFamily="18" charset="0"/>
              </a:rPr>
              <a:t>(реальна можливість загибелі одного або декількох потерпілих) чи </a:t>
            </a:r>
            <a:r>
              <a:rPr lang="uk-UA" sz="2400" b="1" i="1" dirty="0">
                <a:effectLst/>
                <a:latin typeface="Times New Roman" panose="02020603050405020304" pitchFamily="18" charset="0"/>
                <a:ea typeface="Times New Roman" panose="02020603050405020304" pitchFamily="18" charset="0"/>
              </a:rPr>
              <a:t>настання інших тяжких наслідків</a:t>
            </a:r>
            <a:r>
              <a:rPr lang="uk-UA" sz="2400" b="1" dirty="0">
                <a:effectLst/>
                <a:latin typeface="Times New Roman" panose="02020603050405020304" pitchFamily="18" charset="0"/>
                <a:ea typeface="Times New Roman" panose="02020603050405020304" pitchFamily="18" charset="0"/>
              </a:rPr>
              <a:t> </a:t>
            </a:r>
            <a:r>
              <a:rPr lang="uk-UA" sz="2400" dirty="0">
                <a:effectLst/>
                <a:latin typeface="Times New Roman" panose="02020603050405020304" pitchFamily="18" charset="0"/>
                <a:ea typeface="Times New Roman" panose="02020603050405020304" pitchFamily="18" charset="0"/>
              </a:rPr>
              <a:t>(є оціночним поняттям – це реальна можливість спричинення середньої тяжкості або тяжких тілесних ушкоджень потерпілому, заподіяння великої матеріальної шкоди, під чим розуміється заподіяння майнових збитків на суму від двохсот п’ятдесяти і більше разів неоподатковуваних мінімумів доходів громадян на момент учинення злочину); </a:t>
            </a:r>
          </a:p>
        </p:txBody>
      </p:sp>
    </p:spTree>
    <p:extLst>
      <p:ext uri="{BB962C8B-B14F-4D97-AF65-F5344CB8AC3E}">
        <p14:creationId xmlns:p14="http://schemas.microsoft.com/office/powerpoint/2010/main" val="3195098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C325BE1-2A11-4B3A-BE1E-08023CD8AF1C}"/>
              </a:ext>
            </a:extLst>
          </p:cNvPr>
          <p:cNvSpPr txBox="1"/>
          <p:nvPr/>
        </p:nvSpPr>
        <p:spPr>
          <a:xfrm>
            <a:off x="1195754" y="236706"/>
            <a:ext cx="9952892" cy="3046988"/>
          </a:xfrm>
          <a:prstGeom prst="rect">
            <a:avLst/>
          </a:prstGeom>
          <a:noFill/>
        </p:spPr>
        <p:txBody>
          <a:bodyPr wrap="square">
            <a:spAutoFit/>
          </a:bodyPr>
          <a:lstStyle/>
          <a:p>
            <a:pPr indent="450215" algn="just"/>
            <a:r>
              <a:rPr lang="uk-UA" sz="2400" dirty="0">
                <a:effectLst/>
                <a:latin typeface="Times New Roman" panose="02020603050405020304" pitchFamily="18" charset="0"/>
                <a:ea typeface="Times New Roman" panose="02020603050405020304" pitchFamily="18" charset="0"/>
              </a:rPr>
              <a:t>3) </a:t>
            </a:r>
            <a:r>
              <a:rPr lang="uk-UA" sz="2400" i="1" dirty="0">
                <a:effectLst/>
                <a:latin typeface="Times New Roman" panose="02020603050405020304" pitchFamily="18" charset="0"/>
                <a:ea typeface="Times New Roman" panose="02020603050405020304" pitchFamily="18" charset="0"/>
              </a:rPr>
              <a:t>причинний зв’язок</a:t>
            </a:r>
            <a:r>
              <a:rPr lang="uk-UA" sz="2400" dirty="0">
                <a:effectLst/>
                <a:latin typeface="Times New Roman" panose="02020603050405020304" pitchFamily="18" charset="0"/>
                <a:ea typeface="Times New Roman" panose="02020603050405020304" pitchFamily="18" charset="0"/>
              </a:rPr>
              <a:t> між діями і зазначеними наслідками. </a:t>
            </a:r>
          </a:p>
          <a:p>
            <a:pPr indent="450215" algn="just"/>
            <a:r>
              <a:rPr lang="uk-UA" sz="2400" dirty="0">
                <a:effectLst/>
                <a:latin typeface="Times New Roman" panose="02020603050405020304" pitchFamily="18" charset="0"/>
                <a:ea typeface="Times New Roman" panose="02020603050405020304" pitchFamily="18" charset="0"/>
              </a:rPr>
              <a:t>Злочин вважається </a:t>
            </a:r>
            <a:r>
              <a:rPr lang="uk-UA" sz="2400" b="1" i="1" dirty="0">
                <a:effectLst/>
                <a:latin typeface="Times New Roman" panose="02020603050405020304" pitchFamily="18" charset="0"/>
                <a:ea typeface="Times New Roman" panose="02020603050405020304" pitchFamily="18" charset="0"/>
              </a:rPr>
              <a:t>закінченим з моменту</a:t>
            </a:r>
            <a:r>
              <a:rPr lang="uk-UA" sz="2400" b="1" dirty="0">
                <a:effectLst/>
                <a:latin typeface="Times New Roman" panose="02020603050405020304" pitchFamily="18" charset="0"/>
                <a:ea typeface="Times New Roman" panose="02020603050405020304" pitchFamily="18" charset="0"/>
              </a:rPr>
              <a:t> </a:t>
            </a:r>
            <a:r>
              <a:rPr lang="uk-UA" sz="2400" dirty="0">
                <a:effectLst/>
                <a:latin typeface="Times New Roman" panose="02020603050405020304" pitchFamily="18" charset="0"/>
                <a:ea typeface="Times New Roman" panose="02020603050405020304" pitchFamily="18" charset="0"/>
              </a:rPr>
              <a:t>руйнування або пошкодження шляхів сполучення, споруд, рухомого складу або суден, засобів зв’язку чи сигналізації, а також вчинення інших дій, спрямованих на приведення зазначених предметів у непридатний для експлуатації стан, якщо це спричинило чи могло спричинити аварію поїзда, судна, порушило нормальну роботу транспорту або створило небезпеку для життя людей чи настання інших тяжких наслідків. </a:t>
            </a:r>
          </a:p>
        </p:txBody>
      </p:sp>
      <p:sp>
        <p:nvSpPr>
          <p:cNvPr id="5" name="TextBox 4">
            <a:extLst>
              <a:ext uri="{FF2B5EF4-FFF2-40B4-BE49-F238E27FC236}">
                <a16:creationId xmlns:a16="http://schemas.microsoft.com/office/drawing/2014/main" id="{5121F196-A9CE-4BAC-A424-614874147A3B}"/>
              </a:ext>
            </a:extLst>
          </p:cNvPr>
          <p:cNvSpPr txBox="1"/>
          <p:nvPr/>
        </p:nvSpPr>
        <p:spPr>
          <a:xfrm>
            <a:off x="1195755" y="3204974"/>
            <a:ext cx="9952891" cy="3416320"/>
          </a:xfrm>
          <a:prstGeom prst="rect">
            <a:avLst/>
          </a:prstGeom>
          <a:noFill/>
        </p:spPr>
        <p:txBody>
          <a:bodyPr wrap="square">
            <a:spAutoFit/>
          </a:bodyPr>
          <a:lstStyle/>
          <a:p>
            <a:pPr indent="450215" algn="just"/>
            <a:r>
              <a:rPr lang="uk-UA" sz="2400" b="1" dirty="0">
                <a:effectLst/>
                <a:latin typeface="Times New Roman" panose="02020603050405020304" pitchFamily="18" charset="0"/>
                <a:ea typeface="Times New Roman" panose="02020603050405020304" pitchFamily="18" charset="0"/>
              </a:rPr>
              <a:t>Суб’єктом</a:t>
            </a:r>
            <a:r>
              <a:rPr lang="uk-UA" sz="2400" dirty="0">
                <a:effectLst/>
                <a:latin typeface="Times New Roman" panose="02020603050405020304" pitchFamily="18" charset="0"/>
                <a:ea typeface="Times New Roman" panose="02020603050405020304" pitchFamily="18" charset="0"/>
              </a:rPr>
              <a:t> </a:t>
            </a:r>
            <a:r>
              <a:rPr lang="uk-UA" sz="2400" b="1" dirty="0">
                <a:effectLst/>
                <a:latin typeface="Times New Roman" panose="02020603050405020304" pitchFamily="18" charset="0"/>
                <a:ea typeface="Times New Roman" panose="02020603050405020304" pitchFamily="18" charset="0"/>
              </a:rPr>
              <a:t>злочину</a:t>
            </a:r>
            <a:r>
              <a:rPr lang="uk-UA" sz="2400" dirty="0">
                <a:effectLst/>
                <a:latin typeface="Times New Roman" panose="02020603050405020304" pitchFamily="18" charset="0"/>
                <a:ea typeface="Times New Roman" panose="02020603050405020304" pitchFamily="18" charset="0"/>
              </a:rPr>
              <a:t> є фізична осудна особа, що досягла 14-річного віку. </a:t>
            </a:r>
          </a:p>
          <a:p>
            <a:pPr indent="450215" algn="just"/>
            <a:r>
              <a:rPr lang="uk-UA" sz="2400" dirty="0">
                <a:effectLst/>
                <a:latin typeface="Times New Roman" panose="02020603050405020304" pitchFamily="18" charset="0"/>
                <a:ea typeface="Times New Roman" panose="02020603050405020304" pitchFamily="18" charset="0"/>
              </a:rPr>
              <a:t>За</a:t>
            </a:r>
            <a:r>
              <a:rPr lang="uk-UA" sz="2400" b="1" dirty="0">
                <a:effectLst/>
                <a:latin typeface="Times New Roman" panose="02020603050405020304" pitchFamily="18" charset="0"/>
                <a:ea typeface="Times New Roman" panose="02020603050405020304" pitchFamily="18" charset="0"/>
              </a:rPr>
              <a:t> суб’єктивною стороною</a:t>
            </a:r>
            <a:r>
              <a:rPr lang="uk-UA" sz="2400" dirty="0">
                <a:effectLst/>
                <a:latin typeface="Times New Roman" panose="02020603050405020304" pitchFamily="18" charset="0"/>
                <a:ea typeface="Times New Roman" panose="02020603050405020304" pitchFamily="18" charset="0"/>
              </a:rPr>
              <a:t> злочин характеризується </a:t>
            </a:r>
            <a:r>
              <a:rPr lang="uk-UA" sz="2400" i="1" dirty="0">
                <a:effectLst/>
                <a:latin typeface="Times New Roman" panose="02020603050405020304" pitchFamily="18" charset="0"/>
                <a:ea typeface="Times New Roman" panose="02020603050405020304" pitchFamily="18" charset="0"/>
              </a:rPr>
              <a:t>прямим або непрямим умислом</a:t>
            </a:r>
            <a:r>
              <a:rPr lang="uk-UA" sz="2400" dirty="0">
                <a:effectLst/>
                <a:latin typeface="Times New Roman" panose="02020603050405020304" pitchFamily="18" charset="0"/>
                <a:ea typeface="Times New Roman" panose="02020603050405020304" pitchFamily="18" charset="0"/>
              </a:rPr>
              <a:t> щодо руйнування або пошкодження шляхів сполучення, споруд на них, рухомого складу або суден, засобів зв’язку чи сигналізації, стосовно ж аварії поїзда, судна або порушення нормальної роботи транспорту чи можливості їх настання – </a:t>
            </a:r>
            <a:r>
              <a:rPr lang="uk-UA" sz="2400" i="1" dirty="0">
                <a:effectLst/>
                <a:latin typeface="Times New Roman" panose="02020603050405020304" pitchFamily="18" charset="0"/>
                <a:ea typeface="Times New Roman" panose="02020603050405020304" pitchFamily="18" charset="0"/>
              </a:rPr>
              <a:t>умислом або необережністю</a:t>
            </a:r>
            <a:r>
              <a:rPr lang="uk-UA" sz="2400" dirty="0">
                <a:effectLst/>
                <a:latin typeface="Times New Roman" panose="02020603050405020304" pitchFamily="18" charset="0"/>
                <a:ea typeface="Times New Roman" panose="02020603050405020304" pitchFamily="18" charset="0"/>
              </a:rPr>
              <a:t>. Психічне ставлення суб’єкта злочину до наслідків, передбачених частинами 2 і 3 ст. 277 КК України, має бути </a:t>
            </a:r>
            <a:r>
              <a:rPr lang="uk-UA" sz="2400" i="1" dirty="0">
                <a:effectLst/>
                <a:latin typeface="Times New Roman" panose="02020603050405020304" pitchFamily="18" charset="0"/>
                <a:ea typeface="Times New Roman" panose="02020603050405020304" pitchFamily="18" charset="0"/>
              </a:rPr>
              <a:t>необережним</a:t>
            </a:r>
            <a:r>
              <a:rPr lang="uk-UA" sz="24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4248960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69A91A-0CD6-4C0C-9511-67D4E39EACC8}"/>
              </a:ext>
            </a:extLst>
          </p:cNvPr>
          <p:cNvSpPr txBox="1"/>
          <p:nvPr/>
        </p:nvSpPr>
        <p:spPr>
          <a:xfrm>
            <a:off x="1670538" y="593412"/>
            <a:ext cx="9583616" cy="830997"/>
          </a:xfrm>
          <a:prstGeom prst="rect">
            <a:avLst/>
          </a:prstGeom>
          <a:solidFill>
            <a:srgbClr val="FFFF00"/>
          </a:solidFill>
        </p:spPr>
        <p:txBody>
          <a:bodyPr wrap="square">
            <a:spAutoFit/>
          </a:bodyPr>
          <a:lstStyle/>
          <a:p>
            <a:pPr indent="450215" algn="ctr"/>
            <a:r>
              <a:rPr lang="uk-UA" sz="2400" b="1" i="1" dirty="0">
                <a:effectLst/>
                <a:latin typeface="Times New Roman" panose="02020603050405020304" pitchFamily="18" charset="0"/>
                <a:ea typeface="Times New Roman" panose="02020603050405020304" pitchFamily="18" charset="0"/>
              </a:rPr>
              <a:t>Угон або захоплення залізничного рухомого складу, повітряного, морського чи річкового судна (ст. 278 КК України)</a:t>
            </a:r>
            <a:endParaRPr lang="uk-UA" sz="24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DE4459CF-6CED-475A-A0EE-018737371E11}"/>
              </a:ext>
            </a:extLst>
          </p:cNvPr>
          <p:cNvSpPr txBox="1"/>
          <p:nvPr/>
        </p:nvSpPr>
        <p:spPr>
          <a:xfrm>
            <a:off x="1670536" y="1531874"/>
            <a:ext cx="9583616" cy="830997"/>
          </a:xfrm>
          <a:prstGeom prst="rect">
            <a:avLst/>
          </a:prstGeom>
          <a:noFill/>
        </p:spPr>
        <p:txBody>
          <a:bodyPr wrap="square">
            <a:spAutoFit/>
          </a:bodyPr>
          <a:lstStyle/>
          <a:p>
            <a:r>
              <a:rPr lang="uk-UA" sz="2400" b="1" i="1" dirty="0">
                <a:effectLst/>
                <a:latin typeface="Times New Roman" panose="02020603050405020304" pitchFamily="18" charset="0"/>
                <a:ea typeface="Times New Roman" panose="02020603050405020304" pitchFamily="18" charset="0"/>
              </a:rPr>
              <a:t>Предметом</a:t>
            </a:r>
            <a:r>
              <a:rPr lang="uk-UA" sz="2400" b="1" dirty="0">
                <a:effectLst/>
                <a:latin typeface="Times New Roman" panose="02020603050405020304" pitchFamily="18" charset="0"/>
                <a:ea typeface="Times New Roman" panose="02020603050405020304" pitchFamily="18" charset="0"/>
              </a:rPr>
              <a:t> </a:t>
            </a:r>
            <a:r>
              <a:rPr lang="uk-UA" sz="2400" dirty="0">
                <a:effectLst/>
                <a:latin typeface="Times New Roman" panose="02020603050405020304" pitchFamily="18" charset="0"/>
                <a:ea typeface="Times New Roman" panose="02020603050405020304" pitchFamily="18" charset="0"/>
              </a:rPr>
              <a:t>злочину на </a:t>
            </a:r>
            <a:r>
              <a:rPr lang="uk-UA" sz="2400" i="1" dirty="0">
                <a:effectLst/>
                <a:latin typeface="Times New Roman" panose="02020603050405020304" pitchFamily="18" charset="0"/>
                <a:ea typeface="Times New Roman" panose="02020603050405020304" pitchFamily="18" charset="0"/>
              </a:rPr>
              <a:t>залізниці</a:t>
            </a:r>
            <a:r>
              <a:rPr lang="uk-UA" sz="2400" dirty="0">
                <a:effectLst/>
                <a:latin typeface="Times New Roman" panose="02020603050405020304" pitchFamily="18" charset="0"/>
                <a:ea typeface="Times New Roman" panose="02020603050405020304" pitchFamily="18" charset="0"/>
              </a:rPr>
              <a:t> є пасажирський або вантажний потяг, локомотив, дрезина та інші механічні транспортні засоби. </a:t>
            </a:r>
            <a:endParaRPr lang="uk-UA" sz="2400" dirty="0"/>
          </a:p>
        </p:txBody>
      </p:sp>
      <p:sp>
        <p:nvSpPr>
          <p:cNvPr id="7" name="TextBox 6">
            <a:extLst>
              <a:ext uri="{FF2B5EF4-FFF2-40B4-BE49-F238E27FC236}">
                <a16:creationId xmlns:a16="http://schemas.microsoft.com/office/drawing/2014/main" id="{B72C9D2B-0BB9-49C9-875C-FC2061EE5DAD}"/>
              </a:ext>
            </a:extLst>
          </p:cNvPr>
          <p:cNvSpPr txBox="1"/>
          <p:nvPr/>
        </p:nvSpPr>
        <p:spPr>
          <a:xfrm>
            <a:off x="1670536" y="2362871"/>
            <a:ext cx="9583616" cy="1938992"/>
          </a:xfrm>
          <a:prstGeom prst="rect">
            <a:avLst/>
          </a:prstGeom>
          <a:noFill/>
        </p:spPr>
        <p:txBody>
          <a:bodyPr wrap="square">
            <a:spAutoFit/>
          </a:bodyPr>
          <a:lstStyle/>
          <a:p>
            <a:pPr indent="450215" algn="just"/>
            <a:r>
              <a:rPr lang="uk-UA" sz="2400" b="1" dirty="0">
                <a:effectLst/>
                <a:latin typeface="Times New Roman" panose="02020603050405020304" pitchFamily="18" charset="0"/>
                <a:ea typeface="Times New Roman" panose="02020603050405020304" pitchFamily="18" charset="0"/>
              </a:rPr>
              <a:t>Об’єктивна сторона </a:t>
            </a:r>
            <a:r>
              <a:rPr lang="uk-UA" sz="2400" dirty="0">
                <a:effectLst/>
                <a:latin typeface="Times New Roman" panose="02020603050405020304" pitchFamily="18" charset="0"/>
                <a:ea typeface="Times New Roman" panose="02020603050405020304" pitchFamily="18" charset="0"/>
              </a:rPr>
              <a:t>злочину виражається в угоні або захопленні зазначених транспортних засобів.</a:t>
            </a:r>
          </a:p>
          <a:p>
            <a:r>
              <a:rPr lang="uk-UA" sz="2400" b="1" i="1" dirty="0">
                <a:effectLst/>
                <a:latin typeface="Times New Roman" panose="02020603050405020304" pitchFamily="18" charset="0"/>
                <a:ea typeface="Times New Roman" panose="02020603050405020304" pitchFamily="18" charset="0"/>
              </a:rPr>
              <a:t>	Угон</a:t>
            </a:r>
            <a:r>
              <a:rPr lang="uk-UA" sz="2400" i="1" dirty="0">
                <a:effectLst/>
                <a:latin typeface="Times New Roman" panose="02020603050405020304" pitchFamily="18" charset="0"/>
                <a:ea typeface="Times New Roman" panose="02020603050405020304" pitchFamily="18" charset="0"/>
              </a:rPr>
              <a:t> </a:t>
            </a:r>
            <a:r>
              <a:rPr lang="uk-UA" sz="2400" dirty="0">
                <a:effectLst/>
                <a:latin typeface="Times New Roman" panose="02020603050405020304" pitchFamily="18" charset="0"/>
                <a:ea typeface="Times New Roman" panose="02020603050405020304" pitchFamily="18" charset="0"/>
              </a:rPr>
              <a:t>– це протиправне заволодіння транспортним засобом для здійснення поїздки (польоту) на ньому або самовільне використання транспортного засобу. </a:t>
            </a:r>
            <a:endParaRPr lang="uk-UA" sz="2400" dirty="0"/>
          </a:p>
        </p:txBody>
      </p:sp>
      <p:sp>
        <p:nvSpPr>
          <p:cNvPr id="9" name="TextBox 8">
            <a:extLst>
              <a:ext uri="{FF2B5EF4-FFF2-40B4-BE49-F238E27FC236}">
                <a16:creationId xmlns:a16="http://schemas.microsoft.com/office/drawing/2014/main" id="{EC2CBA38-8143-4FEE-B8A7-34E82A04A0BF}"/>
              </a:ext>
            </a:extLst>
          </p:cNvPr>
          <p:cNvSpPr txBox="1"/>
          <p:nvPr/>
        </p:nvSpPr>
        <p:spPr>
          <a:xfrm>
            <a:off x="1670536" y="4279841"/>
            <a:ext cx="9583615" cy="1200329"/>
          </a:xfrm>
          <a:prstGeom prst="rect">
            <a:avLst/>
          </a:prstGeom>
          <a:noFill/>
        </p:spPr>
        <p:txBody>
          <a:bodyPr wrap="square">
            <a:spAutoFit/>
          </a:bodyPr>
          <a:lstStyle/>
          <a:p>
            <a:r>
              <a:rPr lang="uk-UA" sz="1800" i="1" dirty="0">
                <a:effectLst/>
                <a:latin typeface="Times New Roman" panose="02020603050405020304" pitchFamily="18" charset="0"/>
                <a:ea typeface="Times New Roman" panose="02020603050405020304" pitchFamily="18" charset="0"/>
              </a:rPr>
              <a:t>	</a:t>
            </a:r>
            <a:r>
              <a:rPr lang="uk-UA" sz="2400" b="1" i="1" dirty="0">
                <a:effectLst/>
                <a:latin typeface="Times New Roman" panose="02020603050405020304" pitchFamily="18" charset="0"/>
                <a:ea typeface="Times New Roman" panose="02020603050405020304" pitchFamily="18" charset="0"/>
              </a:rPr>
              <a:t>Захоплення</a:t>
            </a:r>
            <a:r>
              <a:rPr lang="uk-UA" sz="2400" dirty="0">
                <a:effectLst/>
                <a:latin typeface="Times New Roman" panose="02020603050405020304" pitchFamily="18" charset="0"/>
                <a:ea typeface="Times New Roman" panose="02020603050405020304" pitchFamily="18" charset="0"/>
              </a:rPr>
              <a:t> – це протиправне заволодіння транспортним засобом будь-якою особою із застосуванням насильства чи погроз для здійснення поїздки (польоту) на ньому чи зміни напрямку руху тощо. </a:t>
            </a:r>
            <a:endParaRPr lang="uk-UA" sz="2400" dirty="0"/>
          </a:p>
        </p:txBody>
      </p:sp>
      <p:sp>
        <p:nvSpPr>
          <p:cNvPr id="11" name="TextBox 10">
            <a:extLst>
              <a:ext uri="{FF2B5EF4-FFF2-40B4-BE49-F238E27FC236}">
                <a16:creationId xmlns:a16="http://schemas.microsoft.com/office/drawing/2014/main" id="{400E05BE-0E49-4661-A0B2-CE459CB31AD6}"/>
              </a:ext>
            </a:extLst>
          </p:cNvPr>
          <p:cNvSpPr txBox="1"/>
          <p:nvPr/>
        </p:nvSpPr>
        <p:spPr>
          <a:xfrm>
            <a:off x="1670535" y="5480170"/>
            <a:ext cx="9583616" cy="1200329"/>
          </a:xfrm>
          <a:prstGeom prst="rect">
            <a:avLst/>
          </a:prstGeom>
          <a:noFill/>
        </p:spPr>
        <p:txBody>
          <a:bodyPr wrap="square">
            <a:spAutoFit/>
          </a:bodyPr>
          <a:lstStyle/>
          <a:p>
            <a:pPr indent="450215" algn="just"/>
            <a:r>
              <a:rPr lang="uk-UA" sz="2400" b="1" dirty="0">
                <a:effectLst/>
                <a:latin typeface="Times New Roman" panose="02020603050405020304" pitchFamily="18" charset="0"/>
                <a:ea typeface="Times New Roman" panose="02020603050405020304" pitchFamily="18" charset="0"/>
              </a:rPr>
              <a:t>Суб’єктивна сторона </a:t>
            </a:r>
            <a:r>
              <a:rPr lang="uk-UA" sz="2400" dirty="0">
                <a:effectLst/>
                <a:latin typeface="Times New Roman" panose="02020603050405020304" pitchFamily="18" charset="0"/>
                <a:ea typeface="Times New Roman" panose="02020603050405020304" pitchFamily="18" charset="0"/>
              </a:rPr>
              <a:t>злочину виражається у прямому умислі. </a:t>
            </a:r>
            <a:r>
              <a:rPr lang="uk-UA" sz="2400" b="1" dirty="0">
                <a:effectLst/>
                <a:latin typeface="Times New Roman" panose="02020603050405020304" pitchFamily="18" charset="0"/>
                <a:ea typeface="Times New Roman" panose="02020603050405020304" pitchFamily="18" charset="0"/>
              </a:rPr>
              <a:t>Суб’єктом злочину</a:t>
            </a:r>
            <a:r>
              <a:rPr lang="uk-UA" sz="2400" dirty="0">
                <a:effectLst/>
                <a:latin typeface="Times New Roman" panose="02020603050405020304" pitchFamily="18" charset="0"/>
                <a:ea typeface="Times New Roman" panose="02020603050405020304" pitchFamily="18" charset="0"/>
              </a:rPr>
              <a:t> є будь-яка особа, в тому числі і працівник транспорту, яка досягла 14-річного віку.</a:t>
            </a:r>
          </a:p>
        </p:txBody>
      </p:sp>
    </p:spTree>
    <p:extLst>
      <p:ext uri="{BB962C8B-B14F-4D97-AF65-F5344CB8AC3E}">
        <p14:creationId xmlns:p14="http://schemas.microsoft.com/office/powerpoint/2010/main" val="20246301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697F751-4D09-4606-AEB8-99653054455F}"/>
              </a:ext>
            </a:extLst>
          </p:cNvPr>
          <p:cNvSpPr txBox="1"/>
          <p:nvPr/>
        </p:nvSpPr>
        <p:spPr>
          <a:xfrm>
            <a:off x="1459524" y="435150"/>
            <a:ext cx="9759460" cy="1200329"/>
          </a:xfrm>
          <a:prstGeom prst="rect">
            <a:avLst/>
          </a:prstGeom>
          <a:solidFill>
            <a:srgbClr val="FFFF00"/>
          </a:solidFill>
        </p:spPr>
        <p:txBody>
          <a:bodyPr wrap="square">
            <a:spAutoFit/>
          </a:bodyPr>
          <a:lstStyle/>
          <a:p>
            <a:pPr indent="450215" algn="ctr"/>
            <a:r>
              <a:rPr lang="uk-UA" sz="2400" b="1" i="1" dirty="0">
                <a:solidFill>
                  <a:srgbClr val="000000"/>
                </a:solidFill>
                <a:effectLst/>
                <a:latin typeface="Times New Roman" panose="02020603050405020304" pitchFamily="18" charset="0"/>
                <a:ea typeface="Times New Roman" panose="02020603050405020304" pitchFamily="18" charset="0"/>
              </a:rPr>
              <a:t>Порушення правил безпеки дорожнього руху або експлуатації транспорту особами, які керують транспортними засобами (ст. 286 КК України)</a:t>
            </a:r>
            <a:endParaRPr lang="uk-UA" sz="24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3BD2EB72-1F82-480C-87F8-9F81DEA3A45F}"/>
              </a:ext>
            </a:extLst>
          </p:cNvPr>
          <p:cNvSpPr txBox="1"/>
          <p:nvPr/>
        </p:nvSpPr>
        <p:spPr>
          <a:xfrm>
            <a:off x="1459524" y="1951762"/>
            <a:ext cx="9759460" cy="1938992"/>
          </a:xfrm>
          <a:prstGeom prst="rect">
            <a:avLst/>
          </a:prstGeom>
          <a:noFill/>
        </p:spPr>
        <p:txBody>
          <a:bodyPr wrap="square">
            <a:spAutoFit/>
          </a:bodyPr>
          <a:lstStyle/>
          <a:p>
            <a:pPr indent="450215" algn="just"/>
            <a:r>
              <a:rPr lang="uk-UA" sz="2400" dirty="0">
                <a:effectLst/>
                <a:latin typeface="Times New Roman" panose="02020603050405020304" pitchFamily="18" charset="0"/>
                <a:ea typeface="Times New Roman" panose="02020603050405020304" pitchFamily="18" charset="0"/>
              </a:rPr>
              <a:t>Цей злочин може вчинятись лише під час керування транспортним засобом. Відповідно до примітки до статті 286 КК України під </a:t>
            </a:r>
            <a:r>
              <a:rPr lang="uk-UA" sz="2400" i="1" dirty="0">
                <a:effectLst/>
                <a:latin typeface="Times New Roman" panose="02020603050405020304" pitchFamily="18" charset="0"/>
                <a:ea typeface="Times New Roman" panose="02020603050405020304" pitchFamily="18" charset="0"/>
              </a:rPr>
              <a:t>транспортними засобами</a:t>
            </a:r>
            <a:r>
              <a:rPr lang="uk-UA" sz="2400" dirty="0">
                <a:effectLst/>
                <a:latin typeface="Times New Roman" panose="02020603050405020304" pitchFamily="18" charset="0"/>
                <a:ea typeface="Times New Roman" panose="02020603050405020304" pitchFamily="18" charset="0"/>
              </a:rPr>
              <a:t> слід розуміти всі види автомобілів, трактори та інші самохідні машини, трамваї і тролейбуси, а також мотоцикли та інші механічні транспортні засоби. </a:t>
            </a:r>
          </a:p>
        </p:txBody>
      </p:sp>
      <p:sp>
        <p:nvSpPr>
          <p:cNvPr id="7" name="TextBox 6">
            <a:extLst>
              <a:ext uri="{FF2B5EF4-FFF2-40B4-BE49-F238E27FC236}">
                <a16:creationId xmlns:a16="http://schemas.microsoft.com/office/drawing/2014/main" id="{AFBE601A-95B0-4C04-B3FC-81C3CBA2F067}"/>
              </a:ext>
            </a:extLst>
          </p:cNvPr>
          <p:cNvSpPr txBox="1"/>
          <p:nvPr/>
        </p:nvSpPr>
        <p:spPr>
          <a:xfrm>
            <a:off x="1375447" y="4032193"/>
            <a:ext cx="9927614" cy="830997"/>
          </a:xfrm>
          <a:prstGeom prst="rect">
            <a:avLst/>
          </a:prstGeom>
          <a:noFill/>
        </p:spPr>
        <p:txBody>
          <a:bodyPr wrap="square">
            <a:spAutoFit/>
          </a:bodyPr>
          <a:lstStyle/>
          <a:p>
            <a:r>
              <a:rPr lang="uk-UA" sz="1800" dirty="0">
                <a:effectLst/>
                <a:latin typeface="Times New Roman" panose="02020603050405020304" pitchFamily="18" charset="0"/>
                <a:ea typeface="Times New Roman" panose="02020603050405020304" pitchFamily="18" charset="0"/>
              </a:rPr>
              <a:t>	</a:t>
            </a:r>
            <a:r>
              <a:rPr lang="uk-UA" sz="2400" b="1" dirty="0">
                <a:effectLst/>
                <a:latin typeface="Times New Roman" panose="02020603050405020304" pitchFamily="18" charset="0"/>
                <a:ea typeface="Times New Roman" panose="02020603050405020304" pitchFamily="18" charset="0"/>
              </a:rPr>
              <a:t>Загальне поняття механічного транспортного засобу визначено у пункті 1.10 Правил дорожнього руху</a:t>
            </a:r>
            <a:endParaRPr lang="uk-UA" sz="2400" b="1" dirty="0"/>
          </a:p>
        </p:txBody>
      </p:sp>
      <p:sp>
        <p:nvSpPr>
          <p:cNvPr id="9" name="TextBox 8">
            <a:extLst>
              <a:ext uri="{FF2B5EF4-FFF2-40B4-BE49-F238E27FC236}">
                <a16:creationId xmlns:a16="http://schemas.microsoft.com/office/drawing/2014/main" id="{4C4DFC41-9A14-456C-A16A-B488B909677D}"/>
              </a:ext>
            </a:extLst>
          </p:cNvPr>
          <p:cNvSpPr txBox="1"/>
          <p:nvPr/>
        </p:nvSpPr>
        <p:spPr>
          <a:xfrm>
            <a:off x="1459524" y="5004629"/>
            <a:ext cx="9759460" cy="1569660"/>
          </a:xfrm>
          <a:prstGeom prst="rect">
            <a:avLst/>
          </a:prstGeom>
          <a:noFill/>
        </p:spPr>
        <p:txBody>
          <a:bodyPr wrap="square">
            <a:spAutoFit/>
          </a:bodyPr>
          <a:lstStyle/>
          <a:p>
            <a:pPr indent="450215" algn="just"/>
            <a:r>
              <a:rPr lang="uk-UA" sz="2400" dirty="0">
                <a:effectLst/>
                <a:latin typeface="Times New Roman" panose="02020603050405020304" pitchFamily="18" charset="0"/>
                <a:ea typeface="Times New Roman" panose="02020603050405020304" pitchFamily="18" charset="0"/>
              </a:rPr>
              <a:t>У разі порушення правил безпеки руху водіями велосипедів, моторних човнів і катерів та пішоходами, якщо воно спричинило загибель людей або інші тяжкі наслідки, такі дії кваліфікуються за статтею 291 КК України.</a:t>
            </a:r>
          </a:p>
        </p:txBody>
      </p:sp>
    </p:spTree>
    <p:extLst>
      <p:ext uri="{BB962C8B-B14F-4D97-AF65-F5344CB8AC3E}">
        <p14:creationId xmlns:p14="http://schemas.microsoft.com/office/powerpoint/2010/main" val="241486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2976B7-3197-4BDF-AECF-124EBEBC39DD}"/>
              </a:ext>
            </a:extLst>
          </p:cNvPr>
          <p:cNvSpPr txBox="1"/>
          <p:nvPr/>
        </p:nvSpPr>
        <p:spPr>
          <a:xfrm>
            <a:off x="1811216" y="996359"/>
            <a:ext cx="9355015" cy="1938992"/>
          </a:xfrm>
          <a:prstGeom prst="rect">
            <a:avLst/>
          </a:prstGeom>
          <a:noFill/>
        </p:spPr>
        <p:txBody>
          <a:bodyPr wrap="square">
            <a:spAutoFit/>
          </a:bodyPr>
          <a:lstStyle/>
          <a:p>
            <a:pPr indent="450215" algn="just"/>
            <a:r>
              <a:rPr lang="uk-UA" sz="2400" b="1" i="1" dirty="0">
                <a:solidFill>
                  <a:srgbClr val="000000"/>
                </a:solidFill>
                <a:effectLst/>
                <a:latin typeface="Times New Roman" panose="02020603050405020304" pitchFamily="18" charset="0"/>
                <a:ea typeface="Times New Roman" panose="02020603050405020304" pitchFamily="18" charset="0"/>
              </a:rPr>
              <a:t>Кримінальними правопорушеннями проти безпеки руху або експлуатації транспорту</a:t>
            </a:r>
            <a:r>
              <a:rPr lang="uk-UA" sz="2400" dirty="0">
                <a:solidFill>
                  <a:srgbClr val="000000"/>
                </a:solidFill>
                <a:effectLst/>
                <a:latin typeface="Times New Roman" panose="02020603050405020304" pitchFamily="18" charset="0"/>
                <a:ea typeface="Times New Roman" panose="02020603050405020304" pitchFamily="18" charset="0"/>
              </a:rPr>
              <a:t> визнаються суспільно небезпечні винні посягання на безпеку руху та експлуатації транспорту, що завдали передбачені кримінально-правовими нормами суспільно небезпечні наслідки.</a:t>
            </a:r>
            <a:endParaRPr lang="uk-UA" sz="24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1AEADF17-1A92-4FB7-853A-1CAA4AB77496}"/>
              </a:ext>
            </a:extLst>
          </p:cNvPr>
          <p:cNvSpPr txBox="1"/>
          <p:nvPr/>
        </p:nvSpPr>
        <p:spPr>
          <a:xfrm>
            <a:off x="1811216" y="2935351"/>
            <a:ext cx="9355015" cy="3416320"/>
          </a:xfrm>
          <a:prstGeom prst="rect">
            <a:avLst/>
          </a:prstGeom>
          <a:noFill/>
        </p:spPr>
        <p:txBody>
          <a:bodyPr wrap="square">
            <a:spAutoFit/>
          </a:bodyPr>
          <a:lstStyle/>
          <a:p>
            <a:pPr indent="450215" algn="just"/>
            <a:r>
              <a:rPr lang="uk-UA" sz="2400" dirty="0">
                <a:solidFill>
                  <a:srgbClr val="000000"/>
                </a:solidFill>
                <a:effectLst/>
                <a:latin typeface="Times New Roman" panose="02020603050405020304" pitchFamily="18" charset="0"/>
                <a:ea typeface="Times New Roman" panose="02020603050405020304" pitchFamily="18" charset="0"/>
              </a:rPr>
              <a:t>Під</a:t>
            </a:r>
            <a:r>
              <a:rPr lang="uk-UA" sz="2400" b="1" i="1" dirty="0">
                <a:solidFill>
                  <a:srgbClr val="000000"/>
                </a:solidFill>
                <a:effectLst/>
                <a:latin typeface="Times New Roman" panose="02020603050405020304" pitchFamily="18" charset="0"/>
                <a:ea typeface="Times New Roman" panose="02020603050405020304" pitchFamily="18" charset="0"/>
              </a:rPr>
              <a:t> безпекою руху та експлуатації транспорту</a:t>
            </a:r>
            <a:r>
              <a:rPr lang="uk-UA" sz="2400" dirty="0">
                <a:solidFill>
                  <a:srgbClr val="000000"/>
                </a:solidFill>
                <a:effectLst/>
                <a:latin typeface="Times New Roman" panose="02020603050405020304" pitchFamily="18" charset="0"/>
                <a:ea typeface="Times New Roman" panose="02020603050405020304" pitchFamily="18" charset="0"/>
              </a:rPr>
              <a:t> як інтегрованою його властивістю слід розуміти такий стан функціонування транспортної системи, який забезпечує недоторканність життя і здоров’я людей, цілісність, збереження матеріальних цінностей, навколишнього середовища, транспортних засобів і комунікацій.</a:t>
            </a:r>
            <a:endParaRPr lang="uk-UA" sz="2400" dirty="0">
              <a:effectLst/>
              <a:latin typeface="Times New Roman" panose="02020603050405020304" pitchFamily="18" charset="0"/>
              <a:ea typeface="Times New Roman" panose="02020603050405020304" pitchFamily="18" charset="0"/>
            </a:endParaRPr>
          </a:p>
          <a:p>
            <a:pPr indent="450215" algn="just"/>
            <a:r>
              <a:rPr lang="uk-UA" sz="2400" dirty="0">
                <a:solidFill>
                  <a:srgbClr val="000000"/>
                </a:solidFill>
                <a:effectLst/>
                <a:latin typeface="Times New Roman" panose="02020603050405020304" pitchFamily="18" charset="0"/>
                <a:ea typeface="Times New Roman" panose="02020603050405020304" pitchFamily="18" charset="0"/>
              </a:rPr>
              <a:t>Головною ознакою, за якою транспортні кримінальні правопорушення об’єднано в одну групу, є їх єдиний </a:t>
            </a:r>
            <a:r>
              <a:rPr lang="uk-UA" sz="2400" b="1" dirty="0">
                <a:solidFill>
                  <a:srgbClr val="000000"/>
                </a:solidFill>
                <a:effectLst/>
                <a:latin typeface="Times New Roman" panose="02020603050405020304" pitchFamily="18" charset="0"/>
                <a:ea typeface="Times New Roman" panose="02020603050405020304" pitchFamily="18" charset="0"/>
              </a:rPr>
              <a:t>родовий об’єкт</a:t>
            </a:r>
            <a:r>
              <a:rPr lang="uk-UA" sz="2400" b="1" i="1" dirty="0">
                <a:solidFill>
                  <a:srgbClr val="000000"/>
                </a:solidFill>
                <a:effectLst/>
                <a:latin typeface="Times New Roman" panose="02020603050405020304" pitchFamily="18" charset="0"/>
                <a:ea typeface="Times New Roman" panose="02020603050405020304" pitchFamily="18" charset="0"/>
              </a:rPr>
              <a:t>.</a:t>
            </a:r>
            <a:r>
              <a:rPr lang="uk-UA" sz="2400" dirty="0">
                <a:solidFill>
                  <a:srgbClr val="000000"/>
                </a:solidFill>
                <a:effectLst/>
                <a:latin typeface="Times New Roman" panose="02020603050405020304" pitchFamily="18" charset="0"/>
                <a:ea typeface="Times New Roman" panose="02020603050405020304" pitchFamily="18" charset="0"/>
              </a:rPr>
              <a:t> Таким об’єктом є відносини, які забезпечують безпеку руху й експлуатації усіх видів механічного транспорту.</a:t>
            </a:r>
            <a:endParaRPr lang="uk-UA"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B6DEFAF0-DDED-4228-BCBD-7B38914134EF}"/>
              </a:ext>
            </a:extLst>
          </p:cNvPr>
          <p:cNvSpPr txBox="1"/>
          <p:nvPr/>
        </p:nvSpPr>
        <p:spPr>
          <a:xfrm>
            <a:off x="1811216" y="121444"/>
            <a:ext cx="9355015" cy="830997"/>
          </a:xfrm>
          <a:prstGeom prst="rect">
            <a:avLst/>
          </a:prstGeom>
          <a:solidFill>
            <a:srgbClr val="FFC000"/>
          </a:solidFill>
        </p:spPr>
        <p:txBody>
          <a:bodyPr wrap="square">
            <a:spAutoFit/>
          </a:bodyPr>
          <a:lstStyle/>
          <a:p>
            <a:pPr algn="ctr"/>
            <a:r>
              <a:rPr lang="uk-UA" sz="2400" b="1" dirty="0">
                <a:effectLst/>
                <a:latin typeface="Times New Roman" panose="02020603050405020304" pitchFamily="18" charset="0"/>
                <a:ea typeface="Times New Roman" panose="02020603050405020304" pitchFamily="18" charset="0"/>
              </a:rPr>
              <a:t>1. Загальна характеристика кримінальних правопорушень проти безпеки руху та експлуатації транспорту</a:t>
            </a:r>
            <a:endParaRPr lang="uk-UA"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470317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862995F-1769-4AF5-AD00-A65B385D09DF}"/>
              </a:ext>
            </a:extLst>
          </p:cNvPr>
          <p:cNvSpPr txBox="1"/>
          <p:nvPr/>
        </p:nvSpPr>
        <p:spPr>
          <a:xfrm>
            <a:off x="1459706" y="265837"/>
            <a:ext cx="9272587" cy="2308324"/>
          </a:xfrm>
          <a:prstGeom prst="rect">
            <a:avLst/>
          </a:prstGeom>
          <a:noFill/>
        </p:spPr>
        <p:txBody>
          <a:bodyPr wrap="square">
            <a:spAutoFit/>
          </a:bodyPr>
          <a:lstStyle/>
          <a:p>
            <a:pPr indent="450215" algn="just"/>
            <a:r>
              <a:rPr lang="uk-UA" sz="2400" b="1" dirty="0">
                <a:effectLst/>
                <a:latin typeface="Times New Roman" panose="02020603050405020304" pitchFamily="18" charset="0"/>
                <a:ea typeface="Times New Roman" panose="02020603050405020304" pitchFamily="18" charset="0"/>
              </a:rPr>
              <a:t>Об’єктивна сторона </a:t>
            </a:r>
            <a:r>
              <a:rPr lang="uk-UA" sz="2400" dirty="0">
                <a:effectLst/>
                <a:latin typeface="Times New Roman" panose="02020603050405020304" pitchFamily="18" charset="0"/>
                <a:ea typeface="Times New Roman" panose="02020603050405020304" pitchFamily="18" charset="0"/>
              </a:rPr>
              <a:t>злочину характеризується трьома ознаками: 1) діянням; 2) наслідками; 3) причинним зв’язком між діянням і наслідками. </a:t>
            </a:r>
          </a:p>
          <a:p>
            <a:pPr indent="450215" algn="just"/>
            <a:r>
              <a:rPr lang="uk-UA" sz="2400" i="1" dirty="0">
                <a:effectLst/>
                <a:latin typeface="Times New Roman" panose="02020603050405020304" pitchFamily="18" charset="0"/>
                <a:ea typeface="Times New Roman" panose="02020603050405020304" pitchFamily="18" charset="0"/>
              </a:rPr>
              <a:t>Діяння </a:t>
            </a:r>
            <a:r>
              <a:rPr lang="uk-UA" sz="2400" dirty="0">
                <a:effectLst/>
                <a:latin typeface="Times New Roman" panose="02020603050405020304" pitchFamily="18" charset="0"/>
                <a:ea typeface="Times New Roman" panose="02020603050405020304" pitchFamily="18" charset="0"/>
              </a:rPr>
              <a:t>(дія чи бездіяльність)</a:t>
            </a:r>
            <a:r>
              <a:rPr lang="uk-UA" sz="2400" i="1" dirty="0">
                <a:effectLst/>
                <a:latin typeface="Times New Roman" panose="02020603050405020304" pitchFamily="18" charset="0"/>
                <a:ea typeface="Times New Roman" panose="02020603050405020304" pitchFamily="18" charset="0"/>
              </a:rPr>
              <a:t> </a:t>
            </a:r>
            <a:r>
              <a:rPr lang="uk-UA" sz="2400" dirty="0">
                <a:effectLst/>
                <a:latin typeface="Times New Roman" panose="02020603050405020304" pitchFamily="18" charset="0"/>
                <a:ea typeface="Times New Roman" panose="02020603050405020304" pitchFamily="18" charset="0"/>
              </a:rPr>
              <a:t>полягає: </a:t>
            </a:r>
          </a:p>
          <a:p>
            <a:pPr indent="450215" algn="just"/>
            <a:r>
              <a:rPr lang="uk-UA" sz="2400" dirty="0">
                <a:effectLst/>
                <a:latin typeface="Times New Roman" panose="02020603050405020304" pitchFamily="18" charset="0"/>
                <a:ea typeface="Times New Roman" panose="02020603050405020304" pitchFamily="18" charset="0"/>
              </a:rPr>
              <a:t>– у порушенні правил безпеки руху;</a:t>
            </a:r>
          </a:p>
          <a:p>
            <a:pPr indent="450215" algn="just"/>
            <a:r>
              <a:rPr lang="uk-UA" sz="2400" dirty="0">
                <a:effectLst/>
                <a:latin typeface="Times New Roman" panose="02020603050405020304" pitchFamily="18" charset="0"/>
                <a:ea typeface="Times New Roman" panose="02020603050405020304" pitchFamily="18" charset="0"/>
              </a:rPr>
              <a:t>– у порушенні правил експлуатації транспорту.</a:t>
            </a:r>
          </a:p>
        </p:txBody>
      </p:sp>
      <p:sp>
        <p:nvSpPr>
          <p:cNvPr id="5" name="TextBox 4">
            <a:extLst>
              <a:ext uri="{FF2B5EF4-FFF2-40B4-BE49-F238E27FC236}">
                <a16:creationId xmlns:a16="http://schemas.microsoft.com/office/drawing/2014/main" id="{72203215-4089-405F-9CA8-A9C8F096D989}"/>
              </a:ext>
            </a:extLst>
          </p:cNvPr>
          <p:cNvSpPr txBox="1"/>
          <p:nvPr/>
        </p:nvSpPr>
        <p:spPr>
          <a:xfrm>
            <a:off x="1459706" y="2574161"/>
            <a:ext cx="9372599" cy="4154984"/>
          </a:xfrm>
          <a:prstGeom prst="rect">
            <a:avLst/>
          </a:prstGeom>
          <a:noFill/>
        </p:spPr>
        <p:txBody>
          <a:bodyPr wrap="square">
            <a:spAutoFit/>
          </a:bodyPr>
          <a:lstStyle/>
          <a:p>
            <a:pPr indent="450215" algn="just"/>
            <a:r>
              <a:rPr lang="uk-UA" sz="2400" b="1" i="1" dirty="0">
                <a:effectLst/>
                <a:latin typeface="Times New Roman" panose="02020603050405020304" pitchFamily="18" charset="0"/>
                <a:ea typeface="Times New Roman" panose="02020603050405020304" pitchFamily="18" charset="0"/>
              </a:rPr>
              <a:t>Порушення правил безпеки дорожнього руху</a:t>
            </a:r>
            <a:r>
              <a:rPr lang="uk-UA" sz="2400" b="1" dirty="0">
                <a:effectLst/>
                <a:latin typeface="Times New Roman" panose="02020603050405020304" pitchFamily="18" charset="0"/>
                <a:ea typeface="Times New Roman" panose="02020603050405020304" pitchFamily="18" charset="0"/>
              </a:rPr>
              <a:t> </a:t>
            </a:r>
            <a:r>
              <a:rPr lang="uk-UA" sz="2400" dirty="0">
                <a:effectLst/>
                <a:latin typeface="Times New Roman" panose="02020603050405020304" pitchFamily="18" charset="0"/>
                <a:ea typeface="Times New Roman" panose="02020603050405020304" pitchFamily="18" charset="0"/>
              </a:rPr>
              <a:t>може полягати в перевищенні швидкості, порушенні правил обгону, об’їзду перешкод, проїзду перехресть, користування світловими приладами, буксирування тощо. </a:t>
            </a:r>
          </a:p>
          <a:p>
            <a:pPr indent="450215" algn="just"/>
            <a:r>
              <a:rPr lang="uk-UA" sz="2400" b="1" i="1" dirty="0">
                <a:effectLst/>
                <a:latin typeface="Times New Roman" panose="02020603050405020304" pitchFamily="18" charset="0"/>
                <a:ea typeface="Times New Roman" panose="02020603050405020304" pitchFamily="18" charset="0"/>
              </a:rPr>
              <a:t>Порушення правил експлуатації</a:t>
            </a:r>
            <a:r>
              <a:rPr lang="uk-UA" sz="2400" b="1" dirty="0">
                <a:effectLst/>
                <a:latin typeface="Times New Roman" panose="02020603050405020304" pitchFamily="18" charset="0"/>
                <a:ea typeface="Times New Roman" panose="02020603050405020304" pitchFamily="18" charset="0"/>
              </a:rPr>
              <a:t> </a:t>
            </a:r>
            <a:r>
              <a:rPr lang="uk-UA" sz="2400" dirty="0">
                <a:effectLst/>
                <a:latin typeface="Times New Roman" panose="02020603050405020304" pitchFamily="18" charset="0"/>
                <a:ea typeface="Times New Roman" panose="02020603050405020304" pitchFamily="18" charset="0"/>
              </a:rPr>
              <a:t>транспорту може полягати в недотриманні водієм технічних умов експлуатації (несправності гальмової системи, рульового керування, зовнішніх світлових приладів), у порушенні порядку перевезення пасажирів, у неправильному завантаженні, укладанні та закріпленні вантажів тощо. Зазначені порушення перебувають у тісному зв’язку із забезпеченням безпеки дорожнього руху. </a:t>
            </a:r>
          </a:p>
        </p:txBody>
      </p:sp>
    </p:spTree>
    <p:extLst>
      <p:ext uri="{BB962C8B-B14F-4D97-AF65-F5344CB8AC3E}">
        <p14:creationId xmlns:p14="http://schemas.microsoft.com/office/powerpoint/2010/main" val="30630806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1DB7F9-889B-472E-8B7B-3D6E2C5DD355}"/>
              </a:ext>
            </a:extLst>
          </p:cNvPr>
          <p:cNvSpPr txBox="1"/>
          <p:nvPr/>
        </p:nvSpPr>
        <p:spPr>
          <a:xfrm>
            <a:off x="1466850" y="224136"/>
            <a:ext cx="9258300" cy="1200329"/>
          </a:xfrm>
          <a:prstGeom prst="rect">
            <a:avLst/>
          </a:prstGeom>
          <a:noFill/>
        </p:spPr>
        <p:txBody>
          <a:bodyPr wrap="square">
            <a:spAutoFit/>
          </a:bodyPr>
          <a:lstStyle/>
          <a:p>
            <a:pPr indent="450215" algn="just"/>
            <a:r>
              <a:rPr lang="uk-UA" sz="2400" dirty="0">
                <a:effectLst/>
                <a:latin typeface="Times New Roman" panose="02020603050405020304" pitchFamily="18" charset="0"/>
                <a:ea typeface="Times New Roman" panose="02020603050405020304" pitchFamily="18" charset="0"/>
              </a:rPr>
              <a:t>Відповідно до частини 1 ст. 286 КК України </a:t>
            </a:r>
            <a:r>
              <a:rPr lang="uk-UA" sz="2400" b="1" i="1" dirty="0">
                <a:effectLst/>
                <a:latin typeface="Times New Roman" panose="02020603050405020304" pitchFamily="18" charset="0"/>
                <a:ea typeface="Times New Roman" panose="02020603050405020304" pitchFamily="18" charset="0"/>
              </a:rPr>
              <a:t>суспільно небезпечними наслідками</a:t>
            </a:r>
            <a:r>
              <a:rPr lang="uk-UA" sz="2400" dirty="0">
                <a:effectLst/>
                <a:latin typeface="Times New Roman" panose="02020603050405020304" pitchFamily="18" charset="0"/>
                <a:ea typeface="Times New Roman" panose="02020603050405020304" pitchFamily="18" charset="0"/>
              </a:rPr>
              <a:t> є спричинення потерпілому середньої тяжкості тілесного ушкодження.</a:t>
            </a:r>
          </a:p>
        </p:txBody>
      </p:sp>
      <p:sp>
        <p:nvSpPr>
          <p:cNvPr id="5" name="TextBox 4">
            <a:extLst>
              <a:ext uri="{FF2B5EF4-FFF2-40B4-BE49-F238E27FC236}">
                <a16:creationId xmlns:a16="http://schemas.microsoft.com/office/drawing/2014/main" id="{BC5F2724-AF3E-4C1A-BDE9-D3F676CD935D}"/>
              </a:ext>
            </a:extLst>
          </p:cNvPr>
          <p:cNvSpPr txBox="1"/>
          <p:nvPr/>
        </p:nvSpPr>
        <p:spPr>
          <a:xfrm>
            <a:off x="1466850" y="1424465"/>
            <a:ext cx="9491663" cy="5262979"/>
          </a:xfrm>
          <a:prstGeom prst="rect">
            <a:avLst/>
          </a:prstGeom>
          <a:noFill/>
        </p:spPr>
        <p:txBody>
          <a:bodyPr wrap="square">
            <a:spAutoFit/>
          </a:bodyPr>
          <a:lstStyle/>
          <a:p>
            <a:pPr indent="450215" algn="just"/>
            <a:r>
              <a:rPr lang="uk-UA" sz="2400" dirty="0">
                <a:effectLst/>
                <a:latin typeface="Times New Roman" panose="02020603050405020304" pitchFamily="18" charset="0"/>
                <a:ea typeface="Times New Roman" panose="02020603050405020304" pitchFamily="18" charset="0"/>
              </a:rPr>
              <a:t>Найбільш складним питанням під час кваліфікації цього виду злочину є </a:t>
            </a:r>
            <a:r>
              <a:rPr lang="uk-UA" sz="2400" b="1" i="1" dirty="0">
                <a:effectLst/>
                <a:latin typeface="Times New Roman" panose="02020603050405020304" pitchFamily="18" charset="0"/>
                <a:ea typeface="Times New Roman" panose="02020603050405020304" pitchFamily="18" charset="0"/>
              </a:rPr>
              <a:t>визначення причинного зв’язку </a:t>
            </a:r>
            <a:r>
              <a:rPr lang="uk-UA" sz="2400" dirty="0">
                <a:effectLst/>
                <a:latin typeface="Times New Roman" panose="02020603050405020304" pitchFamily="18" charset="0"/>
                <a:ea typeface="Times New Roman" panose="02020603050405020304" pitchFamily="18" charset="0"/>
              </a:rPr>
              <a:t>між порушенням особою, що керує транспортним засобом, правил безпеки дорожнього руху або експлуатації транспорту та передбаченими диспозицією статті суспільно небезпечними наслідками. </a:t>
            </a:r>
          </a:p>
          <a:p>
            <a:pPr indent="450215" algn="just"/>
            <a:r>
              <a:rPr lang="uk-UA" sz="2400" dirty="0">
                <a:effectLst/>
                <a:latin typeface="Times New Roman" panose="02020603050405020304" pitchFamily="18" charset="0"/>
                <a:ea typeface="Times New Roman" panose="02020603050405020304" pitchFamily="18" charset="0"/>
              </a:rPr>
              <a:t>Встановлення факту порушення водієм правил дорожнього руху ще не говорить про наявність причинного зв’язку між порушення та наслідками. Протиправна поведінка водія лише в тому випадку може бути визнана причиною суспільно небезпечного результату, якщо вона не лише передувала йому у часі, але й була необхідною умовою його настання, тобто умовою, за відсутності якої зазначені наслідки взагалі могли не настати. Таким чином, у разі вчинення злочинів цього виду причинний зв’язок може бути як прямим, так і непрямим (опосередкованим).</a:t>
            </a:r>
          </a:p>
        </p:txBody>
      </p:sp>
    </p:spTree>
    <p:extLst>
      <p:ext uri="{BB962C8B-B14F-4D97-AF65-F5344CB8AC3E}">
        <p14:creationId xmlns:p14="http://schemas.microsoft.com/office/powerpoint/2010/main" val="5025269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623035B-B00A-4576-A8E8-FB0110B10B8F}"/>
              </a:ext>
            </a:extLst>
          </p:cNvPr>
          <p:cNvSpPr txBox="1"/>
          <p:nvPr/>
        </p:nvSpPr>
        <p:spPr>
          <a:xfrm>
            <a:off x="1400176" y="852518"/>
            <a:ext cx="9715500" cy="4893647"/>
          </a:xfrm>
          <a:prstGeom prst="rect">
            <a:avLst/>
          </a:prstGeom>
          <a:noFill/>
        </p:spPr>
        <p:txBody>
          <a:bodyPr wrap="square">
            <a:spAutoFit/>
          </a:bodyPr>
          <a:lstStyle/>
          <a:p>
            <a:pPr indent="450215" algn="just"/>
            <a:r>
              <a:rPr lang="uk-UA" sz="2400" b="1" dirty="0">
                <a:effectLst/>
                <a:latin typeface="Times New Roman" panose="02020603050405020304" pitchFamily="18" charset="0"/>
                <a:ea typeface="Times New Roman" panose="02020603050405020304" pitchFamily="18" charset="0"/>
              </a:rPr>
              <a:t>Суб’єктивна сторона.</a:t>
            </a:r>
            <a:r>
              <a:rPr lang="uk-UA" sz="2400" dirty="0">
                <a:effectLst/>
                <a:latin typeface="Times New Roman" panose="02020603050405020304" pitchFamily="18" charset="0"/>
                <a:ea typeface="Times New Roman" panose="02020603050405020304" pitchFamily="18" charset="0"/>
              </a:rPr>
              <a:t> Для уникнення помилок під час кваліфікації необхідно пам’ятати, що кримінальна відповідальність за статтею 286 КК України настає тільки за наявністю вини, тобто у випадку, коли водій транспортного засобу за відповідних обставин передбачав або міг передбачити виникнення небезпечної ситуації. Порушення правил може бути вчинене з</a:t>
            </a:r>
            <a:r>
              <a:rPr lang="uk-UA" sz="2400" i="1" dirty="0">
                <a:effectLst/>
                <a:latin typeface="Times New Roman" panose="02020603050405020304" pitchFamily="18" charset="0"/>
                <a:ea typeface="Times New Roman" panose="02020603050405020304" pitchFamily="18" charset="0"/>
              </a:rPr>
              <a:t> прямим умислом </a:t>
            </a:r>
            <a:r>
              <a:rPr lang="uk-UA" sz="2400" dirty="0">
                <a:effectLst/>
                <a:latin typeface="Times New Roman" panose="02020603050405020304" pitchFamily="18" charset="0"/>
                <a:ea typeface="Times New Roman" panose="02020603050405020304" pitchFamily="18" charset="0"/>
              </a:rPr>
              <a:t>або</a:t>
            </a:r>
            <a:r>
              <a:rPr lang="uk-UA" sz="2400" i="1" dirty="0">
                <a:effectLst/>
                <a:latin typeface="Times New Roman" panose="02020603050405020304" pitchFamily="18" charset="0"/>
                <a:ea typeface="Times New Roman" panose="02020603050405020304" pitchFamily="18" charset="0"/>
              </a:rPr>
              <a:t> зі злочинною недбалістю. </a:t>
            </a:r>
            <a:r>
              <a:rPr lang="uk-UA" sz="2400" dirty="0">
                <a:effectLst/>
                <a:latin typeface="Times New Roman" panose="02020603050405020304" pitchFamily="18" charset="0"/>
                <a:ea typeface="Times New Roman" panose="02020603050405020304" pitchFamily="18" charset="0"/>
              </a:rPr>
              <a:t>До наслідків ставлення може проявлятись тільки як </a:t>
            </a:r>
            <a:r>
              <a:rPr lang="uk-UA" sz="2400" i="1" dirty="0">
                <a:effectLst/>
                <a:latin typeface="Times New Roman" panose="02020603050405020304" pitchFamily="18" charset="0"/>
                <a:ea typeface="Times New Roman" panose="02020603050405020304" pitchFamily="18" charset="0"/>
              </a:rPr>
              <a:t>необережність</a:t>
            </a:r>
            <a:r>
              <a:rPr lang="uk-UA" sz="2400" dirty="0">
                <a:effectLst/>
                <a:latin typeface="Times New Roman" panose="02020603050405020304" pitchFamily="18" charset="0"/>
                <a:ea typeface="Times New Roman" panose="02020603050405020304" pitchFamily="18" charset="0"/>
              </a:rPr>
              <a:t> (злочинна самовпевненість або недбалість). Особа, яка керує транспортним засобом, у всіх випадках зобов’язана, повинна передбачати можливість настання таких наслідків. Тому, щоб визнати наявність вини у діях такої особи, необхідно встановити, чи могла вона за конкретних обставин передбачити можливість настання злочинних наслідків. </a:t>
            </a:r>
          </a:p>
        </p:txBody>
      </p:sp>
    </p:spTree>
    <p:extLst>
      <p:ext uri="{BB962C8B-B14F-4D97-AF65-F5344CB8AC3E}">
        <p14:creationId xmlns:p14="http://schemas.microsoft.com/office/powerpoint/2010/main" val="28642831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FFFDF9B-5006-4B8E-BE85-CF10A8A821C8}"/>
              </a:ext>
            </a:extLst>
          </p:cNvPr>
          <p:cNvSpPr txBox="1"/>
          <p:nvPr/>
        </p:nvSpPr>
        <p:spPr>
          <a:xfrm>
            <a:off x="1571626" y="1736289"/>
            <a:ext cx="9486900" cy="3046988"/>
          </a:xfrm>
          <a:prstGeom prst="rect">
            <a:avLst/>
          </a:prstGeom>
          <a:noFill/>
        </p:spPr>
        <p:txBody>
          <a:bodyPr wrap="square">
            <a:spAutoFit/>
          </a:bodyPr>
          <a:lstStyle/>
          <a:p>
            <a:pPr indent="450215" algn="just"/>
            <a:r>
              <a:rPr lang="uk-UA" sz="2400" b="1" dirty="0">
                <a:effectLst/>
                <a:latin typeface="Times New Roman" panose="02020603050405020304" pitchFamily="18" charset="0"/>
                <a:ea typeface="Times New Roman" panose="02020603050405020304" pitchFamily="18" charset="0"/>
              </a:rPr>
              <a:t>Суб’єктом злочину</a:t>
            </a:r>
            <a:r>
              <a:rPr lang="uk-UA" sz="2400" dirty="0">
                <a:effectLst/>
                <a:latin typeface="Times New Roman" panose="02020603050405020304" pitchFamily="18" charset="0"/>
                <a:ea typeface="Times New Roman" panose="02020603050405020304" pitchFamily="18" charset="0"/>
              </a:rPr>
              <a:t> визнають особу, яка досягла 16-річного віку та керує транспортним засобом, незалежно від того, чи має вона на це право та чи вміє вона нею керувати.</a:t>
            </a:r>
          </a:p>
          <a:p>
            <a:pPr indent="450215" algn="just"/>
            <a:r>
              <a:rPr lang="uk-UA" sz="2400" dirty="0">
                <a:effectLst/>
                <a:latin typeface="Times New Roman" panose="02020603050405020304" pitchFamily="18" charset="0"/>
                <a:ea typeface="Times New Roman" panose="02020603050405020304" pitchFamily="18" charset="0"/>
              </a:rPr>
              <a:t>Так, за загальним правилом за аварію, яку вчинив учень, до відповідальності притягується особа, яка навчає водінню, тобто інструктор. Виняток становлять випадки, коли учень свідомо ігнорує вказівки інструктора та грубо порушує Правила дорожнього руху. У цих випадках відповідальність несе учень.</a:t>
            </a:r>
          </a:p>
        </p:txBody>
      </p:sp>
    </p:spTree>
    <p:extLst>
      <p:ext uri="{BB962C8B-B14F-4D97-AF65-F5344CB8AC3E}">
        <p14:creationId xmlns:p14="http://schemas.microsoft.com/office/powerpoint/2010/main" val="360993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F05DDD-DD8B-4B84-AEB5-759F60D855CA}"/>
              </a:ext>
            </a:extLst>
          </p:cNvPr>
          <p:cNvSpPr txBox="1"/>
          <p:nvPr/>
        </p:nvSpPr>
        <p:spPr>
          <a:xfrm>
            <a:off x="1771650" y="612844"/>
            <a:ext cx="9301163" cy="5632311"/>
          </a:xfrm>
          <a:prstGeom prst="rect">
            <a:avLst/>
          </a:prstGeom>
          <a:noFill/>
        </p:spPr>
        <p:txBody>
          <a:bodyPr wrap="square">
            <a:spAutoFit/>
          </a:bodyPr>
          <a:lstStyle/>
          <a:p>
            <a:pPr indent="457200" algn="just"/>
            <a:r>
              <a:rPr lang="uk-UA" sz="2400" b="1" dirty="0">
                <a:effectLst/>
                <a:latin typeface="Times New Roman" panose="02020603050405020304" pitchFamily="18" charset="0"/>
                <a:ea typeface="Times New Roman" panose="02020603050405020304" pitchFamily="18" charset="0"/>
              </a:rPr>
              <a:t>Кваліфікуючі ознаки. Частиною 2 ст. 286 </a:t>
            </a:r>
            <a:r>
              <a:rPr lang="uk-UA" sz="2400" dirty="0">
                <a:effectLst/>
                <a:latin typeface="Times New Roman" panose="02020603050405020304" pitchFamily="18" charset="0"/>
                <a:ea typeface="Times New Roman" panose="02020603050405020304" pitchFamily="18" charset="0"/>
              </a:rPr>
              <a:t>передбачено відповідальність за «ті самі діяння, якщо вони спричинили смерть потерпілого або заподіяли тяжке тілесне ушкодження». Відповідальність за частиною 2 ст. 286 КК України настає лише за умови, що винна особа внаслідок порушення певних правил спричинила з необережності потерпілому тяжке тілесне ушкодження або його загибель. </a:t>
            </a:r>
          </a:p>
          <a:p>
            <a:pPr indent="457200" algn="just"/>
            <a:r>
              <a:rPr lang="uk-UA" sz="2400" b="1" dirty="0">
                <a:effectLst/>
                <a:latin typeface="Times New Roman" panose="02020603050405020304" pitchFamily="18" charset="0"/>
                <a:ea typeface="Times New Roman" panose="02020603050405020304" pitchFamily="18" charset="0"/>
              </a:rPr>
              <a:t>Частиною 3 ст. 286 </a:t>
            </a:r>
            <a:r>
              <a:rPr lang="uk-UA" sz="2400" dirty="0">
                <a:effectLst/>
                <a:latin typeface="Times New Roman" panose="02020603050405020304" pitchFamily="18" charset="0"/>
                <a:ea typeface="Times New Roman" panose="02020603050405020304" pitchFamily="18" charset="0"/>
              </a:rPr>
              <a:t>установлено відповідальність за «діяння, передбачені частиною першою цієї статті, якщо вони спричинили загибель кількох осіб». </a:t>
            </a:r>
            <a:r>
              <a:rPr lang="uk-UA" sz="2400" i="1" dirty="0">
                <a:effectLst/>
                <a:latin typeface="Times New Roman" panose="02020603050405020304" pitchFamily="18" charset="0"/>
                <a:ea typeface="Times New Roman" panose="02020603050405020304" pitchFamily="18" charset="0"/>
              </a:rPr>
              <a:t>Загибеллю кількох людей</a:t>
            </a:r>
            <a:r>
              <a:rPr lang="uk-UA" sz="2400" dirty="0">
                <a:effectLst/>
                <a:latin typeface="Times New Roman" panose="02020603050405020304" pitchFamily="18" charset="0"/>
                <a:ea typeface="Times New Roman" panose="02020603050405020304" pitchFamily="18" charset="0"/>
              </a:rPr>
              <a:t> є смерть хоча б двох потерпілих, що настала внаслідок порушення особою правил безпеки дорожнього руху чи експлуатації транспорту, правил водіння або експлуатації машини під час однієї дорожньо-транспортної події. У разі загибелі двох людей під час різних дорожньо-транспортних подій винна особа має відповідати за частиною 2 ст. 286 КК України.</a:t>
            </a:r>
          </a:p>
        </p:txBody>
      </p:sp>
    </p:spTree>
    <p:extLst>
      <p:ext uri="{BB962C8B-B14F-4D97-AF65-F5344CB8AC3E}">
        <p14:creationId xmlns:p14="http://schemas.microsoft.com/office/powerpoint/2010/main" val="17184340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2986D80-56F3-4D75-B04A-39BBE6803B73}"/>
              </a:ext>
            </a:extLst>
          </p:cNvPr>
          <p:cNvSpPr txBox="1"/>
          <p:nvPr/>
        </p:nvSpPr>
        <p:spPr>
          <a:xfrm>
            <a:off x="1366837" y="709910"/>
            <a:ext cx="9458325" cy="830997"/>
          </a:xfrm>
          <a:prstGeom prst="rect">
            <a:avLst/>
          </a:prstGeom>
          <a:solidFill>
            <a:srgbClr val="FFFF00"/>
          </a:solidFill>
        </p:spPr>
        <p:txBody>
          <a:bodyPr wrap="square">
            <a:spAutoFit/>
          </a:bodyPr>
          <a:lstStyle/>
          <a:p>
            <a:pPr indent="450215" algn="ctr"/>
            <a:r>
              <a:rPr lang="uk-UA" sz="2400" b="1" i="1" dirty="0">
                <a:solidFill>
                  <a:srgbClr val="000000"/>
                </a:solidFill>
                <a:effectLst/>
                <a:latin typeface="Times New Roman" panose="02020603050405020304" pitchFamily="18" charset="0"/>
                <a:ea typeface="Times New Roman" panose="02020603050405020304" pitchFamily="18" charset="0"/>
              </a:rPr>
              <a:t>Випуск в експлуатацію технічно несправних транспортних засобів або інше порушення їх експлуатації (ст. 287 КК України)</a:t>
            </a:r>
            <a:endParaRPr lang="uk-UA" sz="24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415F2E57-4011-4AB4-9A0B-11C6574CADB4}"/>
              </a:ext>
            </a:extLst>
          </p:cNvPr>
          <p:cNvSpPr txBox="1"/>
          <p:nvPr/>
        </p:nvSpPr>
        <p:spPr>
          <a:xfrm>
            <a:off x="1366837" y="1540907"/>
            <a:ext cx="9348788" cy="1938992"/>
          </a:xfrm>
          <a:prstGeom prst="rect">
            <a:avLst/>
          </a:prstGeom>
          <a:noFill/>
        </p:spPr>
        <p:txBody>
          <a:bodyPr wrap="square">
            <a:spAutoFit/>
          </a:bodyPr>
          <a:lstStyle/>
          <a:p>
            <a:pPr indent="450215" algn="just"/>
            <a:r>
              <a:rPr lang="uk-UA" sz="2400" b="1" i="1" dirty="0">
                <a:solidFill>
                  <a:srgbClr val="000000"/>
                </a:solidFill>
                <a:effectLst/>
                <a:latin typeface="Times New Roman" panose="02020603050405020304" pitchFamily="18" charset="0"/>
                <a:ea typeface="Times New Roman" panose="02020603050405020304" pitchFamily="18" charset="0"/>
              </a:rPr>
              <a:t>Предметом</a:t>
            </a:r>
            <a:r>
              <a:rPr lang="uk-UA" sz="2400" dirty="0">
                <a:solidFill>
                  <a:srgbClr val="000000"/>
                </a:solidFill>
                <a:effectLst/>
                <a:latin typeface="Times New Roman" panose="02020603050405020304" pitchFamily="18" charset="0"/>
                <a:ea typeface="Times New Roman" panose="02020603050405020304" pitchFamily="18" charset="0"/>
              </a:rPr>
              <a:t> злочину є транспортний засіб, ознаки якого були розглянуті під час аналізу статті 286 КК України.</a:t>
            </a:r>
            <a:endParaRPr lang="uk-UA" sz="2400" dirty="0">
              <a:effectLst/>
              <a:latin typeface="Times New Roman" panose="02020603050405020304" pitchFamily="18" charset="0"/>
              <a:ea typeface="Times New Roman" panose="02020603050405020304" pitchFamily="18" charset="0"/>
            </a:endParaRPr>
          </a:p>
          <a:p>
            <a:pPr indent="450215" algn="just"/>
            <a:r>
              <a:rPr lang="uk-UA" sz="2400" b="1" dirty="0">
                <a:solidFill>
                  <a:srgbClr val="000000"/>
                </a:solidFill>
                <a:effectLst/>
                <a:latin typeface="Times New Roman" panose="02020603050405020304" pitchFamily="18" charset="0"/>
                <a:ea typeface="Times New Roman" panose="02020603050405020304" pitchFamily="18" charset="0"/>
              </a:rPr>
              <a:t>Об’єктивна сторона</a:t>
            </a:r>
            <a:r>
              <a:rPr lang="uk-UA" sz="2400" dirty="0">
                <a:solidFill>
                  <a:srgbClr val="000000"/>
                </a:solidFill>
                <a:effectLst/>
                <a:latin typeface="Times New Roman" panose="02020603050405020304" pitchFamily="18" charset="0"/>
                <a:ea typeface="Times New Roman" panose="02020603050405020304" pitchFamily="18" charset="0"/>
              </a:rPr>
              <a:t> злочину характеризується трьома ознаками: 	1) діянням; 2) наслідками; 3) причинним зв’язком між діянням і наслідками. </a:t>
            </a:r>
            <a:endParaRPr lang="uk-UA"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9D4A4199-F670-4993-AF90-4656A095CF5C}"/>
              </a:ext>
            </a:extLst>
          </p:cNvPr>
          <p:cNvSpPr txBox="1"/>
          <p:nvPr/>
        </p:nvSpPr>
        <p:spPr>
          <a:xfrm>
            <a:off x="1421605" y="3479899"/>
            <a:ext cx="9348788" cy="3046988"/>
          </a:xfrm>
          <a:prstGeom prst="rect">
            <a:avLst/>
          </a:prstGeom>
          <a:noFill/>
        </p:spPr>
        <p:txBody>
          <a:bodyPr wrap="square">
            <a:spAutoFit/>
          </a:bodyPr>
          <a:lstStyle/>
          <a:p>
            <a:pPr indent="450215" algn="just"/>
            <a:r>
              <a:rPr lang="uk-UA" sz="2400" b="1" i="1" dirty="0">
                <a:solidFill>
                  <a:srgbClr val="000000"/>
                </a:solidFill>
                <a:effectLst/>
                <a:latin typeface="Times New Roman" panose="02020603050405020304" pitchFamily="18" charset="0"/>
                <a:ea typeface="Times New Roman" panose="02020603050405020304" pitchFamily="18" charset="0"/>
              </a:rPr>
              <a:t>Діяння</a:t>
            </a:r>
            <a:r>
              <a:rPr lang="uk-UA" sz="2400" dirty="0">
                <a:solidFill>
                  <a:srgbClr val="000000"/>
                </a:solidFill>
                <a:effectLst/>
                <a:latin typeface="Times New Roman" panose="02020603050405020304" pitchFamily="18" charset="0"/>
                <a:ea typeface="Times New Roman" panose="02020603050405020304" pitchFamily="18" charset="0"/>
              </a:rPr>
              <a:t> (дія або бездіяльність) характеризується такими ознаками.</a:t>
            </a:r>
            <a:endParaRPr lang="uk-UA" sz="2400" dirty="0">
              <a:effectLst/>
              <a:latin typeface="Times New Roman" panose="02020603050405020304" pitchFamily="18" charset="0"/>
              <a:ea typeface="Times New Roman" panose="02020603050405020304" pitchFamily="18" charset="0"/>
            </a:endParaRPr>
          </a:p>
          <a:p>
            <a:pPr indent="450215" algn="just"/>
            <a:r>
              <a:rPr lang="uk-UA" sz="2400" dirty="0">
                <a:solidFill>
                  <a:srgbClr val="000000"/>
                </a:solidFill>
                <a:effectLst/>
                <a:latin typeface="Times New Roman" panose="02020603050405020304" pitchFamily="18" charset="0"/>
                <a:ea typeface="Times New Roman" panose="02020603050405020304" pitchFamily="18" charset="0"/>
              </a:rPr>
              <a:t>1. </a:t>
            </a:r>
            <a:r>
              <a:rPr lang="uk-UA" sz="2400" b="1" i="1" dirty="0">
                <a:solidFill>
                  <a:srgbClr val="000000"/>
                </a:solidFill>
                <a:effectLst/>
                <a:latin typeface="Times New Roman" panose="02020603050405020304" pitchFamily="18" charset="0"/>
                <a:ea typeface="Times New Roman" panose="02020603050405020304" pitchFamily="18" charset="0"/>
              </a:rPr>
              <a:t>Випуск в експлуатацію завідомо технічно несправного транспортного засобу</a:t>
            </a:r>
            <a:r>
              <a:rPr lang="uk-UA" sz="2400" b="1" dirty="0">
                <a:solidFill>
                  <a:srgbClr val="000000"/>
                </a:solidFill>
                <a:effectLst/>
                <a:latin typeface="Times New Roman" panose="02020603050405020304" pitchFamily="18" charset="0"/>
                <a:ea typeface="Times New Roman" panose="02020603050405020304" pitchFamily="18" charset="0"/>
              </a:rPr>
              <a:t> </a:t>
            </a:r>
            <a:endParaRPr lang="uk-UA" sz="2400" b="1" dirty="0">
              <a:effectLst/>
              <a:latin typeface="Times New Roman" panose="02020603050405020304" pitchFamily="18" charset="0"/>
              <a:ea typeface="Times New Roman" panose="02020603050405020304" pitchFamily="18" charset="0"/>
            </a:endParaRPr>
          </a:p>
          <a:p>
            <a:pPr indent="450215" algn="just"/>
            <a:r>
              <a:rPr lang="uk-UA" sz="2400" i="1" dirty="0">
                <a:solidFill>
                  <a:srgbClr val="000000"/>
                </a:solidFill>
                <a:effectLst/>
                <a:latin typeface="Times New Roman" panose="02020603050405020304" pitchFamily="18" charset="0"/>
                <a:ea typeface="Times New Roman" panose="02020603050405020304" pitchFamily="18" charset="0"/>
              </a:rPr>
              <a:t>2. </a:t>
            </a:r>
            <a:r>
              <a:rPr lang="uk-UA" sz="2400" b="1" i="1" dirty="0">
                <a:solidFill>
                  <a:srgbClr val="000000"/>
                </a:solidFill>
                <a:effectLst/>
                <a:latin typeface="Times New Roman" panose="02020603050405020304" pitchFamily="18" charset="0"/>
                <a:ea typeface="Times New Roman" panose="02020603050405020304" pitchFamily="18" charset="0"/>
              </a:rPr>
              <a:t>Допуск до керування транспортним засобом особи</a:t>
            </a:r>
            <a:r>
              <a:rPr lang="uk-UA" sz="2400" dirty="0">
                <a:solidFill>
                  <a:srgbClr val="000000"/>
                </a:solidFill>
                <a:effectLst/>
                <a:latin typeface="Times New Roman" panose="02020603050405020304" pitchFamily="18" charset="0"/>
                <a:ea typeface="Times New Roman" panose="02020603050405020304" pitchFamily="18" charset="0"/>
              </a:rPr>
              <a:t>, яка перебуває у стані алкогольного, наркотичного чи іншого сп’яніння або під впливом лікарських препаратів, що знижують її увагу та швидкість реакції або не має права ним керувати</a:t>
            </a:r>
            <a:endParaRPr lang="uk-UA" sz="2400" dirty="0">
              <a:effectLst/>
              <a:latin typeface="Times New Roman" panose="02020603050405020304" pitchFamily="18" charset="0"/>
              <a:ea typeface="Times New Roman" panose="02020603050405020304" pitchFamily="18" charset="0"/>
            </a:endParaRPr>
          </a:p>
          <a:p>
            <a:pPr indent="450215" algn="just"/>
            <a:r>
              <a:rPr lang="uk-UA" sz="2400" i="1" dirty="0">
                <a:solidFill>
                  <a:srgbClr val="000000"/>
                </a:solidFill>
                <a:effectLst/>
                <a:latin typeface="Times New Roman" panose="02020603050405020304" pitchFamily="18" charset="0"/>
                <a:ea typeface="Times New Roman" panose="02020603050405020304" pitchFamily="18" charset="0"/>
              </a:rPr>
              <a:t>3. </a:t>
            </a:r>
            <a:r>
              <a:rPr lang="uk-UA" sz="2400" b="1" i="1" dirty="0">
                <a:solidFill>
                  <a:srgbClr val="000000"/>
                </a:solidFill>
                <a:effectLst/>
                <a:latin typeface="Times New Roman" panose="02020603050405020304" pitchFamily="18" charset="0"/>
                <a:ea typeface="Times New Roman" panose="02020603050405020304" pitchFamily="18" charset="0"/>
              </a:rPr>
              <a:t>Інші грубими порушеннями правил експлуатації транспорту</a:t>
            </a:r>
            <a:endParaRPr lang="uk-UA" sz="24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668800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335567D-8956-484F-8556-7CCAA36F233E}"/>
              </a:ext>
            </a:extLst>
          </p:cNvPr>
          <p:cNvSpPr txBox="1"/>
          <p:nvPr/>
        </p:nvSpPr>
        <p:spPr>
          <a:xfrm>
            <a:off x="1331119" y="612844"/>
            <a:ext cx="9529762" cy="5262979"/>
          </a:xfrm>
          <a:prstGeom prst="rect">
            <a:avLst/>
          </a:prstGeom>
          <a:noFill/>
        </p:spPr>
        <p:txBody>
          <a:bodyPr wrap="square">
            <a:spAutoFit/>
          </a:bodyPr>
          <a:lstStyle/>
          <a:p>
            <a:pPr indent="450215" algn="just"/>
            <a:r>
              <a:rPr lang="uk-UA" sz="2400" b="1" dirty="0">
                <a:solidFill>
                  <a:srgbClr val="000000"/>
                </a:solidFill>
                <a:effectLst/>
                <a:latin typeface="Times New Roman" panose="02020603050405020304" pitchFamily="18" charset="0"/>
                <a:ea typeface="Times New Roman" panose="02020603050405020304" pitchFamily="18" charset="0"/>
              </a:rPr>
              <a:t>Суб’єктивна сторона</a:t>
            </a:r>
            <a:r>
              <a:rPr lang="uk-UA" sz="2400" dirty="0">
                <a:solidFill>
                  <a:srgbClr val="000000"/>
                </a:solidFill>
                <a:effectLst/>
                <a:latin typeface="Times New Roman" panose="02020603050405020304" pitchFamily="18" charset="0"/>
                <a:ea typeface="Times New Roman" panose="02020603050405020304" pitchFamily="18" charset="0"/>
              </a:rPr>
              <a:t> цього злочину характеризується складною формою вини. Завідомість, згадана в диспозиції статті стосовно діяння, означає, що особі відомо про безумовну, явну технічну несправність транспортного засобу чи про інші грубі порушення правил експлуатації, що забезпечують безпеку руху. Усвідомлюючи суспільну небезпеку і протиправність своєї поведінки і вчиняючи цей злочин, винний бажає скоїти діяння, вказане у статті. Психічне ставлення особи до суспільно небезпечних наслідків виражається в необережності (злочинна самовпевненість або недбалість). </a:t>
            </a:r>
            <a:endParaRPr lang="uk-UA" sz="2400" dirty="0">
              <a:effectLst/>
              <a:latin typeface="Times New Roman" panose="02020603050405020304" pitchFamily="18" charset="0"/>
              <a:ea typeface="Times New Roman" panose="02020603050405020304" pitchFamily="18" charset="0"/>
            </a:endParaRPr>
          </a:p>
          <a:p>
            <a:pPr indent="450215" algn="just"/>
            <a:r>
              <a:rPr lang="uk-UA" sz="2400" b="1" dirty="0">
                <a:solidFill>
                  <a:srgbClr val="000000"/>
                </a:solidFill>
                <a:effectLst/>
                <a:latin typeface="Times New Roman" panose="02020603050405020304" pitchFamily="18" charset="0"/>
                <a:ea typeface="Times New Roman" panose="02020603050405020304" pitchFamily="18" charset="0"/>
              </a:rPr>
              <a:t>Суб’єктом злочину</a:t>
            </a:r>
            <a:r>
              <a:rPr lang="uk-UA" sz="2400" dirty="0">
                <a:solidFill>
                  <a:srgbClr val="000000"/>
                </a:solidFill>
                <a:effectLst/>
                <a:latin typeface="Times New Roman" panose="02020603050405020304" pitchFamily="18" charset="0"/>
                <a:ea typeface="Times New Roman" panose="02020603050405020304" pitchFamily="18" charset="0"/>
              </a:rPr>
              <a:t> є посадові особи підприємств та організацій, які відповідають за технічний стан та експлуатацію транспортних засобів, водії, за якими закріплено транспортний засіб, що належить різним організаціям чи фізичним особам, а також власники транспортних засобів.</a:t>
            </a:r>
            <a:endParaRPr lang="uk-UA"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51475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4E5238-1AAE-4C29-8C37-3682D02C0181}"/>
              </a:ext>
            </a:extLst>
          </p:cNvPr>
          <p:cNvSpPr txBox="1"/>
          <p:nvPr/>
        </p:nvSpPr>
        <p:spPr>
          <a:xfrm>
            <a:off x="1700212" y="662672"/>
            <a:ext cx="9315450" cy="830997"/>
          </a:xfrm>
          <a:prstGeom prst="rect">
            <a:avLst/>
          </a:prstGeom>
          <a:solidFill>
            <a:srgbClr val="FFFF00"/>
          </a:solidFill>
        </p:spPr>
        <p:txBody>
          <a:bodyPr wrap="square">
            <a:spAutoFit/>
          </a:bodyPr>
          <a:lstStyle/>
          <a:p>
            <a:pPr indent="450215" algn="ctr"/>
            <a:r>
              <a:rPr lang="uk-UA" sz="2400" b="1" i="1" dirty="0">
                <a:solidFill>
                  <a:srgbClr val="000000"/>
                </a:solidFill>
                <a:effectLst/>
                <a:latin typeface="Times New Roman" panose="02020603050405020304" pitchFamily="18" charset="0"/>
                <a:ea typeface="Times New Roman" panose="02020603050405020304" pitchFamily="18" charset="0"/>
              </a:rPr>
              <a:t>Незаконне заволодіння транспортним засобом (ст. 289 КК України)</a:t>
            </a:r>
            <a:endParaRPr lang="uk-UA" sz="24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68C377EF-18CF-4527-8F04-70CFD1F23098}"/>
              </a:ext>
            </a:extLst>
          </p:cNvPr>
          <p:cNvSpPr txBox="1"/>
          <p:nvPr/>
        </p:nvSpPr>
        <p:spPr>
          <a:xfrm>
            <a:off x="1585911" y="1604486"/>
            <a:ext cx="9429751" cy="1569660"/>
          </a:xfrm>
          <a:prstGeom prst="rect">
            <a:avLst/>
          </a:prstGeom>
          <a:noFill/>
        </p:spPr>
        <p:txBody>
          <a:bodyPr wrap="square">
            <a:spAutoFit/>
          </a:bodyPr>
          <a:lstStyle/>
          <a:p>
            <a:pPr indent="450215" algn="just"/>
            <a:r>
              <a:rPr lang="uk-UA" sz="2400" b="1" i="1" dirty="0">
                <a:effectLst/>
                <a:latin typeface="Times New Roman" panose="02020603050405020304" pitchFamily="18" charset="0"/>
                <a:ea typeface="Times New Roman" panose="02020603050405020304" pitchFamily="18" charset="0"/>
              </a:rPr>
              <a:t>Предметом</a:t>
            </a:r>
            <a:r>
              <a:rPr lang="uk-UA" sz="2400" b="1" dirty="0">
                <a:effectLst/>
                <a:latin typeface="Times New Roman" panose="02020603050405020304" pitchFamily="18" charset="0"/>
                <a:ea typeface="Times New Roman" panose="02020603050405020304" pitchFamily="18" charset="0"/>
              </a:rPr>
              <a:t> </a:t>
            </a:r>
            <a:r>
              <a:rPr lang="uk-UA" sz="2400" dirty="0">
                <a:effectLst/>
                <a:latin typeface="Times New Roman" panose="02020603050405020304" pitchFamily="18" charset="0"/>
                <a:ea typeface="Times New Roman" panose="02020603050405020304" pitchFamily="18" charset="0"/>
              </a:rPr>
              <a:t>злочину є транспортний засіб, тобто всі види автомобілів, трактори та інші самохідні машини, трамваї і тролейбуси, а також мотоцикли та інші механічні транспортні засоби, вказані у примітці до статті 286 КК України.</a:t>
            </a:r>
          </a:p>
        </p:txBody>
      </p:sp>
      <p:sp>
        <p:nvSpPr>
          <p:cNvPr id="7" name="TextBox 6">
            <a:extLst>
              <a:ext uri="{FF2B5EF4-FFF2-40B4-BE49-F238E27FC236}">
                <a16:creationId xmlns:a16="http://schemas.microsoft.com/office/drawing/2014/main" id="{C7ECF087-FDC9-4D9E-8E20-9C1DA12EA3D4}"/>
              </a:ext>
            </a:extLst>
          </p:cNvPr>
          <p:cNvSpPr txBox="1"/>
          <p:nvPr/>
        </p:nvSpPr>
        <p:spPr>
          <a:xfrm>
            <a:off x="1700212" y="3796010"/>
            <a:ext cx="9315450" cy="830997"/>
          </a:xfrm>
          <a:prstGeom prst="rect">
            <a:avLst/>
          </a:prstGeom>
          <a:noFill/>
        </p:spPr>
        <p:txBody>
          <a:bodyPr wrap="square">
            <a:spAutoFit/>
          </a:bodyPr>
          <a:lstStyle/>
          <a:p>
            <a:pPr indent="450215" algn="just"/>
            <a:r>
              <a:rPr lang="uk-UA" sz="2400" dirty="0">
                <a:effectLst/>
                <a:latin typeface="Times New Roman" panose="02020603050405020304" pitchFamily="18" charset="0"/>
                <a:ea typeface="Times New Roman" panose="02020603050405020304" pitchFamily="18" charset="0"/>
              </a:rPr>
              <a:t>За </a:t>
            </a:r>
            <a:r>
              <a:rPr lang="uk-UA" sz="2400" b="1" dirty="0">
                <a:effectLst/>
                <a:latin typeface="Times New Roman" panose="02020603050405020304" pitchFamily="18" charset="0"/>
                <a:ea typeface="Times New Roman" panose="02020603050405020304" pitchFamily="18" charset="0"/>
              </a:rPr>
              <a:t>об’єктивною стороною</a:t>
            </a:r>
            <a:r>
              <a:rPr lang="uk-UA" sz="2400" dirty="0">
                <a:effectLst/>
                <a:latin typeface="Times New Roman" panose="02020603050405020304" pitchFamily="18" charset="0"/>
                <a:ea typeface="Times New Roman" panose="02020603050405020304" pitchFamily="18" charset="0"/>
              </a:rPr>
              <a:t> зазначений злочин характеризується діями з незаконного заволодіння транспортним засобом.</a:t>
            </a:r>
          </a:p>
        </p:txBody>
      </p:sp>
    </p:spTree>
    <p:extLst>
      <p:ext uri="{BB962C8B-B14F-4D97-AF65-F5344CB8AC3E}">
        <p14:creationId xmlns:p14="http://schemas.microsoft.com/office/powerpoint/2010/main" val="7505903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00CFD43-323C-4C85-9AD5-2478D02A85CE}"/>
              </a:ext>
            </a:extLst>
          </p:cNvPr>
          <p:cNvSpPr txBox="1"/>
          <p:nvPr/>
        </p:nvSpPr>
        <p:spPr>
          <a:xfrm>
            <a:off x="1843087" y="796528"/>
            <a:ext cx="8929688" cy="4524315"/>
          </a:xfrm>
          <a:prstGeom prst="rect">
            <a:avLst/>
          </a:prstGeom>
          <a:noFill/>
        </p:spPr>
        <p:txBody>
          <a:bodyPr wrap="square">
            <a:spAutoFit/>
          </a:bodyPr>
          <a:lstStyle/>
          <a:p>
            <a:pPr indent="450215" algn="just"/>
            <a:r>
              <a:rPr lang="uk-UA" sz="2400" b="1" i="1" dirty="0">
                <a:effectLst/>
                <a:latin typeface="Times New Roman" panose="02020603050405020304" pitchFamily="18" charset="0"/>
                <a:ea typeface="Times New Roman" panose="02020603050405020304" pitchFamily="18" charset="0"/>
              </a:rPr>
              <a:t>Незаконне заволодіння транспортним засобом</a:t>
            </a:r>
            <a:r>
              <a:rPr lang="uk-UA" sz="2400" b="1" dirty="0">
                <a:effectLst/>
                <a:latin typeface="Times New Roman" panose="02020603050405020304" pitchFamily="18" charset="0"/>
                <a:ea typeface="Times New Roman" panose="02020603050405020304" pitchFamily="18" charset="0"/>
              </a:rPr>
              <a:t> </a:t>
            </a:r>
            <a:r>
              <a:rPr lang="uk-UA" sz="2400" dirty="0">
                <a:effectLst/>
                <a:latin typeface="Times New Roman" panose="02020603050405020304" pitchFamily="18" charset="0"/>
                <a:ea typeface="Times New Roman" panose="02020603050405020304" pitchFamily="18" charset="0"/>
              </a:rPr>
              <a:t>– це умисне, протиправне вилучення його з будь-якою метою у власника або законного користувача всупереч їх волі (з місця стоянки чи під час руху) шляхом запуску двигуна, буксирування, завантажування на інший транспортний засіб, примусового відсторонення зазначених осіб від керування, примушування їх до початку чи продовження руху тощо. Таке заволодіння може бути вчинене таємно або відкрито, шляхом обману чи зловживання довірою, із застосуванням насильства або погроз. </a:t>
            </a:r>
          </a:p>
          <a:p>
            <a:pPr indent="450215" algn="just"/>
            <a:r>
              <a:rPr lang="uk-UA" sz="2400" b="1" i="1" dirty="0">
                <a:effectLst/>
                <a:latin typeface="Times New Roman" panose="02020603050405020304" pitchFamily="18" charset="0"/>
                <a:ea typeface="Times New Roman" panose="02020603050405020304" pitchFamily="18" charset="0"/>
              </a:rPr>
              <a:t>Спосіб</a:t>
            </a:r>
            <a:r>
              <a:rPr lang="uk-UA" sz="2400" dirty="0">
                <a:effectLst/>
                <a:latin typeface="Times New Roman" panose="02020603050405020304" pitchFamily="18" charset="0"/>
                <a:ea typeface="Times New Roman" panose="02020603050405020304" pitchFamily="18" charset="0"/>
              </a:rPr>
              <a:t> вчинення на кваліфікацію за статтею 289 КК України не впливає, він має значення під час встановлення кваліфікуючих ознак.</a:t>
            </a:r>
          </a:p>
        </p:txBody>
      </p:sp>
    </p:spTree>
    <p:extLst>
      <p:ext uri="{BB962C8B-B14F-4D97-AF65-F5344CB8AC3E}">
        <p14:creationId xmlns:p14="http://schemas.microsoft.com/office/powerpoint/2010/main" val="17789209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0DDA11E-6D77-401B-A7B6-1814ACA5960A}"/>
              </a:ext>
            </a:extLst>
          </p:cNvPr>
          <p:cNvSpPr txBox="1"/>
          <p:nvPr/>
        </p:nvSpPr>
        <p:spPr>
          <a:xfrm>
            <a:off x="1557338" y="428178"/>
            <a:ext cx="9415462" cy="6001643"/>
          </a:xfrm>
          <a:prstGeom prst="rect">
            <a:avLst/>
          </a:prstGeom>
          <a:noFill/>
        </p:spPr>
        <p:txBody>
          <a:bodyPr wrap="square">
            <a:spAutoFit/>
          </a:bodyPr>
          <a:lstStyle/>
          <a:p>
            <a:pPr indent="450215" algn="just"/>
            <a:r>
              <a:rPr lang="uk-UA" sz="2400" b="1" dirty="0">
                <a:effectLst/>
                <a:latin typeface="Times New Roman" panose="02020603050405020304" pitchFamily="18" charset="0"/>
                <a:ea typeface="Times New Roman" panose="02020603050405020304" pitchFamily="18" charset="0"/>
              </a:rPr>
              <a:t>Незаконність</a:t>
            </a:r>
            <a:r>
              <a:rPr lang="uk-UA" sz="2400" dirty="0">
                <a:effectLst/>
                <a:latin typeface="Times New Roman" panose="02020603050405020304" pitchFamily="18" charset="0"/>
                <a:ea typeface="Times New Roman" panose="02020603050405020304" pitchFamily="18" charset="0"/>
              </a:rPr>
              <a:t> як ознаку заволодіння слід розуміти в тому значенні, що особа, яка вчинює це посягання, не має ні дійсного, ні уявного права щодо вилученого транспортного засобу. Таким чином, суб’єктом злочину не можна визнавати осіб, які є співвласниками або законними користувачами транспортного засобу; працівників підприємств, установ, організацій незалежно від форми власності, які без належного дозволу здійснили поїздку на закріпленому за ними транспортному засобі, а також службових осіб, наділених повноваженнями щодо використання чи експлуатації транспортних засобів. Така ж оцінка вчиненого поширюється на випадки використання транспортних засобів членами родини володільців автомототранспорту або їх знайомими. Вони самовільно використовують транспортні засоби, спираючись на різні підстави, які, на їхній погляд, дають дійсне або уявне право на такі дії (наприклад, власник раніше дозволяв керувати автомобілем або навчав керуванню тощо).</a:t>
            </a:r>
          </a:p>
        </p:txBody>
      </p:sp>
    </p:spTree>
    <p:extLst>
      <p:ext uri="{BB962C8B-B14F-4D97-AF65-F5344CB8AC3E}">
        <p14:creationId xmlns:p14="http://schemas.microsoft.com/office/powerpoint/2010/main" val="448295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609C265-A4CA-4212-8E76-008CEFB25884}"/>
              </a:ext>
            </a:extLst>
          </p:cNvPr>
          <p:cNvSpPr txBox="1"/>
          <p:nvPr/>
        </p:nvSpPr>
        <p:spPr>
          <a:xfrm>
            <a:off x="1776047" y="854839"/>
            <a:ext cx="9284677" cy="3416320"/>
          </a:xfrm>
          <a:prstGeom prst="rect">
            <a:avLst/>
          </a:prstGeom>
          <a:noFill/>
        </p:spPr>
        <p:txBody>
          <a:bodyPr wrap="square">
            <a:spAutoFit/>
          </a:bodyPr>
          <a:lstStyle/>
          <a:p>
            <a:pPr indent="450215" algn="just"/>
            <a:r>
              <a:rPr lang="uk-UA" sz="2400" b="1" dirty="0">
                <a:solidFill>
                  <a:srgbClr val="000000"/>
                </a:solidFill>
                <a:effectLst/>
                <a:latin typeface="Times New Roman" panose="02020603050405020304" pitchFamily="18" charset="0"/>
                <a:ea typeface="Times New Roman" panose="02020603050405020304" pitchFamily="18" charset="0"/>
              </a:rPr>
              <a:t>Безпосередній об’єкт</a:t>
            </a:r>
            <a:r>
              <a:rPr lang="uk-UA" sz="2400" dirty="0">
                <a:solidFill>
                  <a:srgbClr val="000000"/>
                </a:solidFill>
                <a:effectLst/>
                <a:latin typeface="Times New Roman" panose="02020603050405020304" pitchFamily="18" charset="0"/>
                <a:ea typeface="Times New Roman" panose="02020603050405020304" pitchFamily="18" charset="0"/>
              </a:rPr>
              <a:t> аналізованих кримінальних правопорушень – стан захищеності особистості, суспільства і держави від загроз у зв’язку з порушеннями правил безпеки руху, експлуатації її користування окремими видами транспорту.</a:t>
            </a:r>
            <a:endParaRPr lang="uk-UA" sz="2400" dirty="0">
              <a:effectLst/>
              <a:latin typeface="Times New Roman" panose="02020603050405020304" pitchFamily="18" charset="0"/>
              <a:ea typeface="Times New Roman" panose="02020603050405020304" pitchFamily="18" charset="0"/>
            </a:endParaRPr>
          </a:p>
          <a:p>
            <a:pPr indent="450215" algn="just"/>
            <a:endParaRPr lang="uk-UA" sz="2400" b="1" i="1" dirty="0">
              <a:solidFill>
                <a:srgbClr val="000000"/>
              </a:solidFill>
              <a:effectLst/>
              <a:latin typeface="Times New Roman" panose="02020603050405020304" pitchFamily="18" charset="0"/>
              <a:ea typeface="Times New Roman" panose="02020603050405020304" pitchFamily="18" charset="0"/>
            </a:endParaRPr>
          </a:p>
          <a:p>
            <a:pPr indent="450215" algn="just"/>
            <a:r>
              <a:rPr lang="uk-UA" sz="2400" b="1" i="1" dirty="0">
                <a:solidFill>
                  <a:srgbClr val="000000"/>
                </a:solidFill>
                <a:effectLst/>
                <a:latin typeface="Times New Roman" panose="02020603050405020304" pitchFamily="18" charset="0"/>
                <a:ea typeface="Times New Roman" panose="02020603050405020304" pitchFamily="18" charset="0"/>
              </a:rPr>
              <a:t>Предметом </a:t>
            </a:r>
            <a:r>
              <a:rPr lang="uk-UA" sz="2400" dirty="0">
                <a:solidFill>
                  <a:srgbClr val="000000"/>
                </a:solidFill>
                <a:effectLst/>
                <a:latin typeface="Times New Roman" panose="02020603050405020304" pitchFamily="18" charset="0"/>
                <a:ea typeface="Times New Roman" panose="02020603050405020304" pitchFamily="18" charset="0"/>
              </a:rPr>
              <a:t>цих кримінальних правопорушень є транспортні засоби, шляхи сполучення, споруди на них, транспортні комунікації, вокзали, засоби зв’язку, сигналізації та автоматизації, які забезпечують безпеку руху транспортних засобів.</a:t>
            </a:r>
            <a:endParaRPr lang="uk-UA"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440736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ADDC2C6-7A9E-4CAC-BDCC-DD36701DD294}"/>
              </a:ext>
            </a:extLst>
          </p:cNvPr>
          <p:cNvSpPr txBox="1"/>
          <p:nvPr/>
        </p:nvSpPr>
        <p:spPr>
          <a:xfrm>
            <a:off x="1543050" y="1292215"/>
            <a:ext cx="9658350" cy="3785652"/>
          </a:xfrm>
          <a:prstGeom prst="rect">
            <a:avLst/>
          </a:prstGeom>
          <a:noFill/>
        </p:spPr>
        <p:txBody>
          <a:bodyPr wrap="square">
            <a:spAutoFit/>
          </a:bodyPr>
          <a:lstStyle/>
          <a:p>
            <a:pPr indent="450215" algn="just"/>
            <a:r>
              <a:rPr lang="uk-UA" sz="2400" b="1" dirty="0">
                <a:effectLst/>
                <a:latin typeface="Times New Roman" panose="02020603050405020304" pitchFamily="18" charset="0"/>
                <a:ea typeface="Times New Roman" panose="02020603050405020304" pitchFamily="18" charset="0"/>
              </a:rPr>
              <a:t>Суб’єктивна сторона</a:t>
            </a:r>
            <a:r>
              <a:rPr lang="uk-UA" sz="2400" dirty="0">
                <a:effectLst/>
                <a:latin typeface="Times New Roman" panose="02020603050405020304" pitchFamily="18" charset="0"/>
                <a:ea typeface="Times New Roman" panose="02020603050405020304" pitchFamily="18" charset="0"/>
              </a:rPr>
              <a:t> злочину характеризується прямим умислом; незаконне заволодіння може відбуватися з будь-якою метою, наприклад для привласнення транспортного засобу, для доставки вантажу, для того щоб доїхати до певного місця або навіть покататися. Мета на кваліфікацію не впливає.</a:t>
            </a:r>
          </a:p>
          <a:p>
            <a:pPr indent="450215" algn="just"/>
            <a:r>
              <a:rPr lang="uk-UA" sz="2400" b="1" dirty="0">
                <a:effectLst/>
                <a:latin typeface="Times New Roman" panose="02020603050405020304" pitchFamily="18" charset="0"/>
                <a:ea typeface="Times New Roman" panose="02020603050405020304" pitchFamily="18" charset="0"/>
              </a:rPr>
              <a:t>Суб’єктом злочину</a:t>
            </a:r>
            <a:r>
              <a:rPr lang="uk-UA" sz="2400" dirty="0">
                <a:effectLst/>
                <a:latin typeface="Times New Roman" panose="02020603050405020304" pitchFamily="18" charset="0"/>
                <a:ea typeface="Times New Roman" panose="02020603050405020304" pitchFamily="18" charset="0"/>
              </a:rPr>
              <a:t>, передбаченого частиною 1 ст. 289 КК України, є особа, яка досягла 16-річного віку, а злочинів, передбачених частинами 2 та 3 ст. 289 КК України, – 14-річного віку. Судова практика не визнає суб’єктом цього злочину членів сім’ї власника транспортного засобу й водіїв, за якими такий засіб закріплено.</a:t>
            </a:r>
          </a:p>
        </p:txBody>
      </p:sp>
    </p:spTree>
    <p:extLst>
      <p:ext uri="{BB962C8B-B14F-4D97-AF65-F5344CB8AC3E}">
        <p14:creationId xmlns:p14="http://schemas.microsoft.com/office/powerpoint/2010/main" val="36746938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8185103-11D6-4E07-9BB2-6599FDF248DE}"/>
              </a:ext>
            </a:extLst>
          </p:cNvPr>
          <p:cNvSpPr txBox="1"/>
          <p:nvPr/>
        </p:nvSpPr>
        <p:spPr>
          <a:xfrm>
            <a:off x="1714500" y="703213"/>
            <a:ext cx="9372600" cy="5170646"/>
          </a:xfrm>
          <a:prstGeom prst="rect">
            <a:avLst/>
          </a:prstGeom>
          <a:noFill/>
        </p:spPr>
        <p:txBody>
          <a:bodyPr wrap="square">
            <a:spAutoFit/>
          </a:bodyPr>
          <a:lstStyle/>
          <a:p>
            <a:pPr algn="just"/>
            <a:r>
              <a:rPr lang="uk-UA" sz="1800" b="1" dirty="0">
                <a:effectLst/>
                <a:latin typeface="Times New Roman" panose="02020603050405020304" pitchFamily="18" charset="0"/>
                <a:ea typeface="Times New Roman" panose="02020603050405020304" pitchFamily="18" charset="0"/>
              </a:rPr>
              <a:t>	</a:t>
            </a:r>
            <a:r>
              <a:rPr lang="uk-UA" sz="2400" b="1" dirty="0">
                <a:effectLst/>
                <a:latin typeface="Times New Roman" panose="02020603050405020304" pitchFamily="18" charset="0"/>
                <a:ea typeface="Times New Roman" panose="02020603050405020304" pitchFamily="18" charset="0"/>
              </a:rPr>
              <a:t>Кваліфікуючі ознаки.</a:t>
            </a:r>
          </a:p>
          <a:p>
            <a:pPr algn="just"/>
            <a:r>
              <a:rPr lang="uk-UA" sz="2400" b="1" dirty="0">
                <a:latin typeface="Times New Roman" panose="02020603050405020304" pitchFamily="18" charset="0"/>
                <a:ea typeface="Times New Roman" panose="02020603050405020304" pitchFamily="18" charset="0"/>
              </a:rPr>
              <a:t>	</a:t>
            </a:r>
            <a:r>
              <a:rPr lang="uk-UA" sz="2400" b="1" dirty="0">
                <a:effectLst/>
                <a:latin typeface="Times New Roman" panose="02020603050405020304" pitchFamily="18" charset="0"/>
                <a:ea typeface="Times New Roman" panose="02020603050405020304" pitchFamily="18" charset="0"/>
              </a:rPr>
              <a:t>Частиною 2 ст. 289 </a:t>
            </a:r>
            <a:r>
              <a:rPr lang="uk-UA" sz="2400" dirty="0">
                <a:effectLst/>
                <a:latin typeface="Times New Roman" panose="02020603050405020304" pitchFamily="18" charset="0"/>
                <a:ea typeface="Times New Roman" panose="02020603050405020304" pitchFamily="18" charset="0"/>
              </a:rPr>
              <a:t>передбачено відповідальність за «ті самі дії, вчинені повторно або за попередньою змовою групою осіб, або поєднані з насильством, що не є небезпечним для життя чи здоров’я потерпілого, або з погрозою застосування такого насильства, або вчинені з проникненням у приміщення чи інше сховище, або якщо вони завдали значної матеріальної шкоди». </a:t>
            </a:r>
          </a:p>
          <a:p>
            <a:pPr algn="just"/>
            <a:r>
              <a:rPr lang="uk-UA" sz="2400" b="1" dirty="0">
                <a:effectLst/>
                <a:latin typeface="Times New Roman" panose="02020603050405020304" pitchFamily="18" charset="0"/>
                <a:ea typeface="Times New Roman" panose="02020603050405020304" pitchFamily="18" charset="0"/>
              </a:rPr>
              <a:t>	Частиною 3 ст. 289 </a:t>
            </a:r>
            <a:r>
              <a:rPr lang="uk-UA" sz="2400" dirty="0">
                <a:effectLst/>
                <a:latin typeface="Times New Roman" panose="02020603050405020304" pitchFamily="18" charset="0"/>
                <a:ea typeface="Times New Roman" panose="02020603050405020304" pitchFamily="18" charset="0"/>
              </a:rPr>
              <a:t>установлено відповідальність за «дії, передбачені частинами першою або другою цієї статті, вчинені організованою групою або поєднані з насильством, небезпечним для життя чи здоров’я потерпілого, або з погрозою застосування такого насильства, або якщо вони завдали великої матеріальної шкоди».</a:t>
            </a:r>
          </a:p>
          <a:p>
            <a:endParaRPr lang="uk-UA" sz="2400" dirty="0">
              <a:effectLst/>
              <a:latin typeface="Times New Roman" panose="02020603050405020304" pitchFamily="18" charset="0"/>
              <a:ea typeface="Times New Roman" panose="02020603050405020304" pitchFamily="18" charset="0"/>
            </a:endParaRPr>
          </a:p>
          <a:p>
            <a:endParaRPr lang="uk-UA" dirty="0"/>
          </a:p>
        </p:txBody>
      </p:sp>
    </p:spTree>
    <p:extLst>
      <p:ext uri="{BB962C8B-B14F-4D97-AF65-F5344CB8AC3E}">
        <p14:creationId xmlns:p14="http://schemas.microsoft.com/office/powerpoint/2010/main" val="21040461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59795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6601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DD07F1-CDE6-4B6D-97DA-483978FF1365}"/>
              </a:ext>
            </a:extLst>
          </p:cNvPr>
          <p:cNvSpPr txBox="1"/>
          <p:nvPr/>
        </p:nvSpPr>
        <p:spPr>
          <a:xfrm>
            <a:off x="1776046" y="612844"/>
            <a:ext cx="9355016" cy="5632311"/>
          </a:xfrm>
          <a:prstGeom prst="rect">
            <a:avLst/>
          </a:prstGeom>
          <a:noFill/>
        </p:spPr>
        <p:txBody>
          <a:bodyPr wrap="square">
            <a:spAutoFit/>
          </a:bodyPr>
          <a:lstStyle/>
          <a:p>
            <a:pPr indent="450215" algn="just"/>
            <a:r>
              <a:rPr lang="uk-UA" sz="2400" dirty="0">
                <a:solidFill>
                  <a:srgbClr val="000000"/>
                </a:solidFill>
                <a:effectLst/>
                <a:latin typeface="Times New Roman" panose="02020603050405020304" pitchFamily="18" charset="0"/>
                <a:ea typeface="Times New Roman" panose="02020603050405020304" pitchFamily="18" charset="0"/>
              </a:rPr>
              <a:t>Поняття</a:t>
            </a:r>
            <a:r>
              <a:rPr lang="uk-UA" sz="2400" i="1" dirty="0">
                <a:solidFill>
                  <a:srgbClr val="000000"/>
                </a:solidFill>
                <a:effectLst/>
                <a:latin typeface="Times New Roman" panose="02020603050405020304" pitchFamily="18" charset="0"/>
                <a:ea typeface="Times New Roman" panose="02020603050405020304" pitchFamily="18" charset="0"/>
              </a:rPr>
              <a:t> «транспорт» </a:t>
            </a:r>
            <a:r>
              <a:rPr lang="uk-UA" sz="2400" dirty="0">
                <a:solidFill>
                  <a:srgbClr val="000000"/>
                </a:solidFill>
                <a:effectLst/>
                <a:latin typeface="Times New Roman" panose="02020603050405020304" pitchFamily="18" charset="0"/>
                <a:ea typeface="Times New Roman" panose="02020603050405020304" pitchFamily="18" charset="0"/>
              </a:rPr>
              <a:t>означає галузь матеріального виробництва, що здійснює перевезення людей і вантажів. Воно охоплює наземний, повітряний, водний транспорт і метрополітен. </a:t>
            </a:r>
          </a:p>
          <a:p>
            <a:pPr indent="450215" algn="just"/>
            <a:r>
              <a:rPr lang="uk-UA" sz="2400" dirty="0">
                <a:solidFill>
                  <a:srgbClr val="000000"/>
                </a:solidFill>
                <a:effectLst/>
                <a:latin typeface="Times New Roman" panose="02020603050405020304" pitchFamily="18" charset="0"/>
                <a:ea typeface="Times New Roman" panose="02020603050405020304" pitchFamily="18" charset="0"/>
              </a:rPr>
              <a:t>До наземних видів транспорту належать автомобільний, залізничний і трубопровідний транспорт. </a:t>
            </a:r>
          </a:p>
          <a:p>
            <a:pPr indent="450215" algn="just"/>
            <a:r>
              <a:rPr lang="uk-UA" sz="2400" dirty="0">
                <a:solidFill>
                  <a:srgbClr val="000000"/>
                </a:solidFill>
                <a:effectLst/>
                <a:latin typeface="Times New Roman" panose="02020603050405020304" pitchFamily="18" charset="0"/>
                <a:ea typeface="Times New Roman" panose="02020603050405020304" pitchFamily="18" charset="0"/>
              </a:rPr>
              <a:t>Водними є морський і річковий види транспорту, а повітряним – авіаційний транспорт. </a:t>
            </a:r>
          </a:p>
          <a:p>
            <a:pPr indent="450215" algn="just"/>
            <a:r>
              <a:rPr lang="uk-UA" sz="2400" dirty="0">
                <a:solidFill>
                  <a:srgbClr val="000000"/>
                </a:solidFill>
                <a:effectLst/>
                <a:latin typeface="Times New Roman" panose="02020603050405020304" pitchFamily="18" charset="0"/>
                <a:ea typeface="Times New Roman" panose="02020603050405020304" pitchFamily="18" charset="0"/>
              </a:rPr>
              <a:t>Залежно від характеру виконуваної роботи транспорт поділяється на пасажирський і вантажний. Крім того, залежно від призначення розрізняють транспорт загального і незагального призначення. Якщо транспорт загального призначення обслуговує населення і процеси виробничого обігу, то транспорт незагального користування призначається для внутрішньозаводського переміщення сировини, напівфабрикатів, готових виробів тощо, а також охоплює транспорт особистого користування. </a:t>
            </a:r>
            <a:endParaRPr lang="uk-UA"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77894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36AF02-8AEB-4CA1-8EAD-1D031DE81A8B}"/>
              </a:ext>
            </a:extLst>
          </p:cNvPr>
          <p:cNvSpPr txBox="1"/>
          <p:nvPr/>
        </p:nvSpPr>
        <p:spPr>
          <a:xfrm>
            <a:off x="1600199" y="729570"/>
            <a:ext cx="9460523" cy="2462213"/>
          </a:xfrm>
          <a:prstGeom prst="rect">
            <a:avLst/>
          </a:prstGeom>
          <a:noFill/>
        </p:spPr>
        <p:txBody>
          <a:bodyPr wrap="square">
            <a:spAutoFit/>
          </a:bodyPr>
          <a:lstStyle/>
          <a:p>
            <a:pPr indent="450215" algn="just"/>
            <a:r>
              <a:rPr lang="uk-UA" sz="2200" dirty="0">
                <a:solidFill>
                  <a:srgbClr val="000000"/>
                </a:solidFill>
                <a:effectLst/>
                <a:latin typeface="Times New Roman" panose="02020603050405020304" pitchFamily="18" charset="0"/>
                <a:ea typeface="Times New Roman" panose="02020603050405020304" pitchFamily="18" charset="0"/>
              </a:rPr>
              <a:t>З</a:t>
            </a:r>
            <a:r>
              <a:rPr lang="uk-UA" sz="2200" b="1" i="1" dirty="0">
                <a:solidFill>
                  <a:srgbClr val="000000"/>
                </a:solidFill>
                <a:effectLst/>
                <a:latin typeface="Times New Roman" panose="02020603050405020304" pitchFamily="18" charset="0"/>
                <a:ea typeface="Times New Roman" panose="02020603050405020304" pitchFamily="18" charset="0"/>
              </a:rPr>
              <a:t> </a:t>
            </a:r>
            <a:r>
              <a:rPr lang="uk-UA" sz="2200" b="1" dirty="0">
                <a:solidFill>
                  <a:srgbClr val="000000"/>
                </a:solidFill>
                <a:effectLst/>
                <a:latin typeface="Times New Roman" panose="02020603050405020304" pitchFamily="18" charset="0"/>
                <a:ea typeface="Times New Roman" panose="02020603050405020304" pitchFamily="18" charset="0"/>
              </a:rPr>
              <a:t>об’єктивної сторони</a:t>
            </a:r>
            <a:r>
              <a:rPr lang="uk-UA" sz="2200" dirty="0">
                <a:solidFill>
                  <a:srgbClr val="000000"/>
                </a:solidFill>
                <a:effectLst/>
                <a:latin typeface="Times New Roman" panose="02020603050405020304" pitchFamily="18" charset="0"/>
                <a:ea typeface="Times New Roman" panose="02020603050405020304" pitchFamily="18" charset="0"/>
              </a:rPr>
              <a:t> транспортні кримінальні правопорушення можуть вчинятися як шляхом дії, наприклад самовільне без нагальної потреби зупинення поїзда (ст. 283 КК України), так і бездіяльності, наприклад неповідомлення капітаном назви свого судна під час зіткнення суден (ст. 285 КК України). Особливістю злочинів, які посягають на безпеку руху та експлуатації транспортних засобів, є те, що диспозиції норм КК України, що визначають їх ознаки, є бланкетними. </a:t>
            </a:r>
            <a:endParaRPr lang="uk-UA" sz="2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C665AC5F-D570-42A0-9961-A5109C18E6AD}"/>
              </a:ext>
            </a:extLst>
          </p:cNvPr>
          <p:cNvSpPr txBox="1"/>
          <p:nvPr/>
        </p:nvSpPr>
        <p:spPr>
          <a:xfrm>
            <a:off x="1600199" y="3429000"/>
            <a:ext cx="9460523" cy="1785104"/>
          </a:xfrm>
          <a:prstGeom prst="rect">
            <a:avLst/>
          </a:prstGeom>
          <a:noFill/>
        </p:spPr>
        <p:txBody>
          <a:bodyPr wrap="square">
            <a:spAutoFit/>
          </a:bodyPr>
          <a:lstStyle/>
          <a:p>
            <a:pPr indent="450215" algn="just"/>
            <a:r>
              <a:rPr lang="uk-UA" sz="2200" b="1" dirty="0">
                <a:solidFill>
                  <a:srgbClr val="000000"/>
                </a:solidFill>
                <a:effectLst/>
                <a:latin typeface="Times New Roman" panose="02020603050405020304" pitchFamily="18" charset="0"/>
                <a:ea typeface="Times New Roman" panose="02020603050405020304" pitchFamily="18" charset="0"/>
              </a:rPr>
              <a:t>Обов’язковою ознакою </a:t>
            </a:r>
            <a:r>
              <a:rPr lang="uk-UA" sz="2200" dirty="0">
                <a:solidFill>
                  <a:srgbClr val="000000"/>
                </a:solidFill>
                <a:effectLst/>
                <a:latin typeface="Times New Roman" panose="02020603050405020304" pitchFamily="18" charset="0"/>
                <a:ea typeface="Times New Roman" panose="02020603050405020304" pitchFamily="18" charset="0"/>
              </a:rPr>
              <a:t>цих складів виступає </a:t>
            </a:r>
            <a:r>
              <a:rPr lang="uk-UA" sz="2200" b="1" i="1" dirty="0">
                <a:solidFill>
                  <a:srgbClr val="000000"/>
                </a:solidFill>
                <a:effectLst/>
                <a:latin typeface="Times New Roman" panose="02020603050405020304" pitchFamily="18" charset="0"/>
                <a:ea typeface="Times New Roman" panose="02020603050405020304" pitchFamily="18" charset="0"/>
              </a:rPr>
              <a:t>причинний зв’язок</a:t>
            </a:r>
            <a:r>
              <a:rPr lang="uk-UA" sz="2200" b="1" dirty="0">
                <a:solidFill>
                  <a:srgbClr val="000000"/>
                </a:solidFill>
                <a:effectLst/>
                <a:latin typeface="Times New Roman" panose="02020603050405020304" pitchFamily="18" charset="0"/>
                <a:ea typeface="Times New Roman" panose="02020603050405020304" pitchFamily="18" charset="0"/>
              </a:rPr>
              <a:t> </a:t>
            </a:r>
            <a:r>
              <a:rPr lang="uk-UA" sz="2200" dirty="0">
                <a:solidFill>
                  <a:srgbClr val="000000"/>
                </a:solidFill>
                <a:effectLst/>
                <a:latin typeface="Times New Roman" panose="02020603050405020304" pitchFamily="18" charset="0"/>
                <a:ea typeface="Times New Roman" panose="02020603050405020304" pitchFamily="18" charset="0"/>
              </a:rPr>
              <a:t>між порушенням тих чи інших правил безпеки руху та експлуатації транспортного засобу, руйнуванням або пошкодженням шляхів сполучення, засобів сигналізації або зв’язку, предметів транспортного устаткування тощо з одного боку, і настанням суспільно небезпечних наслідків – з іншого.</a:t>
            </a:r>
            <a:endParaRPr lang="uk-UA"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38231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3644965-0E39-44D0-957A-1F7521E537CE}"/>
              </a:ext>
            </a:extLst>
          </p:cNvPr>
          <p:cNvSpPr txBox="1"/>
          <p:nvPr/>
        </p:nvSpPr>
        <p:spPr>
          <a:xfrm>
            <a:off x="1506416" y="665929"/>
            <a:ext cx="9179168" cy="1200329"/>
          </a:xfrm>
          <a:prstGeom prst="rect">
            <a:avLst/>
          </a:prstGeom>
          <a:noFill/>
        </p:spPr>
        <p:txBody>
          <a:bodyPr wrap="square">
            <a:spAutoFit/>
          </a:bodyPr>
          <a:lstStyle/>
          <a:p>
            <a:pPr indent="450215" algn="just"/>
            <a:r>
              <a:rPr lang="uk-UA" sz="2400" b="1" i="1" dirty="0">
                <a:solidFill>
                  <a:srgbClr val="000000"/>
                </a:solidFill>
                <a:effectLst/>
                <a:latin typeface="Times New Roman" panose="02020603050405020304" pitchFamily="18" charset="0"/>
                <a:ea typeface="Times New Roman" panose="02020603050405020304" pitchFamily="18" charset="0"/>
              </a:rPr>
              <a:t>Наслідками</a:t>
            </a:r>
            <a:r>
              <a:rPr lang="uk-UA" sz="2400" i="1" dirty="0">
                <a:solidFill>
                  <a:srgbClr val="000000"/>
                </a:solidFill>
                <a:effectLst/>
                <a:latin typeface="Times New Roman" panose="02020603050405020304" pitchFamily="18" charset="0"/>
                <a:ea typeface="Times New Roman" panose="02020603050405020304" pitchFamily="18" charset="0"/>
              </a:rPr>
              <a:t> </a:t>
            </a:r>
            <a:r>
              <a:rPr lang="uk-UA" sz="2400" dirty="0">
                <a:solidFill>
                  <a:srgbClr val="000000"/>
                </a:solidFill>
                <a:effectLst/>
                <a:latin typeface="Times New Roman" panose="02020603050405020304" pitchFamily="18" charset="0"/>
                <a:ea typeface="Times New Roman" panose="02020603050405020304" pitchFamily="18" charset="0"/>
              </a:rPr>
              <a:t>у статтях цього розділу КК названо загибель однієї або кількох осіб, тяжкі чи середньої тяжкості тілесні ушкодження, а також велику матеріальну шкоду й інші тяжкі наслідки.</a:t>
            </a:r>
            <a:endParaRPr lang="uk-UA" sz="24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369D6E3D-5ADB-4D7C-8EE4-ED4DCA47FF34}"/>
              </a:ext>
            </a:extLst>
          </p:cNvPr>
          <p:cNvSpPr txBox="1"/>
          <p:nvPr/>
        </p:nvSpPr>
        <p:spPr>
          <a:xfrm>
            <a:off x="1565032" y="2413338"/>
            <a:ext cx="9179168" cy="2308324"/>
          </a:xfrm>
          <a:prstGeom prst="rect">
            <a:avLst/>
          </a:prstGeom>
          <a:noFill/>
        </p:spPr>
        <p:txBody>
          <a:bodyPr wrap="square">
            <a:spAutoFit/>
          </a:bodyPr>
          <a:lstStyle/>
          <a:p>
            <a:pPr indent="450215" algn="just"/>
            <a:r>
              <a:rPr lang="uk-UA" sz="2400" b="1" dirty="0">
                <a:solidFill>
                  <a:srgbClr val="000000"/>
                </a:solidFill>
                <a:effectLst/>
                <a:latin typeface="Times New Roman" panose="02020603050405020304" pitchFamily="18" charset="0"/>
                <a:ea typeface="Times New Roman" panose="02020603050405020304" pitchFamily="18" charset="0"/>
              </a:rPr>
              <a:t>Суб’єктивна сторона</a:t>
            </a:r>
            <a:r>
              <a:rPr lang="uk-UA" sz="2400" dirty="0">
                <a:solidFill>
                  <a:srgbClr val="000000"/>
                </a:solidFill>
                <a:effectLst/>
                <a:latin typeface="Times New Roman" panose="02020603050405020304" pitchFamily="18" charset="0"/>
                <a:ea typeface="Times New Roman" panose="02020603050405020304" pitchFamily="18" charset="0"/>
              </a:rPr>
              <a:t> транспортних злочинів визначається залежно від складності її об’єктивної сторони. Злочини з формальним складом вчиняються з прямим умислом. У злочинах з матеріальним складом необхідно встановлювати психічне ставлення особи до діяння і його наслідків, що має важливе значення для кваліфікації і призначення покарань.</a:t>
            </a:r>
            <a:endParaRPr lang="uk-UA"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89889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73B818-ED35-430D-AC9E-36D7975A1FE3}"/>
              </a:ext>
            </a:extLst>
          </p:cNvPr>
          <p:cNvSpPr txBox="1"/>
          <p:nvPr/>
        </p:nvSpPr>
        <p:spPr>
          <a:xfrm>
            <a:off x="1987061" y="1105378"/>
            <a:ext cx="8968154" cy="4154984"/>
          </a:xfrm>
          <a:prstGeom prst="rect">
            <a:avLst/>
          </a:prstGeom>
          <a:noFill/>
        </p:spPr>
        <p:txBody>
          <a:bodyPr wrap="square">
            <a:spAutoFit/>
          </a:bodyPr>
          <a:lstStyle/>
          <a:p>
            <a:pPr indent="450215" algn="just"/>
            <a:r>
              <a:rPr lang="uk-UA" sz="2400" b="1" dirty="0">
                <a:solidFill>
                  <a:srgbClr val="000000"/>
                </a:solidFill>
                <a:effectLst/>
                <a:latin typeface="Times New Roman" panose="02020603050405020304" pitchFamily="18" charset="0"/>
                <a:ea typeface="Times New Roman" panose="02020603050405020304" pitchFamily="18" charset="0"/>
              </a:rPr>
              <a:t>Суб’єктом транспортних злочинів</a:t>
            </a:r>
            <a:r>
              <a:rPr lang="uk-UA" sz="2400" dirty="0">
                <a:solidFill>
                  <a:srgbClr val="000000"/>
                </a:solidFill>
                <a:effectLst/>
                <a:latin typeface="Times New Roman" panose="02020603050405020304" pitchFamily="18" charset="0"/>
                <a:ea typeface="Times New Roman" panose="02020603050405020304" pitchFamily="18" charset="0"/>
              </a:rPr>
              <a:t> є особа, яка досягла 16-річного віку. Лише за пошкодження шляхів сполучення і транспортних засобів (ст. 277 КК України), угон або захоплення залізничного рухомого складу, повітряного, морського чи річкового судна (ст. 278 КК України), а також за незаконне заволодіння транспортним засобом за кваліфікуючих обставинах (ч. 2 і ч. 3 ст. 289 КК України) відповідальність настає з 14-річного віку. Деякі транспортні злочини, наприклад порушення правил безпеки руху або експлуатації залізничного, водного чи повітряного транспорту, може здійснювати лише працівник транспорту, тобто спеціальний суб’єкт (ст. 276 КК України).</a:t>
            </a:r>
            <a:endParaRPr lang="uk-UA"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96306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D420510-C9A2-45F2-A588-6C3E5D17BF4B}"/>
              </a:ext>
            </a:extLst>
          </p:cNvPr>
          <p:cNvSpPr txBox="1"/>
          <p:nvPr/>
        </p:nvSpPr>
        <p:spPr>
          <a:xfrm>
            <a:off x="1652954" y="450229"/>
            <a:ext cx="9337431" cy="6001643"/>
          </a:xfrm>
          <a:prstGeom prst="rect">
            <a:avLst/>
          </a:prstGeom>
          <a:noFill/>
        </p:spPr>
        <p:txBody>
          <a:bodyPr wrap="square">
            <a:spAutoFit/>
          </a:bodyPr>
          <a:lstStyle/>
          <a:p>
            <a:pPr indent="450215" algn="just"/>
            <a:r>
              <a:rPr lang="uk-UA" sz="2400" dirty="0">
                <a:solidFill>
                  <a:srgbClr val="000000"/>
                </a:solidFill>
                <a:effectLst/>
                <a:latin typeface="Times New Roman" panose="02020603050405020304" pitchFamily="18" charset="0"/>
                <a:ea typeface="Times New Roman" panose="02020603050405020304" pitchFamily="18" charset="0"/>
              </a:rPr>
              <a:t>Відповідно до КК України кримінальні правопорушення проти безпеки руху та експлуатації транспорту можна систематизувати, виділивши такі групи:</a:t>
            </a:r>
            <a:endParaRPr lang="uk-UA" sz="2400" dirty="0">
              <a:effectLst/>
              <a:latin typeface="Times New Roman" panose="02020603050405020304" pitchFamily="18" charset="0"/>
              <a:ea typeface="Times New Roman" panose="02020603050405020304" pitchFamily="18" charset="0"/>
            </a:endParaRPr>
          </a:p>
          <a:p>
            <a:pPr indent="450215" algn="just"/>
            <a:r>
              <a:rPr lang="uk-UA" sz="2400" dirty="0">
                <a:solidFill>
                  <a:srgbClr val="000000"/>
                </a:solidFill>
                <a:effectLst/>
                <a:latin typeface="Times New Roman" panose="02020603050405020304" pitchFamily="18" charset="0"/>
                <a:ea typeface="Times New Roman" panose="02020603050405020304" pitchFamily="18" charset="0"/>
              </a:rPr>
              <a:t>– </a:t>
            </a:r>
            <a:r>
              <a:rPr lang="uk-UA" sz="2400" b="1" dirty="0">
                <a:solidFill>
                  <a:srgbClr val="000000"/>
                </a:solidFill>
                <a:effectLst/>
                <a:latin typeface="Times New Roman" panose="02020603050405020304" pitchFamily="18" charset="0"/>
                <a:ea typeface="Times New Roman" panose="02020603050405020304" pitchFamily="18" charset="0"/>
              </a:rPr>
              <a:t>проти безпеки руху та експлуатації залізничного, водного чи повітряного транспорту </a:t>
            </a:r>
            <a:r>
              <a:rPr lang="uk-UA" sz="2400" dirty="0">
                <a:solidFill>
                  <a:srgbClr val="000000"/>
                </a:solidFill>
                <a:effectLst/>
                <a:latin typeface="Times New Roman" panose="02020603050405020304" pitchFamily="18" charset="0"/>
                <a:ea typeface="Times New Roman" panose="02020603050405020304" pitchFamily="18" charset="0"/>
              </a:rPr>
              <a:t>(статті 276, 276</a:t>
            </a:r>
            <a:r>
              <a:rPr lang="uk-UA" sz="2400" baseline="30000" dirty="0">
                <a:solidFill>
                  <a:srgbClr val="000000"/>
                </a:solidFill>
                <a:effectLst/>
                <a:latin typeface="Times New Roman" panose="02020603050405020304" pitchFamily="18" charset="0"/>
                <a:ea typeface="Times New Roman" panose="02020603050405020304" pitchFamily="18" charset="0"/>
              </a:rPr>
              <a:t>1</a:t>
            </a:r>
            <a:r>
              <a:rPr lang="uk-UA" sz="2400" dirty="0">
                <a:solidFill>
                  <a:srgbClr val="000000"/>
                </a:solidFill>
                <a:effectLst/>
                <a:latin typeface="Times New Roman" panose="02020603050405020304" pitchFamily="18" charset="0"/>
                <a:ea typeface="Times New Roman" panose="02020603050405020304" pitchFamily="18" charset="0"/>
              </a:rPr>
              <a:t>, 281, 282, 283, 284, 285 КК України);</a:t>
            </a:r>
            <a:endParaRPr lang="uk-UA" sz="2400" dirty="0">
              <a:effectLst/>
              <a:latin typeface="Times New Roman" panose="02020603050405020304" pitchFamily="18" charset="0"/>
              <a:ea typeface="Times New Roman" panose="02020603050405020304" pitchFamily="18" charset="0"/>
            </a:endParaRPr>
          </a:p>
          <a:p>
            <a:pPr indent="450215" algn="just"/>
            <a:r>
              <a:rPr lang="uk-UA" sz="2400" dirty="0">
                <a:solidFill>
                  <a:srgbClr val="000000"/>
                </a:solidFill>
                <a:effectLst/>
                <a:latin typeface="Times New Roman" panose="02020603050405020304" pitchFamily="18" charset="0"/>
                <a:ea typeface="Times New Roman" panose="02020603050405020304" pitchFamily="18" charset="0"/>
              </a:rPr>
              <a:t>– </a:t>
            </a:r>
            <a:r>
              <a:rPr lang="uk-UA" sz="2400" b="1" dirty="0">
                <a:solidFill>
                  <a:srgbClr val="000000"/>
                </a:solidFill>
                <a:effectLst/>
                <a:latin typeface="Times New Roman" panose="02020603050405020304" pitchFamily="18" charset="0"/>
                <a:ea typeface="Times New Roman" panose="02020603050405020304" pitchFamily="18" charset="0"/>
              </a:rPr>
              <a:t>проти безпеки руху та експлуатації транспорту, пов’язані з пошкодженням шляхів сполучення, транспортних засобів, їх угоном, захопленням або іншими умисними діями, що дезорганізують роботу транспорту </a:t>
            </a:r>
            <a:r>
              <a:rPr lang="uk-UA" sz="2400" dirty="0">
                <a:solidFill>
                  <a:srgbClr val="000000"/>
                </a:solidFill>
                <a:effectLst/>
                <a:latin typeface="Times New Roman" panose="02020603050405020304" pitchFamily="18" charset="0"/>
                <a:ea typeface="Times New Roman" panose="02020603050405020304" pitchFamily="18" charset="0"/>
              </a:rPr>
              <a:t>(статті 277, 278, 279, 280 КК України);</a:t>
            </a:r>
            <a:endParaRPr lang="uk-UA" sz="2400" dirty="0">
              <a:effectLst/>
              <a:latin typeface="Times New Roman" panose="02020603050405020304" pitchFamily="18" charset="0"/>
              <a:ea typeface="Times New Roman" panose="02020603050405020304" pitchFamily="18" charset="0"/>
            </a:endParaRPr>
          </a:p>
          <a:p>
            <a:pPr indent="450215" algn="just"/>
            <a:r>
              <a:rPr lang="uk-UA" sz="2400" dirty="0">
                <a:solidFill>
                  <a:srgbClr val="000000"/>
                </a:solidFill>
                <a:effectLst/>
                <a:latin typeface="Times New Roman" panose="02020603050405020304" pitchFamily="18" charset="0"/>
                <a:ea typeface="Times New Roman" panose="02020603050405020304" pitchFamily="18" charset="0"/>
              </a:rPr>
              <a:t>– </a:t>
            </a:r>
            <a:r>
              <a:rPr lang="uk-UA" sz="2400" b="1" dirty="0">
                <a:solidFill>
                  <a:srgbClr val="000000"/>
                </a:solidFill>
                <a:effectLst/>
                <a:latin typeface="Times New Roman" panose="02020603050405020304" pitchFamily="18" charset="0"/>
                <a:ea typeface="Times New Roman" panose="02020603050405020304" pitchFamily="18" charset="0"/>
              </a:rPr>
              <a:t>кримінальні правопорушення, пов’язані з порушенням правил безпеки дорожнього руху або експлуатації транспорту </a:t>
            </a:r>
            <a:r>
              <a:rPr lang="uk-UA" sz="2400" dirty="0">
                <a:solidFill>
                  <a:srgbClr val="000000"/>
                </a:solidFill>
                <a:effectLst/>
                <a:latin typeface="Times New Roman" panose="02020603050405020304" pitchFamily="18" charset="0"/>
                <a:ea typeface="Times New Roman" panose="02020603050405020304" pitchFamily="18" charset="0"/>
              </a:rPr>
              <a:t>(статті 286, 287, 288, 289, 290 КК України);</a:t>
            </a:r>
            <a:endParaRPr lang="uk-UA" sz="2400" dirty="0">
              <a:effectLst/>
              <a:latin typeface="Times New Roman" panose="02020603050405020304" pitchFamily="18" charset="0"/>
              <a:ea typeface="Times New Roman" panose="02020603050405020304" pitchFamily="18" charset="0"/>
            </a:endParaRPr>
          </a:p>
          <a:p>
            <a:pPr indent="450215" algn="just"/>
            <a:r>
              <a:rPr lang="uk-UA" sz="2400" dirty="0">
                <a:solidFill>
                  <a:srgbClr val="000000"/>
                </a:solidFill>
                <a:effectLst/>
                <a:latin typeface="Times New Roman" panose="02020603050405020304" pitchFamily="18" charset="0"/>
                <a:ea typeface="Times New Roman" panose="02020603050405020304" pitchFamily="18" charset="0"/>
              </a:rPr>
              <a:t>– </a:t>
            </a:r>
            <a:r>
              <a:rPr lang="uk-UA" sz="2400" b="1" dirty="0">
                <a:solidFill>
                  <a:srgbClr val="000000"/>
                </a:solidFill>
                <a:effectLst/>
                <a:latin typeface="Times New Roman" panose="02020603050405020304" pitchFamily="18" charset="0"/>
                <a:ea typeface="Times New Roman" panose="02020603050405020304" pitchFamily="18" charset="0"/>
              </a:rPr>
              <a:t>інші кримінальні правопорушення, пов’язані з порушенням чинних на транспорті правил </a:t>
            </a:r>
            <a:r>
              <a:rPr lang="uk-UA" sz="2400" dirty="0">
                <a:solidFill>
                  <a:srgbClr val="000000"/>
                </a:solidFill>
                <a:effectLst/>
                <a:latin typeface="Times New Roman" panose="02020603050405020304" pitchFamily="18" charset="0"/>
                <a:ea typeface="Times New Roman" panose="02020603050405020304" pitchFamily="18" charset="0"/>
              </a:rPr>
              <a:t>(статті 291, 292 КК України).</a:t>
            </a:r>
            <a:endParaRPr lang="uk-UA"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85496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A68BF8-D63A-4A80-AC64-587A5FE1104D}"/>
              </a:ext>
            </a:extLst>
          </p:cNvPr>
          <p:cNvSpPr txBox="1"/>
          <p:nvPr/>
        </p:nvSpPr>
        <p:spPr>
          <a:xfrm>
            <a:off x="1652953" y="523073"/>
            <a:ext cx="9706708" cy="707886"/>
          </a:xfrm>
          <a:prstGeom prst="rect">
            <a:avLst/>
          </a:prstGeom>
          <a:solidFill>
            <a:schemeClr val="accent2"/>
          </a:solidFill>
        </p:spPr>
        <p:txBody>
          <a:bodyPr wrap="square">
            <a:spAutoFit/>
          </a:bodyPr>
          <a:lstStyle/>
          <a:p>
            <a:pPr algn="ctr"/>
            <a:r>
              <a:rPr lang="uk-UA" sz="2000" b="1" dirty="0">
                <a:solidFill>
                  <a:srgbClr val="000000"/>
                </a:solidFill>
                <a:effectLst/>
                <a:latin typeface="Times New Roman" panose="02020603050405020304" pitchFamily="18" charset="0"/>
                <a:ea typeface="Times New Roman" panose="02020603050405020304" pitchFamily="18" charset="0"/>
              </a:rPr>
              <a:t>2. Кримінально-правова характеристика окремих складів кримінальних правопорушень проти безпеки руху та експлуатації транспорту</a:t>
            </a:r>
            <a:endParaRPr lang="uk-UA" sz="20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70CFB562-0475-4B78-A3DA-08164A69187D}"/>
              </a:ext>
            </a:extLst>
          </p:cNvPr>
          <p:cNvSpPr txBox="1"/>
          <p:nvPr/>
        </p:nvSpPr>
        <p:spPr>
          <a:xfrm>
            <a:off x="2048607" y="1824335"/>
            <a:ext cx="8915400" cy="1200329"/>
          </a:xfrm>
          <a:prstGeom prst="rect">
            <a:avLst/>
          </a:prstGeom>
          <a:solidFill>
            <a:srgbClr val="FFFF00"/>
          </a:solidFill>
        </p:spPr>
        <p:txBody>
          <a:bodyPr wrap="square">
            <a:spAutoFit/>
          </a:bodyPr>
          <a:lstStyle/>
          <a:p>
            <a:pPr indent="450215" algn="just"/>
            <a:r>
              <a:rPr lang="uk-UA" sz="2400" b="1" i="1" dirty="0">
                <a:solidFill>
                  <a:srgbClr val="000000"/>
                </a:solidFill>
                <a:effectLst/>
                <a:latin typeface="Times New Roman" panose="02020603050405020304" pitchFamily="18" charset="0"/>
                <a:ea typeface="Times New Roman" panose="02020603050405020304" pitchFamily="18" charset="0"/>
              </a:rPr>
              <a:t>Порушення правил безпеки руху або експлуатації залізничного, водного чи повітряного транспорту (ст. 276 КК України)</a:t>
            </a:r>
            <a:endParaRPr lang="uk-UA"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329D7F84-DF19-4F24-8225-8C95F57C9C2A}"/>
              </a:ext>
            </a:extLst>
          </p:cNvPr>
          <p:cNvSpPr txBox="1"/>
          <p:nvPr/>
        </p:nvSpPr>
        <p:spPr>
          <a:xfrm>
            <a:off x="2048607" y="3429000"/>
            <a:ext cx="8915400" cy="1569660"/>
          </a:xfrm>
          <a:prstGeom prst="rect">
            <a:avLst/>
          </a:prstGeom>
          <a:noFill/>
        </p:spPr>
        <p:txBody>
          <a:bodyPr wrap="square">
            <a:spAutoFit/>
          </a:bodyPr>
          <a:lstStyle/>
          <a:p>
            <a:pPr indent="450215" algn="just"/>
            <a:r>
              <a:rPr lang="uk-UA" sz="2400" b="1" dirty="0">
                <a:solidFill>
                  <a:srgbClr val="000000"/>
                </a:solidFill>
                <a:effectLst/>
                <a:latin typeface="Times New Roman" panose="02020603050405020304" pitchFamily="18" charset="0"/>
                <a:ea typeface="Times New Roman" panose="02020603050405020304" pitchFamily="18" charset="0"/>
              </a:rPr>
              <a:t>Основним безпосереднім об’єктом</a:t>
            </a:r>
            <a:r>
              <a:rPr lang="uk-UA" sz="2400" dirty="0">
                <a:solidFill>
                  <a:srgbClr val="000000"/>
                </a:solidFill>
                <a:effectLst/>
                <a:latin typeface="Times New Roman" panose="02020603050405020304" pitchFamily="18" charset="0"/>
                <a:ea typeface="Times New Roman" panose="02020603050405020304" pitchFamily="18" charset="0"/>
              </a:rPr>
              <a:t> цього виду злочину є суспільні відносини безпеки руху або експлуатації залізничного, водного чи повітряного транспорту, а додатковим – життя та здоров’я особи, власність і довкілля. </a:t>
            </a:r>
            <a:endParaRPr lang="uk-UA"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37148261"/>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TotalTime>
  <Words>3371</Words>
  <Application>Microsoft Office PowerPoint</Application>
  <PresentationFormat>Широкий екран</PresentationFormat>
  <Paragraphs>99</Paragraphs>
  <Slides>33</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33</vt:i4>
      </vt:variant>
    </vt:vector>
  </HeadingPairs>
  <TitlesOfParts>
    <vt:vector size="38" baseType="lpstr">
      <vt:lpstr>Arial</vt:lpstr>
      <vt:lpstr>Calibri</vt:lpstr>
      <vt:lpstr>Calibri Light</vt:lpstr>
      <vt:lpstr>Times New Roman</vt:lpstr>
      <vt:lpstr>Тема Office</vt:lpstr>
      <vt:lpstr>КРИМІНАЛЬНІ ПРАВОПОРУШЕННЯ ПРОТИ БЕЗПЕКИ РУХУ ТА ЕКСПЛУАТАЦІЇ ТРАНСПОРТУ</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КРИМІНАЛЬНІ ПРАВОПОРУШЕННЯ ПРОТИ БЕЗПЕКИ РУХУ ТА ЕКСПЛУАТАЦІЇ ТРАНСПОРТУ</dc:title>
  <dc:creator>Володимир Петров</dc:creator>
  <cp:lastModifiedBy>Володимир Петров</cp:lastModifiedBy>
  <cp:revision>2</cp:revision>
  <dcterms:created xsi:type="dcterms:W3CDTF">2024-04-04T06:32:40Z</dcterms:created>
  <dcterms:modified xsi:type="dcterms:W3CDTF">2024-04-04T10:04:33Z</dcterms:modified>
</cp:coreProperties>
</file>