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9" autoAdjust="0"/>
    <p:restoredTop sz="94660"/>
  </p:normalViewPr>
  <p:slideViewPr>
    <p:cSldViewPr snapToGrid="0">
      <p:cViewPr varScale="1">
        <p:scale>
          <a:sx n="53" d="100"/>
          <a:sy n="53" d="100"/>
        </p:scale>
        <p:origin x="62" y="9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3228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39385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63190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83741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59596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58694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25295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105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16184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70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3/24/2024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899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3/24/2024</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0029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Жигсав головоломки в пластикх">
            <a:extLst>
              <a:ext uri="{FF2B5EF4-FFF2-40B4-BE49-F238E27FC236}">
                <a16:creationId xmlns:a16="http://schemas.microsoft.com/office/drawing/2014/main" id="{FF786D00-A66C-CD80-BD25-BFCF1D448190}"/>
              </a:ext>
            </a:extLst>
          </p:cNvPr>
          <p:cNvPicPr>
            <a:picLocks noChangeAspect="1"/>
          </p:cNvPicPr>
          <p:nvPr/>
        </p:nvPicPr>
        <p:blipFill rotWithShape="1">
          <a:blip r:embed="rId2">
            <a:alphaModFix amt="40000"/>
          </a:blip>
          <a:srcRect t="5052" b="13722"/>
          <a:stretch/>
        </p:blipFill>
        <p:spPr>
          <a:xfrm>
            <a:off x="20" y="152"/>
            <a:ext cx="12191980" cy="6857848"/>
          </a:xfrm>
          <a:prstGeom prst="rect">
            <a:avLst/>
          </a:prstGeom>
        </p:spPr>
      </p:pic>
      <p:sp>
        <p:nvSpPr>
          <p:cNvPr id="2" name="Заголовок 1">
            <a:extLst>
              <a:ext uri="{FF2B5EF4-FFF2-40B4-BE49-F238E27FC236}">
                <a16:creationId xmlns:a16="http://schemas.microsoft.com/office/drawing/2014/main" id="{21C769FE-B1B8-4B35-BD8D-4B9CEA77C2BF}"/>
              </a:ext>
            </a:extLst>
          </p:cNvPr>
          <p:cNvSpPr>
            <a:spLocks noGrp="1"/>
          </p:cNvSpPr>
          <p:nvPr>
            <p:ph type="ctrTitle"/>
          </p:nvPr>
        </p:nvSpPr>
        <p:spPr>
          <a:xfrm>
            <a:off x="912629" y="321013"/>
            <a:ext cx="10381184" cy="1181215"/>
          </a:xfrm>
        </p:spPr>
        <p:txBody>
          <a:bodyPr anchor="t">
            <a:normAutofit fontScale="90000"/>
          </a:bodyPr>
          <a:lstStyle/>
          <a:p>
            <a:r>
              <a:rPr lang="ru-RU" dirty="0">
                <a:solidFill>
                  <a:srgbClr val="FFFF00"/>
                </a:solidFill>
              </a:rPr>
              <a:t>Тема 14. Обставини, що виключають кримінальну протиправність діяння</a:t>
            </a:r>
            <a:endParaRPr lang="uk-UA" dirty="0">
              <a:solidFill>
                <a:srgbClr val="FFFF00"/>
              </a:solidFill>
            </a:endParaRPr>
          </a:p>
        </p:txBody>
      </p:sp>
      <p:sp>
        <p:nvSpPr>
          <p:cNvPr id="3" name="Подзаголовок 2">
            <a:extLst>
              <a:ext uri="{FF2B5EF4-FFF2-40B4-BE49-F238E27FC236}">
                <a16:creationId xmlns:a16="http://schemas.microsoft.com/office/drawing/2014/main" id="{BB00EF65-74E2-4AA6-B87C-D883C40A92FE}"/>
              </a:ext>
            </a:extLst>
          </p:cNvPr>
          <p:cNvSpPr>
            <a:spLocks noGrp="1"/>
          </p:cNvSpPr>
          <p:nvPr>
            <p:ph type="subTitle" idx="1"/>
          </p:nvPr>
        </p:nvSpPr>
        <p:spPr>
          <a:xfrm>
            <a:off x="912629" y="1828801"/>
            <a:ext cx="10818928" cy="4552544"/>
          </a:xfrm>
        </p:spPr>
        <p:txBody>
          <a:bodyPr anchor="b">
            <a:normAutofit fontScale="92500" lnSpcReduction="10000"/>
          </a:bodyPr>
          <a:lstStyle/>
          <a:p>
            <a:pPr algn="ctr">
              <a:lnSpc>
                <a:spcPct val="120000"/>
              </a:lnSpc>
              <a:spcBef>
                <a:spcPts val="0"/>
              </a:spcBef>
            </a:pPr>
            <a:r>
              <a:rPr lang="uk-UA" dirty="0">
                <a:solidFill>
                  <a:srgbClr val="FFFF00"/>
                </a:solidFill>
                <a:latin typeface="Arial" panose="020B0604020202020204" pitchFamily="34" charset="0"/>
                <a:cs typeface="Arial" panose="020B0604020202020204" pitchFamily="34" charset="0"/>
              </a:rPr>
              <a:t>План</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1.  Поняття і види обставин, що виключають кримінальну протиправність діяння.</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2.  Необхідна оборона та умови її правомірності.</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3.  Уявна оборона.</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4.  Затримання особи, що вчинила кримінальне правопорушення.</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5.  Крайня необхідність.</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6.  Фізичний або психічний примус.</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7.  Виконання наказу або розпорядження.</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8.  Діяння, пов’язане з ризиком.</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9.  Виконання спеціального завдання з попередження чи розкриття кримінально протиправної діяльності організованої групи чи злочинної організації.</a:t>
            </a:r>
          </a:p>
          <a:p>
            <a:pPr>
              <a:lnSpc>
                <a:spcPct val="120000"/>
              </a:lnSpc>
              <a:spcBef>
                <a:spcPts val="0"/>
              </a:spcBef>
            </a:pPr>
            <a:r>
              <a:rPr lang="uk-UA" dirty="0">
                <a:solidFill>
                  <a:srgbClr val="FFFF00"/>
                </a:solidFill>
                <a:latin typeface="Arial" panose="020B0604020202020204" pitchFamily="34" charset="0"/>
                <a:cs typeface="Arial" panose="020B0604020202020204" pitchFamily="34" charset="0"/>
              </a:rPr>
              <a:t>10. Захист Вітчизни, незалежності та територіальної цілісності України</a:t>
            </a:r>
          </a:p>
          <a:p>
            <a:endParaRPr lang="uk-UA" dirty="0">
              <a:solidFill>
                <a:srgbClr val="FFFFFF"/>
              </a:solidFill>
            </a:endParaRPr>
          </a:p>
        </p:txBody>
      </p:sp>
      <p:cxnSp>
        <p:nvCxnSpPr>
          <p:cNvPr id="13" name="Straight Connector 12">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4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CDC150D-1E55-44E5-99B8-6195543CB69B}"/>
              </a:ext>
            </a:extLst>
          </p:cNvPr>
          <p:cNvPicPr>
            <a:picLocks noChangeAspect="1"/>
          </p:cNvPicPr>
          <p:nvPr/>
        </p:nvPicPr>
        <p:blipFill>
          <a:blip r:embed="rId2"/>
          <a:stretch>
            <a:fillRect/>
          </a:stretch>
        </p:blipFill>
        <p:spPr>
          <a:xfrm>
            <a:off x="1477880" y="887510"/>
            <a:ext cx="9236240" cy="5082980"/>
          </a:xfrm>
          <a:prstGeom prst="rect">
            <a:avLst/>
          </a:prstGeom>
        </p:spPr>
      </p:pic>
    </p:spTree>
    <p:extLst>
      <p:ext uri="{BB962C8B-B14F-4D97-AF65-F5344CB8AC3E}">
        <p14:creationId xmlns:p14="http://schemas.microsoft.com/office/powerpoint/2010/main" val="81810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B29D96E-33C7-4BDA-A781-6DF56228D4C3}"/>
              </a:ext>
            </a:extLst>
          </p:cNvPr>
          <p:cNvPicPr>
            <a:picLocks noChangeAspect="1"/>
          </p:cNvPicPr>
          <p:nvPr/>
        </p:nvPicPr>
        <p:blipFill>
          <a:blip r:embed="rId2"/>
          <a:stretch>
            <a:fillRect/>
          </a:stretch>
        </p:blipFill>
        <p:spPr>
          <a:xfrm>
            <a:off x="2335204" y="883699"/>
            <a:ext cx="7521592" cy="5090601"/>
          </a:xfrm>
          <a:prstGeom prst="rect">
            <a:avLst/>
          </a:prstGeom>
        </p:spPr>
      </p:pic>
    </p:spTree>
    <p:extLst>
      <p:ext uri="{BB962C8B-B14F-4D97-AF65-F5344CB8AC3E}">
        <p14:creationId xmlns:p14="http://schemas.microsoft.com/office/powerpoint/2010/main" val="181199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35BFDCF-0A37-4914-80F0-4988123E62E9}"/>
              </a:ext>
            </a:extLst>
          </p:cNvPr>
          <p:cNvPicPr>
            <a:picLocks noChangeAspect="1"/>
          </p:cNvPicPr>
          <p:nvPr/>
        </p:nvPicPr>
        <p:blipFill>
          <a:blip r:embed="rId2"/>
          <a:stretch>
            <a:fillRect/>
          </a:stretch>
        </p:blipFill>
        <p:spPr>
          <a:xfrm>
            <a:off x="1801758" y="1340939"/>
            <a:ext cx="8588484" cy="4176122"/>
          </a:xfrm>
          <a:prstGeom prst="rect">
            <a:avLst/>
          </a:prstGeom>
        </p:spPr>
      </p:pic>
    </p:spTree>
    <p:extLst>
      <p:ext uri="{BB962C8B-B14F-4D97-AF65-F5344CB8AC3E}">
        <p14:creationId xmlns:p14="http://schemas.microsoft.com/office/powerpoint/2010/main" val="341889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D16A860-988E-4DBA-A8E2-A11860E2655A}"/>
              </a:ext>
            </a:extLst>
          </p:cNvPr>
          <p:cNvPicPr>
            <a:picLocks noChangeAspect="1"/>
          </p:cNvPicPr>
          <p:nvPr/>
        </p:nvPicPr>
        <p:blipFill>
          <a:blip r:embed="rId2"/>
          <a:stretch>
            <a:fillRect/>
          </a:stretch>
        </p:blipFill>
        <p:spPr>
          <a:xfrm>
            <a:off x="1515983" y="1001819"/>
            <a:ext cx="9160034" cy="4854361"/>
          </a:xfrm>
          <a:prstGeom prst="rect">
            <a:avLst/>
          </a:prstGeom>
        </p:spPr>
      </p:pic>
    </p:spTree>
    <p:extLst>
      <p:ext uri="{BB962C8B-B14F-4D97-AF65-F5344CB8AC3E}">
        <p14:creationId xmlns:p14="http://schemas.microsoft.com/office/powerpoint/2010/main" val="208409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DC6DDAE-659D-404B-8EAC-2CE60A15FF3A}"/>
              </a:ext>
            </a:extLst>
          </p:cNvPr>
          <p:cNvPicPr>
            <a:picLocks noChangeAspect="1"/>
          </p:cNvPicPr>
          <p:nvPr/>
        </p:nvPicPr>
        <p:blipFill>
          <a:blip r:embed="rId2"/>
          <a:stretch>
            <a:fillRect/>
          </a:stretch>
        </p:blipFill>
        <p:spPr>
          <a:xfrm>
            <a:off x="1961791" y="773200"/>
            <a:ext cx="8268417" cy="5311600"/>
          </a:xfrm>
          <a:prstGeom prst="rect">
            <a:avLst/>
          </a:prstGeom>
        </p:spPr>
      </p:pic>
    </p:spTree>
    <p:extLst>
      <p:ext uri="{BB962C8B-B14F-4D97-AF65-F5344CB8AC3E}">
        <p14:creationId xmlns:p14="http://schemas.microsoft.com/office/powerpoint/2010/main" val="243771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FB8C44E-864C-4753-8E70-928F3E6C14B6}"/>
              </a:ext>
            </a:extLst>
          </p:cNvPr>
          <p:cNvPicPr>
            <a:picLocks noChangeAspect="1"/>
          </p:cNvPicPr>
          <p:nvPr/>
        </p:nvPicPr>
        <p:blipFill>
          <a:blip r:embed="rId2"/>
          <a:stretch>
            <a:fillRect/>
          </a:stretch>
        </p:blipFill>
        <p:spPr>
          <a:xfrm>
            <a:off x="2178980" y="1420956"/>
            <a:ext cx="7834039" cy="4016088"/>
          </a:xfrm>
          <a:prstGeom prst="rect">
            <a:avLst/>
          </a:prstGeom>
        </p:spPr>
      </p:pic>
    </p:spTree>
    <p:extLst>
      <p:ext uri="{BB962C8B-B14F-4D97-AF65-F5344CB8AC3E}">
        <p14:creationId xmlns:p14="http://schemas.microsoft.com/office/powerpoint/2010/main" val="95573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4DBFE6-DBB7-4790-AF4E-6277288489B2}"/>
              </a:ext>
            </a:extLst>
          </p:cNvPr>
          <p:cNvPicPr>
            <a:picLocks noChangeAspect="1"/>
          </p:cNvPicPr>
          <p:nvPr/>
        </p:nvPicPr>
        <p:blipFill>
          <a:blip r:embed="rId2"/>
          <a:stretch>
            <a:fillRect/>
          </a:stretch>
        </p:blipFill>
        <p:spPr>
          <a:xfrm>
            <a:off x="1611241" y="959906"/>
            <a:ext cx="8969517" cy="4938188"/>
          </a:xfrm>
          <a:prstGeom prst="rect">
            <a:avLst/>
          </a:prstGeom>
        </p:spPr>
      </p:pic>
    </p:spTree>
    <p:extLst>
      <p:ext uri="{BB962C8B-B14F-4D97-AF65-F5344CB8AC3E}">
        <p14:creationId xmlns:p14="http://schemas.microsoft.com/office/powerpoint/2010/main" val="304434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52A506-0F8D-4C19-AF83-683A0DE838EC}"/>
              </a:ext>
            </a:extLst>
          </p:cNvPr>
          <p:cNvPicPr>
            <a:picLocks noChangeAspect="1"/>
          </p:cNvPicPr>
          <p:nvPr/>
        </p:nvPicPr>
        <p:blipFill>
          <a:blip r:embed="rId2"/>
          <a:stretch>
            <a:fillRect/>
          </a:stretch>
        </p:blipFill>
        <p:spPr>
          <a:xfrm>
            <a:off x="1592189" y="887510"/>
            <a:ext cx="9007621" cy="5082980"/>
          </a:xfrm>
          <a:prstGeom prst="rect">
            <a:avLst/>
          </a:prstGeom>
        </p:spPr>
      </p:pic>
    </p:spTree>
    <p:extLst>
      <p:ext uri="{BB962C8B-B14F-4D97-AF65-F5344CB8AC3E}">
        <p14:creationId xmlns:p14="http://schemas.microsoft.com/office/powerpoint/2010/main" val="343500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3D4C7A5-EB07-4ADF-8B1F-F37ADBBB86A7}"/>
              </a:ext>
            </a:extLst>
          </p:cNvPr>
          <p:cNvPicPr>
            <a:picLocks noChangeAspect="1"/>
          </p:cNvPicPr>
          <p:nvPr/>
        </p:nvPicPr>
        <p:blipFill>
          <a:blip r:embed="rId2"/>
          <a:stretch>
            <a:fillRect/>
          </a:stretch>
        </p:blipFill>
        <p:spPr>
          <a:xfrm>
            <a:off x="1573138" y="883699"/>
            <a:ext cx="9045724" cy="5090601"/>
          </a:xfrm>
          <a:prstGeom prst="rect">
            <a:avLst/>
          </a:prstGeom>
        </p:spPr>
      </p:pic>
    </p:spTree>
    <p:extLst>
      <p:ext uri="{BB962C8B-B14F-4D97-AF65-F5344CB8AC3E}">
        <p14:creationId xmlns:p14="http://schemas.microsoft.com/office/powerpoint/2010/main" val="224998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79C1BA-89B9-46C6-BD4C-9B1D01FF8655}"/>
              </a:ext>
            </a:extLst>
          </p:cNvPr>
          <p:cNvPicPr>
            <a:picLocks noChangeAspect="1"/>
          </p:cNvPicPr>
          <p:nvPr/>
        </p:nvPicPr>
        <p:blipFill>
          <a:blip r:embed="rId2"/>
          <a:stretch>
            <a:fillRect/>
          </a:stretch>
        </p:blipFill>
        <p:spPr>
          <a:xfrm>
            <a:off x="2278049" y="662700"/>
            <a:ext cx="7635902" cy="5532599"/>
          </a:xfrm>
          <a:prstGeom prst="rect">
            <a:avLst/>
          </a:prstGeom>
        </p:spPr>
      </p:pic>
    </p:spTree>
    <p:extLst>
      <p:ext uri="{BB962C8B-B14F-4D97-AF65-F5344CB8AC3E}">
        <p14:creationId xmlns:p14="http://schemas.microsoft.com/office/powerpoint/2010/main" val="393234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CFBECC-C702-44E1-8AC4-978AEF4419F6}"/>
              </a:ext>
            </a:extLst>
          </p:cNvPr>
          <p:cNvSpPr txBox="1"/>
          <p:nvPr/>
        </p:nvSpPr>
        <p:spPr>
          <a:xfrm>
            <a:off x="1140278" y="305068"/>
            <a:ext cx="9911443" cy="6247864"/>
          </a:xfrm>
          <a:prstGeom prst="rect">
            <a:avLst/>
          </a:prstGeom>
          <a:solidFill>
            <a:schemeClr val="accent1">
              <a:lumMod val="75000"/>
            </a:schemeClr>
          </a:solidFill>
        </p:spPr>
        <p:txBody>
          <a:bodyPr wrap="square">
            <a:spAutoFit/>
          </a:bodyPr>
          <a:lstStyle/>
          <a:p>
            <a:pPr indent="457200" algn="just"/>
            <a:r>
              <a:rPr lang="uk-UA" dirty="0"/>
              <a:t>	</a:t>
            </a:r>
            <a:r>
              <a:rPr lang="uk-UA" sz="2000" b="1" i="1" dirty="0">
                <a:latin typeface="Times New Roman" panose="02020603050405020304" pitchFamily="18" charset="0"/>
                <a:cs typeface="Times New Roman" panose="02020603050405020304" pitchFamily="18" charset="0"/>
              </a:rPr>
              <a:t>Основні категорії: </a:t>
            </a:r>
          </a:p>
          <a:p>
            <a:pPr indent="457200" algn="just"/>
            <a:r>
              <a:rPr lang="uk-UA" sz="2000" b="1" i="1" dirty="0">
                <a:latin typeface="Times New Roman" panose="02020603050405020304" pitchFamily="18" charset="0"/>
                <a:cs typeface="Times New Roman" panose="02020603050405020304" pitchFamily="18" charset="0"/>
              </a:rPr>
              <a:t>обставини, що виключають кримінальну протиправність діяння;	</a:t>
            </a:r>
          </a:p>
          <a:p>
            <a:pPr indent="457200" algn="just"/>
            <a:r>
              <a:rPr lang="uk-UA" sz="2000" b="1" i="1" dirty="0">
                <a:latin typeface="Times New Roman" panose="02020603050405020304" pitchFamily="18" charset="0"/>
                <a:cs typeface="Times New Roman" panose="02020603050405020304" pitchFamily="18" charset="0"/>
              </a:rPr>
              <a:t>необхідна оборона; </a:t>
            </a:r>
          </a:p>
          <a:p>
            <a:pPr indent="457200" algn="just"/>
            <a:r>
              <a:rPr lang="uk-UA" sz="2000" b="1" i="1" dirty="0">
                <a:latin typeface="Times New Roman" panose="02020603050405020304" pitchFamily="18" charset="0"/>
                <a:cs typeface="Times New Roman" panose="02020603050405020304" pitchFamily="18" charset="0"/>
              </a:rPr>
              <a:t>перевищення меж необхідної оборони; </a:t>
            </a:r>
          </a:p>
          <a:p>
            <a:pPr indent="457200" algn="just"/>
            <a:r>
              <a:rPr lang="uk-UA" sz="2000" b="1" i="1" dirty="0">
                <a:latin typeface="Times New Roman" panose="02020603050405020304" pitchFamily="18" charset="0"/>
                <a:cs typeface="Times New Roman" panose="02020603050405020304" pitchFamily="18" charset="0"/>
              </a:rPr>
              <a:t>уявна оборона; </a:t>
            </a:r>
          </a:p>
          <a:p>
            <a:pPr indent="457200" algn="just"/>
            <a:r>
              <a:rPr lang="uk-UA" sz="2000" b="1" i="1" dirty="0">
                <a:latin typeface="Times New Roman" panose="02020603050405020304" pitchFamily="18" charset="0"/>
                <a:cs typeface="Times New Roman" panose="02020603050405020304" pitchFamily="18" charset="0"/>
              </a:rPr>
              <a:t>вибачальна помилка при уявній обороні; </a:t>
            </a:r>
          </a:p>
          <a:p>
            <a:pPr indent="457200" algn="just"/>
            <a:r>
              <a:rPr lang="uk-UA" sz="2000" b="1" i="1" dirty="0">
                <a:latin typeface="Times New Roman" panose="02020603050405020304" pitchFamily="18" charset="0"/>
                <a:cs typeface="Times New Roman" panose="02020603050405020304" pitchFamily="18" charset="0"/>
              </a:rPr>
              <a:t>невибачальна помилка при уявній обороні; </a:t>
            </a:r>
          </a:p>
          <a:p>
            <a:pPr indent="457200" algn="just"/>
            <a:r>
              <a:rPr lang="uk-UA" sz="2000" b="1" i="1" dirty="0">
                <a:latin typeface="Times New Roman" panose="02020603050405020304" pitchFamily="18" charset="0"/>
                <a:cs typeface="Times New Roman" panose="02020603050405020304" pitchFamily="18" charset="0"/>
              </a:rPr>
              <a:t>правомірне затримання особи, яка вчинила   кримінальне   правопорушення,      потерпілими   або   іншими   особами; </a:t>
            </a:r>
          </a:p>
          <a:p>
            <a:pPr indent="457200" algn="just"/>
            <a:r>
              <a:rPr lang="uk-UA" sz="2000" b="1" i="1" dirty="0">
                <a:latin typeface="Times New Roman" panose="02020603050405020304" pitchFamily="18" charset="0"/>
                <a:cs typeface="Times New Roman" panose="02020603050405020304" pitchFamily="18" charset="0"/>
              </a:rPr>
              <a:t>перевищення меж заподіяння шкоди особі, яка вчинила кримінальне правопорушення при її затриманні; </a:t>
            </a:r>
          </a:p>
          <a:p>
            <a:pPr indent="457200" algn="just"/>
            <a:r>
              <a:rPr lang="uk-UA" sz="2000" b="1" i="1" dirty="0">
                <a:latin typeface="Times New Roman" panose="02020603050405020304" pitchFamily="18" charset="0"/>
                <a:cs typeface="Times New Roman" panose="02020603050405020304" pitchFamily="18" charset="0"/>
              </a:rPr>
              <a:t>крайня необхідність; </a:t>
            </a:r>
          </a:p>
          <a:p>
            <a:pPr indent="457200" algn="just"/>
            <a:r>
              <a:rPr lang="uk-UA" sz="2000" b="1" i="1" dirty="0">
                <a:latin typeface="Times New Roman" panose="02020603050405020304" pitchFamily="18" charset="0"/>
                <a:cs typeface="Times New Roman" panose="02020603050405020304" pitchFamily="18" charset="0"/>
              </a:rPr>
              <a:t>перевищення меж крайньої необхідності; </a:t>
            </a:r>
          </a:p>
          <a:p>
            <a:pPr indent="457200" algn="just"/>
            <a:r>
              <a:rPr lang="uk-UA" sz="2000" b="1" i="1" dirty="0">
                <a:latin typeface="Times New Roman" panose="02020603050405020304" pitchFamily="18" charset="0"/>
                <a:cs typeface="Times New Roman" panose="02020603050405020304" pitchFamily="18" charset="0"/>
              </a:rPr>
              <a:t>фізичний примус (насильство); </a:t>
            </a:r>
          </a:p>
          <a:p>
            <a:pPr indent="457200" algn="just"/>
            <a:r>
              <a:rPr lang="uk-UA" sz="2000" b="1" i="1" dirty="0">
                <a:latin typeface="Times New Roman" panose="02020603050405020304" pitchFamily="18" charset="0"/>
                <a:cs typeface="Times New Roman" panose="02020603050405020304" pitchFamily="18" charset="0"/>
              </a:rPr>
              <a:t>фізичний примус непереборний; </a:t>
            </a:r>
          </a:p>
          <a:p>
            <a:pPr indent="457200" algn="just"/>
            <a:r>
              <a:rPr lang="uk-UA" sz="2000" b="1" i="1" dirty="0">
                <a:latin typeface="Times New Roman" panose="02020603050405020304" pitchFamily="18" charset="0"/>
                <a:cs typeface="Times New Roman" panose="02020603050405020304" pitchFamily="18" charset="0"/>
              </a:rPr>
              <a:t>фізичний примус переборний; </a:t>
            </a:r>
          </a:p>
          <a:p>
            <a:pPr indent="457200" algn="just"/>
            <a:r>
              <a:rPr lang="uk-UA" sz="2000" b="1" i="1" dirty="0">
                <a:latin typeface="Times New Roman" panose="02020603050405020304" pitchFamily="18" charset="0"/>
                <a:cs typeface="Times New Roman" panose="02020603050405020304" pitchFamily="18" charset="0"/>
              </a:rPr>
              <a:t>психічний примус; </a:t>
            </a:r>
          </a:p>
          <a:p>
            <a:pPr indent="457200" algn="just"/>
            <a:r>
              <a:rPr lang="uk-UA" sz="2000" b="1" i="1" dirty="0">
                <a:latin typeface="Times New Roman" panose="02020603050405020304" pitchFamily="18" charset="0"/>
                <a:cs typeface="Times New Roman" panose="02020603050405020304" pitchFamily="18" charset="0"/>
              </a:rPr>
              <a:t>виконання законного наказу; </a:t>
            </a:r>
          </a:p>
          <a:p>
            <a:pPr indent="457200" algn="just"/>
            <a:r>
              <a:rPr lang="uk-UA" sz="2000" b="1" i="1" dirty="0">
                <a:latin typeface="Times New Roman" panose="02020603050405020304" pitchFamily="18" charset="0"/>
                <a:cs typeface="Times New Roman" panose="02020603050405020304" pitchFamily="18" charset="0"/>
              </a:rPr>
              <a:t>виправданий ризик; </a:t>
            </a:r>
          </a:p>
          <a:p>
            <a:pPr indent="457200" algn="just"/>
            <a:r>
              <a:rPr lang="uk-UA" sz="2000" b="1" i="1" dirty="0">
                <a:latin typeface="Times New Roman" panose="02020603050405020304" pitchFamily="18" charset="0"/>
                <a:cs typeface="Times New Roman" panose="02020603050405020304" pitchFamily="18" charset="0"/>
              </a:rPr>
              <a:t>перевищення меж заподіяння шкоди при виправданому ризику.</a:t>
            </a:r>
          </a:p>
        </p:txBody>
      </p:sp>
    </p:spTree>
    <p:extLst>
      <p:ext uri="{BB962C8B-B14F-4D97-AF65-F5344CB8AC3E}">
        <p14:creationId xmlns:p14="http://schemas.microsoft.com/office/powerpoint/2010/main" val="3640315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A37308F-D325-49B1-817F-E2E698B2A362}"/>
              </a:ext>
            </a:extLst>
          </p:cNvPr>
          <p:cNvPicPr>
            <a:picLocks noChangeAspect="1"/>
          </p:cNvPicPr>
          <p:nvPr/>
        </p:nvPicPr>
        <p:blipFill>
          <a:blip r:embed="rId2"/>
          <a:stretch>
            <a:fillRect/>
          </a:stretch>
        </p:blipFill>
        <p:spPr>
          <a:xfrm>
            <a:off x="1809378" y="887510"/>
            <a:ext cx="8573243" cy="5082980"/>
          </a:xfrm>
          <a:prstGeom prst="rect">
            <a:avLst/>
          </a:prstGeom>
        </p:spPr>
      </p:pic>
    </p:spTree>
    <p:extLst>
      <p:ext uri="{BB962C8B-B14F-4D97-AF65-F5344CB8AC3E}">
        <p14:creationId xmlns:p14="http://schemas.microsoft.com/office/powerpoint/2010/main" val="397812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7D51C90-A4D6-4C45-B0C0-3340E6ECDC77}"/>
              </a:ext>
            </a:extLst>
          </p:cNvPr>
          <p:cNvPicPr>
            <a:picLocks noChangeAspect="1"/>
          </p:cNvPicPr>
          <p:nvPr/>
        </p:nvPicPr>
        <p:blipFill>
          <a:blip r:embed="rId2"/>
          <a:stretch>
            <a:fillRect/>
          </a:stretch>
        </p:blipFill>
        <p:spPr>
          <a:xfrm>
            <a:off x="2201842" y="948475"/>
            <a:ext cx="7788315" cy="4961050"/>
          </a:xfrm>
          <a:prstGeom prst="rect">
            <a:avLst/>
          </a:prstGeom>
        </p:spPr>
      </p:pic>
    </p:spTree>
    <p:extLst>
      <p:ext uri="{BB962C8B-B14F-4D97-AF65-F5344CB8AC3E}">
        <p14:creationId xmlns:p14="http://schemas.microsoft.com/office/powerpoint/2010/main" val="137793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DC107EC-0A08-4479-970F-76BB3C8BAF3E}"/>
              </a:ext>
            </a:extLst>
          </p:cNvPr>
          <p:cNvPicPr>
            <a:picLocks noChangeAspect="1"/>
          </p:cNvPicPr>
          <p:nvPr/>
        </p:nvPicPr>
        <p:blipFill>
          <a:blip r:embed="rId2"/>
          <a:stretch>
            <a:fillRect/>
          </a:stretch>
        </p:blipFill>
        <p:spPr>
          <a:xfrm>
            <a:off x="1992274" y="1287594"/>
            <a:ext cx="8207451" cy="4282811"/>
          </a:xfrm>
          <a:prstGeom prst="rect">
            <a:avLst/>
          </a:prstGeom>
        </p:spPr>
      </p:pic>
    </p:spTree>
    <p:extLst>
      <p:ext uri="{BB962C8B-B14F-4D97-AF65-F5344CB8AC3E}">
        <p14:creationId xmlns:p14="http://schemas.microsoft.com/office/powerpoint/2010/main" val="129636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4B25C3-D372-4857-A75A-6272771499B8}"/>
              </a:ext>
            </a:extLst>
          </p:cNvPr>
          <p:cNvPicPr>
            <a:picLocks noChangeAspect="1"/>
          </p:cNvPicPr>
          <p:nvPr/>
        </p:nvPicPr>
        <p:blipFill>
          <a:blip r:embed="rId2"/>
          <a:stretch>
            <a:fillRect/>
          </a:stretch>
        </p:blipFill>
        <p:spPr>
          <a:xfrm>
            <a:off x="1611241" y="910371"/>
            <a:ext cx="8969517" cy="5037257"/>
          </a:xfrm>
          <a:prstGeom prst="rect">
            <a:avLst/>
          </a:prstGeom>
        </p:spPr>
      </p:pic>
    </p:spTree>
    <p:extLst>
      <p:ext uri="{BB962C8B-B14F-4D97-AF65-F5344CB8AC3E}">
        <p14:creationId xmlns:p14="http://schemas.microsoft.com/office/powerpoint/2010/main" val="98431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36D859B-DC2E-4986-AB47-B098199BDE9D}"/>
              </a:ext>
            </a:extLst>
          </p:cNvPr>
          <p:cNvPicPr>
            <a:picLocks noChangeAspect="1"/>
          </p:cNvPicPr>
          <p:nvPr/>
        </p:nvPicPr>
        <p:blipFill>
          <a:blip r:embed="rId2"/>
          <a:stretch>
            <a:fillRect/>
          </a:stretch>
        </p:blipFill>
        <p:spPr>
          <a:xfrm>
            <a:off x="1897016" y="1142802"/>
            <a:ext cx="8397968" cy="4572396"/>
          </a:xfrm>
          <a:prstGeom prst="rect">
            <a:avLst/>
          </a:prstGeom>
        </p:spPr>
      </p:pic>
    </p:spTree>
    <p:extLst>
      <p:ext uri="{BB962C8B-B14F-4D97-AF65-F5344CB8AC3E}">
        <p14:creationId xmlns:p14="http://schemas.microsoft.com/office/powerpoint/2010/main" val="36246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8114E8B-C0C5-4B8D-896B-BE5FCA789EED}"/>
              </a:ext>
            </a:extLst>
          </p:cNvPr>
          <p:cNvPicPr>
            <a:picLocks noChangeAspect="1"/>
          </p:cNvPicPr>
          <p:nvPr/>
        </p:nvPicPr>
        <p:blipFill>
          <a:blip r:embed="rId2"/>
          <a:stretch>
            <a:fillRect/>
          </a:stretch>
        </p:blipFill>
        <p:spPr>
          <a:xfrm>
            <a:off x="2152308" y="750338"/>
            <a:ext cx="7887383" cy="5357324"/>
          </a:xfrm>
          <a:prstGeom prst="rect">
            <a:avLst/>
          </a:prstGeom>
        </p:spPr>
      </p:pic>
    </p:spTree>
    <p:extLst>
      <p:ext uri="{BB962C8B-B14F-4D97-AF65-F5344CB8AC3E}">
        <p14:creationId xmlns:p14="http://schemas.microsoft.com/office/powerpoint/2010/main" val="330977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475A01-4FD3-4D64-968A-571CB58FEB7A}"/>
              </a:ext>
            </a:extLst>
          </p:cNvPr>
          <p:cNvSpPr txBox="1"/>
          <p:nvPr/>
        </p:nvSpPr>
        <p:spPr>
          <a:xfrm>
            <a:off x="2249714" y="903798"/>
            <a:ext cx="8824686" cy="4524315"/>
          </a:xfrm>
          <a:prstGeom prst="rect">
            <a:avLst/>
          </a:prstGeom>
          <a:noFill/>
        </p:spPr>
        <p:txBody>
          <a:bodyPr wrap="square">
            <a:spAutoFit/>
          </a:bodyPr>
          <a:lstStyle/>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Відповідно до ст. 43-1 КК України </a:t>
            </a:r>
            <a:r>
              <a:rPr lang="uk-UA" sz="2400" b="1" dirty="0">
                <a:solidFill>
                  <a:srgbClr val="000000"/>
                </a:solidFill>
                <a:effectLst/>
                <a:latin typeface="Times New Roman" panose="02020603050405020304" pitchFamily="18" charset="0"/>
                <a:ea typeface="Times New Roman" panose="02020603050405020304" pitchFamily="18" charset="0"/>
              </a:rPr>
              <a:t>не є кримінальним правопорушенням діяння (дія або бездіяльність), вчинене в умовах воєнного стану або в період збройного конфлікту та спрямоване на відсіч та стримування збройної агресії Російської Федерації або агресії іншої країни, якщо це заподіяло шкоду життю або здоров’ю особи, яка здійснює таку агресію, або заподіяло шкоду правоохоронюваним інтересам, за відсутності ознак катування чи застосування засобів ведення війни, заборонених міжнародним правом, інших порушень законів та звичаїв війни, що передбачені міжнародними договорами, згода на обов'язковість яких надана Верховною Радою України.</a:t>
            </a:r>
            <a:endParaRPr lang="uk-U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844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82F55-5BD6-4544-998B-DE16721EBC08}"/>
              </a:ext>
            </a:extLst>
          </p:cNvPr>
          <p:cNvSpPr txBox="1"/>
          <p:nvPr/>
        </p:nvSpPr>
        <p:spPr>
          <a:xfrm>
            <a:off x="2351315" y="982176"/>
            <a:ext cx="8360228" cy="4893647"/>
          </a:xfrm>
          <a:prstGeom prst="rect">
            <a:avLst/>
          </a:prstGeom>
          <a:noFill/>
        </p:spPr>
        <p:txBody>
          <a:bodyPr wrap="square">
            <a:spAutoFit/>
          </a:bodyPr>
          <a:lstStyle/>
          <a:p>
            <a:pPr indent="457200" algn="just"/>
            <a:r>
              <a:rPr lang="uk-UA" sz="2400" i="1" dirty="0">
                <a:solidFill>
                  <a:srgbClr val="000000"/>
                </a:solidFill>
                <a:effectLst/>
                <a:latin typeface="Times New Roman" panose="02020603050405020304" pitchFamily="18" charset="0"/>
                <a:ea typeface="Times New Roman" panose="02020603050405020304" pitchFamily="18" charset="0"/>
              </a:rPr>
              <a:t>Підстава заподіяння шкоди </a:t>
            </a:r>
            <a:r>
              <a:rPr lang="uk-UA" sz="2400" dirty="0">
                <a:solidFill>
                  <a:srgbClr val="000000"/>
                </a:solidFill>
                <a:effectLst/>
                <a:latin typeface="Times New Roman" panose="02020603050405020304" pitchFamily="18" charset="0"/>
                <a:ea typeface="Times New Roman" panose="02020603050405020304" pitchFamily="18" charset="0"/>
              </a:rPr>
              <a:t>складається із двох елементів, а саме: 1) наявність воєнного стану або збройного конфлікту та 2) необхідності у відсічі та стримуванні збройної агресії Російської Федерації або агресії іншої країни.</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i="1" dirty="0">
                <a:solidFill>
                  <a:srgbClr val="000000"/>
                </a:solidFill>
                <a:effectLst/>
                <a:latin typeface="Times New Roman" panose="02020603050405020304" pitchFamily="18" charset="0"/>
                <a:ea typeface="Times New Roman" panose="02020603050405020304" pitchFamily="18" charset="0"/>
              </a:rPr>
              <a:t>Суб’єкти заподіяння шкоди: </a:t>
            </a:r>
            <a:r>
              <a:rPr lang="uk-UA" sz="2400" dirty="0">
                <a:solidFill>
                  <a:srgbClr val="000000"/>
                </a:solidFill>
                <a:effectLst/>
                <a:latin typeface="Times New Roman" panose="02020603050405020304" pitchFamily="18" charset="0"/>
                <a:ea typeface="Times New Roman" panose="02020603050405020304" pitchFamily="18" charset="0"/>
              </a:rPr>
              <a:t>1) особи, для яких захист Вітчизни, незалежності та територіальної цілісності України </a:t>
            </a:r>
            <a:r>
              <a:rPr lang="uk-UA" sz="2400" i="1" dirty="0">
                <a:solidFill>
                  <a:srgbClr val="000000"/>
                </a:solidFill>
                <a:effectLst/>
                <a:latin typeface="Times New Roman" panose="02020603050405020304" pitchFamily="18" charset="0"/>
                <a:ea typeface="Times New Roman" panose="02020603050405020304" pitchFamily="18" charset="0"/>
              </a:rPr>
              <a:t>є правом </a:t>
            </a:r>
            <a:r>
              <a:rPr lang="uk-UA" sz="2400" dirty="0">
                <a:solidFill>
                  <a:srgbClr val="000000"/>
                </a:solidFill>
                <a:effectLst/>
                <a:latin typeface="Times New Roman" panose="02020603050405020304" pitchFamily="18" charset="0"/>
                <a:ea typeface="Times New Roman" panose="02020603050405020304" pitchFamily="18" charset="0"/>
              </a:rPr>
              <a:t>(іноземець, особа без громадянства, громадянин України, який не перебуває на службі у відповідних підрозділах і самостійно знищує агресора); 2) особи, для яких захист Вітчизни, незалежності та територіальної цілісності України є обов’язком (особи, що несуть службу в ЗС України, в інших військових формуваннях, правоохоронних органах, в територіальній обороні)</a:t>
            </a:r>
            <a:r>
              <a:rPr lang="uk-UA" sz="2400" b="1" dirty="0">
                <a:solidFill>
                  <a:srgbClr val="000000"/>
                </a:solidFill>
                <a:effectLst/>
                <a:latin typeface="Times New Roman" panose="02020603050405020304" pitchFamily="18" charset="0"/>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375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DFF22B-DBA6-4192-AB6E-B2E953AF4042}"/>
              </a:ext>
            </a:extLst>
          </p:cNvPr>
          <p:cNvSpPr txBox="1"/>
          <p:nvPr/>
        </p:nvSpPr>
        <p:spPr>
          <a:xfrm>
            <a:off x="2249714" y="726665"/>
            <a:ext cx="8839200" cy="2308324"/>
          </a:xfrm>
          <a:prstGeom prst="rect">
            <a:avLst/>
          </a:prstGeom>
          <a:no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Відповідно до ч. 2 ст. 43-1 КК України кожна особа має право на захист Вітчизни, незалежності та територіальної цілісності України незалежно від можливості уникнення зіткнення, заподіяння шкоди або звернення за допомогою до інших осіб чи органів державної влади, Збройних Сил України.</a:t>
            </a:r>
            <a:endParaRPr lang="uk-UA" sz="2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473D87B-9684-435A-BA97-BDE49296C61F}"/>
              </a:ext>
            </a:extLst>
          </p:cNvPr>
          <p:cNvSpPr txBox="1"/>
          <p:nvPr/>
        </p:nvSpPr>
        <p:spPr>
          <a:xfrm>
            <a:off x="2148114" y="3084347"/>
            <a:ext cx="8940800" cy="3046988"/>
          </a:xfrm>
          <a:prstGeom prst="rect">
            <a:avLst/>
          </a:prstGeom>
          <a:no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Умови правомірності посягання:</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1) посягання має характер збройної агресії, тобто застосування збройної сили державою (групою держав) проти суверенітету, територіальної цілісності, політичної незалежності іншої держави або народу (нації), несумісне з Статутом Організації Об'єднаних Націй (ООН) (ст. 1 Резолюції Генеральної Асамблеї ООН № 3314 від 14 грудня 1974 р);</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2) посягання здійснюється з боку РФ або іншої країни.</a:t>
            </a:r>
            <a:endParaRPr lang="uk-U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250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4BB7ED-0DB8-4009-9656-EC3F4972F279}"/>
              </a:ext>
            </a:extLst>
          </p:cNvPr>
          <p:cNvSpPr txBox="1"/>
          <p:nvPr/>
        </p:nvSpPr>
        <p:spPr>
          <a:xfrm>
            <a:off x="2162629" y="797510"/>
            <a:ext cx="8926285" cy="5262979"/>
          </a:xfrm>
          <a:prstGeom prst="rect">
            <a:avLst/>
          </a:prstGeom>
          <a:no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Умови правомірності захисту </a:t>
            </a:r>
            <a:r>
              <a:rPr lang="uk-UA" sz="2400" i="1" dirty="0">
                <a:solidFill>
                  <a:srgbClr val="000000"/>
                </a:solidFill>
                <a:effectLst/>
                <a:latin typeface="Times New Roman" panose="02020603050405020304" pitchFamily="18" charset="0"/>
                <a:ea typeface="Times New Roman" panose="02020603050405020304" pitchFamily="18" charset="0"/>
              </a:rPr>
              <a:t>(у випадку здійснення захисту як особами для яких це є правом, так і обов’язком):</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1) реалізується у формі діяння (дія або бездіяльність);</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2)   вчиняється в умовах воєнного стану або в період збройного конфлікту;</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3) спрямоване на відсіч та стримування збройної агресії РФ або агресії іншої країни;</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4)  заподіює шкоду життю або здоров’ю особи, яка здійснює таку агресію або шкоду правоохоронюваним інтересам: тілесні ушкодження або смерть     представнику     країни-агресора     ;</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5) відсутні ознаки катування чи застосування засобів ведення війни, заборонених міжнародним правом, інших порушень законів та звичаїв війни, що передбачені міжнародними договорами, згода на обов'язковість яких надана Верховною Радою України.</a:t>
            </a:r>
            <a:endParaRPr lang="uk-U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019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407F6-1DB3-48CE-A352-63452D038DD8}"/>
              </a:ext>
            </a:extLst>
          </p:cNvPr>
          <p:cNvSpPr txBox="1"/>
          <p:nvPr/>
        </p:nvSpPr>
        <p:spPr>
          <a:xfrm>
            <a:off x="1690007" y="1191986"/>
            <a:ext cx="9397093" cy="4821769"/>
          </a:xfrm>
          <a:prstGeom prst="rect">
            <a:avLst/>
          </a:prstGeom>
          <a:solidFill>
            <a:schemeClr val="accent2">
              <a:lumMod val="60000"/>
              <a:lumOff val="40000"/>
            </a:schemeClr>
          </a:solidFill>
        </p:spPr>
        <p:txBody>
          <a:bodyPr wrap="square">
            <a:spAutoFit/>
          </a:bodyPr>
          <a:lstStyle/>
          <a:p>
            <a:pPr indent="457200" algn="just">
              <a:lnSpc>
                <a:spcPct val="150000"/>
              </a:lnSpc>
            </a:pPr>
            <a:r>
              <a:rPr lang="uk-UA" sz="2600" b="1" dirty="0">
                <a:latin typeface="Times New Roman" panose="02020603050405020304" pitchFamily="18" charset="0"/>
                <a:cs typeface="Times New Roman" panose="02020603050405020304" pitchFamily="18" charset="0"/>
              </a:rPr>
              <a:t>Обставини, що виключають кримінальну протиправність діяння – </a:t>
            </a:r>
            <a:r>
              <a:rPr lang="uk-UA" sz="2600" b="1" i="1" dirty="0">
                <a:latin typeface="Times New Roman" panose="02020603050405020304" pitchFamily="18" charset="0"/>
                <a:cs typeface="Times New Roman" panose="02020603050405020304" pitchFamily="18" charset="0"/>
              </a:rPr>
              <a:t>це передбачені КК України, а також іншими законодавчими актами зовнішньо схожі із кримінальними правопорушеннями суспільно корисні (соціальна прийнятні) і правомірні вчинки, які здійснені за наявності певних підстав і виключають кримінальну протиправність діяння, а тим самим і кримінальну відповідальністю особи за заподіяну шкоду.</a:t>
            </a:r>
          </a:p>
        </p:txBody>
      </p:sp>
    </p:spTree>
    <p:extLst>
      <p:ext uri="{BB962C8B-B14F-4D97-AF65-F5344CB8AC3E}">
        <p14:creationId xmlns:p14="http://schemas.microsoft.com/office/powerpoint/2010/main" val="4105410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1561B-663D-4A0D-B00A-78A46220E53A}"/>
              </a:ext>
            </a:extLst>
          </p:cNvPr>
          <p:cNvSpPr txBox="1"/>
          <p:nvPr/>
        </p:nvSpPr>
        <p:spPr>
          <a:xfrm>
            <a:off x="2002971" y="200974"/>
            <a:ext cx="9332685" cy="6524863"/>
          </a:xfrm>
          <a:prstGeom prst="rect">
            <a:avLst/>
          </a:prstGeom>
          <a:noFill/>
        </p:spPr>
        <p:txBody>
          <a:bodyPr wrap="square">
            <a:spAutoFit/>
          </a:bodyPr>
          <a:lstStyle/>
          <a:p>
            <a:pPr indent="457200" algn="just"/>
            <a:r>
              <a:rPr lang="uk-UA" sz="2200" b="1" dirty="0">
                <a:solidFill>
                  <a:srgbClr val="000000"/>
                </a:solidFill>
                <a:effectLst/>
                <a:latin typeface="Times New Roman" panose="02020603050405020304" pitchFamily="18" charset="0"/>
                <a:ea typeface="Times New Roman" panose="02020603050405020304" pitchFamily="18" charset="0"/>
              </a:rPr>
              <a:t>Додаткові умови правомірності захисту Вітчизни громадянами України, для яких це є обов’язком:</a:t>
            </a:r>
            <a:endParaRPr lang="uk-UA" sz="2200" dirty="0">
              <a:effectLst/>
              <a:latin typeface="Times New Roman" panose="02020603050405020304" pitchFamily="18" charset="0"/>
              <a:ea typeface="Times New Roman" panose="02020603050405020304" pitchFamily="18" charset="0"/>
            </a:endParaRPr>
          </a:p>
          <a:p>
            <a:pPr indent="457200" algn="just"/>
            <a:r>
              <a:rPr lang="uk-UA" sz="2200" dirty="0">
                <a:solidFill>
                  <a:srgbClr val="000000"/>
                </a:solidFill>
                <a:effectLst/>
                <a:latin typeface="Times New Roman" panose="02020603050405020304" pitchFamily="18" charset="0"/>
                <a:ea typeface="Times New Roman" panose="02020603050405020304" pitchFamily="18" charset="0"/>
              </a:rPr>
              <a:t>а)  діяння відповідає небезпечності агресії або обстановці відсічі та стримування. Для того, щоб не відбулося перевищення інтенсивності застосування сили під час захисту України, слід враховувати не тільки відповідність або невідповідність знарядь захисту і нападу, а й характер небезпеки, який загрожував як державі в цілому, такі і окремим особам, і обставини, які могли вплинути на реальне співвідношення сил, зокрема: місце і час нападу, його раптовість, неготовність до його відбиття, кількість нападників і тих, хто захищався, їхні фізичні дані (вік, стать, стан здоров’я) та інші обставини;</a:t>
            </a:r>
            <a:endParaRPr lang="uk-UA" sz="2200" dirty="0">
              <a:effectLst/>
              <a:latin typeface="Times New Roman" panose="02020603050405020304" pitchFamily="18" charset="0"/>
              <a:ea typeface="Times New Roman" panose="02020603050405020304" pitchFamily="18" charset="0"/>
            </a:endParaRPr>
          </a:p>
          <a:p>
            <a:pPr indent="457200" algn="just"/>
            <a:r>
              <a:rPr lang="uk-UA" sz="2200" dirty="0">
                <a:solidFill>
                  <a:srgbClr val="000000"/>
                </a:solidFill>
                <a:effectLst/>
                <a:latin typeface="Times New Roman" panose="02020603050405020304" pitchFamily="18" charset="0"/>
                <a:ea typeface="Times New Roman" panose="02020603050405020304" pitchFamily="18" charset="0"/>
              </a:rPr>
              <a:t>б) діяння є необхідним для досягнення значної суспільно корисної мети у конкретній ситуації та не створює загрозу для життя інших людей або загрозу екологічної катастрофи чи настання інших надзвичайних подій більшого масштабу. Поставлена мета може бути досягнута й іншими діяннями (на відміну від крайньої необхідності та діяння пов’язаного з ризиком). Однак такі діяння не повинні ставити в небезпеку окремі правоохоронні інтереси (життя людей, екологічну безпеку, громадську безпеку тощо).</a:t>
            </a:r>
            <a:endParaRPr lang="uk-UA"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139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7E64A-12AF-4226-836F-D14C151D9FB2}"/>
              </a:ext>
            </a:extLst>
          </p:cNvPr>
          <p:cNvSpPr txBox="1"/>
          <p:nvPr/>
        </p:nvSpPr>
        <p:spPr>
          <a:xfrm>
            <a:off x="2365829" y="935281"/>
            <a:ext cx="8476342" cy="3416320"/>
          </a:xfrm>
          <a:prstGeom prst="rect">
            <a:avLst/>
          </a:prstGeom>
          <a:no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Правові наслідки правомірного захисту Вітчизни, незалежності та територіальної цілісності України</a:t>
            </a:r>
            <a:r>
              <a:rPr lang="uk-UA" sz="2400" dirty="0">
                <a:solidFill>
                  <a:srgbClr val="000000"/>
                </a:solidFill>
                <a:effectLst/>
                <a:latin typeface="Times New Roman" panose="02020603050405020304" pitchFamily="18" charset="0"/>
                <a:ea typeface="Times New Roman" panose="02020603050405020304" pitchFamily="18" charset="0"/>
              </a:rPr>
              <a:t>:</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1) невизнання діяння кримінальним правопорушенням (ч. 1 ст. 43-1 КК України)</a:t>
            </a:r>
            <a:endParaRPr lang="uk-UA"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2)  застосування зброї (озброєння), бойових припасів або вибухових речовин проти осіб, які здійснюють збройну агресію проти України, та за пошкодження чи знищення у зв’язку з цим майна (ч. 3 ст. 43-1 КК України) не тягне кримінальній відповідальності.</a:t>
            </a:r>
            <a:endParaRPr lang="uk-U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9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1AD0C4-A150-4572-AD5A-4DA0A2F02135}"/>
              </a:ext>
            </a:extLst>
          </p:cNvPr>
          <p:cNvSpPr txBox="1"/>
          <p:nvPr/>
        </p:nvSpPr>
        <p:spPr>
          <a:xfrm>
            <a:off x="1036320" y="573024"/>
            <a:ext cx="10655808" cy="5632311"/>
          </a:xfrm>
          <a:prstGeom prst="rect">
            <a:avLst/>
          </a:prstGeom>
          <a:solidFill>
            <a:schemeClr val="accent5">
              <a:lumMod val="60000"/>
              <a:lumOff val="40000"/>
            </a:schemeClr>
          </a:solidFill>
        </p:spPr>
        <p:txBody>
          <a:bodyPr wrap="square">
            <a:spAutoFit/>
          </a:bodyPr>
          <a:lstStyle/>
          <a:p>
            <a:pPr indent="457200" algn="just"/>
            <a:r>
              <a:rPr lang="uk-UA" sz="1800" b="1" dirty="0">
                <a:solidFill>
                  <a:srgbClr val="000000"/>
                </a:solidFill>
                <a:effectLst/>
                <a:latin typeface="Times New Roman" panose="02020603050405020304" pitchFamily="18" charset="0"/>
                <a:ea typeface="Times New Roman" panose="02020603050405020304" pitchFamily="18" charset="0"/>
              </a:rPr>
              <a:t>Ознаки обставин, що виключають кримінальну протиправність діяння:</a:t>
            </a:r>
            <a:endParaRPr lang="ru-RU" sz="1100" dirty="0">
              <a:effectLst/>
              <a:latin typeface="Times New Roman" panose="02020603050405020304" pitchFamily="18" charset="0"/>
              <a:ea typeface="Times New Roman" panose="02020603050405020304" pitchFamily="18" charset="0"/>
            </a:endParaRPr>
          </a:p>
          <a:p>
            <a:pPr indent="457200" algn="just"/>
            <a:r>
              <a:rPr lang="uk-UA" sz="1800" dirty="0">
                <a:solidFill>
                  <a:srgbClr val="000000"/>
                </a:solidFill>
                <a:effectLst/>
                <a:latin typeface="Times New Roman" panose="02020603050405020304" pitchFamily="18" charset="0"/>
                <a:ea typeface="Times New Roman" panose="02020603050405020304" pitchFamily="18" charset="0"/>
              </a:rPr>
              <a:t>1)   являють собою свідомі і вольові вчинки людини у формі дії (наприклад, при необхідній обороні) або бездіяльності (наприклад, ненадання допомоги при виконанні наказу). Виняток становить лише заподіяння шкоди правоохоронюваним інтересам у результаті непереборного фізичного примусу, якщо внаслідок такого примусу особа не могла керувати своїми вчинками (ч. 1 ст. 40 КК України);</a:t>
            </a:r>
            <a:endParaRPr lang="ru-RU" sz="1100" dirty="0">
              <a:effectLst/>
              <a:latin typeface="Times New Roman" panose="02020603050405020304" pitchFamily="18" charset="0"/>
              <a:ea typeface="Times New Roman" panose="02020603050405020304" pitchFamily="18" charset="0"/>
            </a:endParaRPr>
          </a:p>
          <a:p>
            <a:pPr indent="457200" algn="just"/>
            <a:r>
              <a:rPr lang="uk-UA" sz="1800" dirty="0">
                <a:solidFill>
                  <a:srgbClr val="000000"/>
                </a:solidFill>
                <a:effectLst/>
                <a:latin typeface="Times New Roman" panose="02020603050405020304" pitchFamily="18" charset="0"/>
                <a:ea typeface="Times New Roman" panose="02020603050405020304" pitchFamily="18" charset="0"/>
              </a:rPr>
              <a:t>2)  зовнішня подібність (збіг) фактичних, видимих, об’єктивних ознак скоєного вчинку і відповідного кримінального правопорушення (наприклад, позбавлення життя при необхідній обороні збігається із зовнішніми ознаками вбивства тощо);</a:t>
            </a:r>
            <a:endParaRPr lang="ru-RU" sz="1100" dirty="0">
              <a:effectLst/>
              <a:latin typeface="Times New Roman" panose="02020603050405020304" pitchFamily="18" charset="0"/>
              <a:ea typeface="Times New Roman" panose="02020603050405020304" pitchFamily="18" charset="0"/>
            </a:endParaRPr>
          </a:p>
          <a:p>
            <a:pPr indent="457200" algn="just"/>
            <a:r>
              <a:rPr lang="uk-UA" sz="1800" dirty="0">
                <a:solidFill>
                  <a:srgbClr val="000000"/>
                </a:solidFill>
                <a:effectLst/>
                <a:latin typeface="Times New Roman" panose="02020603050405020304" pitchFamily="18" charset="0"/>
                <a:ea typeface="Times New Roman" panose="02020603050405020304" pitchFamily="18" charset="0"/>
              </a:rPr>
              <a:t>3) соціальний зміст зазначених вчинків – суспільно корисні (соціальна прийнятні) вчинки;</a:t>
            </a:r>
            <a:endParaRPr lang="ru-RU" sz="1100" dirty="0">
              <a:effectLst/>
              <a:latin typeface="Times New Roman" panose="02020603050405020304" pitchFamily="18" charset="0"/>
              <a:ea typeface="Times New Roman" panose="02020603050405020304" pitchFamily="18" charset="0"/>
            </a:endParaRPr>
          </a:p>
          <a:p>
            <a:pPr indent="457200" algn="just"/>
            <a:r>
              <a:rPr lang="uk-UA" sz="1800" dirty="0">
                <a:solidFill>
                  <a:srgbClr val="000000"/>
                </a:solidFill>
                <a:effectLst/>
                <a:latin typeface="Times New Roman" panose="02020603050405020304" pitchFamily="18" charset="0"/>
                <a:ea typeface="Times New Roman" panose="02020603050405020304" pitchFamily="18" charset="0"/>
              </a:rPr>
              <a:t>4)   юридична форма аналізованих вчинків, що визначається в КК передусім      через      заперечення      юридичної      форми      кримінального правопорушення, тобто передбаченості діяння КК України (ч. 1 ст. 11 КК України). Так, характеристика більшості з досліджуваних вчинків у КК України починається словами «не є кримінальним правопорушенням ...». Позитивна ж характеристика їх юридичної форми полягає в тому, що всі вони є вчинками правомірними. В основі ж правомірності аналізованих вчинків лежить або реалізація особою свого суб’єктивного права, або виконання юридичного обов’язку, або здійснення владного повноваження;</a:t>
            </a:r>
            <a:endParaRPr lang="ru-RU" sz="1100" dirty="0">
              <a:effectLst/>
              <a:latin typeface="Times New Roman" panose="02020603050405020304" pitchFamily="18" charset="0"/>
              <a:ea typeface="Times New Roman" panose="02020603050405020304" pitchFamily="18" charset="0"/>
            </a:endParaRPr>
          </a:p>
          <a:p>
            <a:pPr indent="457200" algn="just"/>
            <a:r>
              <a:rPr lang="uk-UA" sz="1800" dirty="0">
                <a:solidFill>
                  <a:srgbClr val="000000"/>
                </a:solidFill>
                <a:effectLst/>
                <a:latin typeface="Times New Roman" panose="02020603050405020304" pitchFamily="18" charset="0"/>
                <a:ea typeface="Times New Roman" panose="02020603050405020304" pitchFamily="18" charset="0"/>
              </a:rPr>
              <a:t>5)  кримінально-правові наслідки здійснення аналізованих правомірних вчинків. Ці наслідки полягають насамперед у тому, що такі вчинки не визнаються кримінально протиправними, тому вони виключають саму підставу кримінальної відповідальності, а відповідно і кримінальну відповідальність за заподіяну шкоду.</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45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A7C21-5E3C-4A7A-9DD4-A894E5779549}"/>
              </a:ext>
            </a:extLst>
          </p:cNvPr>
          <p:cNvSpPr txBox="1"/>
          <p:nvPr/>
        </p:nvSpPr>
        <p:spPr>
          <a:xfrm>
            <a:off x="1388852" y="1720840"/>
            <a:ext cx="9575321" cy="3785652"/>
          </a:xfrm>
          <a:prstGeom prst="rect">
            <a:avLst/>
          </a:prstGeom>
          <a:solidFill>
            <a:schemeClr val="accent3">
              <a:lumMod val="40000"/>
              <a:lumOff val="60000"/>
            </a:schemeClr>
          </a:solid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Види обставин, що виключають кримінальну протиправність діяння:</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1)     за юридичною формою обставин, що виключають злочинність: а)   реалізація   особою   свого   суб’єктивного   права   (наприклад,   необхідна оборона, крайня необхідність тощо);</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б) виконання юридичного обов’язку (наприклад, виконання професійних обов’язків, наказу або розпорядження та ін.);</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в) здійснення владних повноважень (наприклад, застосування запобіжних заходів, фізичної сили, спеціальних засобів або зброї, примушування до покори).</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695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6A79CC-D9D9-481E-BF12-A0843A9B7E4A}"/>
              </a:ext>
            </a:extLst>
          </p:cNvPr>
          <p:cNvSpPr txBox="1"/>
          <p:nvPr/>
        </p:nvSpPr>
        <p:spPr>
          <a:xfrm>
            <a:off x="1483743" y="1190445"/>
            <a:ext cx="9609827" cy="4154984"/>
          </a:xfrm>
          <a:prstGeom prst="rect">
            <a:avLst/>
          </a:prstGeom>
          <a:solidFill>
            <a:schemeClr val="accent4">
              <a:lumMod val="60000"/>
              <a:lumOff val="40000"/>
            </a:schemeClr>
          </a:solidFill>
        </p:spPr>
        <p:txBody>
          <a:bodyPr wrap="square">
            <a:spAutoFit/>
          </a:bodyPr>
          <a:lstStyle/>
          <a:p>
            <a:pPr indent="457200" algn="just"/>
            <a:r>
              <a:rPr lang="uk-UA" sz="2400" b="1" dirty="0">
                <a:solidFill>
                  <a:srgbClr val="000000"/>
                </a:solidFill>
                <a:effectLst/>
                <a:latin typeface="Times New Roman" panose="02020603050405020304" pitchFamily="18" charset="0"/>
                <a:ea typeface="Times New Roman" panose="02020603050405020304" pitchFamily="18" charset="0"/>
              </a:rPr>
              <a:t>Значення наявності обставин, що виключають кримінальну протиправність діяння у КК полягає в тому, що вони:</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1) чітко відрізняють кримінально протиправний прояв від правомірного діяння, яке схоже на нього;</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2)    забезпечують законність і справедливість рішення відносно поведінки конкретної особи, що далеко не завжди є очевидним;</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3)  сприяють підвищенню правової активності і правової свідомості громадян і службових осіб, які потребують законодавчих гарантій своєї захищеності в разі заподіяння ними шкоди при здійсненні свого права або виконання службових чи громадських обов’язків;</a:t>
            </a:r>
            <a:endParaRPr lang="ru-RU" sz="2400" dirty="0">
              <a:effectLst/>
              <a:latin typeface="Times New Roman" panose="02020603050405020304" pitchFamily="18" charset="0"/>
              <a:ea typeface="Times New Roman" panose="02020603050405020304" pitchFamily="18" charset="0"/>
            </a:endParaRPr>
          </a:p>
          <a:p>
            <a:pPr indent="457200" algn="just"/>
            <a:r>
              <a:rPr lang="uk-UA" sz="2400" dirty="0">
                <a:solidFill>
                  <a:srgbClr val="000000"/>
                </a:solidFill>
                <a:effectLst/>
                <a:latin typeface="Times New Roman" panose="02020603050405020304" pitchFamily="18" charset="0"/>
                <a:ea typeface="Times New Roman" panose="02020603050405020304" pitchFamily="18" charset="0"/>
              </a:rPr>
              <a:t>4) мають важливе профілактичне значення.</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48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9D8669-EBBA-4218-B119-B97A7E3F28CF}"/>
              </a:ext>
            </a:extLst>
          </p:cNvPr>
          <p:cNvSpPr txBox="1"/>
          <p:nvPr/>
        </p:nvSpPr>
        <p:spPr>
          <a:xfrm>
            <a:off x="824593" y="595993"/>
            <a:ext cx="10572750" cy="5909310"/>
          </a:xfrm>
          <a:prstGeom prst="rect">
            <a:avLst/>
          </a:prstGeom>
          <a:solidFill>
            <a:schemeClr val="accent1">
              <a:lumMod val="40000"/>
              <a:lumOff val="60000"/>
            </a:schemeClr>
          </a:solidFill>
        </p:spPr>
        <p:txBody>
          <a:bodyPr wrap="square">
            <a:spAutoFit/>
          </a:bodyPr>
          <a:lstStyle/>
          <a:p>
            <a:r>
              <a:rPr lang="uk-UA" b="1" dirty="0"/>
              <a:t>Стаття 43-1. Виконання обов’язку щодо захисту Вітчизни, незалежності та територіальної цілісності України</a:t>
            </a:r>
          </a:p>
          <a:p>
            <a:pPr indent="457200"/>
            <a:r>
              <a:rPr lang="uk-UA" b="1" dirty="0"/>
              <a:t>1. Не є кримінальним правопорушенням діяння (дія або бездіяльність), вчинене в умовах воєнного стану або в період збройного конфлікту та спрямоване на відсіч та стримування збройної агресії Російської Федерації або агресії іншої країни, якщо це заподіяло шкоду життю або здоров’ю особи, яка здійснює таку агресію, або заподіяло шкоду правоохоронюваним інтересам, за відсутності ознак катування чи застосування засобів ведення війни, заборонених міжнародним правом, інших порушень законів та звичаїв війни, що передбачені міжнародними договорами, згода на обов'язковість яких надана Верховною Радою України.</a:t>
            </a:r>
          </a:p>
          <a:p>
            <a:pPr indent="457200"/>
            <a:r>
              <a:rPr lang="uk-UA" b="1" dirty="0"/>
              <a:t>2. Кожна особа має право на захист Вітчизни, незалежності та територіальної цілісності України незалежно від можливості уникнення зіткнення, заподіяння шкоди або звернення за допомогою до інших осіб чи органів державної влади, Збройних Сил України.</a:t>
            </a:r>
          </a:p>
          <a:p>
            <a:pPr indent="457200"/>
            <a:r>
              <a:rPr lang="uk-UA" b="1" dirty="0"/>
              <a:t>3. Особа не підлягає кримінальній відповідальності за застосування зброї (озброєння), бойових припасів або вибухових речовин проти осіб, які здійснюють збройну агресію проти України, та за пошкодження чи знищення у зв’язку з цим майна.</a:t>
            </a:r>
          </a:p>
          <a:p>
            <a:pPr indent="457200"/>
            <a:r>
              <a:rPr lang="uk-UA" b="1" dirty="0"/>
              <a:t>4. Не вважається виконанням обов’язку щодо захисту Вітчизни, незалежності та територіальної цілісності України діяння (дія або бездіяльність), спрямоване на відсіч та стримування збройної агресії Російської Федерації або агресії іншої країни, яке явно не відповідає небезпечності агресії або обстановці відсічі та стримування, не було необхідним для досягнення значної суспільно корисної мети у конкретній ситуації та створило загрозу для життя інших людей або загрозу екологічної катастрофи чи настання інших надзвичайних подій більшого масштабу.</a:t>
            </a:r>
          </a:p>
        </p:txBody>
      </p:sp>
    </p:spTree>
    <p:extLst>
      <p:ext uri="{BB962C8B-B14F-4D97-AF65-F5344CB8AC3E}">
        <p14:creationId xmlns:p14="http://schemas.microsoft.com/office/powerpoint/2010/main" val="111545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898B6B6-5DBA-492A-88D9-C69F3719A923}"/>
              </a:ext>
            </a:extLst>
          </p:cNvPr>
          <p:cNvPicPr>
            <a:picLocks noChangeAspect="1"/>
          </p:cNvPicPr>
          <p:nvPr/>
        </p:nvPicPr>
        <p:blipFill>
          <a:blip r:embed="rId2"/>
          <a:stretch>
            <a:fillRect/>
          </a:stretch>
        </p:blipFill>
        <p:spPr>
          <a:xfrm>
            <a:off x="1836051" y="865413"/>
            <a:ext cx="8818342" cy="5274129"/>
          </a:xfrm>
          <a:prstGeom prst="rect">
            <a:avLst/>
          </a:prstGeom>
        </p:spPr>
      </p:pic>
    </p:spTree>
    <p:extLst>
      <p:ext uri="{BB962C8B-B14F-4D97-AF65-F5344CB8AC3E}">
        <p14:creationId xmlns:p14="http://schemas.microsoft.com/office/powerpoint/2010/main" val="318834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C64C407-287F-402B-9890-74BA8DC3DF3D}"/>
              </a:ext>
            </a:extLst>
          </p:cNvPr>
          <p:cNvPicPr>
            <a:picLocks noChangeAspect="1"/>
          </p:cNvPicPr>
          <p:nvPr/>
        </p:nvPicPr>
        <p:blipFill>
          <a:blip r:embed="rId2"/>
          <a:stretch>
            <a:fillRect/>
          </a:stretch>
        </p:blipFill>
        <p:spPr>
          <a:xfrm>
            <a:off x="1897016" y="891320"/>
            <a:ext cx="8397968" cy="5075360"/>
          </a:xfrm>
          <a:prstGeom prst="rect">
            <a:avLst/>
          </a:prstGeom>
        </p:spPr>
      </p:pic>
    </p:spTree>
    <p:extLst>
      <p:ext uri="{BB962C8B-B14F-4D97-AF65-F5344CB8AC3E}">
        <p14:creationId xmlns:p14="http://schemas.microsoft.com/office/powerpoint/2010/main" val="1473559931"/>
      </p:ext>
    </p:extLst>
  </p:cSld>
  <p:clrMapOvr>
    <a:masterClrMapping/>
  </p:clrMapOvr>
</p:sld>
</file>

<file path=ppt/theme/theme1.xml><?xml version="1.0" encoding="utf-8"?>
<a:theme xmlns:a="http://schemas.openxmlformats.org/drawingml/2006/main" name="Dash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356</TotalTime>
  <Words>1677</Words>
  <Application>Microsoft Office PowerPoint</Application>
  <PresentationFormat>Широкий екран</PresentationFormat>
  <Paragraphs>70</Paragraphs>
  <Slides>31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31</vt:i4>
      </vt:variant>
    </vt:vector>
  </HeadingPairs>
  <TitlesOfParts>
    <vt:vector size="35" baseType="lpstr">
      <vt:lpstr>Arial</vt:lpstr>
      <vt:lpstr>Grandview Display</vt:lpstr>
      <vt:lpstr>Times New Roman</vt:lpstr>
      <vt:lpstr>DashVTI</vt:lpstr>
      <vt:lpstr>Тема 14. Обставини, що виключають кримінальну протиправність діяння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14. Обставини, що виключають кримінальну протиправність діяння</dc:title>
  <dc:creator>Володимир Петров</dc:creator>
  <cp:lastModifiedBy>Володимир Петров</cp:lastModifiedBy>
  <cp:revision>6</cp:revision>
  <dcterms:created xsi:type="dcterms:W3CDTF">2023-03-26T22:19:02Z</dcterms:created>
  <dcterms:modified xsi:type="dcterms:W3CDTF">2024-03-24T18:04:00Z</dcterms:modified>
</cp:coreProperties>
</file>