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41B184-D82D-4DD8-BE66-8D72E930E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697119-0F24-4900-A767-78EEF7F863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B5D928-D886-47D7-92CD-D334108C5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C787-074D-48FF-90D7-376D909C6946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BCC059-1B65-45E3-9760-15AB8E577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F406CA-352E-4FDA-8B27-9D53BA257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E89D-910D-4CA6-AA85-61FBE253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47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655EC-E330-41F1-B674-B7574BB8B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31AAF8D-C730-4CE0-92E0-13A05D763A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994E7E-D786-4BB5-9A9D-63F397B91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C787-074D-48FF-90D7-376D909C6946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17F170-7C92-4B54-96D9-A1C6E15F4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C26F99-7BFA-4551-96D0-22A0747E0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E89D-910D-4CA6-AA85-61FBE253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18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233A708-4635-4B9C-9F45-4BCF2CD0FE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AC0A9C5-D2B9-4E0C-B535-CC0BF7E2A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648435-4C48-45D3-9F80-81EA9658A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C787-074D-48FF-90D7-376D909C6946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A57B11-CAB9-48CC-9B66-C282CC2CD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D0E6D9-28E6-4A9D-B6CF-0BAB010F7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E89D-910D-4CA6-AA85-61FBE253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95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99619-68BC-4448-B500-43D14881B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F0F126-F076-41CB-8A6D-5219F5CFC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11A99B-FAB5-46A9-9A26-C2605BB1E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C787-074D-48FF-90D7-376D909C6946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413732-ED7E-4F3C-88E7-CC9BDC50D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AD9652-270B-445E-BB0B-AACAC7797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E89D-910D-4CA6-AA85-61FBE253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75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59DF52-3A7E-4144-9520-89863517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7E168B-0D4C-4A0D-AB21-846A56966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E94E1D-3D80-4788-9AD6-9B128B6FD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C787-074D-48FF-90D7-376D909C6946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3881F6-803C-45C6-9C4E-AAD37CE77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DBDFE5-D8DE-4CBA-A5FE-69DDC5622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E89D-910D-4CA6-AA85-61FBE253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61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850BAA-8A55-47CD-BBE9-637638A91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5F4FFF-B719-4A18-8C74-68CCB8FF6A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E7A36-3F7C-42E8-81CF-807D263D8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CFF5B0-383E-4720-9E14-8ABC5D2E5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C787-074D-48FF-90D7-376D909C6946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2AC23E-0E04-4C5D-81AD-2909F4794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4E67BE-3135-4D01-8724-4FD39E7A4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E89D-910D-4CA6-AA85-61FBE253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50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1B0A9B-E441-4E5D-B97A-CB76AE07C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2AB67A-60CE-41B1-81AC-DDE4D8C03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DEBB1C3-B622-4B9F-9BE1-FB78A865A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1C271E0-755E-46E0-AF20-9205200DE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D116432-4427-4E7A-B68F-6AEF00D170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4551842-4199-4A00-821F-6FEE1FF95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C787-074D-48FF-90D7-376D909C6946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BE1CB08-DE62-4FEC-A553-889D0ECA9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CC1ADE6-290A-49E4-B0D7-B5DBF0E33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E89D-910D-4CA6-AA85-61FBE253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26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A09577-7635-485C-A703-A94714E6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DA3D055-5CD6-48FA-8CB5-4239D5463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C787-074D-48FF-90D7-376D909C6946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3F12541-BD26-450A-B2A5-8EBA7FC62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F857BF3-D548-4959-8B81-168961F4B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E89D-910D-4CA6-AA85-61FBE253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71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2F6E059-5599-4D01-AB3B-D3F873ECB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C787-074D-48FF-90D7-376D909C6946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E1223CD-C14C-44D1-BF14-DCF40079C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BCC50B6-561E-4765-A9AA-C1070DF0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E89D-910D-4CA6-AA85-61FBE253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60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DF2990-E419-4354-BD98-CE3F96A35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E3158D-CA83-4190-9A5E-3C3F18353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7876F1-84E3-4B84-BBB8-6B85A808B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A54D16-90E5-4081-A621-C399B3BF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C787-074D-48FF-90D7-376D909C6946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04BFA0-4F46-434F-9EF3-58B4C4176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EC3F31-B69C-4E62-B64A-3FA780509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E89D-910D-4CA6-AA85-61FBE253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0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B79EDF-E5D3-48C9-BDE4-4DBD1D37A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9B2F504-58A1-461F-BB34-673720E340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993BA4C-7458-4F59-8D7A-ACECAE111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8878D0-647A-481A-A043-B9AE86C57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C787-074D-48FF-90D7-376D909C6946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4DD260-101E-498A-B68C-417F765A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ECC2BA-414C-4140-8536-69C09002F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E89D-910D-4CA6-AA85-61FBE253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05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026EBD-42BD-41D2-A068-9A2947F0B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DF6F94-E3D5-46A3-8E0C-1C604535A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C802D8-B331-4BCD-94E1-209C7DC614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6C787-074D-48FF-90D7-376D909C6946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A6B19D-726B-4CBF-9250-91A4052BEE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A09819-CEE5-413F-B979-767A073F4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FE89D-910D-4CA6-AA85-61FBE253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46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C3FF3E-91C9-41EF-BD33-ECC3FBBBA30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uk-UA" sz="3200" b="1" i="1" dirty="0"/>
              <a:t>Тема 7. Докази. Порядок надання доказів. Забезпечення доказів. </a:t>
            </a:r>
            <a:br>
              <a:rPr lang="ru-RU" sz="3200" b="1" i="1" dirty="0"/>
            </a:b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367A9D-C89E-42BD-9654-758033610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План:</a:t>
            </a:r>
          </a:p>
          <a:p>
            <a:r>
              <a:rPr lang="ru-RU" dirty="0"/>
              <a:t>Основ</a:t>
            </a:r>
            <a:r>
              <a:rPr lang="uk-UA" dirty="0"/>
              <a:t>ні положення про докази</a:t>
            </a:r>
          </a:p>
          <a:p>
            <a:r>
              <a:rPr lang="ru-RU" dirty="0" err="1"/>
              <a:t>Показання</a:t>
            </a:r>
            <a:r>
              <a:rPr lang="ru-RU" dirty="0"/>
              <a:t> </a:t>
            </a:r>
            <a:r>
              <a:rPr lang="ru-RU" dirty="0" err="1"/>
              <a:t>свідків</a:t>
            </a:r>
            <a:endParaRPr lang="ru-RU" dirty="0"/>
          </a:p>
          <a:p>
            <a:r>
              <a:rPr lang="ru-RU" dirty="0" err="1"/>
              <a:t>Письмові</a:t>
            </a:r>
            <a:r>
              <a:rPr lang="ru-RU" dirty="0"/>
              <a:t> </a:t>
            </a:r>
            <a:r>
              <a:rPr lang="ru-RU" dirty="0" err="1"/>
              <a:t>докази</a:t>
            </a:r>
            <a:endParaRPr lang="ru-RU" dirty="0"/>
          </a:p>
          <a:p>
            <a:r>
              <a:rPr lang="ru-RU" dirty="0" err="1"/>
              <a:t>Речові</a:t>
            </a:r>
            <a:r>
              <a:rPr lang="ru-RU" dirty="0"/>
              <a:t> </a:t>
            </a:r>
            <a:r>
              <a:rPr lang="ru-RU" dirty="0" err="1"/>
              <a:t>докази</a:t>
            </a:r>
            <a:endParaRPr lang="ru-RU" dirty="0"/>
          </a:p>
          <a:p>
            <a:r>
              <a:rPr lang="ru-RU" dirty="0" err="1"/>
              <a:t>Електронні</a:t>
            </a:r>
            <a:r>
              <a:rPr lang="ru-RU" dirty="0"/>
              <a:t> </a:t>
            </a:r>
            <a:r>
              <a:rPr lang="ru-RU" dirty="0" err="1"/>
              <a:t>докази</a:t>
            </a:r>
            <a:endParaRPr lang="ru-RU" dirty="0"/>
          </a:p>
          <a:p>
            <a:r>
              <a:rPr lang="ru-RU" dirty="0" err="1"/>
              <a:t>Висновок</a:t>
            </a:r>
            <a:r>
              <a:rPr lang="ru-RU" dirty="0"/>
              <a:t> </a:t>
            </a:r>
            <a:r>
              <a:rPr lang="ru-RU" dirty="0" err="1"/>
              <a:t>експерта</a:t>
            </a:r>
            <a:endParaRPr lang="ru-RU" dirty="0"/>
          </a:p>
          <a:p>
            <a:r>
              <a:rPr lang="ru-RU" dirty="0" err="1"/>
              <a:t>Висновок</a:t>
            </a:r>
            <a:r>
              <a:rPr lang="ru-RU" dirty="0"/>
              <a:t> </a:t>
            </a:r>
            <a:r>
              <a:rPr lang="ru-RU" dirty="0" err="1"/>
              <a:t>експерта</a:t>
            </a:r>
            <a:r>
              <a:rPr lang="ru-RU" dirty="0"/>
              <a:t> у </a:t>
            </a:r>
            <a:r>
              <a:rPr lang="ru-RU" dirty="0" err="1"/>
              <a:t>галузі</a:t>
            </a:r>
            <a:r>
              <a:rPr lang="ru-RU" dirty="0"/>
              <a:t> права</a:t>
            </a:r>
          </a:p>
          <a:p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46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2F98E-DD9E-43B1-9CD7-3EAF08D351C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>
                <a:solidFill>
                  <a:schemeClr val="bg1"/>
                </a:solidFill>
              </a:rPr>
              <a:t>Докази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EC1443-0B0C-47DF-A6EA-3BFB5520F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>
                <a:solidFill>
                  <a:srgbClr val="0070C0"/>
                </a:solidFill>
              </a:rPr>
              <a:t>Доказами</a:t>
            </a:r>
            <a:r>
              <a:rPr lang="ru-RU" b="1" i="1" dirty="0">
                <a:solidFill>
                  <a:srgbClr val="0070C0"/>
                </a:solidFill>
              </a:rPr>
              <a:t> є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,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суд </a:t>
            </a:r>
            <a:r>
              <a:rPr lang="ru-RU" dirty="0" err="1"/>
              <a:t>встановлює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(</a:t>
            </a:r>
            <a:r>
              <a:rPr lang="ru-RU" dirty="0" err="1"/>
              <a:t>фактів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обґрунтовують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і </a:t>
            </a:r>
            <a:r>
              <a:rPr lang="ru-RU" dirty="0" err="1"/>
              <a:t>заперечення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</a:t>
            </a:r>
          </a:p>
          <a:p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такими </a:t>
            </a:r>
            <a:r>
              <a:rPr lang="ru-RU" dirty="0" err="1"/>
              <a:t>засобами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письмовими</a:t>
            </a:r>
            <a:r>
              <a:rPr lang="ru-RU" dirty="0"/>
              <a:t>, </a:t>
            </a:r>
            <a:r>
              <a:rPr lang="ru-RU" dirty="0" err="1"/>
              <a:t>речовими</a:t>
            </a:r>
            <a:r>
              <a:rPr lang="ru-RU" dirty="0"/>
              <a:t> і </a:t>
            </a:r>
            <a:r>
              <a:rPr lang="ru-RU" dirty="0" err="1"/>
              <a:t>електронними</a:t>
            </a:r>
            <a:r>
              <a:rPr lang="ru-RU" dirty="0"/>
              <a:t> </a:t>
            </a:r>
            <a:r>
              <a:rPr lang="ru-RU" dirty="0" err="1"/>
              <a:t>доказами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висновками</a:t>
            </a:r>
            <a:r>
              <a:rPr lang="ru-RU" dirty="0"/>
              <a:t> </a:t>
            </a:r>
            <a:r>
              <a:rPr lang="ru-RU" dirty="0" err="1"/>
              <a:t>експертів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показаннями</a:t>
            </a:r>
            <a:r>
              <a:rPr lang="ru-RU" dirty="0"/>
              <a:t> </a:t>
            </a:r>
            <a:r>
              <a:rPr lang="ru-RU" dirty="0" err="1"/>
              <a:t>свідків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163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EB55FF-A9BF-4FA8-B24E-5145E306961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Обов’язок</a:t>
            </a:r>
            <a:r>
              <a:rPr lang="ru-RU" sz="3200" b="1" i="1" dirty="0"/>
              <a:t> </a:t>
            </a:r>
            <a:r>
              <a:rPr lang="ru-RU" sz="3200" b="1" i="1" dirty="0" err="1"/>
              <a:t>доказування</a:t>
            </a:r>
            <a:r>
              <a:rPr lang="ru-RU" sz="3200" b="1" i="1" dirty="0"/>
              <a:t> і </a:t>
            </a:r>
            <a:r>
              <a:rPr lang="ru-RU" sz="3200" b="1" i="1" dirty="0" err="1"/>
              <a:t>подання</a:t>
            </a:r>
            <a:r>
              <a:rPr lang="ru-RU" sz="3200" b="1" i="1" dirty="0"/>
              <a:t> </a:t>
            </a:r>
            <a:r>
              <a:rPr lang="ru-RU" sz="3200" b="1" i="1" dirty="0" err="1"/>
              <a:t>доказів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246F05-23E2-41B9-AB29-FDF05EB14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Кожна</a:t>
            </a:r>
            <a:r>
              <a:rPr lang="ru-RU" dirty="0"/>
              <a:t> сторона повинна довести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, на </a:t>
            </a:r>
            <a:r>
              <a:rPr lang="ru-RU" dirty="0" err="1"/>
              <a:t>які</a:t>
            </a:r>
            <a:r>
              <a:rPr lang="ru-RU" dirty="0"/>
              <a:t> вона </a:t>
            </a:r>
            <a:r>
              <a:rPr lang="ru-RU" dirty="0" err="1"/>
              <a:t>посилається</a:t>
            </a:r>
            <a:r>
              <a:rPr lang="ru-RU" dirty="0"/>
              <a:t> як на </a:t>
            </a:r>
            <a:r>
              <a:rPr lang="ru-RU" dirty="0" err="1"/>
              <a:t>підставу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заперечень</a:t>
            </a:r>
            <a:r>
              <a:rPr lang="ru-RU" dirty="0"/>
              <a:t>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посилання</a:t>
            </a:r>
            <a:r>
              <a:rPr lang="ru-RU" dirty="0"/>
              <a:t> </a:t>
            </a:r>
            <a:r>
              <a:rPr lang="ru-RU" dirty="0" err="1"/>
              <a:t>учасника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на </a:t>
            </a:r>
            <a:r>
              <a:rPr lang="ru-RU" dirty="0" err="1"/>
              <a:t>невчинення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учасником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,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зобов’язати</a:t>
            </a:r>
            <a:r>
              <a:rPr lang="ru-RU" dirty="0"/>
              <a:t> такого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учасника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докази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ненадання</a:t>
            </a:r>
            <a:r>
              <a:rPr lang="ru-RU" dirty="0"/>
              <a:t> таких </a:t>
            </a:r>
            <a:r>
              <a:rPr lang="ru-RU" dirty="0" err="1"/>
              <a:t>доказів</a:t>
            </a:r>
            <a:r>
              <a:rPr lang="ru-RU" dirty="0"/>
              <a:t> суд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визнати</a:t>
            </a:r>
            <a:r>
              <a:rPr lang="ru-RU" dirty="0"/>
              <a:t> </a:t>
            </a:r>
            <a:r>
              <a:rPr lang="ru-RU" dirty="0" err="1"/>
              <a:t>обставину</a:t>
            </a:r>
            <a:r>
              <a:rPr lang="ru-RU" dirty="0"/>
              <a:t> </a:t>
            </a:r>
            <a:r>
              <a:rPr lang="ru-RU" dirty="0" err="1"/>
              <a:t>невчинення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 </a:t>
            </a:r>
            <a:r>
              <a:rPr lang="ru-RU" dirty="0" err="1"/>
              <a:t>встановленою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Докази</a:t>
            </a:r>
            <a:r>
              <a:rPr lang="ru-RU" dirty="0"/>
              <a:t> </a:t>
            </a:r>
            <a:r>
              <a:rPr lang="ru-RU" dirty="0" err="1"/>
              <a:t>подаються</a:t>
            </a:r>
            <a:r>
              <a:rPr lang="ru-RU" dirty="0"/>
              <a:t> сторонами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</a:t>
            </a:r>
          </a:p>
          <a:p>
            <a:r>
              <a:rPr lang="ru-RU" dirty="0"/>
              <a:t> Суд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збирати</a:t>
            </a:r>
            <a:r>
              <a:rPr lang="ru-RU" dirty="0"/>
              <a:t> </a:t>
            </a:r>
            <a:r>
              <a:rPr lang="ru-RU" dirty="0" err="1"/>
              <a:t>докази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предмета спору, з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ініціативи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витребування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 судом у </a:t>
            </a:r>
            <a:r>
              <a:rPr lang="ru-RU" dirty="0" err="1"/>
              <a:t>випадку</a:t>
            </a:r>
            <a:r>
              <a:rPr lang="ru-RU" dirty="0"/>
              <a:t>, коли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сумніви</a:t>
            </a:r>
            <a:r>
              <a:rPr lang="ru-RU" dirty="0"/>
              <a:t> у </a:t>
            </a:r>
            <a:r>
              <a:rPr lang="ru-RU" dirty="0" err="1"/>
              <a:t>добросовісному</a:t>
            </a:r>
            <a:r>
              <a:rPr lang="ru-RU" dirty="0"/>
              <a:t>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процесуальних</a:t>
            </a:r>
            <a:r>
              <a:rPr lang="ru-RU" dirty="0"/>
              <a:t> прав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780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3273BB-6DD2-425E-958E-5010839575B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Підстави</a:t>
            </a:r>
            <a:r>
              <a:rPr lang="ru-RU" sz="3200" b="1" i="1" dirty="0"/>
              <a:t> </a:t>
            </a:r>
            <a:r>
              <a:rPr lang="ru-RU" sz="3200" b="1" i="1" dirty="0" err="1"/>
              <a:t>звільнення</a:t>
            </a:r>
            <a:r>
              <a:rPr lang="ru-RU" sz="3200" b="1" i="1" dirty="0"/>
              <a:t> </a:t>
            </a:r>
            <a:r>
              <a:rPr lang="ru-RU" sz="3200" b="1" i="1" dirty="0" err="1"/>
              <a:t>від</a:t>
            </a:r>
            <a:r>
              <a:rPr lang="ru-RU" sz="3200" b="1" i="1" dirty="0"/>
              <a:t> </a:t>
            </a:r>
            <a:r>
              <a:rPr lang="ru-RU" sz="3200" b="1" i="1" dirty="0" err="1"/>
              <a:t>доказування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72DF0A-17AE-480A-9158-B8A3ADED0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err="1"/>
              <a:t>Обставини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визнаються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не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доказуванню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суд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обґрунтованих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недостовірними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визнаними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примусом. </a:t>
            </a:r>
            <a:r>
              <a:rPr lang="ru-RU" dirty="0" err="1"/>
              <a:t>Обставини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визнаються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зазначені</a:t>
            </a:r>
            <a:r>
              <a:rPr lang="ru-RU" dirty="0"/>
              <a:t> в </a:t>
            </a:r>
            <a:r>
              <a:rPr lang="ru-RU" dirty="0" err="1"/>
              <a:t>заявах</a:t>
            </a:r>
            <a:r>
              <a:rPr lang="ru-RU" dirty="0"/>
              <a:t> по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поясненнях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представників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</a:t>
            </a:r>
            <a:r>
              <a:rPr lang="ru-RU" dirty="0" err="1"/>
              <a:t>приймається</a:t>
            </a:r>
            <a:r>
              <a:rPr lang="ru-RU" dirty="0"/>
              <a:t> судом, </a:t>
            </a:r>
            <a:r>
              <a:rPr lang="ru-RU" dirty="0" err="1"/>
              <a:t>якщо</a:t>
            </a:r>
            <a:r>
              <a:rPr lang="ru-RU" dirty="0"/>
              <a:t> сторона, яка </a:t>
            </a:r>
            <a:r>
              <a:rPr lang="ru-RU" dirty="0" err="1"/>
              <a:t>відмовляється</a:t>
            </a:r>
            <a:r>
              <a:rPr lang="ru-RU" dirty="0"/>
              <a:t>, </a:t>
            </a:r>
            <a:r>
              <a:rPr lang="ru-RU" dirty="0" err="1"/>
              <a:t>доведе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визнала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помилки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істотне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, обману, </a:t>
            </a:r>
            <a:r>
              <a:rPr lang="ru-RU" dirty="0" err="1"/>
              <a:t>насильства</a:t>
            </a:r>
            <a:r>
              <a:rPr lang="ru-RU" dirty="0"/>
              <a:t>, погрози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тяжкої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 </a:t>
            </a:r>
            <a:r>
              <a:rPr lang="ru-RU" dirty="0" err="1"/>
              <a:t>визнано</a:t>
            </a:r>
            <a:r>
              <a:rPr lang="ru-RU" dirty="0"/>
              <a:t>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зловмисної</a:t>
            </a:r>
            <a:r>
              <a:rPr lang="ru-RU" dirty="0"/>
              <a:t> </a:t>
            </a:r>
            <a:r>
              <a:rPr lang="ru-RU" dirty="0" err="1"/>
              <a:t>домовленості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представника</a:t>
            </a:r>
            <a:r>
              <a:rPr lang="ru-RU" dirty="0"/>
              <a:t> з </a:t>
            </a:r>
            <a:r>
              <a:rPr lang="ru-RU" dirty="0" err="1"/>
              <a:t>іншою</a:t>
            </a:r>
            <a:r>
              <a:rPr lang="ru-RU" dirty="0"/>
              <a:t> стороною. Про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суд </a:t>
            </a:r>
            <a:r>
              <a:rPr lang="ru-RU" dirty="0" err="1"/>
              <a:t>постановляє</a:t>
            </a:r>
            <a:r>
              <a:rPr lang="ru-RU" dirty="0"/>
              <a:t> </a:t>
            </a:r>
            <a:r>
              <a:rPr lang="ru-RU" dirty="0" err="1"/>
              <a:t>ухвалу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судом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вони </a:t>
            </a:r>
            <a:r>
              <a:rPr lang="ru-RU" dirty="0" err="1"/>
              <a:t>доводяться</a:t>
            </a:r>
            <a:r>
              <a:rPr lang="ru-RU" dirty="0"/>
              <a:t> в </a:t>
            </a:r>
            <a:r>
              <a:rPr lang="ru-RU" dirty="0" err="1"/>
              <a:t>загальному</a:t>
            </a:r>
            <a:r>
              <a:rPr lang="ru-RU" dirty="0"/>
              <a:t> порядку.</a:t>
            </a:r>
          </a:p>
        </p:txBody>
      </p:sp>
    </p:spTree>
    <p:extLst>
      <p:ext uri="{BB962C8B-B14F-4D97-AF65-F5344CB8AC3E}">
        <p14:creationId xmlns:p14="http://schemas.microsoft.com/office/powerpoint/2010/main" val="111387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355</Words>
  <Application>Microsoft Office PowerPoint</Application>
  <PresentationFormat>Широкоэкранный</PresentationFormat>
  <Paragraphs>24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Тема 7. Докази. Порядок надання доказів. Забезпечення доказів.  </vt:lpstr>
      <vt:lpstr>Докази</vt:lpstr>
      <vt:lpstr>Обов’язок доказування і подання доказів</vt:lpstr>
      <vt:lpstr>Підстави звільнення від доказування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7. Докази. Порядок надання доказів. Забезпечення доказів.</dc:title>
  <dc:creator>ЛИЛЯ</dc:creator>
  <cp:lastModifiedBy>ЛИЛЯ</cp:lastModifiedBy>
  <cp:revision>7</cp:revision>
  <dcterms:created xsi:type="dcterms:W3CDTF">2023-03-30T16:19:44Z</dcterms:created>
  <dcterms:modified xsi:type="dcterms:W3CDTF">2023-04-09T06:55:51Z</dcterms:modified>
</cp:coreProperties>
</file>