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52" d="100"/>
          <a:sy n="52" d="100"/>
        </p:scale>
        <p:origin x="-192" y="9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99E924-AB8E-4095-98EE-8406B6DCD95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F17998F2-1592-43D6-A517-669D286861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931CCEA4-05BE-4F96-8482-B263BA949E66}"/>
              </a:ext>
            </a:extLst>
          </p:cNvPr>
          <p:cNvSpPr>
            <a:spLocks noGrp="1"/>
          </p:cNvSpPr>
          <p:nvPr>
            <p:ph type="dt" sz="half" idx="10"/>
          </p:nvPr>
        </p:nvSpPr>
        <p:spPr/>
        <p:txBody>
          <a:bodyPr/>
          <a:lstStyle/>
          <a:p>
            <a:fld id="{8DF805F3-9B64-42FA-85AD-FCB20D207C09}" type="datetimeFigureOut">
              <a:rPr lang="uk-UA" smtClean="0"/>
              <a:t>17.04.2024</a:t>
            </a:fld>
            <a:endParaRPr lang="uk-UA"/>
          </a:p>
        </p:txBody>
      </p:sp>
      <p:sp>
        <p:nvSpPr>
          <p:cNvPr id="5" name="Нижний колонтитул 4">
            <a:extLst>
              <a:ext uri="{FF2B5EF4-FFF2-40B4-BE49-F238E27FC236}">
                <a16:creationId xmlns:a16="http://schemas.microsoft.com/office/drawing/2014/main" id="{7196A0FF-4609-4F20-9863-A351690F9A8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9A5E3C5A-EA69-48F6-90E4-4024C6952602}"/>
              </a:ext>
            </a:extLst>
          </p:cNvPr>
          <p:cNvSpPr>
            <a:spLocks noGrp="1"/>
          </p:cNvSpPr>
          <p:nvPr>
            <p:ph type="sldNum" sz="quarter" idx="12"/>
          </p:nvPr>
        </p:nvSpPr>
        <p:spPr/>
        <p:txBody>
          <a:bodyPr/>
          <a:lstStyle/>
          <a:p>
            <a:fld id="{E6707B57-7590-433D-A07D-2A778BFEE595}" type="slidenum">
              <a:rPr lang="uk-UA" smtClean="0"/>
              <a:t>‹№›</a:t>
            </a:fld>
            <a:endParaRPr lang="uk-UA"/>
          </a:p>
        </p:txBody>
      </p:sp>
    </p:spTree>
    <p:extLst>
      <p:ext uri="{BB962C8B-B14F-4D97-AF65-F5344CB8AC3E}">
        <p14:creationId xmlns:p14="http://schemas.microsoft.com/office/powerpoint/2010/main" val="3568889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5A6099-22C1-4D83-B4E0-9770ECEC8C51}"/>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EB226E73-D9DA-482A-A9CC-4FCC46851D5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21037B92-13B2-412C-B3E1-A90A51F832F4}"/>
              </a:ext>
            </a:extLst>
          </p:cNvPr>
          <p:cNvSpPr>
            <a:spLocks noGrp="1"/>
          </p:cNvSpPr>
          <p:nvPr>
            <p:ph type="dt" sz="half" idx="10"/>
          </p:nvPr>
        </p:nvSpPr>
        <p:spPr/>
        <p:txBody>
          <a:bodyPr/>
          <a:lstStyle/>
          <a:p>
            <a:fld id="{8DF805F3-9B64-42FA-85AD-FCB20D207C09}" type="datetimeFigureOut">
              <a:rPr lang="uk-UA" smtClean="0"/>
              <a:t>17.04.2024</a:t>
            </a:fld>
            <a:endParaRPr lang="uk-UA"/>
          </a:p>
        </p:txBody>
      </p:sp>
      <p:sp>
        <p:nvSpPr>
          <p:cNvPr id="5" name="Нижний колонтитул 4">
            <a:extLst>
              <a:ext uri="{FF2B5EF4-FFF2-40B4-BE49-F238E27FC236}">
                <a16:creationId xmlns:a16="http://schemas.microsoft.com/office/drawing/2014/main" id="{714DC585-92BE-4590-8CF9-FFAE5C3D7CC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7EC9F0FD-1AF6-49C0-8508-0058DD9894A6}"/>
              </a:ext>
            </a:extLst>
          </p:cNvPr>
          <p:cNvSpPr>
            <a:spLocks noGrp="1"/>
          </p:cNvSpPr>
          <p:nvPr>
            <p:ph type="sldNum" sz="quarter" idx="12"/>
          </p:nvPr>
        </p:nvSpPr>
        <p:spPr/>
        <p:txBody>
          <a:bodyPr/>
          <a:lstStyle/>
          <a:p>
            <a:fld id="{E6707B57-7590-433D-A07D-2A778BFEE595}" type="slidenum">
              <a:rPr lang="uk-UA" smtClean="0"/>
              <a:t>‹№›</a:t>
            </a:fld>
            <a:endParaRPr lang="uk-UA"/>
          </a:p>
        </p:txBody>
      </p:sp>
    </p:spTree>
    <p:extLst>
      <p:ext uri="{BB962C8B-B14F-4D97-AF65-F5344CB8AC3E}">
        <p14:creationId xmlns:p14="http://schemas.microsoft.com/office/powerpoint/2010/main" val="173910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6FDB090-BBC8-4C46-BECB-1106D8D88A32}"/>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EA2D7C4F-9A57-4C67-8389-30AA5445005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93222CA-CC39-4B6E-BBB0-815DB33C9729}"/>
              </a:ext>
            </a:extLst>
          </p:cNvPr>
          <p:cNvSpPr>
            <a:spLocks noGrp="1"/>
          </p:cNvSpPr>
          <p:nvPr>
            <p:ph type="dt" sz="half" idx="10"/>
          </p:nvPr>
        </p:nvSpPr>
        <p:spPr/>
        <p:txBody>
          <a:bodyPr/>
          <a:lstStyle/>
          <a:p>
            <a:fld id="{8DF805F3-9B64-42FA-85AD-FCB20D207C09}" type="datetimeFigureOut">
              <a:rPr lang="uk-UA" smtClean="0"/>
              <a:t>17.04.2024</a:t>
            </a:fld>
            <a:endParaRPr lang="uk-UA"/>
          </a:p>
        </p:txBody>
      </p:sp>
      <p:sp>
        <p:nvSpPr>
          <p:cNvPr id="5" name="Нижний колонтитул 4">
            <a:extLst>
              <a:ext uri="{FF2B5EF4-FFF2-40B4-BE49-F238E27FC236}">
                <a16:creationId xmlns:a16="http://schemas.microsoft.com/office/drawing/2014/main" id="{4E5425CF-FB2D-4CAC-8B2D-25B2B392591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FE52C43B-4A52-42DA-A965-A4DF13F43F98}"/>
              </a:ext>
            </a:extLst>
          </p:cNvPr>
          <p:cNvSpPr>
            <a:spLocks noGrp="1"/>
          </p:cNvSpPr>
          <p:nvPr>
            <p:ph type="sldNum" sz="quarter" idx="12"/>
          </p:nvPr>
        </p:nvSpPr>
        <p:spPr/>
        <p:txBody>
          <a:bodyPr/>
          <a:lstStyle/>
          <a:p>
            <a:fld id="{E6707B57-7590-433D-A07D-2A778BFEE595}" type="slidenum">
              <a:rPr lang="uk-UA" smtClean="0"/>
              <a:t>‹№›</a:t>
            </a:fld>
            <a:endParaRPr lang="uk-UA"/>
          </a:p>
        </p:txBody>
      </p:sp>
    </p:spTree>
    <p:extLst>
      <p:ext uri="{BB962C8B-B14F-4D97-AF65-F5344CB8AC3E}">
        <p14:creationId xmlns:p14="http://schemas.microsoft.com/office/powerpoint/2010/main" val="3470820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8B2B70-6BB7-49E0-B5F6-4FB290F3135F}"/>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0832E018-00E9-444D-AA2E-D4295760C9E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B2222188-CA90-4927-914D-7CAF572DBE4E}"/>
              </a:ext>
            </a:extLst>
          </p:cNvPr>
          <p:cNvSpPr>
            <a:spLocks noGrp="1"/>
          </p:cNvSpPr>
          <p:nvPr>
            <p:ph type="dt" sz="half" idx="10"/>
          </p:nvPr>
        </p:nvSpPr>
        <p:spPr/>
        <p:txBody>
          <a:bodyPr/>
          <a:lstStyle/>
          <a:p>
            <a:fld id="{8DF805F3-9B64-42FA-85AD-FCB20D207C09}" type="datetimeFigureOut">
              <a:rPr lang="uk-UA" smtClean="0"/>
              <a:t>17.04.2024</a:t>
            </a:fld>
            <a:endParaRPr lang="uk-UA"/>
          </a:p>
        </p:txBody>
      </p:sp>
      <p:sp>
        <p:nvSpPr>
          <p:cNvPr id="5" name="Нижний колонтитул 4">
            <a:extLst>
              <a:ext uri="{FF2B5EF4-FFF2-40B4-BE49-F238E27FC236}">
                <a16:creationId xmlns:a16="http://schemas.microsoft.com/office/drawing/2014/main" id="{56202C90-20DC-4B22-A944-17DEE0B06071}"/>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B6860E76-59EE-4B97-A8EE-881F74A4D18B}"/>
              </a:ext>
            </a:extLst>
          </p:cNvPr>
          <p:cNvSpPr>
            <a:spLocks noGrp="1"/>
          </p:cNvSpPr>
          <p:nvPr>
            <p:ph type="sldNum" sz="quarter" idx="12"/>
          </p:nvPr>
        </p:nvSpPr>
        <p:spPr/>
        <p:txBody>
          <a:bodyPr/>
          <a:lstStyle/>
          <a:p>
            <a:fld id="{E6707B57-7590-433D-A07D-2A778BFEE595}" type="slidenum">
              <a:rPr lang="uk-UA" smtClean="0"/>
              <a:t>‹№›</a:t>
            </a:fld>
            <a:endParaRPr lang="uk-UA"/>
          </a:p>
        </p:txBody>
      </p:sp>
    </p:spTree>
    <p:extLst>
      <p:ext uri="{BB962C8B-B14F-4D97-AF65-F5344CB8AC3E}">
        <p14:creationId xmlns:p14="http://schemas.microsoft.com/office/powerpoint/2010/main" val="3622035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92225E-215B-48E1-9F61-E290111AD4E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4230CDB8-9C3A-476C-BDE9-D06E5ED309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9CA0C56-096E-4318-B824-9DD629B1188C}"/>
              </a:ext>
            </a:extLst>
          </p:cNvPr>
          <p:cNvSpPr>
            <a:spLocks noGrp="1"/>
          </p:cNvSpPr>
          <p:nvPr>
            <p:ph type="dt" sz="half" idx="10"/>
          </p:nvPr>
        </p:nvSpPr>
        <p:spPr/>
        <p:txBody>
          <a:bodyPr/>
          <a:lstStyle/>
          <a:p>
            <a:fld id="{8DF805F3-9B64-42FA-85AD-FCB20D207C09}" type="datetimeFigureOut">
              <a:rPr lang="uk-UA" smtClean="0"/>
              <a:t>17.04.2024</a:t>
            </a:fld>
            <a:endParaRPr lang="uk-UA"/>
          </a:p>
        </p:txBody>
      </p:sp>
      <p:sp>
        <p:nvSpPr>
          <p:cNvPr id="5" name="Нижний колонтитул 4">
            <a:extLst>
              <a:ext uri="{FF2B5EF4-FFF2-40B4-BE49-F238E27FC236}">
                <a16:creationId xmlns:a16="http://schemas.microsoft.com/office/drawing/2014/main" id="{987D5787-E646-42F6-B995-8D8605E1CC7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EC36A4B-2E24-4B98-8213-E1D21EB28A4E}"/>
              </a:ext>
            </a:extLst>
          </p:cNvPr>
          <p:cNvSpPr>
            <a:spLocks noGrp="1"/>
          </p:cNvSpPr>
          <p:nvPr>
            <p:ph type="sldNum" sz="quarter" idx="12"/>
          </p:nvPr>
        </p:nvSpPr>
        <p:spPr/>
        <p:txBody>
          <a:bodyPr/>
          <a:lstStyle/>
          <a:p>
            <a:fld id="{E6707B57-7590-433D-A07D-2A778BFEE595}" type="slidenum">
              <a:rPr lang="uk-UA" smtClean="0"/>
              <a:t>‹№›</a:t>
            </a:fld>
            <a:endParaRPr lang="uk-UA"/>
          </a:p>
        </p:txBody>
      </p:sp>
    </p:spTree>
    <p:extLst>
      <p:ext uri="{BB962C8B-B14F-4D97-AF65-F5344CB8AC3E}">
        <p14:creationId xmlns:p14="http://schemas.microsoft.com/office/powerpoint/2010/main" val="415743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06190E-473E-4038-A8BD-162255B15408}"/>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5DFF4CD3-679A-4035-A938-862822DA8FCC}"/>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5D7E3B26-11AD-4767-B564-30ACC794624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9E930736-7BD2-415E-B921-E1857D95AAF1}"/>
              </a:ext>
            </a:extLst>
          </p:cNvPr>
          <p:cNvSpPr>
            <a:spLocks noGrp="1"/>
          </p:cNvSpPr>
          <p:nvPr>
            <p:ph type="dt" sz="half" idx="10"/>
          </p:nvPr>
        </p:nvSpPr>
        <p:spPr/>
        <p:txBody>
          <a:bodyPr/>
          <a:lstStyle/>
          <a:p>
            <a:fld id="{8DF805F3-9B64-42FA-85AD-FCB20D207C09}" type="datetimeFigureOut">
              <a:rPr lang="uk-UA" smtClean="0"/>
              <a:t>17.04.2024</a:t>
            </a:fld>
            <a:endParaRPr lang="uk-UA"/>
          </a:p>
        </p:txBody>
      </p:sp>
      <p:sp>
        <p:nvSpPr>
          <p:cNvPr id="6" name="Нижний колонтитул 5">
            <a:extLst>
              <a:ext uri="{FF2B5EF4-FFF2-40B4-BE49-F238E27FC236}">
                <a16:creationId xmlns:a16="http://schemas.microsoft.com/office/drawing/2014/main" id="{370EE22C-D697-459C-9C9F-0FAACA50A2BB}"/>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C8593511-784F-49F3-8631-A18F9B52B14E}"/>
              </a:ext>
            </a:extLst>
          </p:cNvPr>
          <p:cNvSpPr>
            <a:spLocks noGrp="1"/>
          </p:cNvSpPr>
          <p:nvPr>
            <p:ph type="sldNum" sz="quarter" idx="12"/>
          </p:nvPr>
        </p:nvSpPr>
        <p:spPr/>
        <p:txBody>
          <a:bodyPr/>
          <a:lstStyle/>
          <a:p>
            <a:fld id="{E6707B57-7590-433D-A07D-2A778BFEE595}" type="slidenum">
              <a:rPr lang="uk-UA" smtClean="0"/>
              <a:t>‹№›</a:t>
            </a:fld>
            <a:endParaRPr lang="uk-UA"/>
          </a:p>
        </p:txBody>
      </p:sp>
    </p:spTree>
    <p:extLst>
      <p:ext uri="{BB962C8B-B14F-4D97-AF65-F5344CB8AC3E}">
        <p14:creationId xmlns:p14="http://schemas.microsoft.com/office/powerpoint/2010/main" val="944046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F04808-48D4-4E0C-BE7B-1F861D4E917C}"/>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4D29207A-F6DC-4B0D-945F-DF0CA8927D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9E75A675-1798-4924-86BC-68515D122CF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2DDBD749-6DD0-4643-B981-AC03856CC5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BA8D5679-3D51-40A7-ACE6-777349AEA3B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60FB2658-4A67-4056-99D8-B746BDA44C09}"/>
              </a:ext>
            </a:extLst>
          </p:cNvPr>
          <p:cNvSpPr>
            <a:spLocks noGrp="1"/>
          </p:cNvSpPr>
          <p:nvPr>
            <p:ph type="dt" sz="half" idx="10"/>
          </p:nvPr>
        </p:nvSpPr>
        <p:spPr/>
        <p:txBody>
          <a:bodyPr/>
          <a:lstStyle/>
          <a:p>
            <a:fld id="{8DF805F3-9B64-42FA-85AD-FCB20D207C09}" type="datetimeFigureOut">
              <a:rPr lang="uk-UA" smtClean="0"/>
              <a:t>17.04.2024</a:t>
            </a:fld>
            <a:endParaRPr lang="uk-UA"/>
          </a:p>
        </p:txBody>
      </p:sp>
      <p:sp>
        <p:nvSpPr>
          <p:cNvPr id="8" name="Нижний колонтитул 7">
            <a:extLst>
              <a:ext uri="{FF2B5EF4-FFF2-40B4-BE49-F238E27FC236}">
                <a16:creationId xmlns:a16="http://schemas.microsoft.com/office/drawing/2014/main" id="{1C6AD41F-7776-4AC3-9DC4-39F4F372CF94}"/>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9F5B82C9-D85C-4586-847F-322AB48055CE}"/>
              </a:ext>
            </a:extLst>
          </p:cNvPr>
          <p:cNvSpPr>
            <a:spLocks noGrp="1"/>
          </p:cNvSpPr>
          <p:nvPr>
            <p:ph type="sldNum" sz="quarter" idx="12"/>
          </p:nvPr>
        </p:nvSpPr>
        <p:spPr/>
        <p:txBody>
          <a:bodyPr/>
          <a:lstStyle/>
          <a:p>
            <a:fld id="{E6707B57-7590-433D-A07D-2A778BFEE595}" type="slidenum">
              <a:rPr lang="uk-UA" smtClean="0"/>
              <a:t>‹№›</a:t>
            </a:fld>
            <a:endParaRPr lang="uk-UA"/>
          </a:p>
        </p:txBody>
      </p:sp>
    </p:spTree>
    <p:extLst>
      <p:ext uri="{BB962C8B-B14F-4D97-AF65-F5344CB8AC3E}">
        <p14:creationId xmlns:p14="http://schemas.microsoft.com/office/powerpoint/2010/main" val="58765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5A5718-9B59-4BC8-AF2A-725C100D9B21}"/>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A527FB19-589A-4E4C-A5C2-8EF69160F885}"/>
              </a:ext>
            </a:extLst>
          </p:cNvPr>
          <p:cNvSpPr>
            <a:spLocks noGrp="1"/>
          </p:cNvSpPr>
          <p:nvPr>
            <p:ph type="dt" sz="half" idx="10"/>
          </p:nvPr>
        </p:nvSpPr>
        <p:spPr/>
        <p:txBody>
          <a:bodyPr/>
          <a:lstStyle/>
          <a:p>
            <a:fld id="{8DF805F3-9B64-42FA-85AD-FCB20D207C09}" type="datetimeFigureOut">
              <a:rPr lang="uk-UA" smtClean="0"/>
              <a:t>17.04.2024</a:t>
            </a:fld>
            <a:endParaRPr lang="uk-UA"/>
          </a:p>
        </p:txBody>
      </p:sp>
      <p:sp>
        <p:nvSpPr>
          <p:cNvPr id="4" name="Нижний колонтитул 3">
            <a:extLst>
              <a:ext uri="{FF2B5EF4-FFF2-40B4-BE49-F238E27FC236}">
                <a16:creationId xmlns:a16="http://schemas.microsoft.com/office/drawing/2014/main" id="{E59321EA-D193-4F6A-9250-190A34FEB1EE}"/>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FF2541FD-65A9-4A88-B2D8-26AB9EC903B4}"/>
              </a:ext>
            </a:extLst>
          </p:cNvPr>
          <p:cNvSpPr>
            <a:spLocks noGrp="1"/>
          </p:cNvSpPr>
          <p:nvPr>
            <p:ph type="sldNum" sz="quarter" idx="12"/>
          </p:nvPr>
        </p:nvSpPr>
        <p:spPr/>
        <p:txBody>
          <a:bodyPr/>
          <a:lstStyle/>
          <a:p>
            <a:fld id="{E6707B57-7590-433D-A07D-2A778BFEE595}" type="slidenum">
              <a:rPr lang="uk-UA" smtClean="0"/>
              <a:t>‹№›</a:t>
            </a:fld>
            <a:endParaRPr lang="uk-UA"/>
          </a:p>
        </p:txBody>
      </p:sp>
    </p:spTree>
    <p:extLst>
      <p:ext uri="{BB962C8B-B14F-4D97-AF65-F5344CB8AC3E}">
        <p14:creationId xmlns:p14="http://schemas.microsoft.com/office/powerpoint/2010/main" val="2392417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8A16792-9AE7-482F-9B5C-F0AD582439BF}"/>
              </a:ext>
            </a:extLst>
          </p:cNvPr>
          <p:cNvSpPr>
            <a:spLocks noGrp="1"/>
          </p:cNvSpPr>
          <p:nvPr>
            <p:ph type="dt" sz="half" idx="10"/>
          </p:nvPr>
        </p:nvSpPr>
        <p:spPr/>
        <p:txBody>
          <a:bodyPr/>
          <a:lstStyle/>
          <a:p>
            <a:fld id="{8DF805F3-9B64-42FA-85AD-FCB20D207C09}" type="datetimeFigureOut">
              <a:rPr lang="uk-UA" smtClean="0"/>
              <a:t>17.04.2024</a:t>
            </a:fld>
            <a:endParaRPr lang="uk-UA"/>
          </a:p>
        </p:txBody>
      </p:sp>
      <p:sp>
        <p:nvSpPr>
          <p:cNvPr id="3" name="Нижний колонтитул 2">
            <a:extLst>
              <a:ext uri="{FF2B5EF4-FFF2-40B4-BE49-F238E27FC236}">
                <a16:creationId xmlns:a16="http://schemas.microsoft.com/office/drawing/2014/main" id="{7191F862-DDD3-4E49-931B-CCA0D1015013}"/>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1C21DC25-3E77-46E2-9CBC-966A7554B8D9}"/>
              </a:ext>
            </a:extLst>
          </p:cNvPr>
          <p:cNvSpPr>
            <a:spLocks noGrp="1"/>
          </p:cNvSpPr>
          <p:nvPr>
            <p:ph type="sldNum" sz="quarter" idx="12"/>
          </p:nvPr>
        </p:nvSpPr>
        <p:spPr/>
        <p:txBody>
          <a:bodyPr/>
          <a:lstStyle/>
          <a:p>
            <a:fld id="{E6707B57-7590-433D-A07D-2A778BFEE595}" type="slidenum">
              <a:rPr lang="uk-UA" smtClean="0"/>
              <a:t>‹№›</a:t>
            </a:fld>
            <a:endParaRPr lang="uk-UA"/>
          </a:p>
        </p:txBody>
      </p:sp>
    </p:spTree>
    <p:extLst>
      <p:ext uri="{BB962C8B-B14F-4D97-AF65-F5344CB8AC3E}">
        <p14:creationId xmlns:p14="http://schemas.microsoft.com/office/powerpoint/2010/main" val="393749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D46FDC-7E38-4B21-826C-52D5E3D48F8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9AB4EFCD-99DF-48C4-8667-1C50D489FA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BCE602B6-FB56-4D0B-B7FE-72DE9FE61B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9FB3BA0-7BAF-42FF-8F4B-E633B77A74EC}"/>
              </a:ext>
            </a:extLst>
          </p:cNvPr>
          <p:cNvSpPr>
            <a:spLocks noGrp="1"/>
          </p:cNvSpPr>
          <p:nvPr>
            <p:ph type="dt" sz="half" idx="10"/>
          </p:nvPr>
        </p:nvSpPr>
        <p:spPr/>
        <p:txBody>
          <a:bodyPr/>
          <a:lstStyle/>
          <a:p>
            <a:fld id="{8DF805F3-9B64-42FA-85AD-FCB20D207C09}" type="datetimeFigureOut">
              <a:rPr lang="uk-UA" smtClean="0"/>
              <a:t>17.04.2024</a:t>
            </a:fld>
            <a:endParaRPr lang="uk-UA"/>
          </a:p>
        </p:txBody>
      </p:sp>
      <p:sp>
        <p:nvSpPr>
          <p:cNvPr id="6" name="Нижний колонтитул 5">
            <a:extLst>
              <a:ext uri="{FF2B5EF4-FFF2-40B4-BE49-F238E27FC236}">
                <a16:creationId xmlns:a16="http://schemas.microsoft.com/office/drawing/2014/main" id="{A8F354AE-2634-4121-BE0D-272138872D13}"/>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48F48FBA-339E-409B-9E3C-216E9BCA696A}"/>
              </a:ext>
            </a:extLst>
          </p:cNvPr>
          <p:cNvSpPr>
            <a:spLocks noGrp="1"/>
          </p:cNvSpPr>
          <p:nvPr>
            <p:ph type="sldNum" sz="quarter" idx="12"/>
          </p:nvPr>
        </p:nvSpPr>
        <p:spPr/>
        <p:txBody>
          <a:bodyPr/>
          <a:lstStyle/>
          <a:p>
            <a:fld id="{E6707B57-7590-433D-A07D-2A778BFEE595}" type="slidenum">
              <a:rPr lang="uk-UA" smtClean="0"/>
              <a:t>‹№›</a:t>
            </a:fld>
            <a:endParaRPr lang="uk-UA"/>
          </a:p>
        </p:txBody>
      </p:sp>
    </p:spTree>
    <p:extLst>
      <p:ext uri="{BB962C8B-B14F-4D97-AF65-F5344CB8AC3E}">
        <p14:creationId xmlns:p14="http://schemas.microsoft.com/office/powerpoint/2010/main" val="301908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D5D4F6-21AF-4D98-9D79-09F154A3636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5648DDD1-C1B4-4C6D-A134-8B5955A0F1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64ED07BA-537D-4A88-A18A-6DBAD9447D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C63BD97-3D0D-49C0-B099-C3A6CF2EB720}"/>
              </a:ext>
            </a:extLst>
          </p:cNvPr>
          <p:cNvSpPr>
            <a:spLocks noGrp="1"/>
          </p:cNvSpPr>
          <p:nvPr>
            <p:ph type="dt" sz="half" idx="10"/>
          </p:nvPr>
        </p:nvSpPr>
        <p:spPr/>
        <p:txBody>
          <a:bodyPr/>
          <a:lstStyle/>
          <a:p>
            <a:fld id="{8DF805F3-9B64-42FA-85AD-FCB20D207C09}" type="datetimeFigureOut">
              <a:rPr lang="uk-UA" smtClean="0"/>
              <a:t>17.04.2024</a:t>
            </a:fld>
            <a:endParaRPr lang="uk-UA"/>
          </a:p>
        </p:txBody>
      </p:sp>
      <p:sp>
        <p:nvSpPr>
          <p:cNvPr id="6" name="Нижний колонтитул 5">
            <a:extLst>
              <a:ext uri="{FF2B5EF4-FFF2-40B4-BE49-F238E27FC236}">
                <a16:creationId xmlns:a16="http://schemas.microsoft.com/office/drawing/2014/main" id="{39F9ADC8-9797-45DE-9C25-E2630B0FD66E}"/>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63A9B7B0-4C45-4A9F-B0CA-3E1E39FE86A4}"/>
              </a:ext>
            </a:extLst>
          </p:cNvPr>
          <p:cNvSpPr>
            <a:spLocks noGrp="1"/>
          </p:cNvSpPr>
          <p:nvPr>
            <p:ph type="sldNum" sz="quarter" idx="12"/>
          </p:nvPr>
        </p:nvSpPr>
        <p:spPr/>
        <p:txBody>
          <a:bodyPr/>
          <a:lstStyle/>
          <a:p>
            <a:fld id="{E6707B57-7590-433D-A07D-2A778BFEE595}" type="slidenum">
              <a:rPr lang="uk-UA" smtClean="0"/>
              <a:t>‹№›</a:t>
            </a:fld>
            <a:endParaRPr lang="uk-UA"/>
          </a:p>
        </p:txBody>
      </p:sp>
    </p:spTree>
    <p:extLst>
      <p:ext uri="{BB962C8B-B14F-4D97-AF65-F5344CB8AC3E}">
        <p14:creationId xmlns:p14="http://schemas.microsoft.com/office/powerpoint/2010/main" val="304747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8F5C12-E420-4EE3-89A1-AEAE54FC4C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DED3AC8B-9B58-48E8-AD47-2D8567125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AD4395C5-C47F-47CA-9DE9-01D51581CF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805F3-9B64-42FA-85AD-FCB20D207C09}" type="datetimeFigureOut">
              <a:rPr lang="uk-UA" smtClean="0"/>
              <a:t>17.04.2024</a:t>
            </a:fld>
            <a:endParaRPr lang="uk-UA"/>
          </a:p>
        </p:txBody>
      </p:sp>
      <p:sp>
        <p:nvSpPr>
          <p:cNvPr id="5" name="Нижний колонтитул 4">
            <a:extLst>
              <a:ext uri="{FF2B5EF4-FFF2-40B4-BE49-F238E27FC236}">
                <a16:creationId xmlns:a16="http://schemas.microsoft.com/office/drawing/2014/main" id="{F5A924FB-D1DD-4590-B84D-0B3C875062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8F6984FE-4245-481F-92D5-19A3117344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07B57-7590-433D-A07D-2A778BFEE595}" type="slidenum">
              <a:rPr lang="uk-UA" smtClean="0"/>
              <a:t>‹№›</a:t>
            </a:fld>
            <a:endParaRPr lang="uk-UA"/>
          </a:p>
        </p:txBody>
      </p:sp>
    </p:spTree>
    <p:extLst>
      <p:ext uri="{BB962C8B-B14F-4D97-AF65-F5344CB8AC3E}">
        <p14:creationId xmlns:p14="http://schemas.microsoft.com/office/powerpoint/2010/main" val="509259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DB680B-2FC8-40D3-AC9A-B0A0F140A5AF}"/>
              </a:ext>
            </a:extLst>
          </p:cNvPr>
          <p:cNvSpPr>
            <a:spLocks noGrp="1"/>
          </p:cNvSpPr>
          <p:nvPr>
            <p:ph type="ctrTitle"/>
          </p:nvPr>
        </p:nvSpPr>
        <p:spPr>
          <a:xfrm>
            <a:off x="1524000" y="1122363"/>
            <a:ext cx="9144000" cy="706437"/>
          </a:xfrm>
          <a:solidFill>
            <a:schemeClr val="accent2">
              <a:lumMod val="75000"/>
            </a:schemeClr>
          </a:solidFill>
        </p:spPr>
        <p:txBody>
          <a:bodyPr>
            <a:normAutofit/>
          </a:bodyPr>
          <a:lstStyle/>
          <a:p>
            <a:r>
              <a:rPr lang="uk-UA" sz="3200" dirty="0">
                <a:effectLst/>
                <a:latin typeface="Times New Roman" panose="02020603050405020304" pitchFamily="18" charset="0"/>
                <a:ea typeface="Times New Roman" panose="02020603050405020304" pitchFamily="18" charset="0"/>
              </a:rPr>
              <a:t>Кримінальні правопорушення проти правосуддя</a:t>
            </a:r>
            <a:endParaRPr lang="uk-UA" sz="3200" dirty="0"/>
          </a:p>
        </p:txBody>
      </p:sp>
      <p:sp>
        <p:nvSpPr>
          <p:cNvPr id="3" name="Подзаголовок 2">
            <a:extLst>
              <a:ext uri="{FF2B5EF4-FFF2-40B4-BE49-F238E27FC236}">
                <a16:creationId xmlns:a16="http://schemas.microsoft.com/office/drawing/2014/main" id="{4D71325B-3C3E-4554-941F-A54FA84F8C37}"/>
              </a:ext>
            </a:extLst>
          </p:cNvPr>
          <p:cNvSpPr>
            <a:spLocks noGrp="1"/>
          </p:cNvSpPr>
          <p:nvPr>
            <p:ph type="subTitle" idx="1"/>
          </p:nvPr>
        </p:nvSpPr>
        <p:spPr>
          <a:xfrm>
            <a:off x="1524000" y="2162629"/>
            <a:ext cx="9144000" cy="3095171"/>
          </a:xfrm>
          <a:solidFill>
            <a:schemeClr val="accent2">
              <a:lumMod val="60000"/>
              <a:lumOff val="40000"/>
            </a:schemeClr>
          </a:solidFill>
        </p:spPr>
        <p:txBody>
          <a:bodyPr>
            <a:normAutofit fontScale="77500" lnSpcReduction="20000"/>
          </a:bodyPr>
          <a:lstStyle/>
          <a:p>
            <a:pPr algn="ctr"/>
            <a:r>
              <a:rPr lang="uk-UA" sz="21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План лекції</a:t>
            </a:r>
            <a:endParaRPr lang="ru-RU" sz="2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21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ru-RU" sz="2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lnSpc>
                <a:spcPct val="120000"/>
              </a:lnSpc>
              <a:spcBef>
                <a:spcPts val="0"/>
              </a:spcBef>
              <a:tabLst>
                <a:tab pos="685800" algn="l"/>
              </a:tabLst>
            </a:pPr>
            <a:r>
              <a:rPr lang="uk-UA" sz="2100"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1.	Загальна характеристика та види кримінальних правопорушень проти правосуддя.</a:t>
            </a:r>
            <a:endParaRPr lang="ru-RU" sz="21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endParaRPr>
          </a:p>
          <a:p>
            <a:pPr algn="just">
              <a:lnSpc>
                <a:spcPct val="120000"/>
              </a:lnSpc>
              <a:spcBef>
                <a:spcPts val="0"/>
              </a:spcBef>
              <a:tabLst>
                <a:tab pos="685800" algn="l"/>
              </a:tabLst>
            </a:pPr>
            <a:r>
              <a:rPr lang="uk-UA" sz="2100"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2.	Характеристика кримінальних правопорушень, які вчиняються службовими особами, які здійснюють чи забезпечують здійснення правосуддя, а також на яких покладено обов’язки зі сприяння у здійсненні правосуддя.</a:t>
            </a:r>
            <a:endParaRPr lang="ru-RU" sz="21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endParaRPr>
          </a:p>
          <a:p>
            <a:pPr algn="just">
              <a:lnSpc>
                <a:spcPct val="120000"/>
              </a:lnSpc>
              <a:spcBef>
                <a:spcPts val="0"/>
              </a:spcBef>
              <a:tabLst>
                <a:tab pos="685800" algn="l"/>
              </a:tabLst>
            </a:pPr>
            <a:r>
              <a:rPr lang="uk-UA" sz="2100"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3.	Характеристика кримінальних правопорушень, які вчиняються загальним суб’єктом та перешкоджають здійсненню правосуддя, посягають на життя, здоров’я, власність та особисту безпеку осіб, які здійснюють чи беруть участь у здійсненні правосуддя.</a:t>
            </a:r>
            <a:endParaRPr lang="ru-RU" sz="21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endParaRPr>
          </a:p>
          <a:p>
            <a:pPr algn="just">
              <a:lnSpc>
                <a:spcPct val="120000"/>
              </a:lnSpc>
              <a:spcBef>
                <a:spcPts val="0"/>
              </a:spcBef>
              <a:tabLst>
                <a:tab pos="685800" algn="l"/>
              </a:tabLst>
            </a:pPr>
            <a:r>
              <a:rPr lang="uk-UA" sz="2100"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4.	Характеристика кримінальних правопорушень проти правосуддя, які вчиняються підозрюваними й обвинуваченими, а також особами, які відбувають покарання, примусові заходи медичного характеру чи примусове лікування.</a:t>
            </a:r>
            <a:endParaRPr lang="ru-RU" sz="21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endParaRPr>
          </a:p>
          <a:p>
            <a:endParaRPr lang="uk-UA" dirty="0"/>
          </a:p>
        </p:txBody>
      </p:sp>
    </p:spTree>
    <p:extLst>
      <p:ext uri="{BB962C8B-B14F-4D97-AF65-F5344CB8AC3E}">
        <p14:creationId xmlns:p14="http://schemas.microsoft.com/office/powerpoint/2010/main" val="3414967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303C63-3739-487E-A56F-6F1EE218F126}"/>
              </a:ext>
            </a:extLst>
          </p:cNvPr>
          <p:cNvSpPr txBox="1"/>
          <p:nvPr/>
        </p:nvSpPr>
        <p:spPr>
          <a:xfrm>
            <a:off x="1951630" y="430691"/>
            <a:ext cx="9034818" cy="1400383"/>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Притягнення завідомо невинного до кримінальної відповідальності (ст. 372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Притягнення завідомо невинного до кримінальної відповідальності слідчим, прокурором чи іншою уповноваженою на те законом особою (ч. 1 ст. 372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5" name="TextBox 4">
            <a:extLst>
              <a:ext uri="{FF2B5EF4-FFF2-40B4-BE49-F238E27FC236}">
                <a16:creationId xmlns:a16="http://schemas.microsoft.com/office/drawing/2014/main" id="{3F22776B-392B-4627-A5A1-3A6B6EB57907}"/>
              </a:ext>
            </a:extLst>
          </p:cNvPr>
          <p:cNvSpPr txBox="1"/>
          <p:nvPr/>
        </p:nvSpPr>
        <p:spPr>
          <a:xfrm>
            <a:off x="1951630" y="1936130"/>
            <a:ext cx="9034818" cy="2246769"/>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Основним безпосереднім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  є нормальна діяльність органів правосуддя стосовно вирішення питання про доведеність вини особи у вчиненому кримінальному правопорушенні.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Додатковим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є конституційне право людини на свободу та особисту недоторканість.</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Потерпілим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від кримінального правопорушення  є особа, вину якої не доведено в законному порядку.</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7" name="TextBox 6">
            <a:extLst>
              <a:ext uri="{FF2B5EF4-FFF2-40B4-BE49-F238E27FC236}">
                <a16:creationId xmlns:a16="http://schemas.microsoft.com/office/drawing/2014/main" id="{57F588AB-FF38-4FEB-981C-9DF8CC50C452}"/>
              </a:ext>
            </a:extLst>
          </p:cNvPr>
          <p:cNvSpPr txBox="1"/>
          <p:nvPr/>
        </p:nvSpPr>
        <p:spPr>
          <a:xfrm>
            <a:off x="1951630" y="4134177"/>
            <a:ext cx="9034818" cy="2723823"/>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  виражається у притягненні завідомо невинного до кримінальної відповідальності. </a:t>
            </a: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Склад кримінального правопорушення  є формальним. Момент</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закінчення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визначається з урахуванням характеру виконуваного діяння, а саме закінченим кримінальне правопорушення є з моменту, коли письмове повідомлення про підозру пред’являється особі, яка підозрюється у вчиненні кримінального правопорушення, або коли не закрито кримінальне провадження за умови встановлення факту невинуватості особи.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endParaRPr lang="uk-UA" sz="11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759310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212628-A831-4FB3-A82D-B63DF0AC5A79}"/>
              </a:ext>
            </a:extLst>
          </p:cNvPr>
          <p:cNvSpPr txBox="1"/>
          <p:nvPr/>
        </p:nvSpPr>
        <p:spPr>
          <a:xfrm>
            <a:off x="1992573" y="1096455"/>
            <a:ext cx="8720920" cy="2862322"/>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спеціальним – це службова особа, уповноважена виносити повідомлення про підозру (слідчий, прокурор або інша уповноважена службова особа).</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характеризується прямим умислом. Мотиви вчиненого кримінального правопорушення  на кваліфікацію не впливають.</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Кваліфікуючі ознаки. Частиною 2 ст. 372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передбачено відповідальність за «те саме діяння, поєднане з обвинуваченням у вчиненні тяжкого або особливо тяжкого злочину, а також поєднане зі штучним створенням доказів обвинувачення або іншою фальсифікацією».</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2678035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D45820-93F4-4718-9F6B-5D98580F9A58}"/>
              </a:ext>
            </a:extLst>
          </p:cNvPr>
          <p:cNvSpPr txBox="1"/>
          <p:nvPr/>
        </p:nvSpPr>
        <p:spPr>
          <a:xfrm>
            <a:off x="1705970" y="350826"/>
            <a:ext cx="9157647" cy="1092607"/>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Невиконання судового рішення (ст. 382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Умисне невиконання </a:t>
            </a:r>
            <a:r>
              <a:rPr lang="uk-UA" sz="2000" i="1" dirty="0" err="1">
                <a:effectLst/>
                <a:latin typeface="Times New Roman" panose="02020603050405020304" pitchFamily="18" charset="0"/>
                <a:ea typeface="Times New Roman" panose="02020603050405020304" pitchFamily="18" charset="0"/>
                <a:cs typeface="Times New Roman" panose="02020603050405020304" pitchFamily="18" charset="0"/>
              </a:rPr>
              <a:t>вироку</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рішення, ухвали, постанови суду, що набрали законної сили, або перешкоджання їх виконанню (ч. 1 ст. 382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5" name="TextBox 4">
            <a:extLst>
              <a:ext uri="{FF2B5EF4-FFF2-40B4-BE49-F238E27FC236}">
                <a16:creationId xmlns:a16="http://schemas.microsoft.com/office/drawing/2014/main" id="{DB592250-3FE4-4671-9CBE-8D880EE0D35A}"/>
              </a:ext>
            </a:extLst>
          </p:cNvPr>
          <p:cNvSpPr txBox="1"/>
          <p:nvPr/>
        </p:nvSpPr>
        <p:spPr>
          <a:xfrm>
            <a:off x="1705970" y="1751043"/>
            <a:ext cx="9157647" cy="4093428"/>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Основним безпосереднім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  є нормальна діяльність органів правосуддя стосовно точного та своєчасного виконання його приписів службовими особами, які зобов’язані їх виконувати.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Предметом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1) судовий акт органів правосуддя – вирок, постанова, рішення чи ухвала; 2) рішення Європейського суду з прав людини.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як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діями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так і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бездіяльністю</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якими можуть бути: 1) невиконання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вироку</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рішення, ухвали чи постанови суду, що набрали законної чинності; 2) перешкоджання виконанню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вироку</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рішення, ухвали чи постанови суду, що набрали законної чинності; 3) невиконання службовою особою рішення Європейського суду з прав людини або рішення Конституційного Суду України; 4) недодержання службовою особою висновку Конституційного Суду України. </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524403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7D2771-B9F7-4B78-A32F-C585394E14FD}"/>
              </a:ext>
            </a:extLst>
          </p:cNvPr>
          <p:cNvSpPr txBox="1"/>
          <p:nvPr/>
        </p:nvSpPr>
        <p:spPr>
          <a:xfrm>
            <a:off x="1551295" y="305068"/>
            <a:ext cx="9335069" cy="6247864"/>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буває як загальним (фізична, осудна особа, яка досягла віку кримінальної відповідальності), так і спеціальним, яким може бути: 1) службова особа; 2) службова особа, яка займає відповідальне чи особливо відповідальне становище; 3) особа, раніше судима за аналогічне кримінальне правопорушення. </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прямим умислом.</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7200"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Кваліфікуючі ознаки: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ч. 2 ст. 382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передбачено відповідальність за «ті самі дії, вчинені службовою особою»;</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ч. 3 ст. 382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установлено відповідальність за «дії, передбачені частиною першою або другою цієї статті, вчинені службовою особою, яка займає відповідальне чи особливо відповідальне становище, або особою, раніше судимою за кримінальне правопорушення, передбачений цією статтею, або якщо вони заподіяли істотну шкоду охоронюваним законом правам і свободам громадян, державним чи громадським інтересам або інтересам юридичних осіб»;</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ч. 4 ст. 382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передбачено відповідальність за «умисне невиконання службовою особою рішення Європейського суду з прав людини, рішення Конституційного Суду України та умисне недодержання нею висновку Конституційного Суду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2167354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647C0D-9B5B-41D5-B810-704930B23484}"/>
              </a:ext>
            </a:extLst>
          </p:cNvPr>
          <p:cNvSpPr txBox="1"/>
          <p:nvPr/>
        </p:nvSpPr>
        <p:spPr>
          <a:xfrm>
            <a:off x="1624084" y="882528"/>
            <a:ext cx="9198590" cy="4555093"/>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Відмова свідка від давання показань або відмова експерта чи перекладача від виконання покладених на них обов’язків (ст. 385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Відмова свідка від давання показань або відмова експерта чи перекладача без поважних причин від виконання покладених на них обов’язків у суді, Вищій раді правосуддя, Конституційному Суді України або під час провадження досудового розслідування, здійснення виконавчого провадження, розслідування тимчасовою слідчою комісією чи спеціальною тимчасовою слідчою комісією Верховної Ради України (ч. 1 ст. 385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Основним безпосереднім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 є нормальна діяльність суду із всебічного, повного й об’єктивного дослідження обставин кримінального, цивільного чи адміністративного провадження, органів, що сприяють здійсненню правосуддя, тимчасових слідчих чи спеціальних тимчасових слідчих комісій Верховної Ради України, Конституційного Суду України або Вищої ради правосуддя.</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4171618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4B53E5-F93A-47B0-A81B-7537EB5E6167}"/>
              </a:ext>
            </a:extLst>
          </p:cNvPr>
          <p:cNvSpPr txBox="1"/>
          <p:nvPr/>
        </p:nvSpPr>
        <p:spPr>
          <a:xfrm>
            <a:off x="1091822" y="494437"/>
            <a:ext cx="9580728" cy="6555641"/>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характеризується пасивною поведінкою –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бездіяльністю</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що проявляється як: 1) відмова свідка від давання показань; 2) відмова експерта без поважних причин від виконання покладених на нього обов’язків; 3) відмова перекладача без поважних причин від виконання покладених на нього обов’язків.</a:t>
            </a:r>
          </a:p>
          <a:p>
            <a:pPr indent="450215" algn="just"/>
            <a:r>
              <a:rPr lang="uk-UA" sz="2000" dirty="0">
                <a:effectLst/>
                <a:latin typeface="Times New Roman" panose="02020603050405020304" pitchFamily="18" charset="0"/>
                <a:ea typeface="Times New Roman" panose="02020603050405020304" pitchFamily="18" charset="0"/>
                <a:cs typeface="Courier New" panose="02070309020205020404" pitchFamily="49" charset="0"/>
              </a:rPr>
              <a:t>Склад кримінального правопорушення є формальним. Момент закінчення кримінального правопорушення  визначається з часу доведення відмови до відома відповідного органу.</a:t>
            </a:r>
          </a:p>
          <a:p>
            <a:pPr indent="450215" algn="just"/>
            <a:r>
              <a:rPr lang="uk-UA" sz="2000" dirty="0">
                <a:effectLst/>
                <a:latin typeface="Times New Roman" panose="02020603050405020304" pitchFamily="18" charset="0"/>
                <a:ea typeface="Times New Roman" panose="02020603050405020304" pitchFamily="18" charset="0"/>
                <a:cs typeface="Courier New" panose="02070309020205020404" pitchFamily="49" charset="0"/>
              </a:rPr>
              <a:t>Не підлягає кримінальній відповідальності особа за відмову давати показання під час провадження досудового розслідування або в суді щодо себе, а також членів її сім’ї чи близьких родичів, коло яких визначається законом.</a:t>
            </a: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спеціальним – це свідок, експерт або перекладач.</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прямим умислом</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Мотиви та мета можуть бути різними і на кваліфікацію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не впливають.</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У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частині 2 ст. 385 КК України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зазначено, що «не підлягає кримінальній відповідальності особа за відмову давати показання під час провадження досудового розслідування або в суді щодо себе, а також членів її сім’ї чи близьких родичів, коло яких визначається законом».</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524033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0CC977-04DD-4362-AD9A-741D90352B80}"/>
              </a:ext>
            </a:extLst>
          </p:cNvPr>
          <p:cNvSpPr txBox="1"/>
          <p:nvPr/>
        </p:nvSpPr>
        <p:spPr>
          <a:xfrm>
            <a:off x="1327356" y="427703"/>
            <a:ext cx="9232490" cy="1323439"/>
          </a:xfrm>
          <a:prstGeom prst="rect">
            <a:avLst/>
          </a:prstGeom>
          <a:noFill/>
        </p:spPr>
        <p:txBody>
          <a:bodyPr wrap="square">
            <a:spAutoFit/>
          </a:bodyPr>
          <a:lstStyle/>
          <a:p>
            <a:pPr indent="450215" algn="just">
              <a:tabLst>
                <a:tab pos="685800" algn="l"/>
              </a:tabLst>
            </a:pP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3.	Характеристика кримінальних правопорушень, які вчиняються загальним суб’єктом та перешкоджають здійсненню правосуддя, посягають на життя, здоров’я, власність та особисту безпеку осіб, які здійснюють чи беруть участь у здійсненні правосуддя.</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5" name="TextBox 4">
            <a:extLst>
              <a:ext uri="{FF2B5EF4-FFF2-40B4-BE49-F238E27FC236}">
                <a16:creationId xmlns:a16="http://schemas.microsoft.com/office/drawing/2014/main" id="{E44D18B0-3621-436D-BB6E-B051EAE12450}"/>
              </a:ext>
            </a:extLst>
          </p:cNvPr>
          <p:cNvSpPr txBox="1"/>
          <p:nvPr/>
        </p:nvSpPr>
        <p:spPr>
          <a:xfrm>
            <a:off x="1415846" y="2311928"/>
            <a:ext cx="9055510" cy="3554819"/>
          </a:xfrm>
          <a:prstGeom prst="rect">
            <a:avLst/>
          </a:prstGeom>
          <a:noFill/>
        </p:spPr>
        <p:txBody>
          <a:bodyPr wrap="square">
            <a:spAutoFit/>
          </a:bodyPr>
          <a:lstStyle/>
          <a:p>
            <a:pPr indent="450215" algn="just">
              <a:spcBef>
                <a:spcPts val="600"/>
              </a:spcBef>
              <a:spcAft>
                <a:spcPts val="600"/>
              </a:spcAft>
            </a:pP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Умисне знищення або пошкодження майна, що належить судді, народному засідателю чи присяжному або їх близьким родичам, у зв’язку з їх діяльністю, пов’язаною із здійсненням правосуддя (ч. 1 ст. 378 КК).</a:t>
            </a:r>
            <a:endParaRPr lang="uk-UA" sz="2000" b="1"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Основний безпосередній об’єкт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нормальна, побудована на суворому дотриманні закону діяльність щодо здійснення правосуддя.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Додатковим обов’язковим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є право власності.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Додатковим факультативним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можуть бути життя та здоров’я людини.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Предметом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 є рухоме чи нерухоме майно, що належить за правом власності потерпілій особі.</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Потерпілими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від кримінального правопорушення можуть бути суддя, народний засідатель, присяжний і їх близькі родичі.</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833463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3914C0-59FD-4263-B86C-8008FDB5ADA5}"/>
              </a:ext>
            </a:extLst>
          </p:cNvPr>
          <p:cNvSpPr txBox="1"/>
          <p:nvPr/>
        </p:nvSpPr>
        <p:spPr>
          <a:xfrm>
            <a:off x="1170039" y="0"/>
            <a:ext cx="9851921" cy="6863417"/>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виражається в таких</a:t>
            </a:r>
            <a:r>
              <a:rPr lang="uk-UA"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активних незаконних діях</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1) знищенні або пошкодженні майна, що належить судді, народному засідателю чи присяжному або їх близьким родичам; 2) знищенні або пошкодженні майна шляхом підпалу, вибуху або в інший загальнонебезпечний спосіб; 3) знищенні або пошкодженні майна, що спричинило загибель людей чи інші тяжкі наслідки.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Склад кримінального правопорушення є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матеріальним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Момент</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закінчення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визначається з часу настання суспільно небезпечних наслідків, а саме знищення або пошкодження майна; загибелі людей або настання інших тяжких наслідків.</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a:t>
            </a:r>
            <a:r>
              <a:rPr lang="uk-UA" sz="2000" b="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загальним – фізична, осудна особа, яка досягла віку кримінальної відповідальності. За частиною 1 ст. 378 КК України відповідальність настає з 16-ти років, а за ч. 2 ст. 378 КК України – з 14-ти років.</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  за частиною 1 ст. 378 КК України характеризується прямим умислом. За частиною 2 ст. 378 КК України може бути змішана форма вини: щодо знищення або пошкодження майна – прямий або непрямий умисел, а щодо загибелі людей чи інших тяжких наслідків – лише необережність. Мотиви і мета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можуть бути різними і на кваліфікацію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не впливають.</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Кваліфікуючі ознаки. Частиною 2 ст. 378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передбачено відповідальність за «ті самі дії, вчинені шляхом підпалу, вибуху або іншим загальнонебезпечним способом, або такі, що спричинили загибель людей чи інші тяжкі наслідки».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961924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2E262F-12E6-4631-8B92-929D4ED0FDE3}"/>
              </a:ext>
            </a:extLst>
          </p:cNvPr>
          <p:cNvSpPr txBox="1"/>
          <p:nvPr/>
        </p:nvSpPr>
        <p:spPr>
          <a:xfrm>
            <a:off x="2168012" y="951399"/>
            <a:ext cx="8731045" cy="4555093"/>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Посягання на життя судді, народного засідателя чи присяжного у зв’язку з їх діяльністю, пов’язаною із здійсненням правосуддя (ст. 379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Вбивство або замах на вбивство судді, народного засідателя чи присяжного або їх близьких родичів у зв’язку з їх діяльністю, пов’язаною із здійсненням правосуддя (ст. 379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Основний безпосередній об’єкт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нормальна, побудована на суворому дотриманні закону діяльність щодо здійснення правосуддя.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Додатковим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є життя особи.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Потерпілими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від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можуть бути суддя, народний засідатель, присяжний або їх близькі родичі. Якщо сталось посягання на життя судді Конституційного, Верховного Суду або вищих спеціалізованих судів, то вчинене слід кваліфікувати за статтею112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300730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84E7F4-B536-4A3A-A54D-ADF8C49D7193}"/>
              </a:ext>
            </a:extLst>
          </p:cNvPr>
          <p:cNvSpPr txBox="1"/>
          <p:nvPr/>
        </p:nvSpPr>
        <p:spPr>
          <a:xfrm>
            <a:off x="1902541" y="957822"/>
            <a:ext cx="8819536" cy="4401205"/>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виражається у таких діяннях: 1) замах на вбивство; 2) вбивство. Обов’язковою ознакою діянь є те, що вони вчинюються лише у зв’язку із законною діяльністю судді, народного засідателя чи присяжного, пов’язаною із здійсненням правосуддя. </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У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часі</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такі дії можуть бути вчинені як до виконання особами повноважень здійснення правосуддя, так і в процесі й після ухвалення рішення у справі. У разі, якщо для вбивства потерпілого винний використовує зброю, бойові припаси або вибухові речовини, які були ним виготовлені чи перебувають у нього, то відповідальність настає за сукупністю кримінальних правопорушень, передбачених статтею 379 КК України та ст. 263 КК України або ст. 263</a:t>
            </a:r>
            <a:r>
              <a:rPr lang="uk-UA"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КК України. </a:t>
            </a:r>
          </a:p>
          <a:p>
            <a:pPr indent="450215" algn="just"/>
            <a:r>
              <a:rPr lang="uk-UA" sz="2000" dirty="0">
                <a:latin typeface="Times New Roman" panose="02020603050405020304" pitchFamily="18" charset="0"/>
                <a:ea typeface="Times New Roman" panose="02020603050405020304" pitchFamily="18" charset="0"/>
                <a:cs typeface="Times New Roman" panose="02020603050405020304" pitchFamily="18" charset="0"/>
              </a:rPr>
              <a:t>\</a:t>
            </a:r>
            <a:r>
              <a:rPr lang="uk-UA" sz="2000" dirty="0">
                <a:effectLst/>
                <a:latin typeface="Times New Roman" panose="02020603050405020304" pitchFamily="18" charset="0"/>
                <a:ea typeface="Times New Roman" panose="02020603050405020304" pitchFamily="18" charset="0"/>
              </a:rPr>
              <a:t>Склад кримінального правопорушення є </a:t>
            </a:r>
            <a:r>
              <a:rPr lang="uk-UA" sz="2000" i="1" dirty="0">
                <a:effectLst/>
                <a:latin typeface="Times New Roman" panose="02020603050405020304" pitchFamily="18" charset="0"/>
                <a:ea typeface="Times New Roman" panose="02020603050405020304" pitchFamily="18" charset="0"/>
              </a:rPr>
              <a:t>матеріальним</a:t>
            </a:r>
            <a:r>
              <a:rPr lang="uk-UA" sz="2000" dirty="0">
                <a:effectLst/>
                <a:latin typeface="Times New Roman" panose="02020603050405020304" pitchFamily="18" charset="0"/>
                <a:ea typeface="Times New Roman" panose="02020603050405020304" pitchFamily="18" charset="0"/>
              </a:rPr>
              <a:t>. Момент</a:t>
            </a:r>
            <a:r>
              <a:rPr lang="uk-UA" sz="2000" i="1" dirty="0">
                <a:effectLst/>
                <a:latin typeface="Times New Roman" panose="02020603050405020304" pitchFamily="18" charset="0"/>
                <a:ea typeface="Times New Roman" panose="02020603050405020304" pitchFamily="18" charset="0"/>
              </a:rPr>
              <a:t> закінчення кримінального правопорушення </a:t>
            </a:r>
            <a:r>
              <a:rPr lang="uk-UA" sz="2000" dirty="0">
                <a:effectLst/>
                <a:latin typeface="Times New Roman" panose="02020603050405020304" pitchFamily="18" charset="0"/>
                <a:ea typeface="Times New Roman" panose="02020603050405020304" pitchFamily="18" charset="0"/>
              </a:rPr>
              <a:t>визначається з часу настання суспільно небезпечних наслідків.</a:t>
            </a:r>
            <a:endParaRPr lang="uk-UA" sz="2000" dirty="0"/>
          </a:p>
        </p:txBody>
      </p:sp>
    </p:spTree>
    <p:extLst>
      <p:ext uri="{BB962C8B-B14F-4D97-AF65-F5344CB8AC3E}">
        <p14:creationId xmlns:p14="http://schemas.microsoft.com/office/powerpoint/2010/main" val="408071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B33B315-0D0C-48B6-934D-4B5C4831EDEF}"/>
              </a:ext>
            </a:extLst>
          </p:cNvPr>
          <p:cNvSpPr txBox="1"/>
          <p:nvPr/>
        </p:nvSpPr>
        <p:spPr>
          <a:xfrm>
            <a:off x="1877787" y="821701"/>
            <a:ext cx="8833756" cy="1938992"/>
          </a:xfrm>
          <a:prstGeom prst="rect">
            <a:avLst/>
          </a:prstGeom>
          <a:noFill/>
        </p:spPr>
        <p:txBody>
          <a:bodyPr wrap="square">
            <a:spAutoFit/>
          </a:bodyPr>
          <a:lstStyle/>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За узагальненим визначенням кримінальні правопорушення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проти правосуддя</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це передбачені розділом ХVІІІ Особливої частини КК України (ст. ст. 371–400</a:t>
            </a:r>
            <a:r>
              <a:rPr lang="uk-UA"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суспільно небезпечні діяння, що посягають на діяльність суду, правоохоронних органів, слідства, прокуратури, органів виконання судових рішень та інших посадових осіб і громадян, які певним чином перебувають у сфері діяльності судових органів.</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6" name="TextBox 5">
            <a:extLst>
              <a:ext uri="{FF2B5EF4-FFF2-40B4-BE49-F238E27FC236}">
                <a16:creationId xmlns:a16="http://schemas.microsoft.com/office/drawing/2014/main" id="{A64B4C12-35FA-459A-B1E0-FC66A931BF13}"/>
              </a:ext>
            </a:extLst>
          </p:cNvPr>
          <p:cNvSpPr txBox="1"/>
          <p:nvPr/>
        </p:nvSpPr>
        <p:spPr>
          <a:xfrm>
            <a:off x="1877787" y="2741669"/>
            <a:ext cx="8833756" cy="3477875"/>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Родовим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кримінальних правопорушень проти правосуддя є суспільні відносини, що забезпечують нормальну, регламентовану законодавством України діяльність суду, а також органів, установ та осіб, які сприяють відправленню правосуддя.</a:t>
            </a:r>
          </a:p>
          <a:p>
            <a:pPr indent="450215" algn="just"/>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Основним безпосереднім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указаних кримінальних правопорушень    є суспільні відносини, що регламентують окремі аспекти здійснення правосуддя.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Додатковим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можуть виступати суспільні відносини, що забезпечують здійснення правосуддя шляхом захисту конституційних прав і свобод людини та громадянина, охорону їх життя, здоров’я, особистої безпеки, честі й гідності, права власності тощо.</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8" name="TextBox 7">
            <a:extLst>
              <a:ext uri="{FF2B5EF4-FFF2-40B4-BE49-F238E27FC236}">
                <a16:creationId xmlns:a16="http://schemas.microsoft.com/office/drawing/2014/main" id="{50E06B02-71BB-4BBE-A916-A5727E4FE70C}"/>
              </a:ext>
            </a:extLst>
          </p:cNvPr>
          <p:cNvSpPr txBox="1"/>
          <p:nvPr/>
        </p:nvSpPr>
        <p:spPr>
          <a:xfrm>
            <a:off x="1877787" y="315290"/>
            <a:ext cx="8833756" cy="369332"/>
          </a:xfrm>
          <a:prstGeom prst="rect">
            <a:avLst/>
          </a:prstGeom>
          <a:noFill/>
        </p:spPr>
        <p:txBody>
          <a:bodyPr wrap="square">
            <a:spAutoFit/>
          </a:bodyPr>
          <a:lstStyle/>
          <a:p>
            <a:pPr algn="just"/>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1. Загальна характеристика кримінальних правопорушень проти правосуддя</a:t>
            </a:r>
            <a:endParaRPr lang="uk-UA" sz="11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044997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2C0A6D-9FA1-461E-AE8A-EA6110C49178}"/>
              </a:ext>
            </a:extLst>
          </p:cNvPr>
          <p:cNvSpPr txBox="1"/>
          <p:nvPr/>
        </p:nvSpPr>
        <p:spPr>
          <a:xfrm>
            <a:off x="1681316" y="1443841"/>
            <a:ext cx="9202994" cy="3170099"/>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загальним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фізична, осудна особа, яка досягла віку кримінальної відповідальності – 14-ти років.</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прямим чи непрямим умислом. Водночас необхідно зазначити, що замах на вбивство вчинюється лише з прямим умислом.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Мотивом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дії суб’єкта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перешкоджання здійсненню правосуддя або помста вказаним особам за діяльність, пов’язану із здійсненням правосуддя.</a:t>
            </a:r>
            <a:r>
              <a:rPr lang="uk-UA"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Якщо вказаний мотив відсутній (вбивство з ревнощів, з хуліганських спонукань тощо), то дії винного необхідно кваліфікувати на загальних підставах (відповідна частина ст. 115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515191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67C0DC-042A-4F3D-8373-6FB808A0A4E7}"/>
              </a:ext>
            </a:extLst>
          </p:cNvPr>
          <p:cNvSpPr txBox="1"/>
          <p:nvPr/>
        </p:nvSpPr>
        <p:spPr>
          <a:xfrm>
            <a:off x="1755058" y="397401"/>
            <a:ext cx="9114503" cy="5478423"/>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Завідомо неправдиве повідомлення про вчинення кримінального правопорушення</a:t>
            </a:r>
            <a:r>
              <a:rPr lang="uk-UA" sz="2000" b="1" i="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(ст. 383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Завідомо неправдиве повідомлення суду, прокурору, слідчому або органу досудового розслідування про вчинення кримінального правопорушення</a:t>
            </a:r>
            <a:r>
              <a:rPr lang="uk-UA" sz="2000" i="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(ч. 1 ст. 383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Основний безпосередній об’єкт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нормальна діяльність суду, досудового слідства та прокуратури щодо здійснення правосуддя.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Додатковим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можуть виступати права і законні інтереси особи.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   виражається у таких активних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діях</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1) завідомо неправдиве повідомлення суду, прокурору, слідчому або органу досудового розслідування про вчинення кримінального правопорушення; 2) завідомо неправдиве повідомлення суду, прокурору, слідчому або органу досудового розслідування про вчинення кримінального правопорушення, поєднані з обвинуваченням особи в тяжкому чи особливо тяжкому злочині або із штучним створенням доказів обвинувачення, а також вчинені з корисливих мотивів.</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929315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EE0ECE-36C3-41EC-AC50-1FFB62645EE2}"/>
              </a:ext>
            </a:extLst>
          </p:cNvPr>
          <p:cNvSpPr txBox="1"/>
          <p:nvPr/>
        </p:nvSpPr>
        <p:spPr>
          <a:xfrm>
            <a:off x="1696064" y="920621"/>
            <a:ext cx="9144000" cy="5016758"/>
          </a:xfrm>
          <a:prstGeom prst="rect">
            <a:avLst/>
          </a:prstGeom>
          <a:noFill/>
        </p:spPr>
        <p:txBody>
          <a:bodyPr wrap="square">
            <a:spAutoFit/>
          </a:bodyPr>
          <a:lstStyle/>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Склад кримінального правопорушення  є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формальним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Момент</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закінчення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визначається з часу надходження неправдивого повідомлення про кримінальне правопорушення до адресатів, наділених за законом правом на порушення та здійснення кримінального провадження, незалежно від того, чи було порушено кримінальне провадження і чи притягнуто до відповідальності неправдиво звинувачену особу.</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a:t>
            </a:r>
            <a:r>
              <a:rPr lang="uk-UA" sz="2000" b="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загальним – фізична, осудна особа, яка досягла віку кримінальної відповідальності – 16-ти років.</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лише прямим умислом. Мета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може бути різною і на кваліфікацію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не впливає. Мотив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корисливим (ч. 2 ст. 383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Кваліфікуючі ознаки. Частиною 2 ст. 383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передбачено відповідальність за «ті самі дії, поєднані з обвинуваченням особи в тяжкому чи особливо тяжкому злочині або із штучним створенням доказів обвинувачення, а також вчинені з корисливих мотивів».</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1631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736CF3-C414-48CA-9422-153DA1F3ED1A}"/>
              </a:ext>
            </a:extLst>
          </p:cNvPr>
          <p:cNvSpPr txBox="1"/>
          <p:nvPr/>
        </p:nvSpPr>
        <p:spPr>
          <a:xfrm>
            <a:off x="1917289" y="997565"/>
            <a:ext cx="9099755" cy="4862870"/>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Перешкоджання з’явленню свідка, потерпілого, експерта, примушування їх до відмови від давання показань чи висновку (ст. 386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Перешкоджання з’явленню свідка, потерпілого, експерта до суду, органів досудового розслідування, тимчасових слідчих та спеціальної тимчасової слідчої комісії Верховної Ради України, примушування їх до відмови від давання показань чи висновку, а також до давання завідомо неправдивих показань чи висновку шляхом погрози вбивством, насильством, знищенням майна цих осіб чи їх близьких родичів або розголошенням відомостей, що їх ганьблять, або підкуп свідка, потерпілого чи експерта з тією самою метою, а також погроза вчинити зазначені дії з помсти за раніше дані показання чи висновок (ст. 386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Основний безпосередній об’єкт кримінального правопорушення</a:t>
            </a:r>
            <a:r>
              <a:rPr lang="uk-UA" sz="2000" b="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нормальна діяльність суду, досудового слідства, прокуратури, тимчасових слідчих та спеціальної тимчасової слідчої комісії Верховної Ради України щодо здійснення правосуддя.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Додатковим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можуть виступати права і законні інтереси особи.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407656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5CB88E-1C40-4ACA-BEEA-451056BB96BC}"/>
              </a:ext>
            </a:extLst>
          </p:cNvPr>
          <p:cNvSpPr txBox="1"/>
          <p:nvPr/>
        </p:nvSpPr>
        <p:spPr>
          <a:xfrm>
            <a:off x="1297859" y="220429"/>
            <a:ext cx="10073148" cy="6417141"/>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виражається у таких активних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діях</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перешкоджання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з’явленню свідка, потерпілого чи експерта до суду, органів досудового розслідування, тимчасових слідчих та спеціальної тимчасової слідчої комісії Верховної Ради України; 2)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примушування</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їх до відмови від давання показань чи висновку, а також до давання завідомо неправдивих показань чи висновку.</a:t>
            </a: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Склад кримінального правопорушення    є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формальним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Момент</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закінчення кримінального правопорушення</a:t>
            </a:r>
            <a:r>
              <a:rPr lang="uk-UA" sz="2000" i="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визначається з часу висловлення погрози або обіцянки здійснення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дій, віднесених до підкупу</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  передання особисто або через посередника матеріальних цінностей (грошей, майна) або обіцянка здійснення таких дій.</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Якщо погроза була реалізована, дії винного підлягають кваліфікації за сукупністю кримінальних правопорушень, а саме за статтею 386 КК України та відповідною статтею Особливої частини КК України (ст. ст. 115, 121, 122 тощо).</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a:t>
            </a:r>
            <a:r>
              <a:rPr lang="uk-UA" sz="2000" b="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загальним – фізична, осудна особа, яка досягла віку кримінальної відповідальності – 16-ти років.</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прямим умислом</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Мета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перешкоджання</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з’явленню свідка, потерпілого чи експерта до суду, органів досудового розслідування, тимчасових слідчих та спеціальної тимчасової слідчої комісії Верховної Ради України,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примушування</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їх до відмови від давання показань чи висновку, а також до давання завідомо неправдивих показань чи висновку.</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endParaRPr lang="uk-UA" sz="11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836689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36B10A-FDF4-4903-AAAE-DD5F6C170B31}"/>
              </a:ext>
            </a:extLst>
          </p:cNvPr>
          <p:cNvSpPr txBox="1"/>
          <p:nvPr/>
        </p:nvSpPr>
        <p:spPr>
          <a:xfrm>
            <a:off x="1578077" y="389588"/>
            <a:ext cx="9601200" cy="1323439"/>
          </a:xfrm>
          <a:prstGeom prst="rect">
            <a:avLst/>
          </a:prstGeom>
          <a:noFill/>
        </p:spPr>
        <p:txBody>
          <a:bodyPr wrap="square">
            <a:spAutoFit/>
          </a:bodyPr>
          <a:lstStyle/>
          <a:p>
            <a:pPr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4. Характеристика кримінальних правопорушень проти правосуддя, які вчиняються підозрюваними чи обвинуваченими, а також особами, які відбувають покарання, примусові заходи медичного характеру або примусове лікування</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5" name="TextBox 4">
            <a:extLst>
              <a:ext uri="{FF2B5EF4-FFF2-40B4-BE49-F238E27FC236}">
                <a16:creationId xmlns:a16="http://schemas.microsoft.com/office/drawing/2014/main" id="{0AB508B4-2CC8-4686-9888-77A58CD80E54}"/>
              </a:ext>
            </a:extLst>
          </p:cNvPr>
          <p:cNvSpPr txBox="1"/>
          <p:nvPr/>
        </p:nvSpPr>
        <p:spPr>
          <a:xfrm>
            <a:off x="1578077" y="2342688"/>
            <a:ext cx="9601199" cy="3170099"/>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Ухилення від покарання, не пов’язаного з позбавленням волі (ст. 389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Ухилення засудженого від сплати штрафу або від відбування покарання у виді позбавлення права обіймати певні посади чи займатись певною діяльністю (ч. 1 ст. 389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Ухилення засудженого від відбування покарання у виді громадських чи виправних робіт (ч. 2 ст. 389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Безпосередній об’єкт</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нормальна діяльність органів, що виконують покарання, не пов’язані з позбавленням волі.</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2374119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3E2790-A705-4991-B576-510E0796FF0B}"/>
              </a:ext>
            </a:extLst>
          </p:cNvPr>
          <p:cNvSpPr txBox="1"/>
          <p:nvPr/>
        </p:nvSpPr>
        <p:spPr>
          <a:xfrm>
            <a:off x="1622323" y="921206"/>
            <a:ext cx="9320981" cy="4401205"/>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характеризується пасивною поведінкою –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бездіяльністю</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1) ухиленням засудженого від сплати штрафу; 2) ухиленням засудженого від відбування покарання у вигляді позбавлення права обіймати певні посади чи займатись певною діяльністю; 3) ухиленням засудженого від відбування покарання у вигляді громадських робіт; 4) ухиленням засудженого від відбування покарання у вигляді виправних робіт. </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Склад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формальним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Момент</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закінчення кримінального правопорушення</a:t>
            </a:r>
            <a:r>
              <a:rPr lang="uk-UA" sz="2000" i="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визначається з часу вчинення будь-якого з указаних діянь.</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a:t>
            </a:r>
            <a:r>
              <a:rPr lang="uk-UA" sz="2000" b="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спеціальним – це особа, засуджена до вищевказаних видів покарань.</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прямим умислом</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Мета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 ухилитися від виконання покарання. Мотив на кваліфікацію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не впливає.</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602764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C8AA12-2CBC-4D87-870F-7CB39DA728C8}"/>
              </a:ext>
            </a:extLst>
          </p:cNvPr>
          <p:cNvSpPr txBox="1"/>
          <p:nvPr/>
        </p:nvSpPr>
        <p:spPr>
          <a:xfrm>
            <a:off x="1607574" y="1112982"/>
            <a:ext cx="9129252" cy="4170372"/>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Ухилення від відбування покарання у виді обмеження волі та у виді позбавлення волі (ст. 390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Самовільне залишення місця обмеження волі або злісне ухилення від робіт, або систематичне порушення громадського порядку чи встановлених правил проживання, вчинені особою, яка відбуває покарання у виді обмеження волі (ч. 1 ст. 390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Неповернення до місця відбування покарання особи, яка відбуває покарання у виді обмеження волі та якій було дозволено короткочасний виїзд, після закінчення строку виїзду (ч. 2 ст. 390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Неповернення до місця відбування покарання особи, яка відбуває покарання у виді позбавлення волі та якій було дозволено короткочасний виїзд, після закінчення строку виїзду (ч. 3 ст. 390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48837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7403F1-09FD-4F7B-94DB-C3E969EA7E13}"/>
              </a:ext>
            </a:extLst>
          </p:cNvPr>
          <p:cNvSpPr txBox="1"/>
          <p:nvPr/>
        </p:nvSpPr>
        <p:spPr>
          <a:xfrm>
            <a:off x="1637071" y="305068"/>
            <a:ext cx="9483213" cy="6247864"/>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Безпосередній об’єкт</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 – нормальна діяльність органів кримінально-виконавчої системи (виправних і виховних колоній,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пробації</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що виконують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вироки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суду про покарання у вигляді обмеження волі та у вигляді позбавлення волі.</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характеризується як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діями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так і пасивною поведінкою –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бездіяльністю</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а саме: 1) самовільне залишення місця обмеження волі; 2) злісне ухилення від робіт; 3) систематичне порушення громадського порядку чи встановлених правил проживання, вчинені особою, яка відбуває покарання у вигляді обмеження волі; 4) неповернення до місця відбування покарання особи, яка відбуває покарання у вигляді обмеження волі та якій було дозволено короткочасний виїзд, після закінчення строку виїзду; 5) неповернення до місця відбування покарання особи, яка відбуває покарання у вигляді позбавлення волі та якій було дозволено короткочасний виїзд, після закінчення строку виїзду.</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Склад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формальним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Момент</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закінчення кримінального правопорушення</a:t>
            </a:r>
            <a:r>
              <a:rPr lang="uk-UA" sz="2000" i="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визначається з часу вчинення будь-якого з указаних діянь.</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a:t>
            </a:r>
            <a:r>
              <a:rPr lang="uk-UA" sz="2000" b="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спеціальним – це засуджена особа. </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лише прямим умислом</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Мета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 ухилитися від відбування покарання. Мотив на кваліфікацію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не впливає.</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701450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98D317-FFD7-4432-9051-13B24B12469A}"/>
              </a:ext>
            </a:extLst>
          </p:cNvPr>
          <p:cNvSpPr txBox="1"/>
          <p:nvPr/>
        </p:nvSpPr>
        <p:spPr>
          <a:xfrm>
            <a:off x="1489587" y="951399"/>
            <a:ext cx="9438968" cy="4247317"/>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Злісна непокора вимогам адміністрації установи виконання покарань (ст. 391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Злісна непокора законним вимогам адміністрації установи виконання покарань або інша протидія адміністрації у законному здійсненні її функцій особою, яка відбуває покарання у виді обмеження волі або у виді позбавлення волі, якщо ця особа за порушення вимог режиму відбування покарання була піддана протягом року стягненню у виді переведення до приміщення камерного типу (одиночної камери) або переводилась на більш суворий режим відбування покарання (ст. 391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Безпосередній об’єкт</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нормальна діяльність установ виконання покарань з виконання завдань, пов’язаних із виправленням засуджених і запобіганням вчинення ними нових кримінальних правопорушень, а також установлений порядок відбування покарання у вигляді позбавлення або обмеження волі.</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669947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0639A8-02D9-4D2A-89A7-411BA067DC95}"/>
              </a:ext>
            </a:extLst>
          </p:cNvPr>
          <p:cNvSpPr txBox="1"/>
          <p:nvPr/>
        </p:nvSpPr>
        <p:spPr>
          <a:xfrm>
            <a:off x="2041072" y="1182584"/>
            <a:ext cx="8882742" cy="3785652"/>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Предмет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 окремих суспільно небезпечних діяннях проти правосуддя є обов’язковою ознакою. Наприклад, у статті 378 КК України предметом кримінального правопорушення   є майно, яке належить судді, народному засідателю, присяжному або їх близьким родичам; у ст. 387 КК України – це певна інформація, що не підлягає розголошенню, надана в процесі, зокрема, оперативно-розшукової діяльності тощо.</a:t>
            </a:r>
          </a:p>
          <a:p>
            <a:pPr indent="450215" algn="just"/>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Потерпілими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у кримінальних правопорушеннях проти правосуддя є особи, визначені у законі, наприклад суддя, народний засідатель чи присяжний (ст. ст. 377–379 КК України), захисник чи представник особи (ст. ст. 398–400 КК України) або особа, взята під захист (ст. ст. 380–381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7571436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7355A6-0A30-4846-895B-EDA50C7969AA}"/>
              </a:ext>
            </a:extLst>
          </p:cNvPr>
          <p:cNvSpPr txBox="1"/>
          <p:nvPr/>
        </p:nvSpPr>
        <p:spPr>
          <a:xfrm>
            <a:off x="1504337" y="835982"/>
            <a:ext cx="9719186" cy="5186035"/>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характеризується такими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діяннями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(як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активною</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так і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пасивною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поведінкою): 1) злісна непокора законним вимогам адміністрації установи виконання покарань; 2) інша протидія адміністрації у законному здійсненні її функцій.</a:t>
            </a: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За змістом зазначеної норми злісна непокора законним вимогам адміністрації установи виконання покарань (виправної колонії) або інша протидія адміністрації у законному здійсненні її функцій може здійснюватися лише в межах такої установи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місце вчинення кримінального правопорушення</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тільки щодо адміністрації останньої</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Склад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формальним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Момент</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закінчення кримінального правопорушення</a:t>
            </a:r>
            <a:r>
              <a:rPr lang="uk-UA" sz="2000" i="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визначається з часу вчинення будь-якого з указаних діянь.</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a:t>
            </a:r>
            <a:r>
              <a:rPr lang="uk-UA" sz="2000" b="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спеціальним – це засуджена до позбавлення або обмеження волі особа, яка відбуває покарання в установі виконання покарань.</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лише прямим умислом</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endParaRPr lang="uk-UA" sz="11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91362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F85EBC-9A3F-429B-9CDB-A78C0A72B31F}"/>
              </a:ext>
            </a:extLst>
          </p:cNvPr>
          <p:cNvSpPr txBox="1"/>
          <p:nvPr/>
        </p:nvSpPr>
        <p:spPr>
          <a:xfrm>
            <a:off x="1740309" y="698133"/>
            <a:ext cx="9438968" cy="4862870"/>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Дії, що дезорганізують роботу установ виконання покарань (ст. 392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Тероризування у установах виконання покарань засуджених або напад на адміністрацію, а також організація з цією метою організованої групи або активна участь у такій групі, вчинені особами, які відбувають покарання у виді позбавлення волі чи у виді обмеження волі (ст. 392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Основним безпосереднім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нормальна діяльність установ виконання покарань з виконання завдань, пов’язаних із виправленням засуджених і запобіганням вчинення ними нових кримінальних правопорушень, а також установлений порядок відбування покарання у вигляді позбавлення або обмеження волі.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Додатковим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можуть бути життя, здоров’я, честь і гідність особи.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Потерпілими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особами можуть бути: 1) особи, засуджені до позбавлення або обмеження волі, які відбувають це покарання в установах виконання покарань; 2) представники адміністрації установ виконання покарань.</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6826016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C1E8C4-4854-49B8-AB53-595351D3F638}"/>
              </a:ext>
            </a:extLst>
          </p:cNvPr>
          <p:cNvSpPr txBox="1"/>
          <p:nvPr/>
        </p:nvSpPr>
        <p:spPr>
          <a:xfrm>
            <a:off x="1730478" y="1171251"/>
            <a:ext cx="9173496" cy="4262705"/>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характеризується такими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діями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1) тероризування в установах виконання покарань засуджених; 2) напад на адміністрацію; 3) організація організованої групи з метою тероризування засуджених або вчинення нападу; 4) активна участь у такій групі.</a:t>
            </a: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Склад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формальним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Момент закінчення кримінального правопорушення</a:t>
            </a:r>
            <a:r>
              <a:rPr lang="uk-UA" sz="2000" i="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визначається з часу вчинення будь-якого з указаних діянь.</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a:t>
            </a:r>
            <a:r>
              <a:rPr lang="uk-UA" sz="2000" b="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спеціальним – це засуджена до позбавлення або обмеження волі особа, яка відбуває покарання в установі виконання покарань.</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прямим умислом.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Метою</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є дестабілізація діяльності установ виконання покарань та припинення законної службової діяльності персоналу або помста за неї.</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endParaRPr lang="uk-UA" sz="11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891356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200BBB-7480-40BF-AED0-A3C5FE386C72}"/>
              </a:ext>
            </a:extLst>
          </p:cNvPr>
          <p:cNvSpPr txBox="1"/>
          <p:nvPr/>
        </p:nvSpPr>
        <p:spPr>
          <a:xfrm>
            <a:off x="1548581" y="812899"/>
            <a:ext cx="9394722" cy="4247317"/>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Втеча з місця позбавлення волі або з-під варти (ст. 393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Втеча з місця позбавлення волі або з-під варти, вчинена особою, яка відбуває покарання у виді позбавлення волі або арешту чи перебуває в попередньому ув’язненні (ч. 1 ст. 393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Основним безпосереднім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нормальна діяльність органів правосуддя, а також правоохоронних органів (установи, в яких тримаються особи, засуджені до арешту чи позбавлення волі, а також які виконують функцію місць попереднього ув’язнення).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Додатковим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можуть бути життя, здоров’я, честь і гідність особи.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характеризується такими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діями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1) втеча з місця позбавлення волі, вчинена особою, яка відбуває покарання у вигляді позбавлення волі або арешту; 2) втеча з-під варти, вчинена особою, яка перебуває в попередньому ув’язненні.</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636773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41FBFC-62C6-4084-B7BE-03668C113DF6}"/>
              </a:ext>
            </a:extLst>
          </p:cNvPr>
          <p:cNvSpPr txBox="1"/>
          <p:nvPr/>
        </p:nvSpPr>
        <p:spPr>
          <a:xfrm>
            <a:off x="1356852" y="666750"/>
            <a:ext cx="9851923" cy="5632311"/>
          </a:xfrm>
          <a:prstGeom prst="rect">
            <a:avLst/>
          </a:prstGeom>
          <a:noFill/>
        </p:spPr>
        <p:txBody>
          <a:bodyPr wrap="square">
            <a:spAutoFit/>
          </a:bodyPr>
          <a:lstStyle/>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За конструкцією частина 1 ст. 393 КК України має</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формальний</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склад, і кримінальне правопорушення вважається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закінченим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із моменту втечі. Водночас кваліфікуючі ознаки кримінального правопорушення, пов’язані із настанням наслідків, указують на їх матеріальний склад (діяння вважаються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закінченими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з моменту настання передбачених у законі наслідків). Зокрема, частиною 2 ст. 393 КК України передбачено вчинення насильства чи погрози його застосуванням, а також вчинення втечі в небезпечний для життя чи здоров’я інших осіб спосіб.</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a:t>
            </a:r>
            <a:r>
              <a:rPr lang="uk-UA" sz="2000" b="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спеціальним – це засуджена до позбавлення волі або арешту особа, яка відбуває покарання в установі виконання покарань, або особа, яка перебуває під вартою.</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прямим умислом.</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Кваліфікуючі ознаки. Частиною 2 ст. 393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передбачено відповідальність за «ті самі дії, якщо вони вчинені повторно або за попередньою змовою групою осіб, або способом, небезпечним для життя чи здоров’я інших осіб, або поєднані із заволодінням зброєю чи з її використанням, або із застосуванням насильства чи погрозою його застосування, або шляхом підкопу, а також з пошкодженням інженерно-технічних засобів охорони».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ct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2551753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5FEC34-873C-47D6-861E-EED99B934852}"/>
              </a:ext>
            </a:extLst>
          </p:cNvPr>
          <p:cNvSpPr txBox="1"/>
          <p:nvPr/>
        </p:nvSpPr>
        <p:spPr>
          <a:xfrm>
            <a:off x="1338943" y="604157"/>
            <a:ext cx="9780814" cy="5324535"/>
          </a:xfrm>
          <a:prstGeom prst="rect">
            <a:avLst/>
          </a:prstGeom>
          <a:noFill/>
        </p:spPr>
        <p:txBody>
          <a:bodyPr wrap="square">
            <a:spAutoFit/>
          </a:bodyPr>
          <a:lstStyle/>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З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об’єктивної сторони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кримінальні правопорушення   проти правосуддя полягають у посяганні на окремі аспекти здійснення правосуддя.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Переважна більшість кримінальних правопорушень    вчиняється шляхом активних дій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(наприклад, ст. 373 КК «Примушування давати показання», ст. 379 КК «Посягання на життя судді, народного засідателя чи присяжного у зв’язку з їх діяльністю, пов’язаною із здійсненням правосуддя» тощо).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Окремі кримінальні правопорушення   можуть бути вчинені шляхом бездіяльності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(наприклад, ст. 380 КК «Невжиття заходів безпеки щодо осіб, взятих під захист» тощо). </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За конструкцією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переважна більшість кримінальних правопорушень    проти правосуддя має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формальний склад</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Ці кримінальні правопорушення   вважаються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закінченими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із моменту</a:t>
            </a:r>
            <a:r>
              <a:rPr lang="uk-UA"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вчинення зазначених у диспозиціях статей суспільно небезпечних діянь. Водночас </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частина кримінальних правопорушень та кваліфікованих ознак кримінальних правопорушень    є пов’язаною із настанням тяжких наслідків, що вказує на їх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матеріальний склад</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(діяння вважаються закінченими з моменту настання передбачених у законі наслідків). Зокрема, до кримінальних правопорушень з матеріальним складом необхідно віднести передбачені частиною 3 ст. 371, ч. 2 ст. 375, ч. 2 та ч. 3 ст. 377 і ч. 2 ст. 384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50167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E90546-E056-4B6E-A475-275CD4748D6F}"/>
              </a:ext>
            </a:extLst>
          </p:cNvPr>
          <p:cNvSpPr txBox="1"/>
          <p:nvPr/>
        </p:nvSpPr>
        <p:spPr>
          <a:xfrm>
            <a:off x="1632858" y="1410597"/>
            <a:ext cx="9470570" cy="3785652"/>
          </a:xfrm>
          <a:prstGeom prst="rect">
            <a:avLst/>
          </a:prstGeom>
          <a:noFill/>
        </p:spPr>
        <p:txBody>
          <a:bodyPr wrap="square">
            <a:spAutoFit/>
          </a:bodyPr>
          <a:lstStyle/>
          <a:p>
            <a:pPr indent="450215" algn="just"/>
            <a:r>
              <a:rPr lang="uk-UA" sz="24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кримінальних правопорушень    </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проти правосуддя – це фізична, осудна особа, яка досягла віку кримінальної відповідальності. Крім обов’язкових загальних ознак, законодавець встановлює для окремих видів кримінальних правопорушень вказівку на </a:t>
            </a: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спеціальний суб’єкт</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яким можуть бути: 1) працівники судового органу (судді, народні засідателі, присяжні); 2) слідчі, працівники оперативного підрозділу, персонал адміністрації установ виконання покарань; 3) підозрюваний, обвинувачений, а також особи, які відбувають покарання, примусові заходи медичного характеру або примусове лікування; 4) свідок, потерпілий, експерт, перекладач, заявник тощо. </a:t>
            </a:r>
            <a:endParaRPr lang="uk-UA" sz="24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241490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1E3BAF-B542-478C-8A52-FE26A6D8AAA4}"/>
              </a:ext>
            </a:extLst>
          </p:cNvPr>
          <p:cNvSpPr txBox="1"/>
          <p:nvPr/>
        </p:nvSpPr>
        <p:spPr>
          <a:xfrm>
            <a:off x="1649185" y="294144"/>
            <a:ext cx="9552214" cy="6001643"/>
          </a:xfrm>
          <a:prstGeom prst="rect">
            <a:avLst/>
          </a:prstGeom>
          <a:noFill/>
        </p:spPr>
        <p:txBody>
          <a:bodyPr wrap="square">
            <a:spAutoFit/>
          </a:bodyPr>
          <a:lstStyle/>
          <a:p>
            <a:pPr indent="450215" algn="just"/>
            <a:r>
              <a:rPr lang="uk-UA" sz="24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кримінальних правопорушень проти правосуддя </a:t>
            </a:r>
            <a:r>
              <a:rPr lang="uk-UA" sz="2400" b="1"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здебільшого умисною формою вини</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З необережною формою вини можуть бути вчинені кримінальні правопорушення, передбачені статтею 380 КК України «Невжиття заходів безпеки щодо осіб, взятих під захист» і ст. 381 КК України «Розголошення відомостей про заходи безпеки щодо особи, взятої під захист». </a:t>
            </a:r>
            <a:r>
              <a:rPr lang="uk-UA" sz="2400" b="1" dirty="0">
                <a:effectLst/>
                <a:latin typeface="Times New Roman" panose="02020603050405020304" pitchFamily="18" charset="0"/>
                <a:ea typeface="Times New Roman" panose="02020603050405020304" pitchFamily="18" charset="0"/>
                <a:cs typeface="Times New Roman" panose="02020603050405020304" pitchFamily="18" charset="0"/>
              </a:rPr>
              <a:t>Частина кримінальних правопорушень, особливо їх кваліфіковані ознаки, характеризуються як прямим, так і непрямим умислом, а також змішаною формою вини,</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наприклад суб’єктивна сторона кримінального правопорушення, передбаченого статтею 378 КК України «Умисне знищення або пошкодження майна судді, народного засідателя чи присяжного» передбачає за частиною першою прямий чи непрямий умисел, а за ч. 2 – змішану форму вини: прямий або непрямий умисел щодо знищення (пошкодження) майна і лише необережну форму вини щодо таких додаткових наслідків, як загибель людей чи інші тяжкі наслідки.</a:t>
            </a:r>
            <a:endParaRPr lang="uk-UA" sz="24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2163436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5DAB94-1F5A-47C5-882E-C1D39C8E7DBF}"/>
              </a:ext>
            </a:extLst>
          </p:cNvPr>
          <p:cNvSpPr txBox="1"/>
          <p:nvPr/>
        </p:nvSpPr>
        <p:spPr>
          <a:xfrm>
            <a:off x="2204357" y="1336239"/>
            <a:ext cx="8294914" cy="3416320"/>
          </a:xfrm>
          <a:prstGeom prst="rect">
            <a:avLst/>
          </a:prstGeom>
          <a:noFill/>
        </p:spPr>
        <p:txBody>
          <a:bodyPr wrap="square">
            <a:spAutoFit/>
          </a:bodyPr>
          <a:lstStyle/>
          <a:p>
            <a:pPr indent="450215" algn="just"/>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В окремих випадках законодавець указує на обов’язковість мети або мотиву кримінального правопорушення. Наприклад, суб’єктивна сторона кримінального правопорушення за статтею 373 КК «Примушування давати показання» передбачає спеціальну мету − примусити і в такий спосіб отримати необхідні для винного показання від допитуваної особи. Мотиви вчинення цього кримінального правопорушення   можуть бути різними і на кваліфікацію не впливають.</a:t>
            </a:r>
            <a:endParaRPr lang="uk-UA" sz="24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385296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486F32-86E5-4319-BE4C-D7CA78E6516B}"/>
              </a:ext>
            </a:extLst>
          </p:cNvPr>
          <p:cNvSpPr txBox="1"/>
          <p:nvPr/>
        </p:nvSpPr>
        <p:spPr>
          <a:xfrm>
            <a:off x="1796144" y="502307"/>
            <a:ext cx="8882742" cy="1323439"/>
          </a:xfrm>
          <a:prstGeom prst="rect">
            <a:avLst/>
          </a:prstGeom>
          <a:noFill/>
        </p:spPr>
        <p:txBody>
          <a:bodyPr wrap="square">
            <a:spAutoFit/>
          </a:bodyPr>
          <a:lstStyle/>
          <a:p>
            <a:r>
              <a:rPr lang="uk-UA" sz="2000" b="1" dirty="0">
                <a:effectLst/>
                <a:latin typeface="Times New Roman" panose="02020603050405020304" pitchFamily="18" charset="0"/>
                <a:ea typeface="Times New Roman" panose="02020603050405020304" pitchFamily="18" charset="0"/>
              </a:rPr>
              <a:t>2. Характеристика кримінальних правопорушень, які вчиняються службовими особами, що здійснюють чи забезпечують здійснення правосуддя, а також на яких покладено обов’язки зі сприяння у здійсненні правосуддя</a:t>
            </a:r>
            <a:endParaRPr lang="uk-UA" sz="2000" dirty="0"/>
          </a:p>
        </p:txBody>
      </p:sp>
      <p:sp>
        <p:nvSpPr>
          <p:cNvPr id="5" name="TextBox 4">
            <a:extLst>
              <a:ext uri="{FF2B5EF4-FFF2-40B4-BE49-F238E27FC236}">
                <a16:creationId xmlns:a16="http://schemas.microsoft.com/office/drawing/2014/main" id="{80B85D92-BF7E-4C34-B06A-3DB4D08D6930}"/>
              </a:ext>
            </a:extLst>
          </p:cNvPr>
          <p:cNvSpPr txBox="1"/>
          <p:nvPr/>
        </p:nvSpPr>
        <p:spPr>
          <a:xfrm>
            <a:off x="1796144" y="1997839"/>
            <a:ext cx="8882742" cy="1862048"/>
          </a:xfrm>
          <a:prstGeom prst="rect">
            <a:avLst/>
          </a:prstGeom>
          <a:noFill/>
        </p:spPr>
        <p:txBody>
          <a:bodyPr wrap="square">
            <a:spAutoFit/>
          </a:bodyPr>
          <a:lstStyle/>
          <a:p>
            <a:pPr indent="450215"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Завідомо незаконні затримання, привід, домашній арешт або тримання під вартою (ст. 371 КК України)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Завідомо незаконне затримання або незаконний привід (ч. 1 ст. 371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spcBef>
                <a:spcPts val="600"/>
              </a:spcBef>
              <a:spcAft>
                <a:spcPts val="600"/>
              </a:spcAf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Завідомо незаконні домашній арешт або тримання під вартою (ч. 2 ст. 371 КК).</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7" name="TextBox 6">
            <a:extLst>
              <a:ext uri="{FF2B5EF4-FFF2-40B4-BE49-F238E27FC236}">
                <a16:creationId xmlns:a16="http://schemas.microsoft.com/office/drawing/2014/main" id="{157FC584-CD8D-4E5F-87C7-15597EE1C195}"/>
              </a:ext>
            </a:extLst>
          </p:cNvPr>
          <p:cNvSpPr txBox="1"/>
          <p:nvPr/>
        </p:nvSpPr>
        <p:spPr>
          <a:xfrm>
            <a:off x="1796144" y="3859887"/>
            <a:ext cx="8882742" cy="1938992"/>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Основним безпосереднім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 є нормальна діяльність органів правосуддя стосовно забезпечення законного затримання, приводу, арешту чи тримання під вартою. </a:t>
            </a: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Додатковим об’єктом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є право людини на свободу та особисту недоторканість, честь і гідність, а в разі настання тяжких наслідків – життя та здоров’я особи.</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9" name="TextBox 8">
            <a:extLst>
              <a:ext uri="{FF2B5EF4-FFF2-40B4-BE49-F238E27FC236}">
                <a16:creationId xmlns:a16="http://schemas.microsoft.com/office/drawing/2014/main" id="{16C60F80-B87F-4907-A7C2-A540758BD815}"/>
              </a:ext>
            </a:extLst>
          </p:cNvPr>
          <p:cNvSpPr txBox="1"/>
          <p:nvPr/>
        </p:nvSpPr>
        <p:spPr>
          <a:xfrm>
            <a:off x="1796144" y="5721935"/>
            <a:ext cx="8882742" cy="646331"/>
          </a:xfrm>
          <a:prstGeom prst="rect">
            <a:avLst/>
          </a:prstGeom>
          <a:noFill/>
        </p:spPr>
        <p:txBody>
          <a:bodyPr wrap="square">
            <a:spAutoFit/>
          </a:bodyPr>
          <a:lstStyle/>
          <a:p>
            <a:pPr indent="450215" algn="just"/>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Потерпілим</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від кримінального правопорушення можуть бути</a:t>
            </a:r>
            <a:r>
              <a:rPr lang="uk-U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підозрюваний, обвинувачений, підсудний, а також свідок.</a:t>
            </a:r>
            <a:endParaRPr lang="uk-UA" sz="11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071660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FD92D2-14D9-46ED-8068-E8509341C866}"/>
              </a:ext>
            </a:extLst>
          </p:cNvPr>
          <p:cNvSpPr txBox="1"/>
          <p:nvPr/>
        </p:nvSpPr>
        <p:spPr>
          <a:xfrm>
            <a:off x="1845127" y="714579"/>
            <a:ext cx="9111343" cy="1323439"/>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кримінального правопорушення, як правило, вчиняється шляхом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активної дії</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що може полягати у: 1) незаконному приводі; 2) незаконному затриманні; 3) незаконному арешті; 4) незаконному триманні під вартою.</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5" name="TextBox 4">
            <a:extLst>
              <a:ext uri="{FF2B5EF4-FFF2-40B4-BE49-F238E27FC236}">
                <a16:creationId xmlns:a16="http://schemas.microsoft.com/office/drawing/2014/main" id="{951EC13C-335D-44B8-A353-DC18BE4AD6B8}"/>
              </a:ext>
            </a:extLst>
          </p:cNvPr>
          <p:cNvSpPr txBox="1"/>
          <p:nvPr/>
        </p:nvSpPr>
        <p:spPr>
          <a:xfrm>
            <a:off x="1845125" y="2255171"/>
            <a:ext cx="9111343" cy="1631216"/>
          </a:xfrm>
          <a:prstGeom prst="rect">
            <a:avLst/>
          </a:prstGeom>
          <a:noFill/>
        </p:spPr>
        <p:txBody>
          <a:bodyPr wrap="square">
            <a:spAutoFit/>
          </a:bodyPr>
          <a:lstStyle/>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За частинами 1 та 2 ст. 371 КК України склад кримінального правопорушення є формальним. Момент закінчення кримінального правопорушення     визначається з урахуванням характеру виконуваного діяння, а саме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закінченим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кримінальне правопорушення є з моменту вчинення будь-якої із вищезазначених дій: затримання, привід, домашній арешт або тримання під вартою.</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7" name="TextBox 6">
            <a:extLst>
              <a:ext uri="{FF2B5EF4-FFF2-40B4-BE49-F238E27FC236}">
                <a16:creationId xmlns:a16="http://schemas.microsoft.com/office/drawing/2014/main" id="{BD9BB27B-A70A-48BB-BC13-3E84C2F77CCB}"/>
              </a:ext>
            </a:extLst>
          </p:cNvPr>
          <p:cNvSpPr txBox="1"/>
          <p:nvPr/>
        </p:nvSpPr>
        <p:spPr>
          <a:xfrm>
            <a:off x="1845124" y="3886387"/>
            <a:ext cx="9111343" cy="1015663"/>
          </a:xfrm>
          <a:prstGeom prst="rect">
            <a:avLst/>
          </a:prstGeom>
          <a:noFill/>
        </p:spPr>
        <p:txBody>
          <a:bodyPr wrap="square">
            <a:spAutoFit/>
          </a:bodyPr>
          <a:lstStyle/>
          <a:p>
            <a:pPr indent="450215"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За частиною 3 ст. 371 КК України склад кримінального правопорушення</a:t>
            </a:r>
            <a:r>
              <a:rPr lang="uk-UA" sz="2000"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матеріальним.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Момент закінчення кримінального правопорушення</a:t>
            </a:r>
            <a:r>
              <a:rPr lang="uk-UA" sz="2000" i="1" dirty="0">
                <a:solidFill>
                  <a:srgbClr val="FF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визначається з настання тяжких наслідків (наприклад, тяжка хвороба, самогубство тощо). </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9" name="TextBox 8">
            <a:extLst>
              <a:ext uri="{FF2B5EF4-FFF2-40B4-BE49-F238E27FC236}">
                <a16:creationId xmlns:a16="http://schemas.microsoft.com/office/drawing/2014/main" id="{944F71EF-BAC4-445A-9B99-A4E99946466F}"/>
              </a:ext>
            </a:extLst>
          </p:cNvPr>
          <p:cNvSpPr txBox="1"/>
          <p:nvPr/>
        </p:nvSpPr>
        <p:spPr>
          <a:xfrm>
            <a:off x="1845124" y="4902050"/>
            <a:ext cx="9111343" cy="1323439"/>
          </a:xfrm>
          <a:prstGeom prst="rect">
            <a:avLst/>
          </a:prstGeom>
          <a:noFill/>
        </p:spPr>
        <p:txBody>
          <a:bodyPr wrap="square">
            <a:spAutoFit/>
          </a:bodyPr>
          <a:lstStyle/>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є спеціальним – це службова особа (слідчий, прокурор, керівник установи, в якій особа перебуває під вартою, тощо).</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0215" algn="just"/>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характеризується прямим умислом.</a:t>
            </a:r>
            <a:endParaRPr lang="uk-UA"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98965281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4940</Words>
  <Application>Microsoft Office PowerPoint</Application>
  <PresentationFormat>Широкий екран</PresentationFormat>
  <Paragraphs>138</Paragraphs>
  <Slides>34</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34</vt:i4>
      </vt:variant>
    </vt:vector>
  </HeadingPairs>
  <TitlesOfParts>
    <vt:vector size="40" baseType="lpstr">
      <vt:lpstr>Arial</vt:lpstr>
      <vt:lpstr>Calibri</vt:lpstr>
      <vt:lpstr>Calibri Light</vt:lpstr>
      <vt:lpstr>Times New Roman</vt:lpstr>
      <vt:lpstr>Verdana</vt:lpstr>
      <vt:lpstr>Тема Office</vt:lpstr>
      <vt:lpstr>Кримінальні правопорушення проти правосуддя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Кримінальні правопорушення проти правосуддя</dc:title>
  <dc:creator>Володимир Петров</dc:creator>
  <cp:lastModifiedBy>Володимир Петров</cp:lastModifiedBy>
  <cp:revision>2</cp:revision>
  <dcterms:created xsi:type="dcterms:W3CDTF">2023-03-27T08:32:00Z</dcterms:created>
  <dcterms:modified xsi:type="dcterms:W3CDTF">2024-04-17T21:58:44Z</dcterms:modified>
</cp:coreProperties>
</file>