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1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2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2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4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9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1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5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4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4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79FFD06-8F66-4D76-9098-FFDC14A47F7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EFFFE6C-2DA2-4AAE-96AD-59C425E12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61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466" y="1551710"/>
            <a:ext cx="8676222" cy="32004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загроз</a:t>
            </a:r>
            <a:r>
              <a:rPr lang="ru-RU" dirty="0"/>
              <a:t> та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систем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інформаційних</a:t>
            </a:r>
            <a:r>
              <a:rPr lang="ru-RU" dirty="0"/>
              <a:t>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405661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559" y="34637"/>
            <a:ext cx="9905998" cy="1905000"/>
          </a:xfrm>
        </p:spPr>
        <p:txBody>
          <a:bodyPr/>
          <a:lstStyle/>
          <a:p>
            <a:r>
              <a:rPr lang="ru-RU" b="1" dirty="0" err="1">
                <a:effectLst/>
              </a:rPr>
              <a:t>Загроза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інформаційної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504" y="1323110"/>
            <a:ext cx="10288586" cy="23067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>
                <a:effectLst/>
              </a:rPr>
              <a:t>	</a:t>
            </a:r>
            <a:r>
              <a:rPr lang="ru-RU" sz="2800" b="1" dirty="0" err="1" smtClean="0">
                <a:effectLst/>
              </a:rPr>
              <a:t>Загроза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 err="1" smtClean="0">
                <a:effectLst/>
              </a:rPr>
              <a:t>інформаційної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 err="1">
                <a:effectLst/>
              </a:rPr>
              <a:t>безпеки</a:t>
            </a:r>
            <a:r>
              <a:rPr lang="ru-RU" sz="2800" dirty="0">
                <a:effectLst/>
              </a:rPr>
              <a:t> — </a:t>
            </a:r>
            <a:r>
              <a:rPr lang="ru-RU" sz="2800" dirty="0" err="1">
                <a:effectLst/>
              </a:rPr>
              <a:t>сукупність</a:t>
            </a:r>
            <a:r>
              <a:rPr lang="ru-RU" sz="2800" dirty="0">
                <a:effectLst/>
              </a:rPr>
              <a:t> умов і </a:t>
            </a:r>
            <a:r>
              <a:rPr lang="ru-RU" sz="2800" dirty="0" err="1">
                <a:effectLst/>
              </a:rPr>
              <a:t>факторів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що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створюють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небезпеку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порушення</a:t>
            </a:r>
            <a:r>
              <a:rPr lang="ru-RU" sz="2800" dirty="0">
                <a:effectLst/>
              </a:rPr>
              <a:t> </a:t>
            </a:r>
            <a:r>
              <a:rPr lang="ru-RU" sz="2800" b="1" dirty="0" err="1">
                <a:effectLst/>
              </a:rPr>
              <a:t>інформаційної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безпеки</a:t>
            </a:r>
            <a:r>
              <a:rPr lang="ru-RU" sz="2800" dirty="0">
                <a:effectLst/>
              </a:rPr>
              <a:t>. </a:t>
            </a:r>
            <a:r>
              <a:rPr lang="ru-RU" sz="2800" dirty="0" err="1">
                <a:effectLst/>
              </a:rPr>
              <a:t>Під</a:t>
            </a:r>
            <a:r>
              <a:rPr lang="ru-RU" sz="2800" dirty="0">
                <a:effectLst/>
              </a:rPr>
              <a:t> </a:t>
            </a:r>
            <a:r>
              <a:rPr lang="ru-RU" sz="2800" b="1" dirty="0" err="1">
                <a:effectLst/>
              </a:rPr>
              <a:t>загрозою</a:t>
            </a:r>
            <a:r>
              <a:rPr lang="ru-RU" sz="2800" dirty="0">
                <a:effectLst/>
              </a:rPr>
              <a:t> (в </a:t>
            </a:r>
            <a:r>
              <a:rPr lang="ru-RU" sz="2800" dirty="0" err="1">
                <a:effectLst/>
              </a:rPr>
              <a:t>загальному</a:t>
            </a:r>
            <a:r>
              <a:rPr lang="ru-RU" sz="2800" dirty="0">
                <a:effectLst/>
              </a:rPr>
              <a:t>) </a:t>
            </a:r>
            <a:r>
              <a:rPr lang="ru-RU" sz="2800" dirty="0" err="1">
                <a:effectLst/>
              </a:rPr>
              <a:t>розуміється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потенційно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можлива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подія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дія</a:t>
            </a:r>
            <a:r>
              <a:rPr lang="ru-RU" sz="2800" dirty="0">
                <a:effectLst/>
              </a:rPr>
              <a:t> (</a:t>
            </a:r>
            <a:r>
              <a:rPr lang="ru-RU" sz="2800" dirty="0" err="1">
                <a:effectLst/>
              </a:rPr>
              <a:t>вплив</a:t>
            </a:r>
            <a:r>
              <a:rPr lang="ru-RU" sz="2800" dirty="0">
                <a:effectLst/>
              </a:rPr>
              <a:t>), </a:t>
            </a:r>
            <a:r>
              <a:rPr lang="ru-RU" sz="2800" dirty="0" err="1">
                <a:effectLst/>
              </a:rPr>
              <a:t>процес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або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явище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які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можуть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призвести</a:t>
            </a:r>
            <a:r>
              <a:rPr lang="ru-RU" sz="2800" dirty="0">
                <a:effectLst/>
              </a:rPr>
              <a:t> до </a:t>
            </a:r>
            <a:r>
              <a:rPr lang="ru-RU" sz="2800" dirty="0" err="1">
                <a:effectLst/>
              </a:rPr>
              <a:t>нанесення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шкоди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чиїм-небудь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інтересам</a:t>
            </a:r>
            <a:r>
              <a:rPr lang="ru-RU" sz="2800" dirty="0">
                <a:effectLst/>
              </a:rPr>
              <a:t>.</a:t>
            </a:r>
            <a:endParaRPr lang="ru-RU" sz="2800" dirty="0"/>
          </a:p>
        </p:txBody>
      </p:sp>
      <p:pic>
        <p:nvPicPr>
          <p:cNvPr id="1028" name="Picture 4" descr="Загрози інформаційної безпеки під час управління підприємств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2" y="3629892"/>
            <a:ext cx="6344221" cy="27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4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За аспектом </a:t>
            </a:r>
            <a:r>
              <a:rPr lang="ru-RU" b="1" dirty="0" err="1">
                <a:effectLst/>
              </a:rPr>
              <a:t>інформаційної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безпеки</a:t>
            </a:r>
            <a:r>
              <a:rPr lang="ru-RU" b="1" dirty="0">
                <a:effectLst/>
              </a:rPr>
              <a:t>, на </a:t>
            </a:r>
            <a:r>
              <a:rPr lang="ru-RU" b="1" dirty="0" err="1">
                <a:effectLst/>
              </a:rPr>
              <a:t>який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спрямовані</a:t>
            </a:r>
            <a:r>
              <a:rPr lang="ru-RU" b="1" dirty="0">
                <a:effectLst/>
              </a:rPr>
              <a:t> </a:t>
            </a:r>
            <a:r>
              <a:rPr lang="ru-RU" b="1" dirty="0" err="1">
                <a:effectLst/>
              </a:rPr>
              <a:t>загрози</a:t>
            </a:r>
            <a:r>
              <a:rPr lang="ru-RU" b="1" dirty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05" y="1787236"/>
            <a:ext cx="4635932" cy="41148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  <a:effectLst/>
              </a:rPr>
              <a:t>Загрози</a:t>
            </a:r>
            <a:r>
              <a:rPr lang="ru-RU" dirty="0">
                <a:solidFill>
                  <a:schemeClr val="tx1"/>
                </a:solidFill>
                <a:effectLst/>
              </a:rPr>
              <a:t> </a:t>
            </a:r>
            <a:r>
              <a:rPr lang="ru-RU" dirty="0" err="1">
                <a:solidFill>
                  <a:schemeClr val="tx1"/>
                </a:solidFill>
                <a:effectLst/>
              </a:rPr>
              <a:t>конфіденційності</a:t>
            </a:r>
            <a:r>
              <a:rPr lang="ru-RU" dirty="0">
                <a:solidFill>
                  <a:schemeClr val="tx1"/>
                </a:solidFill>
                <a:effectLst/>
              </a:rPr>
              <a:t> (</a:t>
            </a:r>
            <a:r>
              <a:rPr lang="ru-RU" dirty="0" err="1">
                <a:solidFill>
                  <a:schemeClr val="tx1"/>
                </a:solidFill>
                <a:effectLst/>
              </a:rPr>
              <a:t>неправомірний</a:t>
            </a:r>
            <a:r>
              <a:rPr lang="ru-RU" dirty="0">
                <a:solidFill>
                  <a:schemeClr val="tx1"/>
                </a:solidFill>
                <a:effectLst/>
              </a:rPr>
              <a:t> доступ до </a:t>
            </a:r>
            <a:r>
              <a:rPr lang="ru-RU" dirty="0" err="1">
                <a:solidFill>
                  <a:schemeClr val="tx1"/>
                </a:solidFill>
                <a:effectLst/>
              </a:rPr>
              <a:t>інформації</a:t>
            </a:r>
            <a:r>
              <a:rPr lang="ru-RU" dirty="0" smtClean="0">
                <a:solidFill>
                  <a:schemeClr val="tx1"/>
                </a:solidFill>
                <a:effectLst/>
              </a:rPr>
              <a:t>).</a:t>
            </a:r>
          </a:p>
          <a:p>
            <a:r>
              <a:rPr lang="ru-RU" b="1" dirty="0" err="1" smtClean="0">
                <a:solidFill>
                  <a:schemeClr val="tx1"/>
                </a:solidFill>
                <a:effectLst/>
              </a:rPr>
              <a:t>Загрози</a:t>
            </a:r>
            <a:r>
              <a:rPr lang="ru-RU" dirty="0">
                <a:solidFill>
                  <a:schemeClr val="tx1"/>
                </a:solidFill>
                <a:effectLst/>
              </a:rPr>
              <a:t> </a:t>
            </a:r>
            <a:r>
              <a:rPr lang="ru-RU" dirty="0" err="1">
                <a:solidFill>
                  <a:schemeClr val="tx1"/>
                </a:solidFill>
                <a:effectLst/>
              </a:rPr>
              <a:t>цілісності</a:t>
            </a:r>
            <a:r>
              <a:rPr lang="ru-RU" dirty="0">
                <a:solidFill>
                  <a:schemeClr val="tx1"/>
                </a:solidFill>
                <a:effectLst/>
              </a:rPr>
              <a:t> (</a:t>
            </a:r>
            <a:r>
              <a:rPr lang="ru-RU" dirty="0" err="1">
                <a:solidFill>
                  <a:schemeClr val="tx1"/>
                </a:solidFill>
                <a:effectLst/>
              </a:rPr>
              <a:t>неправомірна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зміна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даних</a:t>
            </a:r>
            <a:r>
              <a:rPr lang="ru-RU" dirty="0">
                <a:solidFill>
                  <a:schemeClr val="tx1"/>
                </a:solidFill>
                <a:effectLst/>
              </a:rPr>
              <a:t>). </a:t>
            </a:r>
            <a:endParaRPr lang="ru-RU" dirty="0" smtClean="0">
              <a:solidFill>
                <a:schemeClr val="tx1"/>
              </a:solidFill>
              <a:effectLst/>
            </a:endParaRPr>
          </a:p>
          <a:p>
            <a:r>
              <a:rPr lang="ru-RU" b="1" dirty="0" err="1" smtClean="0">
                <a:solidFill>
                  <a:schemeClr val="tx1"/>
                </a:solidFill>
                <a:effectLst/>
              </a:rPr>
              <a:t>Загрози</a:t>
            </a:r>
            <a:r>
              <a:rPr lang="ru-RU" dirty="0">
                <a:solidFill>
                  <a:schemeClr val="tx1"/>
                </a:solidFill>
                <a:effectLst/>
              </a:rPr>
              <a:t> </a:t>
            </a:r>
            <a:r>
              <a:rPr lang="ru-RU" dirty="0" err="1">
                <a:solidFill>
                  <a:schemeClr val="tx1"/>
                </a:solidFill>
                <a:effectLst/>
              </a:rPr>
              <a:t>доступності</a:t>
            </a:r>
            <a:r>
              <a:rPr lang="ru-RU" dirty="0">
                <a:solidFill>
                  <a:schemeClr val="tx1"/>
                </a:solidFill>
                <a:effectLst/>
              </a:rPr>
              <a:t> (</a:t>
            </a:r>
            <a:r>
              <a:rPr lang="ru-RU" dirty="0" err="1">
                <a:solidFill>
                  <a:schemeClr val="tx1"/>
                </a:solidFill>
                <a:effectLst/>
              </a:rPr>
              <a:t>здійснення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дій</a:t>
            </a:r>
            <a:r>
              <a:rPr lang="ru-RU" dirty="0">
                <a:solidFill>
                  <a:schemeClr val="tx1"/>
                </a:solidFill>
                <a:effectLst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</a:rPr>
              <a:t>які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унеможливлюють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чи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ускладнюють</a:t>
            </a:r>
            <a:r>
              <a:rPr lang="ru-RU" dirty="0">
                <a:solidFill>
                  <a:schemeClr val="tx1"/>
                </a:solidFill>
                <a:effectLst/>
              </a:rPr>
              <a:t> доступ до </a:t>
            </a:r>
            <a:r>
              <a:rPr lang="ru-RU" dirty="0" err="1">
                <a:solidFill>
                  <a:schemeClr val="tx1"/>
                </a:solidFill>
                <a:effectLst/>
              </a:rPr>
              <a:t>ресурсів</a:t>
            </a:r>
            <a:r>
              <a:rPr lang="ru-RU" dirty="0">
                <a:solidFill>
                  <a:schemeClr val="tx1"/>
                </a:solidFill>
                <a:effectLst/>
              </a:rPr>
              <a:t> </a:t>
            </a:r>
            <a:r>
              <a:rPr lang="ru-RU" b="1" dirty="0" err="1">
                <a:solidFill>
                  <a:schemeClr val="tx1"/>
                </a:solidFill>
                <a:effectLst/>
              </a:rPr>
              <a:t>інформаційної</a:t>
            </a:r>
            <a:r>
              <a:rPr lang="ru-RU" dirty="0">
                <a:solidFill>
                  <a:schemeClr val="tx1"/>
                </a:solidFill>
                <a:effectLst/>
              </a:rPr>
              <a:t> </a:t>
            </a:r>
            <a:r>
              <a:rPr lang="ru-RU" dirty="0" err="1">
                <a:solidFill>
                  <a:schemeClr val="tx1"/>
                </a:solidFill>
                <a:effectLst/>
              </a:rPr>
              <a:t>системи</a:t>
            </a:r>
            <a:r>
              <a:rPr lang="ru-RU" dirty="0">
                <a:solidFill>
                  <a:schemeClr val="tx1"/>
                </a:solidFill>
                <a:effectLst/>
              </a:rPr>
              <a:t>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760" y="1562100"/>
            <a:ext cx="2861651" cy="27986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35237" y="2005398"/>
            <a:ext cx="40870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effectLst/>
              </a:rPr>
              <a:t>загрози</a:t>
            </a:r>
            <a:r>
              <a:rPr lang="ru-RU" b="0" i="1" dirty="0" smtClean="0">
                <a:effectLst/>
              </a:rPr>
              <a:t> </a:t>
            </a:r>
            <a:r>
              <a:rPr lang="ru-RU" b="0" i="1" dirty="0" err="1" smtClean="0">
                <a:effectLst/>
              </a:rPr>
              <a:t>конфіденційності</a:t>
            </a:r>
            <a:r>
              <a:rPr lang="ru-RU" b="0" i="0" dirty="0" smtClean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</a:rPr>
              <a:t>несанкціонований</a:t>
            </a:r>
            <a:r>
              <a:rPr lang="ru-RU" b="0" i="0" dirty="0" smtClean="0">
                <a:effectLst/>
              </a:rPr>
              <a:t> доступ (НСД);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</a:rPr>
              <a:t>витік</a:t>
            </a:r>
            <a:r>
              <a:rPr lang="ru-RU" b="0" i="0" dirty="0" smtClean="0">
                <a:effectLst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</a:rPr>
              <a:t>розголошення</a:t>
            </a:r>
            <a:r>
              <a:rPr lang="ru-RU" b="0" i="0" dirty="0" smtClean="0">
                <a:effectLst/>
              </a:rPr>
              <a:t>.</a:t>
            </a:r>
            <a:endParaRPr lang="ru-RU" b="0" i="1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effectLst/>
              </a:rPr>
              <a:t>загрози</a:t>
            </a:r>
            <a:r>
              <a:rPr lang="ru-RU" b="0" i="1" dirty="0" smtClean="0">
                <a:effectLst/>
              </a:rPr>
              <a:t> </a:t>
            </a:r>
            <a:r>
              <a:rPr lang="ru-RU" b="0" i="1" dirty="0" err="1" smtClean="0">
                <a:effectLst/>
              </a:rPr>
              <a:t>цілісності</a:t>
            </a:r>
            <a:r>
              <a:rPr lang="ru-RU" b="0" i="0" dirty="0" smtClean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</a:rPr>
              <a:t>знищення</a:t>
            </a:r>
            <a:r>
              <a:rPr lang="ru-RU" b="0" i="0" dirty="0" smtClean="0">
                <a:effectLst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</a:rPr>
              <a:t>модифікація</a:t>
            </a:r>
            <a:r>
              <a:rPr lang="ru-RU" b="0" i="0" dirty="0" smtClean="0">
                <a:effectLst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effectLst/>
              </a:rPr>
              <a:t>загрози</a:t>
            </a:r>
            <a:r>
              <a:rPr lang="ru-RU" b="0" i="1" dirty="0" smtClean="0">
                <a:effectLst/>
              </a:rPr>
              <a:t> </a:t>
            </a:r>
            <a:r>
              <a:rPr lang="ru-RU" b="0" i="1" dirty="0" err="1" smtClean="0">
                <a:effectLst/>
              </a:rPr>
              <a:t>доступності</a:t>
            </a:r>
            <a:r>
              <a:rPr lang="ru-RU" b="0" i="0" dirty="0" smtClean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</a:rPr>
              <a:t>блокування</a:t>
            </a:r>
            <a:r>
              <a:rPr lang="ru-RU" b="0" i="0" dirty="0" smtClean="0">
                <a:effectLst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0" i="0" dirty="0" err="1" smtClean="0">
                <a:effectLst/>
              </a:rPr>
              <a:t>знищення</a:t>
            </a:r>
            <a:r>
              <a:rPr lang="ru-RU" b="0" i="0" dirty="0" smtClean="0">
                <a:effectLst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782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Основні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загрози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інформаційній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безпеці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розділити</a:t>
            </a:r>
            <a:r>
              <a:rPr lang="ru-RU" dirty="0">
                <a:effectLst/>
              </a:rPr>
              <a:t> на три </a:t>
            </a:r>
            <a:r>
              <a:rPr lang="ru-RU" dirty="0" err="1">
                <a:effectLst/>
              </a:rPr>
              <a:t>групи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1. </a:t>
            </a:r>
            <a:r>
              <a:rPr lang="ru-RU" dirty="0" err="1" smtClean="0">
                <a:effectLst/>
              </a:rPr>
              <a:t>Загрози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впливу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неякісної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недостовірної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фальшивої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дезінформації</a:t>
            </a:r>
            <a:r>
              <a:rPr lang="ru-RU" dirty="0">
                <a:effectLst/>
              </a:rPr>
              <a:t>) на </a:t>
            </a:r>
            <a:r>
              <a:rPr lang="ru-RU" dirty="0" err="1">
                <a:effectLst/>
              </a:rPr>
              <a:t>особистість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суспільство</a:t>
            </a:r>
            <a:r>
              <a:rPr lang="ru-RU" dirty="0">
                <a:effectLst/>
              </a:rPr>
              <a:t>, державу;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2. </a:t>
            </a:r>
            <a:r>
              <a:rPr lang="ru-RU" dirty="0" err="1" smtClean="0">
                <a:effectLst/>
              </a:rPr>
              <a:t>загрози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несанкціонованого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неправомірного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сторонніх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осіб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інформацію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інформаційні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ресурси</a:t>
            </a:r>
            <a:r>
              <a:rPr lang="ru-RU" dirty="0">
                <a:effectLst/>
              </a:rPr>
              <a:t> (на </a:t>
            </a:r>
            <a:r>
              <a:rPr lang="ru-RU" dirty="0" err="1">
                <a:effectLst/>
              </a:rPr>
              <a:t>виробництво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інформаційні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ресурси</a:t>
            </a:r>
            <a:r>
              <a:rPr lang="ru-RU" dirty="0">
                <a:effectLst/>
              </a:rPr>
              <a:t>, на </a:t>
            </a:r>
            <a:r>
              <a:rPr lang="ru-RU" dirty="0" err="1">
                <a:effectLst/>
              </a:rPr>
              <a:t>системи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формування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);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3. </a:t>
            </a:r>
            <a:r>
              <a:rPr lang="ru-RU" dirty="0" err="1" smtClean="0">
                <a:effectLst/>
              </a:rPr>
              <a:t>загрози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інформаційним</a:t>
            </a:r>
            <a:r>
              <a:rPr lang="ru-RU" dirty="0">
                <a:effectLst/>
              </a:rPr>
              <a:t> правам і свободам </a:t>
            </a:r>
            <a:r>
              <a:rPr lang="ru-RU" dirty="0" err="1">
                <a:effectLst/>
              </a:rPr>
              <a:t>особистості</a:t>
            </a:r>
            <a:r>
              <a:rPr lang="ru-RU" dirty="0">
                <a:effectLst/>
              </a:rPr>
              <a:t> (праву на </a:t>
            </a:r>
            <a:r>
              <a:rPr lang="ru-RU" dirty="0" err="1">
                <a:effectLst/>
              </a:rPr>
              <a:t>виробництво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розповсюдження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пошук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одержання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передавання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; праву на </a:t>
            </a:r>
            <a:r>
              <a:rPr lang="ru-RU" dirty="0" err="1">
                <a:effectLst/>
              </a:rPr>
              <a:t>інтелектуальну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власність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інформацію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речову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власність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документовану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інформацію</a:t>
            </a:r>
            <a:r>
              <a:rPr lang="ru-RU" dirty="0">
                <a:effectLst/>
              </a:rPr>
              <a:t>; праву на </a:t>
            </a:r>
            <a:r>
              <a:rPr lang="ru-RU" dirty="0" err="1">
                <a:effectLst/>
              </a:rPr>
              <a:t>особисту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таємницю</a:t>
            </a:r>
            <a:r>
              <a:rPr lang="ru-RU" dirty="0">
                <a:effectLst/>
              </a:rPr>
              <a:t>; праву на </a:t>
            </a:r>
            <a:r>
              <a:rPr lang="ru-RU" dirty="0" err="1">
                <a:effectLst/>
              </a:rPr>
              <a:t>захист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честі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достоїнства</a:t>
            </a:r>
            <a:r>
              <a:rPr lang="ru-RU" dirty="0">
                <a:effectLst/>
              </a:rPr>
              <a:t> і т. </a:t>
            </a:r>
            <a:r>
              <a:rPr lang="ru-RU" dirty="0" err="1">
                <a:effectLst/>
              </a:rPr>
              <a:t>ін</a:t>
            </a:r>
            <a:r>
              <a:rPr lang="ru-RU" dirty="0">
                <a:effectLst/>
              </a:rPr>
              <a:t>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80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грози безпеці та пошкодження даних у комп'ютерних систем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9" y="657606"/>
            <a:ext cx="6979429" cy="55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2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48145"/>
          </a:xfrm>
        </p:spPr>
        <p:txBody>
          <a:bodyPr/>
          <a:lstStyle/>
          <a:p>
            <a:r>
              <a:rPr lang="uk-UA" dirty="0" smtClean="0"/>
              <a:t>Види  захисту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1357745"/>
            <a:ext cx="10313120" cy="5278582"/>
          </a:xfrm>
        </p:spPr>
        <p:txBody>
          <a:bodyPr>
            <a:normAutofit lnSpcReduction="10000"/>
          </a:bodyPr>
          <a:lstStyle/>
          <a:p>
            <a:r>
              <a:rPr lang="ru-RU" i="1" dirty="0" err="1">
                <a:effectLst/>
              </a:rPr>
              <a:t>Технічний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обмеження</a:t>
            </a:r>
            <a:r>
              <a:rPr lang="ru-RU" dirty="0">
                <a:effectLst/>
              </a:rPr>
              <a:t> доступу до </a:t>
            </a:r>
            <a:r>
              <a:rPr lang="ru-RU" dirty="0" err="1">
                <a:effectLst/>
              </a:rPr>
              <a:t>носія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повідомлення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апаратно-технічними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засобами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антивіруси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фаєрволи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маршрутизатори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токіни</a:t>
            </a:r>
            <a:r>
              <a:rPr lang="ru-RU" dirty="0">
                <a:effectLst/>
              </a:rPr>
              <a:t>, смарт-</a:t>
            </a:r>
            <a:r>
              <a:rPr lang="ru-RU" dirty="0" err="1">
                <a:effectLst/>
              </a:rPr>
              <a:t>карти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тощо</a:t>
            </a:r>
            <a:r>
              <a:rPr lang="ru-RU" dirty="0">
                <a:effectLst/>
              </a:rPr>
              <a:t>):</a:t>
            </a:r>
          </a:p>
          <a:p>
            <a:pPr lvl="1"/>
            <a:r>
              <a:rPr lang="ru-RU" dirty="0" err="1">
                <a:effectLst/>
              </a:rPr>
              <a:t>попередження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витоку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технічним</a:t>
            </a:r>
            <a:r>
              <a:rPr lang="ru-RU" dirty="0">
                <a:effectLst/>
              </a:rPr>
              <a:t> каналам;</a:t>
            </a:r>
          </a:p>
          <a:p>
            <a:pPr lvl="1"/>
            <a:r>
              <a:rPr lang="ru-RU" dirty="0" err="1">
                <a:effectLst/>
              </a:rPr>
              <a:t>попередження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блокування</a:t>
            </a:r>
            <a:r>
              <a:rPr lang="ru-RU" dirty="0">
                <a:effectLst/>
              </a:rPr>
              <a:t> ;</a:t>
            </a:r>
          </a:p>
          <a:p>
            <a:r>
              <a:rPr lang="ru-RU" i="1" dirty="0" err="1">
                <a:effectLst/>
              </a:rPr>
              <a:t>Інженерний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попереджує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руйнування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носія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внаслідок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навмисних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природного </a:t>
            </a:r>
            <a:r>
              <a:rPr lang="ru-RU" dirty="0" err="1">
                <a:effectLst/>
              </a:rPr>
              <a:t>впливу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інженерно-технічними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засобами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сюди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обмежуючі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конструкції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охоронно-пожежна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сигналізація</a:t>
            </a:r>
            <a:r>
              <a:rPr lang="ru-RU" dirty="0">
                <a:effectLst/>
              </a:rPr>
              <a:t>).</a:t>
            </a:r>
          </a:p>
          <a:p>
            <a:r>
              <a:rPr lang="ru-RU" i="1" dirty="0" err="1">
                <a:effectLst/>
              </a:rPr>
              <a:t>Криптографічний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попереджує</a:t>
            </a:r>
            <a:r>
              <a:rPr lang="ru-RU" dirty="0">
                <a:effectLst/>
              </a:rPr>
              <a:t> доступ за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математичних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перетворень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повідомлення</a:t>
            </a:r>
            <a:r>
              <a:rPr lang="ru-RU" dirty="0">
                <a:effectLst/>
              </a:rPr>
              <a:t> (ІП):</a:t>
            </a:r>
          </a:p>
          <a:p>
            <a:pPr lvl="1"/>
            <a:r>
              <a:rPr lang="ru-RU" dirty="0" err="1">
                <a:effectLst/>
              </a:rPr>
              <a:t>попередження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несанкціонованої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модифікації</a:t>
            </a:r>
            <a:r>
              <a:rPr lang="ru-RU" dirty="0">
                <a:effectLst/>
              </a:rPr>
              <a:t> ;</a:t>
            </a:r>
          </a:p>
          <a:p>
            <a:pPr lvl="1"/>
            <a:r>
              <a:rPr lang="ru-RU" dirty="0" err="1">
                <a:effectLst/>
              </a:rPr>
              <a:t>попередження</a:t>
            </a:r>
            <a:r>
              <a:rPr lang="ru-RU" dirty="0">
                <a:effectLst/>
              </a:rPr>
              <a:t> НС </a:t>
            </a:r>
            <a:r>
              <a:rPr lang="ru-RU" dirty="0" err="1">
                <a:effectLst/>
              </a:rPr>
              <a:t>розголошення</a:t>
            </a:r>
            <a:r>
              <a:rPr lang="ru-RU" dirty="0">
                <a:effectLst/>
              </a:rPr>
              <a:t>.</a:t>
            </a:r>
          </a:p>
          <a:p>
            <a:r>
              <a:rPr lang="ru-RU" i="1" dirty="0" err="1">
                <a:effectLst/>
              </a:rPr>
              <a:t>Організаційний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попередження</a:t>
            </a:r>
            <a:r>
              <a:rPr lang="ru-RU" dirty="0">
                <a:effectLst/>
              </a:rPr>
              <a:t> доступу на </a:t>
            </a:r>
            <a:r>
              <a:rPr lang="ru-RU" dirty="0" err="1">
                <a:effectLst/>
              </a:rPr>
              <a:t>об'єкт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інформаційної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діяльності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сторонніх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осіб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організаційних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заходів</a:t>
            </a:r>
            <a:r>
              <a:rPr lang="ru-RU" dirty="0">
                <a:effectLst/>
              </a:rPr>
              <a:t> (правила </a:t>
            </a:r>
            <a:r>
              <a:rPr lang="ru-RU" dirty="0" err="1">
                <a:effectLst/>
              </a:rPr>
              <a:t>розмежування</a:t>
            </a:r>
            <a:r>
              <a:rPr lang="ru-RU" dirty="0">
                <a:effectLst/>
              </a:rPr>
              <a:t> доступу).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43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2945"/>
          </a:xfrm>
        </p:spPr>
        <p:txBody>
          <a:bodyPr/>
          <a:lstStyle/>
          <a:p>
            <a:r>
              <a:rPr lang="uk-UA" dirty="0" smtClean="0"/>
              <a:t>Картка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510146"/>
            <a:ext cx="9905998" cy="417021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Дати відповіді на запитання:</a:t>
            </a:r>
          </a:p>
          <a:p>
            <a:pPr marL="457200" indent="-457200">
              <a:buAutoNum type="arabicPeriod"/>
            </a:pPr>
            <a:r>
              <a:rPr lang="uk-UA" dirty="0" smtClean="0"/>
              <a:t>Що потрібно робити щоб запобігти занесенню шкідливих файлів на ваш ПК?</a:t>
            </a:r>
          </a:p>
          <a:p>
            <a:pPr marL="457200" indent="-457200">
              <a:buAutoNum type="arabicPeriod"/>
            </a:pPr>
            <a:r>
              <a:rPr lang="uk-UA" dirty="0" smtClean="0"/>
              <a:t>Порядок встановлення антивірусу </a:t>
            </a:r>
            <a:r>
              <a:rPr lang="en-US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avast</a:t>
            </a:r>
            <a:r>
              <a:rPr lang="uk-UA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en-US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uk-UA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Відповіді скинути на електронну пошту </a:t>
            </a:r>
            <a:r>
              <a:rPr lang="en-US" u="sng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u="sng" dirty="0" smtClean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rtemdyachenko@ukr.net</a:t>
            </a:r>
            <a:endParaRPr lang="ru-RU" u="sng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75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25</TotalTime>
  <Words>190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Сетка</vt:lpstr>
      <vt:lpstr>види загроз та рівні небезпеки інформаційних систем захист інформації в інформаційних системах</vt:lpstr>
      <vt:lpstr>Загроза інформаційної безпеки</vt:lpstr>
      <vt:lpstr>За аспектом інформаційної безпеки, на який спрямовані загрози: </vt:lpstr>
      <vt:lpstr>Основні загрози інформаційній безпеці можна розділити на три групи:</vt:lpstr>
      <vt:lpstr>Презентация PowerPoint</vt:lpstr>
      <vt:lpstr>Види  захисту інформації</vt:lpstr>
      <vt:lpstr>Картка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загроз та рівні небезпеки інформаційних систем захист інформації в інформаційних системах</dc:title>
  <dc:creator>Дом</dc:creator>
  <cp:lastModifiedBy>Дом</cp:lastModifiedBy>
  <cp:revision>4</cp:revision>
  <dcterms:created xsi:type="dcterms:W3CDTF">2021-01-18T13:56:52Z</dcterms:created>
  <dcterms:modified xsi:type="dcterms:W3CDTF">2021-01-18T14:22:24Z</dcterms:modified>
</cp:coreProperties>
</file>