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9850"/>
  <p:notesSz cx="9144000" cy="5149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35430" y="172669"/>
            <a:ext cx="5055234" cy="238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3861A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3861A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3861A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3861A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24967"/>
            <a:ext cx="9144000" cy="50292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24967"/>
            <a:ext cx="1222375" cy="502920"/>
          </a:xfrm>
          <a:custGeom>
            <a:avLst/>
            <a:gdLst/>
            <a:ahLst/>
            <a:cxnLst/>
            <a:rect l="l" t="t" r="r" b="b"/>
            <a:pathLst>
              <a:path w="1222375" h="502920">
                <a:moveTo>
                  <a:pt x="1222248" y="0"/>
                </a:moveTo>
                <a:lnTo>
                  <a:pt x="0" y="0"/>
                </a:lnTo>
                <a:lnTo>
                  <a:pt x="0" y="502919"/>
                </a:lnTo>
                <a:lnTo>
                  <a:pt x="972502" y="502919"/>
                </a:lnTo>
                <a:lnTo>
                  <a:pt x="1222248" y="0"/>
                </a:lnTo>
                <a:close/>
              </a:path>
            </a:pathLst>
          </a:custGeom>
          <a:solidFill>
            <a:srgbClr val="3981B9">
              <a:alpha val="87057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71488" y="88391"/>
            <a:ext cx="2438400" cy="5882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8257" y="147954"/>
            <a:ext cx="5002809" cy="5149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3861AC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4465"/>
            <a:ext cx="822960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19.png"/><Relationship Id="rId4" Type="http://schemas.openxmlformats.org/officeDocument/2006/relationships/image" Target="../media/image22.png"/><Relationship Id="rId5" Type="http://schemas.openxmlformats.org/officeDocument/2006/relationships/image" Target="../media/image18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0.png"/><Relationship Id="rId10" Type="http://schemas.openxmlformats.org/officeDocument/2006/relationships/image" Target="../media/image26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00227" y="1105611"/>
            <a:ext cx="8216900" cy="3319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4445">
              <a:lnSpc>
                <a:spcPct val="100000"/>
              </a:lnSpc>
              <a:spcBef>
                <a:spcPts val="100"/>
              </a:spcBef>
            </a:pPr>
            <a:r>
              <a:rPr dirty="0" sz="7200" b="1">
                <a:solidFill>
                  <a:srgbClr val="3981B9"/>
                </a:solidFill>
                <a:latin typeface="Arial"/>
                <a:cs typeface="Arial"/>
              </a:rPr>
              <a:t>Прогноз</a:t>
            </a:r>
            <a:r>
              <a:rPr dirty="0" sz="7200" spc="-135" b="1">
                <a:solidFill>
                  <a:srgbClr val="3981B9"/>
                </a:solidFill>
                <a:latin typeface="Arial"/>
                <a:cs typeface="Arial"/>
              </a:rPr>
              <a:t> </a:t>
            </a:r>
            <a:r>
              <a:rPr dirty="0" sz="7200" spc="-10" b="1">
                <a:solidFill>
                  <a:srgbClr val="3981B9"/>
                </a:solidFill>
                <a:latin typeface="Arial"/>
                <a:cs typeface="Arial"/>
              </a:rPr>
              <a:t>світової </a:t>
            </a:r>
            <a:r>
              <a:rPr dirty="0" sz="7200" b="1">
                <a:solidFill>
                  <a:srgbClr val="3981B9"/>
                </a:solidFill>
                <a:latin typeface="Arial"/>
                <a:cs typeface="Arial"/>
              </a:rPr>
              <a:t>торгівлі</a:t>
            </a:r>
            <a:r>
              <a:rPr dirty="0" sz="7200" spc="-200" b="1">
                <a:solidFill>
                  <a:srgbClr val="3981B9"/>
                </a:solidFill>
                <a:latin typeface="Arial"/>
                <a:cs typeface="Arial"/>
              </a:rPr>
              <a:t> </a:t>
            </a:r>
            <a:r>
              <a:rPr dirty="0" sz="7200" spc="-30" b="1">
                <a:solidFill>
                  <a:srgbClr val="3981B9"/>
                </a:solidFill>
                <a:latin typeface="Arial"/>
                <a:cs typeface="Arial"/>
              </a:rPr>
              <a:t>товарами </a:t>
            </a:r>
            <a:r>
              <a:rPr dirty="0" sz="7200" b="1">
                <a:solidFill>
                  <a:srgbClr val="3981B9"/>
                </a:solidFill>
                <a:latin typeface="Arial"/>
                <a:cs typeface="Arial"/>
              </a:rPr>
              <a:t>на</a:t>
            </a:r>
            <a:r>
              <a:rPr dirty="0" sz="7200" spc="-15" b="1">
                <a:solidFill>
                  <a:srgbClr val="3981B9"/>
                </a:solidFill>
                <a:latin typeface="Arial"/>
                <a:cs typeface="Arial"/>
              </a:rPr>
              <a:t> </a:t>
            </a:r>
            <a:r>
              <a:rPr dirty="0" sz="7200" b="1">
                <a:solidFill>
                  <a:srgbClr val="3981B9"/>
                </a:solidFill>
                <a:latin typeface="Arial"/>
                <a:cs typeface="Arial"/>
              </a:rPr>
              <a:t>2022</a:t>
            </a:r>
            <a:r>
              <a:rPr dirty="0" sz="7200" spc="-50" b="1">
                <a:solidFill>
                  <a:srgbClr val="3981B9"/>
                </a:solidFill>
                <a:latin typeface="Arial"/>
                <a:cs typeface="Arial"/>
              </a:rPr>
              <a:t> </a:t>
            </a:r>
            <a:r>
              <a:rPr dirty="0" sz="7200" spc="-25" b="1">
                <a:solidFill>
                  <a:srgbClr val="3981B9"/>
                </a:solidFill>
                <a:latin typeface="Arial"/>
                <a:cs typeface="Arial"/>
              </a:rPr>
              <a:t>р.</a:t>
            </a:r>
            <a:endParaRPr sz="7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solidFill>
                  <a:srgbClr val="006FC0"/>
                </a:solidFill>
                <a:latin typeface="Arial"/>
                <a:cs typeface="Arial"/>
              </a:rPr>
              <a:t>НАЦІОНАЛЬНИЙ</a:t>
            </a:r>
            <a:r>
              <a:rPr dirty="0" sz="1400" spc="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6FC0"/>
                </a:solidFill>
                <a:latin typeface="Arial"/>
                <a:cs typeface="Arial"/>
              </a:rPr>
              <a:t>ІНСТИТУТ</a:t>
            </a:r>
            <a:r>
              <a:rPr dirty="0" sz="1400" spc="-65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6FC0"/>
                </a:solidFill>
                <a:latin typeface="Arial"/>
                <a:cs typeface="Arial"/>
              </a:rPr>
              <a:t>СТРАТЕГІЧНИХ</a:t>
            </a:r>
            <a:r>
              <a:rPr dirty="0" sz="1400" spc="-5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6FC0"/>
                </a:solidFill>
                <a:latin typeface="Arial"/>
                <a:cs typeface="Arial"/>
              </a:rPr>
              <a:t>ДОСЛІДЖЕНЬ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95222" y="154050"/>
            <a:ext cx="4893945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b="1">
                <a:solidFill>
                  <a:srgbClr val="3861AC"/>
                </a:solidFill>
                <a:latin typeface="Arial"/>
                <a:cs typeface="Arial"/>
              </a:rPr>
              <a:t>Динаміка</a:t>
            </a:r>
            <a:r>
              <a:rPr dirty="0" sz="1400" spc="-45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3861AC"/>
                </a:solidFill>
                <a:latin typeface="Arial"/>
                <a:cs typeface="Arial"/>
              </a:rPr>
              <a:t>фізичних</a:t>
            </a:r>
            <a:r>
              <a:rPr dirty="0" sz="1400" spc="-45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3861AC"/>
                </a:solidFill>
                <a:latin typeface="Arial"/>
                <a:cs typeface="Arial"/>
              </a:rPr>
              <a:t>обсягів</a:t>
            </a:r>
            <a:r>
              <a:rPr dirty="0" sz="1400" spc="-35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3861AC"/>
                </a:solidFill>
                <a:latin typeface="Arial"/>
                <a:cs typeface="Arial"/>
              </a:rPr>
              <a:t>зовнішньої</a:t>
            </a:r>
            <a:r>
              <a:rPr dirty="0" sz="1400" spc="-4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3861AC"/>
                </a:solidFill>
                <a:latin typeface="Arial"/>
                <a:cs typeface="Arial"/>
              </a:rPr>
              <a:t>торгівлі</a:t>
            </a:r>
            <a:r>
              <a:rPr dirty="0" sz="1400" spc="15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3861AC"/>
                </a:solidFill>
                <a:latin typeface="Arial"/>
                <a:cs typeface="Arial"/>
              </a:rPr>
              <a:t>України</a:t>
            </a:r>
            <a:endParaRPr sz="1400">
              <a:latin typeface="Arial"/>
              <a:cs typeface="Arial"/>
            </a:endParaRPr>
          </a:p>
          <a:p>
            <a:pPr marL="1871980">
              <a:lnSpc>
                <a:spcPct val="100000"/>
              </a:lnSpc>
            </a:pPr>
            <a:r>
              <a:rPr dirty="0" sz="1400" b="1">
                <a:solidFill>
                  <a:srgbClr val="3861AC"/>
                </a:solidFill>
                <a:latin typeface="Arial"/>
                <a:cs typeface="Arial"/>
              </a:rPr>
              <a:t>(10</a:t>
            </a:r>
            <a:r>
              <a:rPr dirty="0" sz="1400" spc="-6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3861AC"/>
                </a:solidFill>
                <a:latin typeface="Arial"/>
                <a:cs typeface="Arial"/>
              </a:rPr>
              <a:t>місяців</a:t>
            </a:r>
            <a:r>
              <a:rPr dirty="0" sz="1400" spc="-45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3861AC"/>
                </a:solidFill>
                <a:latin typeface="Arial"/>
                <a:cs typeface="Arial"/>
              </a:rPr>
              <a:t>2021),</a:t>
            </a:r>
            <a:r>
              <a:rPr dirty="0" sz="1400" spc="-6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3861AC"/>
                </a:solidFill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376427" y="905255"/>
            <a:ext cx="8524240" cy="3645535"/>
            <a:chOff x="376427" y="905255"/>
            <a:chExt cx="8524240" cy="3645535"/>
          </a:xfrm>
        </p:grpSpPr>
        <p:sp>
          <p:nvSpPr>
            <p:cNvPr id="4" name="object 4" descr=""/>
            <p:cNvSpPr/>
            <p:nvPr/>
          </p:nvSpPr>
          <p:spPr>
            <a:xfrm>
              <a:off x="413003" y="4546091"/>
              <a:ext cx="8482965" cy="0"/>
            </a:xfrm>
            <a:custGeom>
              <a:avLst/>
              <a:gdLst/>
              <a:ahLst/>
              <a:cxnLst/>
              <a:rect l="l" t="t" r="r" b="b"/>
              <a:pathLst>
                <a:path w="8482965" h="0">
                  <a:moveTo>
                    <a:pt x="0" y="0"/>
                  </a:moveTo>
                  <a:lnTo>
                    <a:pt x="8482584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13003" y="3820667"/>
              <a:ext cx="4878705" cy="363220"/>
            </a:xfrm>
            <a:custGeom>
              <a:avLst/>
              <a:gdLst/>
              <a:ahLst/>
              <a:cxnLst/>
              <a:rect l="l" t="t" r="r" b="b"/>
              <a:pathLst>
                <a:path w="4878705" h="363220">
                  <a:moveTo>
                    <a:pt x="0" y="362711"/>
                  </a:moveTo>
                  <a:lnTo>
                    <a:pt x="4878324" y="362711"/>
                  </a:lnTo>
                </a:path>
                <a:path w="4878705" h="363220">
                  <a:moveTo>
                    <a:pt x="0" y="0"/>
                  </a:moveTo>
                  <a:lnTo>
                    <a:pt x="4878324" y="0"/>
                  </a:lnTo>
                </a:path>
              </a:pathLst>
            </a:custGeom>
            <a:ln w="9143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13003" y="1275587"/>
              <a:ext cx="7000240" cy="1816735"/>
            </a:xfrm>
            <a:custGeom>
              <a:avLst/>
              <a:gdLst/>
              <a:ahLst/>
              <a:cxnLst/>
              <a:rect l="l" t="t" r="r" b="b"/>
              <a:pathLst>
                <a:path w="7000240" h="1816735">
                  <a:moveTo>
                    <a:pt x="0" y="1816608"/>
                  </a:moveTo>
                  <a:lnTo>
                    <a:pt x="635508" y="1816608"/>
                  </a:lnTo>
                </a:path>
                <a:path w="7000240" h="1816735">
                  <a:moveTo>
                    <a:pt x="0" y="1453896"/>
                  </a:moveTo>
                  <a:lnTo>
                    <a:pt x="635508" y="1453896"/>
                  </a:lnTo>
                </a:path>
                <a:path w="7000240" h="1816735">
                  <a:moveTo>
                    <a:pt x="0" y="1091184"/>
                  </a:moveTo>
                  <a:lnTo>
                    <a:pt x="635508" y="1091184"/>
                  </a:lnTo>
                </a:path>
                <a:path w="7000240" h="1816735">
                  <a:moveTo>
                    <a:pt x="0" y="725424"/>
                  </a:moveTo>
                  <a:lnTo>
                    <a:pt x="635508" y="725424"/>
                  </a:lnTo>
                </a:path>
                <a:path w="7000240" h="1816735">
                  <a:moveTo>
                    <a:pt x="0" y="362712"/>
                  </a:moveTo>
                  <a:lnTo>
                    <a:pt x="635508" y="362712"/>
                  </a:lnTo>
                </a:path>
                <a:path w="7000240" h="1816735">
                  <a:moveTo>
                    <a:pt x="0" y="0"/>
                  </a:moveTo>
                  <a:lnTo>
                    <a:pt x="6999732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76427" y="909827"/>
              <a:ext cx="8519160" cy="3636645"/>
            </a:xfrm>
            <a:custGeom>
              <a:avLst/>
              <a:gdLst/>
              <a:ahLst/>
              <a:cxnLst/>
              <a:rect l="l" t="t" r="r" b="b"/>
              <a:pathLst>
                <a:path w="8519160" h="3636645">
                  <a:moveTo>
                    <a:pt x="36576" y="0"/>
                  </a:moveTo>
                  <a:lnTo>
                    <a:pt x="8519160" y="0"/>
                  </a:lnTo>
                </a:path>
                <a:path w="8519160" h="3636645">
                  <a:moveTo>
                    <a:pt x="36576" y="3636264"/>
                  </a:moveTo>
                  <a:lnTo>
                    <a:pt x="36576" y="0"/>
                  </a:lnTo>
                </a:path>
                <a:path w="8519160" h="3636645">
                  <a:moveTo>
                    <a:pt x="0" y="3636264"/>
                  </a:moveTo>
                  <a:lnTo>
                    <a:pt x="36576" y="3636264"/>
                  </a:lnTo>
                </a:path>
                <a:path w="8519160" h="3636645">
                  <a:moveTo>
                    <a:pt x="0" y="3273552"/>
                  </a:moveTo>
                  <a:lnTo>
                    <a:pt x="36576" y="3273552"/>
                  </a:lnTo>
                </a:path>
                <a:path w="8519160" h="3636645">
                  <a:moveTo>
                    <a:pt x="0" y="2910840"/>
                  </a:moveTo>
                  <a:lnTo>
                    <a:pt x="36576" y="2910840"/>
                  </a:lnTo>
                </a:path>
                <a:path w="8519160" h="3636645">
                  <a:moveTo>
                    <a:pt x="0" y="2545080"/>
                  </a:moveTo>
                  <a:lnTo>
                    <a:pt x="36576" y="2545080"/>
                  </a:lnTo>
                </a:path>
                <a:path w="8519160" h="3636645">
                  <a:moveTo>
                    <a:pt x="0" y="2182368"/>
                  </a:moveTo>
                  <a:lnTo>
                    <a:pt x="36576" y="2182368"/>
                  </a:lnTo>
                </a:path>
                <a:path w="8519160" h="3636645">
                  <a:moveTo>
                    <a:pt x="0" y="1819656"/>
                  </a:moveTo>
                  <a:lnTo>
                    <a:pt x="36576" y="1819656"/>
                  </a:lnTo>
                </a:path>
                <a:path w="8519160" h="3636645">
                  <a:moveTo>
                    <a:pt x="0" y="1456944"/>
                  </a:moveTo>
                  <a:lnTo>
                    <a:pt x="36576" y="1456944"/>
                  </a:lnTo>
                </a:path>
                <a:path w="8519160" h="3636645">
                  <a:moveTo>
                    <a:pt x="0" y="1091184"/>
                  </a:moveTo>
                  <a:lnTo>
                    <a:pt x="36576" y="1091184"/>
                  </a:lnTo>
                </a:path>
                <a:path w="8519160" h="3636645">
                  <a:moveTo>
                    <a:pt x="0" y="728472"/>
                  </a:moveTo>
                  <a:lnTo>
                    <a:pt x="36576" y="728472"/>
                  </a:lnTo>
                </a:path>
                <a:path w="8519160" h="3636645">
                  <a:moveTo>
                    <a:pt x="0" y="365760"/>
                  </a:moveTo>
                  <a:lnTo>
                    <a:pt x="36576" y="365760"/>
                  </a:lnTo>
                </a:path>
                <a:path w="8519160" h="3636645">
                  <a:moveTo>
                    <a:pt x="0" y="0"/>
                  </a:moveTo>
                  <a:lnTo>
                    <a:pt x="36576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169920" y="3401567"/>
              <a:ext cx="847725" cy="55244"/>
            </a:xfrm>
            <a:custGeom>
              <a:avLst/>
              <a:gdLst/>
              <a:ahLst/>
              <a:cxnLst/>
              <a:rect l="l" t="t" r="r" b="b"/>
              <a:pathLst>
                <a:path w="847725" h="55245">
                  <a:moveTo>
                    <a:pt x="847344" y="0"/>
                  </a:moveTo>
                  <a:lnTo>
                    <a:pt x="0" y="0"/>
                  </a:lnTo>
                  <a:lnTo>
                    <a:pt x="0" y="54863"/>
                  </a:lnTo>
                  <a:lnTo>
                    <a:pt x="847344" y="54863"/>
                  </a:lnTo>
                  <a:lnTo>
                    <a:pt x="847344" y="0"/>
                  </a:lnTo>
                  <a:close/>
                </a:path>
              </a:pathLst>
            </a:custGeom>
            <a:solidFill>
              <a:srgbClr val="3981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13003" y="3454907"/>
              <a:ext cx="8482965" cy="55244"/>
            </a:xfrm>
            <a:custGeom>
              <a:avLst/>
              <a:gdLst/>
              <a:ahLst/>
              <a:cxnLst/>
              <a:rect l="l" t="t" r="r" b="b"/>
              <a:pathLst>
                <a:path w="8482965" h="55245">
                  <a:moveTo>
                    <a:pt x="0" y="0"/>
                  </a:moveTo>
                  <a:lnTo>
                    <a:pt x="8482584" y="0"/>
                  </a:lnTo>
                </a:path>
                <a:path w="8482965" h="55245">
                  <a:moveTo>
                    <a:pt x="0" y="0"/>
                  </a:moveTo>
                  <a:lnTo>
                    <a:pt x="0" y="54864"/>
                  </a:lnTo>
                </a:path>
                <a:path w="8482965" h="55245">
                  <a:moveTo>
                    <a:pt x="2121408" y="0"/>
                  </a:moveTo>
                  <a:lnTo>
                    <a:pt x="2121408" y="54864"/>
                  </a:lnTo>
                </a:path>
                <a:path w="8482965" h="55245">
                  <a:moveTo>
                    <a:pt x="4242816" y="0"/>
                  </a:moveTo>
                  <a:lnTo>
                    <a:pt x="4242816" y="54864"/>
                  </a:lnTo>
                </a:path>
                <a:path w="8482965" h="55245">
                  <a:moveTo>
                    <a:pt x="6364224" y="0"/>
                  </a:moveTo>
                  <a:lnTo>
                    <a:pt x="6364224" y="54864"/>
                  </a:lnTo>
                </a:path>
                <a:path w="8482965" h="55245">
                  <a:moveTo>
                    <a:pt x="8482584" y="0"/>
                  </a:moveTo>
                  <a:lnTo>
                    <a:pt x="8482584" y="54864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6138671" y="4183379"/>
            <a:ext cx="2757170" cy="0"/>
          </a:xfrm>
          <a:custGeom>
            <a:avLst/>
            <a:gdLst/>
            <a:ahLst/>
            <a:cxnLst/>
            <a:rect l="l" t="t" r="r" b="b"/>
            <a:pathLst>
              <a:path w="2757170" h="0">
                <a:moveTo>
                  <a:pt x="0" y="0"/>
                </a:moveTo>
                <a:lnTo>
                  <a:pt x="2756916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6138671" y="3820667"/>
            <a:ext cx="2757170" cy="0"/>
          </a:xfrm>
          <a:custGeom>
            <a:avLst/>
            <a:gdLst/>
            <a:ahLst/>
            <a:cxnLst/>
            <a:rect l="l" t="t" r="r" b="b"/>
            <a:pathLst>
              <a:path w="2757170" h="0">
                <a:moveTo>
                  <a:pt x="0" y="0"/>
                </a:moveTo>
                <a:lnTo>
                  <a:pt x="2756916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1898904" y="3092195"/>
            <a:ext cx="5514340" cy="0"/>
          </a:xfrm>
          <a:custGeom>
            <a:avLst/>
            <a:gdLst/>
            <a:ahLst/>
            <a:cxnLst/>
            <a:rect l="l" t="t" r="r" b="b"/>
            <a:pathLst>
              <a:path w="5514340" h="0">
                <a:moveTo>
                  <a:pt x="0" y="0"/>
                </a:moveTo>
                <a:lnTo>
                  <a:pt x="551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8260080" y="3092195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4" h="0">
                <a:moveTo>
                  <a:pt x="0" y="0"/>
                </a:moveTo>
                <a:lnTo>
                  <a:pt x="6355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1898904" y="2729483"/>
            <a:ext cx="5514340" cy="0"/>
          </a:xfrm>
          <a:custGeom>
            <a:avLst/>
            <a:gdLst/>
            <a:ahLst/>
            <a:cxnLst/>
            <a:rect l="l" t="t" r="r" b="b"/>
            <a:pathLst>
              <a:path w="5514340" h="0">
                <a:moveTo>
                  <a:pt x="0" y="0"/>
                </a:moveTo>
                <a:lnTo>
                  <a:pt x="551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260080" y="2729483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4" h="0">
                <a:moveTo>
                  <a:pt x="0" y="0"/>
                </a:moveTo>
                <a:lnTo>
                  <a:pt x="6355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1898904" y="2366772"/>
            <a:ext cx="5514340" cy="0"/>
          </a:xfrm>
          <a:custGeom>
            <a:avLst/>
            <a:gdLst/>
            <a:ahLst/>
            <a:cxnLst/>
            <a:rect l="l" t="t" r="r" b="b"/>
            <a:pathLst>
              <a:path w="5514340" h="0">
                <a:moveTo>
                  <a:pt x="0" y="0"/>
                </a:moveTo>
                <a:lnTo>
                  <a:pt x="551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8260080" y="2366772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4" h="0">
                <a:moveTo>
                  <a:pt x="0" y="0"/>
                </a:moveTo>
                <a:lnTo>
                  <a:pt x="6355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1898904" y="2001011"/>
            <a:ext cx="5514340" cy="0"/>
          </a:xfrm>
          <a:custGeom>
            <a:avLst/>
            <a:gdLst/>
            <a:ahLst/>
            <a:cxnLst/>
            <a:rect l="l" t="t" r="r" b="b"/>
            <a:pathLst>
              <a:path w="5514340" h="0">
                <a:moveTo>
                  <a:pt x="0" y="0"/>
                </a:moveTo>
                <a:lnTo>
                  <a:pt x="551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8260080" y="2001011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4" h="0">
                <a:moveTo>
                  <a:pt x="0" y="0"/>
                </a:moveTo>
                <a:lnTo>
                  <a:pt x="6355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1898904" y="1638300"/>
            <a:ext cx="5514340" cy="0"/>
          </a:xfrm>
          <a:custGeom>
            <a:avLst/>
            <a:gdLst/>
            <a:ahLst/>
            <a:cxnLst/>
            <a:rect l="l" t="t" r="r" b="b"/>
            <a:pathLst>
              <a:path w="5514340" h="0">
                <a:moveTo>
                  <a:pt x="0" y="0"/>
                </a:moveTo>
                <a:lnTo>
                  <a:pt x="551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8260080" y="1638300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4" h="0">
                <a:moveTo>
                  <a:pt x="0" y="0"/>
                </a:moveTo>
                <a:lnTo>
                  <a:pt x="6355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8260080" y="1275587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4" h="0">
                <a:moveTo>
                  <a:pt x="0" y="0"/>
                </a:moveTo>
                <a:lnTo>
                  <a:pt x="6355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1048511" y="1493519"/>
            <a:ext cx="850900" cy="1963420"/>
          </a:xfrm>
          <a:prstGeom prst="rect">
            <a:avLst/>
          </a:prstGeom>
          <a:solidFill>
            <a:srgbClr val="3981B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73355">
              <a:lnSpc>
                <a:spcPct val="100000"/>
              </a:lnSpc>
              <a:spcBef>
                <a:spcPts val="2075"/>
              </a:spcBef>
            </a:pPr>
            <a:r>
              <a:rPr dirty="0" sz="1800" spc="-20">
                <a:latin typeface="Arial Black"/>
                <a:cs typeface="Arial Black"/>
              </a:rPr>
              <a:t>10.8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391027" y="3034995"/>
            <a:ext cx="407034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Arial Black"/>
                <a:cs typeface="Arial Black"/>
              </a:rPr>
              <a:t>0.3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291328" y="3456432"/>
            <a:ext cx="847725" cy="871855"/>
          </a:xfrm>
          <a:prstGeom prst="rect">
            <a:avLst/>
          </a:prstGeom>
          <a:solidFill>
            <a:srgbClr val="3981B9"/>
          </a:solidFill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13995">
              <a:lnSpc>
                <a:spcPct val="100000"/>
              </a:lnSpc>
            </a:pPr>
            <a:r>
              <a:rPr dirty="0" sz="1800">
                <a:latin typeface="Arial Black"/>
                <a:cs typeface="Arial Black"/>
              </a:rPr>
              <a:t>-</a:t>
            </a:r>
            <a:r>
              <a:rPr dirty="0" sz="1800" spc="-25">
                <a:latin typeface="Arial Black"/>
                <a:cs typeface="Arial Black"/>
              </a:rPr>
              <a:t>4.8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412735" y="1094231"/>
            <a:ext cx="847725" cy="2362200"/>
          </a:xfrm>
          <a:prstGeom prst="rect">
            <a:avLst/>
          </a:prstGeom>
          <a:solidFill>
            <a:srgbClr val="3981B9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50">
              <a:latin typeface="Times New Roman"/>
              <a:cs typeface="Times New Roman"/>
            </a:endParaRPr>
          </a:p>
          <a:p>
            <a:pPr marL="174625">
              <a:lnSpc>
                <a:spcPct val="100000"/>
              </a:lnSpc>
            </a:pPr>
            <a:r>
              <a:rPr dirty="0" sz="1800" spc="-20">
                <a:latin typeface="Arial Black"/>
                <a:cs typeface="Arial Black"/>
              </a:rPr>
              <a:t>13.0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91236" y="4447438"/>
            <a:ext cx="22669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25">
                <a:latin typeface="Times New Roman"/>
                <a:cs typeface="Times New Roman"/>
              </a:rPr>
              <a:t>6.0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1236" y="4083202"/>
            <a:ext cx="227329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25">
                <a:latin typeface="Times New Roman"/>
                <a:cs typeface="Times New Roman"/>
              </a:rPr>
              <a:t>4.0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91236" y="3719829"/>
            <a:ext cx="22669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25">
                <a:latin typeface="Times New Roman"/>
                <a:cs typeface="Times New Roman"/>
              </a:rPr>
              <a:t>2.0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33299" y="3356228"/>
            <a:ext cx="1841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0.0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33299" y="2992627"/>
            <a:ext cx="1841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2.0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33299" y="2628645"/>
            <a:ext cx="1841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4.0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33299" y="2265044"/>
            <a:ext cx="1841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6.0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33299" y="1901443"/>
            <a:ext cx="1841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8.0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9900" y="1537461"/>
            <a:ext cx="24828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10.0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69900" y="1173861"/>
            <a:ext cx="24828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12.0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9900" y="810260"/>
            <a:ext cx="24828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14.0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21640" y="4630013"/>
            <a:ext cx="2103120" cy="445134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875030" marR="5080" indent="-862965">
              <a:lnSpc>
                <a:spcPts val="1630"/>
              </a:lnSpc>
              <a:spcBef>
                <a:spcPts val="185"/>
              </a:spcBef>
            </a:pPr>
            <a:r>
              <a:rPr dirty="0" sz="1400">
                <a:latin typeface="Times New Roman"/>
                <a:cs typeface="Times New Roman"/>
              </a:rPr>
              <a:t>Прогноз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свтової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торгівлі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на </a:t>
            </a:r>
            <a:r>
              <a:rPr dirty="0" sz="1400" spc="-20">
                <a:latin typeface="Times New Roman"/>
                <a:cs typeface="Times New Roman"/>
              </a:rPr>
              <a:t>2021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848101" y="4630013"/>
            <a:ext cx="149352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Times New Roman"/>
                <a:cs typeface="Times New Roman"/>
              </a:rPr>
              <a:t>Товарообіг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України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073777" y="4630013"/>
            <a:ext cx="128460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Times New Roman"/>
                <a:cs typeface="Times New Roman"/>
              </a:rPr>
              <a:t>Експорт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України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244333" y="4630013"/>
            <a:ext cx="118681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Імпорт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України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97485">
              <a:lnSpc>
                <a:spcPct val="100000"/>
              </a:lnSpc>
              <a:spcBef>
                <a:spcPts val="105"/>
              </a:spcBef>
            </a:pPr>
            <a:r>
              <a:rPr dirty="0"/>
              <a:t>Динаміка</a:t>
            </a:r>
            <a:r>
              <a:rPr dirty="0" spc="-90"/>
              <a:t> </a:t>
            </a:r>
            <a:r>
              <a:rPr dirty="0"/>
              <a:t>вартісних</a:t>
            </a:r>
            <a:r>
              <a:rPr dirty="0" spc="-50"/>
              <a:t> </a:t>
            </a:r>
            <a:r>
              <a:rPr dirty="0"/>
              <a:t>та</a:t>
            </a:r>
            <a:r>
              <a:rPr dirty="0" spc="-30"/>
              <a:t> </a:t>
            </a:r>
            <a:r>
              <a:rPr dirty="0"/>
              <a:t>фізичних</a:t>
            </a:r>
            <a:r>
              <a:rPr dirty="0" spc="-50"/>
              <a:t> </a:t>
            </a:r>
            <a:r>
              <a:rPr dirty="0"/>
              <a:t>обсягів</a:t>
            </a:r>
            <a:r>
              <a:rPr dirty="0" spc="-40"/>
              <a:t> </a:t>
            </a:r>
            <a:r>
              <a:rPr dirty="0" spc="-10"/>
              <a:t>зовнішньої</a:t>
            </a:r>
          </a:p>
          <a:p>
            <a:pPr algn="ctr" marL="210820">
              <a:lnSpc>
                <a:spcPct val="100000"/>
              </a:lnSpc>
            </a:pPr>
            <a:r>
              <a:rPr dirty="0"/>
              <a:t>торгівлі</a:t>
            </a:r>
            <a:r>
              <a:rPr dirty="0" spc="-65"/>
              <a:t> </a:t>
            </a:r>
            <a:r>
              <a:rPr dirty="0" spc="-25"/>
              <a:t>України</a:t>
            </a:r>
            <a:r>
              <a:rPr dirty="0" spc="-90"/>
              <a:t> </a:t>
            </a:r>
            <a:r>
              <a:rPr dirty="0" sz="1200">
                <a:latin typeface="Arial"/>
                <a:cs typeface="Arial"/>
              </a:rPr>
              <a:t>(10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місяців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2021),</a:t>
            </a:r>
            <a:r>
              <a:rPr dirty="0" sz="1200" spc="-55">
                <a:latin typeface="Arial"/>
                <a:cs typeface="Arial"/>
              </a:rPr>
              <a:t> </a:t>
            </a:r>
            <a:r>
              <a:rPr dirty="0" sz="1200" spc="-50"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16051" y="844295"/>
            <a:ext cx="8594090" cy="3609340"/>
            <a:chOff x="416051" y="844295"/>
            <a:chExt cx="8594090" cy="3609340"/>
          </a:xfrm>
        </p:grpSpPr>
        <p:sp>
          <p:nvSpPr>
            <p:cNvPr id="4" name="object 4" descr=""/>
            <p:cNvSpPr/>
            <p:nvPr/>
          </p:nvSpPr>
          <p:spPr>
            <a:xfrm>
              <a:off x="455675" y="4088891"/>
              <a:ext cx="8549640" cy="360045"/>
            </a:xfrm>
            <a:custGeom>
              <a:avLst/>
              <a:gdLst/>
              <a:ahLst/>
              <a:cxnLst/>
              <a:rect l="l" t="t" r="r" b="b"/>
              <a:pathLst>
                <a:path w="8549640" h="360045">
                  <a:moveTo>
                    <a:pt x="0" y="359663"/>
                  </a:moveTo>
                  <a:lnTo>
                    <a:pt x="8549640" y="359663"/>
                  </a:lnTo>
                </a:path>
                <a:path w="8549640" h="360045">
                  <a:moveTo>
                    <a:pt x="0" y="0"/>
                  </a:moveTo>
                  <a:lnTo>
                    <a:pt x="8549640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55675" y="1208531"/>
              <a:ext cx="3461385" cy="2158365"/>
            </a:xfrm>
            <a:custGeom>
              <a:avLst/>
              <a:gdLst/>
              <a:ahLst/>
              <a:cxnLst/>
              <a:rect l="l" t="t" r="r" b="b"/>
              <a:pathLst>
                <a:path w="3461385" h="2158365">
                  <a:moveTo>
                    <a:pt x="0" y="2157984"/>
                  </a:moveTo>
                  <a:lnTo>
                    <a:pt x="611124" y="2157984"/>
                  </a:lnTo>
                </a:path>
                <a:path w="3461385" h="2158365">
                  <a:moveTo>
                    <a:pt x="1424940" y="2157984"/>
                  </a:moveTo>
                  <a:lnTo>
                    <a:pt x="3461004" y="2157984"/>
                  </a:lnTo>
                </a:path>
                <a:path w="3461385" h="2158365">
                  <a:moveTo>
                    <a:pt x="0" y="1798319"/>
                  </a:moveTo>
                  <a:lnTo>
                    <a:pt x="611124" y="1798319"/>
                  </a:lnTo>
                </a:path>
                <a:path w="3461385" h="2158365">
                  <a:moveTo>
                    <a:pt x="1424940" y="1798319"/>
                  </a:moveTo>
                  <a:lnTo>
                    <a:pt x="3461004" y="1798319"/>
                  </a:lnTo>
                </a:path>
                <a:path w="3461385" h="2158365">
                  <a:moveTo>
                    <a:pt x="0" y="1438655"/>
                  </a:moveTo>
                  <a:lnTo>
                    <a:pt x="611124" y="1438655"/>
                  </a:lnTo>
                </a:path>
                <a:path w="3461385" h="2158365">
                  <a:moveTo>
                    <a:pt x="1424940" y="1438655"/>
                  </a:moveTo>
                  <a:lnTo>
                    <a:pt x="3461004" y="1438655"/>
                  </a:lnTo>
                </a:path>
                <a:path w="3461385" h="2158365">
                  <a:moveTo>
                    <a:pt x="0" y="1078991"/>
                  </a:moveTo>
                  <a:lnTo>
                    <a:pt x="611124" y="1078991"/>
                  </a:lnTo>
                </a:path>
                <a:path w="3461385" h="2158365">
                  <a:moveTo>
                    <a:pt x="1424940" y="1078991"/>
                  </a:moveTo>
                  <a:lnTo>
                    <a:pt x="3461004" y="1078991"/>
                  </a:lnTo>
                </a:path>
                <a:path w="3461385" h="2158365">
                  <a:moveTo>
                    <a:pt x="0" y="719327"/>
                  </a:moveTo>
                  <a:lnTo>
                    <a:pt x="611124" y="719327"/>
                  </a:lnTo>
                </a:path>
                <a:path w="3461385" h="2158365">
                  <a:moveTo>
                    <a:pt x="1424940" y="719327"/>
                  </a:moveTo>
                  <a:lnTo>
                    <a:pt x="3461004" y="719327"/>
                  </a:lnTo>
                </a:path>
                <a:path w="3461385" h="2158365">
                  <a:moveTo>
                    <a:pt x="0" y="359663"/>
                  </a:moveTo>
                  <a:lnTo>
                    <a:pt x="611124" y="359663"/>
                  </a:lnTo>
                </a:path>
                <a:path w="3461385" h="2158365">
                  <a:moveTo>
                    <a:pt x="1424940" y="359663"/>
                  </a:moveTo>
                  <a:lnTo>
                    <a:pt x="3461004" y="359663"/>
                  </a:lnTo>
                </a:path>
                <a:path w="3461385" h="2158365">
                  <a:moveTo>
                    <a:pt x="0" y="0"/>
                  </a:moveTo>
                  <a:lnTo>
                    <a:pt x="611124" y="0"/>
                  </a:lnTo>
                </a:path>
                <a:path w="3461385" h="2158365">
                  <a:moveTo>
                    <a:pt x="1424940" y="0"/>
                  </a:moveTo>
                  <a:lnTo>
                    <a:pt x="3461004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66800" y="1185671"/>
              <a:ext cx="814069" cy="2542540"/>
            </a:xfrm>
            <a:custGeom>
              <a:avLst/>
              <a:gdLst/>
              <a:ahLst/>
              <a:cxnLst/>
              <a:rect l="l" t="t" r="r" b="b"/>
              <a:pathLst>
                <a:path w="814069" h="2542540">
                  <a:moveTo>
                    <a:pt x="813816" y="0"/>
                  </a:moveTo>
                  <a:lnTo>
                    <a:pt x="0" y="0"/>
                  </a:lnTo>
                  <a:lnTo>
                    <a:pt x="0" y="2542032"/>
                  </a:lnTo>
                  <a:lnTo>
                    <a:pt x="813816" y="2542032"/>
                  </a:lnTo>
                  <a:lnTo>
                    <a:pt x="813816" y="0"/>
                  </a:lnTo>
                  <a:close/>
                </a:path>
              </a:pathLst>
            </a:custGeom>
            <a:solidFill>
              <a:srgbClr val="3981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730495" y="1208531"/>
              <a:ext cx="4274820" cy="2158365"/>
            </a:xfrm>
            <a:custGeom>
              <a:avLst/>
              <a:gdLst/>
              <a:ahLst/>
              <a:cxnLst/>
              <a:rect l="l" t="t" r="r" b="b"/>
              <a:pathLst>
                <a:path w="4274820" h="2158365">
                  <a:moveTo>
                    <a:pt x="0" y="2157984"/>
                  </a:moveTo>
                  <a:lnTo>
                    <a:pt x="2036063" y="2157984"/>
                  </a:lnTo>
                </a:path>
                <a:path w="4274820" h="2158365">
                  <a:moveTo>
                    <a:pt x="0" y="1798319"/>
                  </a:moveTo>
                  <a:lnTo>
                    <a:pt x="2036063" y="1798319"/>
                  </a:lnTo>
                </a:path>
                <a:path w="4274820" h="2158365">
                  <a:moveTo>
                    <a:pt x="0" y="1438655"/>
                  </a:moveTo>
                  <a:lnTo>
                    <a:pt x="2036063" y="1438655"/>
                  </a:lnTo>
                </a:path>
                <a:path w="4274820" h="2158365">
                  <a:moveTo>
                    <a:pt x="0" y="1078991"/>
                  </a:moveTo>
                  <a:lnTo>
                    <a:pt x="2036063" y="1078991"/>
                  </a:lnTo>
                </a:path>
                <a:path w="4274820" h="2158365">
                  <a:moveTo>
                    <a:pt x="0" y="719327"/>
                  </a:moveTo>
                  <a:lnTo>
                    <a:pt x="2036063" y="719327"/>
                  </a:lnTo>
                </a:path>
                <a:path w="4274820" h="2158365">
                  <a:moveTo>
                    <a:pt x="0" y="359663"/>
                  </a:moveTo>
                  <a:lnTo>
                    <a:pt x="2036063" y="359663"/>
                  </a:lnTo>
                </a:path>
                <a:path w="4274820" h="2158365">
                  <a:moveTo>
                    <a:pt x="0" y="0"/>
                  </a:moveTo>
                  <a:lnTo>
                    <a:pt x="4274820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916680" y="1027175"/>
              <a:ext cx="814069" cy="2700655"/>
            </a:xfrm>
            <a:custGeom>
              <a:avLst/>
              <a:gdLst/>
              <a:ahLst/>
              <a:cxnLst/>
              <a:rect l="l" t="t" r="r" b="b"/>
              <a:pathLst>
                <a:path w="814070" h="2700654">
                  <a:moveTo>
                    <a:pt x="813816" y="0"/>
                  </a:moveTo>
                  <a:lnTo>
                    <a:pt x="0" y="0"/>
                  </a:lnTo>
                  <a:lnTo>
                    <a:pt x="0" y="2700528"/>
                  </a:lnTo>
                  <a:lnTo>
                    <a:pt x="813816" y="2700528"/>
                  </a:lnTo>
                  <a:lnTo>
                    <a:pt x="813816" y="0"/>
                  </a:lnTo>
                  <a:close/>
                </a:path>
              </a:pathLst>
            </a:custGeom>
            <a:solidFill>
              <a:srgbClr val="3981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580375" y="1568195"/>
              <a:ext cx="1424940" cy="1079500"/>
            </a:xfrm>
            <a:custGeom>
              <a:avLst/>
              <a:gdLst/>
              <a:ahLst/>
              <a:cxnLst/>
              <a:rect l="l" t="t" r="r" b="b"/>
              <a:pathLst>
                <a:path w="1424940" h="1079500">
                  <a:moveTo>
                    <a:pt x="0" y="1078991"/>
                  </a:moveTo>
                  <a:lnTo>
                    <a:pt x="1424940" y="1078991"/>
                  </a:lnTo>
                </a:path>
                <a:path w="1424940" h="1079500">
                  <a:moveTo>
                    <a:pt x="0" y="719327"/>
                  </a:moveTo>
                  <a:lnTo>
                    <a:pt x="1424940" y="719327"/>
                  </a:lnTo>
                </a:path>
                <a:path w="1424940" h="1079500">
                  <a:moveTo>
                    <a:pt x="0" y="359663"/>
                  </a:moveTo>
                  <a:lnTo>
                    <a:pt x="1424940" y="359663"/>
                  </a:lnTo>
                </a:path>
                <a:path w="1424940" h="1079500">
                  <a:moveTo>
                    <a:pt x="0" y="0"/>
                  </a:moveTo>
                  <a:lnTo>
                    <a:pt x="1424940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766560" y="1328927"/>
              <a:ext cx="814069" cy="2399030"/>
            </a:xfrm>
            <a:custGeom>
              <a:avLst/>
              <a:gdLst/>
              <a:ahLst/>
              <a:cxnLst/>
              <a:rect l="l" t="t" r="r" b="b"/>
              <a:pathLst>
                <a:path w="814070" h="2399029">
                  <a:moveTo>
                    <a:pt x="813816" y="0"/>
                  </a:moveTo>
                  <a:lnTo>
                    <a:pt x="0" y="0"/>
                  </a:lnTo>
                  <a:lnTo>
                    <a:pt x="0" y="2398776"/>
                  </a:lnTo>
                  <a:lnTo>
                    <a:pt x="813816" y="2398776"/>
                  </a:lnTo>
                  <a:lnTo>
                    <a:pt x="813816" y="0"/>
                  </a:lnTo>
                  <a:close/>
                </a:path>
              </a:pathLst>
            </a:custGeom>
            <a:solidFill>
              <a:srgbClr val="3981B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880616" y="3706367"/>
              <a:ext cx="3663950" cy="365760"/>
            </a:xfrm>
            <a:custGeom>
              <a:avLst/>
              <a:gdLst/>
              <a:ahLst/>
              <a:cxnLst/>
              <a:rect l="l" t="t" r="r" b="b"/>
              <a:pathLst>
                <a:path w="3663950" h="365760">
                  <a:moveTo>
                    <a:pt x="813816" y="0"/>
                  </a:moveTo>
                  <a:lnTo>
                    <a:pt x="0" y="0"/>
                  </a:lnTo>
                  <a:lnTo>
                    <a:pt x="0" y="21336"/>
                  </a:lnTo>
                  <a:lnTo>
                    <a:pt x="813816" y="21336"/>
                  </a:lnTo>
                  <a:lnTo>
                    <a:pt x="813816" y="0"/>
                  </a:lnTo>
                  <a:close/>
                </a:path>
                <a:path w="3663950" h="365760">
                  <a:moveTo>
                    <a:pt x="3663696" y="21336"/>
                  </a:moveTo>
                  <a:lnTo>
                    <a:pt x="2849880" y="21336"/>
                  </a:lnTo>
                  <a:lnTo>
                    <a:pt x="2849880" y="365760"/>
                  </a:lnTo>
                  <a:lnTo>
                    <a:pt x="3663696" y="365760"/>
                  </a:lnTo>
                  <a:lnTo>
                    <a:pt x="3663696" y="2133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8394192" y="3006851"/>
              <a:ext cx="611505" cy="360045"/>
            </a:xfrm>
            <a:custGeom>
              <a:avLst/>
              <a:gdLst/>
              <a:ahLst/>
              <a:cxnLst/>
              <a:rect l="l" t="t" r="r" b="b"/>
              <a:pathLst>
                <a:path w="611504" h="360045">
                  <a:moveTo>
                    <a:pt x="0" y="359664"/>
                  </a:moveTo>
                  <a:lnTo>
                    <a:pt x="611124" y="359664"/>
                  </a:lnTo>
                </a:path>
                <a:path w="611504" h="360045">
                  <a:moveTo>
                    <a:pt x="0" y="0"/>
                  </a:moveTo>
                  <a:lnTo>
                    <a:pt x="611124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580375" y="2791967"/>
              <a:ext cx="814069" cy="935990"/>
            </a:xfrm>
            <a:custGeom>
              <a:avLst/>
              <a:gdLst/>
              <a:ahLst/>
              <a:cxnLst/>
              <a:rect l="l" t="t" r="r" b="b"/>
              <a:pathLst>
                <a:path w="814070" h="935989">
                  <a:moveTo>
                    <a:pt x="813816" y="0"/>
                  </a:moveTo>
                  <a:lnTo>
                    <a:pt x="0" y="0"/>
                  </a:lnTo>
                  <a:lnTo>
                    <a:pt x="0" y="935736"/>
                  </a:lnTo>
                  <a:lnTo>
                    <a:pt x="813816" y="935736"/>
                  </a:lnTo>
                  <a:lnTo>
                    <a:pt x="8138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16051" y="848867"/>
              <a:ext cx="8589645" cy="3599815"/>
            </a:xfrm>
            <a:custGeom>
              <a:avLst/>
              <a:gdLst/>
              <a:ahLst/>
              <a:cxnLst/>
              <a:rect l="l" t="t" r="r" b="b"/>
              <a:pathLst>
                <a:path w="8589645" h="3599815">
                  <a:moveTo>
                    <a:pt x="39624" y="0"/>
                  </a:moveTo>
                  <a:lnTo>
                    <a:pt x="8589264" y="0"/>
                  </a:lnTo>
                </a:path>
                <a:path w="8589645" h="3599815">
                  <a:moveTo>
                    <a:pt x="39624" y="3599687"/>
                  </a:moveTo>
                  <a:lnTo>
                    <a:pt x="39624" y="0"/>
                  </a:lnTo>
                </a:path>
                <a:path w="8589645" h="3599815">
                  <a:moveTo>
                    <a:pt x="0" y="3599687"/>
                  </a:moveTo>
                  <a:lnTo>
                    <a:pt x="39624" y="3599687"/>
                  </a:lnTo>
                </a:path>
                <a:path w="8589645" h="3599815">
                  <a:moveTo>
                    <a:pt x="0" y="3240023"/>
                  </a:moveTo>
                  <a:lnTo>
                    <a:pt x="39624" y="3240023"/>
                  </a:lnTo>
                </a:path>
                <a:path w="8589645" h="3599815">
                  <a:moveTo>
                    <a:pt x="0" y="2880359"/>
                  </a:moveTo>
                  <a:lnTo>
                    <a:pt x="39624" y="2880359"/>
                  </a:lnTo>
                </a:path>
                <a:path w="8589645" h="3599815">
                  <a:moveTo>
                    <a:pt x="0" y="2517647"/>
                  </a:moveTo>
                  <a:lnTo>
                    <a:pt x="39624" y="2517647"/>
                  </a:lnTo>
                </a:path>
                <a:path w="8589645" h="3599815">
                  <a:moveTo>
                    <a:pt x="0" y="2157983"/>
                  </a:moveTo>
                  <a:lnTo>
                    <a:pt x="39624" y="2157983"/>
                  </a:lnTo>
                </a:path>
                <a:path w="8589645" h="3599815">
                  <a:moveTo>
                    <a:pt x="0" y="1798319"/>
                  </a:moveTo>
                  <a:lnTo>
                    <a:pt x="39624" y="1798319"/>
                  </a:lnTo>
                </a:path>
                <a:path w="8589645" h="3599815">
                  <a:moveTo>
                    <a:pt x="0" y="1438655"/>
                  </a:moveTo>
                  <a:lnTo>
                    <a:pt x="39624" y="1438655"/>
                  </a:lnTo>
                </a:path>
                <a:path w="8589645" h="3599815">
                  <a:moveTo>
                    <a:pt x="0" y="1078991"/>
                  </a:moveTo>
                  <a:lnTo>
                    <a:pt x="39624" y="1078991"/>
                  </a:lnTo>
                </a:path>
                <a:path w="8589645" h="3599815">
                  <a:moveTo>
                    <a:pt x="0" y="719327"/>
                  </a:moveTo>
                  <a:lnTo>
                    <a:pt x="39624" y="719327"/>
                  </a:lnTo>
                </a:path>
                <a:path w="8589645" h="3599815">
                  <a:moveTo>
                    <a:pt x="0" y="359663"/>
                  </a:moveTo>
                  <a:lnTo>
                    <a:pt x="39624" y="359663"/>
                  </a:lnTo>
                </a:path>
                <a:path w="8589645" h="3599815">
                  <a:moveTo>
                    <a:pt x="0" y="0"/>
                  </a:moveTo>
                  <a:lnTo>
                    <a:pt x="39624" y="0"/>
                  </a:lnTo>
                </a:path>
                <a:path w="8589645" h="3599815">
                  <a:moveTo>
                    <a:pt x="39624" y="2880359"/>
                  </a:moveTo>
                  <a:lnTo>
                    <a:pt x="8589264" y="2880359"/>
                  </a:lnTo>
                </a:path>
                <a:path w="8589645" h="3599815">
                  <a:moveTo>
                    <a:pt x="39624" y="2880359"/>
                  </a:moveTo>
                  <a:lnTo>
                    <a:pt x="39624" y="2923031"/>
                  </a:lnTo>
                </a:path>
                <a:path w="8589645" h="3599815">
                  <a:moveTo>
                    <a:pt x="2889504" y="2880359"/>
                  </a:moveTo>
                  <a:lnTo>
                    <a:pt x="2889504" y="2923031"/>
                  </a:lnTo>
                </a:path>
                <a:path w="8589645" h="3599815">
                  <a:moveTo>
                    <a:pt x="5739384" y="2880359"/>
                  </a:moveTo>
                  <a:lnTo>
                    <a:pt x="5739384" y="2923031"/>
                  </a:lnTo>
                </a:path>
                <a:path w="8589645" h="3599815">
                  <a:moveTo>
                    <a:pt x="8589264" y="2880359"/>
                  </a:moveTo>
                  <a:lnTo>
                    <a:pt x="8589264" y="2923031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251915" y="883996"/>
            <a:ext cx="43878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20">
                <a:latin typeface="Arial Black"/>
                <a:cs typeface="Arial Black"/>
              </a:rPr>
              <a:t>35.3</a:t>
            </a:r>
            <a:endParaRPr sz="1400">
              <a:latin typeface="Arial Black"/>
              <a:cs typeface="Arial Black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102353" y="796798"/>
            <a:ext cx="44005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0">
                <a:latin typeface="Arial Black"/>
                <a:cs typeface="Arial Black"/>
              </a:rPr>
              <a:t>37.5</a:t>
            </a:r>
            <a:endParaRPr sz="1400">
              <a:latin typeface="Arial Black"/>
              <a:cs typeface="Arial Black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915150" y="952245"/>
            <a:ext cx="438784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0">
                <a:latin typeface="Arial Black"/>
                <a:cs typeface="Arial Black"/>
              </a:rPr>
              <a:t>33.3</a:t>
            </a:r>
            <a:endParaRPr sz="1400">
              <a:latin typeface="Arial Black"/>
              <a:cs typeface="Arial Black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48585" y="3438905"/>
            <a:ext cx="279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Arial Black"/>
                <a:cs typeface="Arial Black"/>
              </a:rPr>
              <a:t>0.3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972050" y="4135627"/>
            <a:ext cx="3314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 Black"/>
                <a:cs typeface="Arial Black"/>
              </a:rPr>
              <a:t>-</a:t>
            </a:r>
            <a:r>
              <a:rPr dirty="0" sz="1200" spc="-25">
                <a:latin typeface="Arial Black"/>
                <a:cs typeface="Arial Black"/>
              </a:rPr>
              <a:t>4.8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798054" y="2523870"/>
            <a:ext cx="381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Arial Black"/>
                <a:cs typeface="Arial Black"/>
              </a:rPr>
              <a:t>13.0</a:t>
            </a:r>
            <a:endParaRPr sz="1200">
              <a:latin typeface="Arial Black"/>
              <a:cs typeface="Arial Black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9900" y="4348683"/>
            <a:ext cx="29083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20">
                <a:latin typeface="Times New Roman"/>
                <a:cs typeface="Times New Roman"/>
              </a:rPr>
              <a:t>10.0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33299" y="3628390"/>
            <a:ext cx="227329" cy="539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461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0.0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25">
                <a:latin typeface="Times New Roman"/>
                <a:cs typeface="Times New Roman"/>
              </a:rPr>
              <a:t>5.0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12268" y="2907918"/>
            <a:ext cx="248285" cy="539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10.0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5.0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12268" y="2547619"/>
            <a:ext cx="24828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15.0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12268" y="1467104"/>
            <a:ext cx="248285" cy="89979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30.0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0">
                <a:latin typeface="Times New Roman"/>
                <a:cs typeface="Times New Roman"/>
              </a:rPr>
              <a:t>25.0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20">
                <a:latin typeface="Times New Roman"/>
                <a:cs typeface="Times New Roman"/>
              </a:rPr>
              <a:t>20.0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12268" y="1106804"/>
            <a:ext cx="24828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35.0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12268" y="746505"/>
            <a:ext cx="24828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40.0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512824" y="4519371"/>
            <a:ext cx="7340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Товарообіг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451984" y="4519371"/>
            <a:ext cx="5581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Експорт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7342378" y="4519371"/>
            <a:ext cx="4756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Імпорт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2279904" y="496214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2" y="0"/>
                </a:moveTo>
                <a:lnTo>
                  <a:pt x="0" y="0"/>
                </a:lnTo>
                <a:lnTo>
                  <a:pt x="0" y="88391"/>
                </a:lnTo>
                <a:lnTo>
                  <a:pt x="88392" y="88391"/>
                </a:lnTo>
                <a:lnTo>
                  <a:pt x="88392" y="0"/>
                </a:lnTo>
                <a:close/>
              </a:path>
            </a:pathLst>
          </a:custGeom>
          <a:solidFill>
            <a:srgbClr val="3981B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2394966" y="4882692"/>
            <a:ext cx="11677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Вартісні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обсягі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5647944" y="496214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0"/>
                </a:moveTo>
                <a:lnTo>
                  <a:pt x="0" y="0"/>
                </a:lnTo>
                <a:lnTo>
                  <a:pt x="0" y="88391"/>
                </a:lnTo>
                <a:lnTo>
                  <a:pt x="88391" y="88391"/>
                </a:lnTo>
                <a:lnTo>
                  <a:pt x="8839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5765038" y="4882692"/>
            <a:ext cx="116776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Фізичні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обсяги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94945">
              <a:lnSpc>
                <a:spcPct val="100000"/>
              </a:lnSpc>
              <a:spcBef>
                <a:spcPts val="105"/>
              </a:spcBef>
            </a:pPr>
            <a:r>
              <a:rPr dirty="0"/>
              <a:t>Прогнози</a:t>
            </a:r>
            <a:r>
              <a:rPr dirty="0" spc="-70"/>
              <a:t> </a:t>
            </a:r>
            <a:r>
              <a:rPr dirty="0"/>
              <a:t>індексів</a:t>
            </a:r>
            <a:r>
              <a:rPr dirty="0" spc="-45"/>
              <a:t> </a:t>
            </a:r>
            <a:r>
              <a:rPr dirty="0"/>
              <a:t>цін</a:t>
            </a:r>
            <a:r>
              <a:rPr dirty="0" spc="-10"/>
              <a:t> </a:t>
            </a:r>
            <a:r>
              <a:rPr dirty="0"/>
              <a:t>на</a:t>
            </a:r>
            <a:r>
              <a:rPr dirty="0" spc="-35"/>
              <a:t> </a:t>
            </a:r>
            <a:r>
              <a:rPr dirty="0"/>
              <a:t>окремі</a:t>
            </a:r>
            <a:r>
              <a:rPr dirty="0" spc="-60"/>
              <a:t> </a:t>
            </a:r>
            <a:r>
              <a:rPr dirty="0" spc="-10"/>
              <a:t>товари</a:t>
            </a:r>
          </a:p>
          <a:p>
            <a:pPr algn="ctr" marL="204470">
              <a:lnSpc>
                <a:spcPct val="100000"/>
              </a:lnSpc>
            </a:pPr>
            <a:r>
              <a:rPr dirty="0"/>
              <a:t>(в</a:t>
            </a:r>
            <a:r>
              <a:rPr dirty="0" spc="-30"/>
              <a:t> </a:t>
            </a:r>
            <a:r>
              <a:rPr dirty="0"/>
              <a:t>номінальних</a:t>
            </a:r>
            <a:r>
              <a:rPr dirty="0" spc="-100"/>
              <a:t> </a:t>
            </a:r>
            <a:r>
              <a:rPr dirty="0"/>
              <a:t>дол.</a:t>
            </a:r>
            <a:r>
              <a:rPr dirty="0" spc="-60"/>
              <a:t> </a:t>
            </a:r>
            <a:r>
              <a:rPr dirty="0"/>
              <a:t>США),</a:t>
            </a:r>
            <a:r>
              <a:rPr dirty="0" spc="-20"/>
              <a:t> </a:t>
            </a:r>
            <a:r>
              <a:rPr dirty="0" spc="-50"/>
              <a:t>%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42900" y="978407"/>
            <a:ext cx="8667115" cy="3461385"/>
            <a:chOff x="342900" y="978407"/>
            <a:chExt cx="8667115" cy="3461385"/>
          </a:xfrm>
        </p:grpSpPr>
        <p:sp>
          <p:nvSpPr>
            <p:cNvPr id="4" name="object 4" descr=""/>
            <p:cNvSpPr/>
            <p:nvPr/>
          </p:nvSpPr>
          <p:spPr>
            <a:xfrm>
              <a:off x="382523" y="3912107"/>
              <a:ext cx="8623300" cy="0"/>
            </a:xfrm>
            <a:custGeom>
              <a:avLst/>
              <a:gdLst/>
              <a:ahLst/>
              <a:cxnLst/>
              <a:rect l="l" t="t" r="r" b="b"/>
              <a:pathLst>
                <a:path w="8623300" h="0">
                  <a:moveTo>
                    <a:pt x="0" y="0"/>
                  </a:moveTo>
                  <a:lnTo>
                    <a:pt x="8622792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82523" y="3424427"/>
              <a:ext cx="454659" cy="0"/>
            </a:xfrm>
            <a:custGeom>
              <a:avLst/>
              <a:gdLst/>
              <a:ahLst/>
              <a:cxnLst/>
              <a:rect l="l" t="t" r="r" b="b"/>
              <a:pathLst>
                <a:path w="454659" h="0">
                  <a:moveTo>
                    <a:pt x="0" y="0"/>
                  </a:moveTo>
                  <a:lnTo>
                    <a:pt x="454151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82523" y="2449067"/>
              <a:ext cx="8623300" cy="487680"/>
            </a:xfrm>
            <a:custGeom>
              <a:avLst/>
              <a:gdLst/>
              <a:ahLst/>
              <a:cxnLst/>
              <a:rect l="l" t="t" r="r" b="b"/>
              <a:pathLst>
                <a:path w="8623300" h="487680">
                  <a:moveTo>
                    <a:pt x="0" y="487680"/>
                  </a:moveTo>
                  <a:lnTo>
                    <a:pt x="8622792" y="487680"/>
                  </a:lnTo>
                </a:path>
                <a:path w="8623300" h="487680">
                  <a:moveTo>
                    <a:pt x="0" y="0"/>
                  </a:moveTo>
                  <a:lnTo>
                    <a:pt x="8622792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82523" y="1470659"/>
              <a:ext cx="6922134" cy="490855"/>
            </a:xfrm>
            <a:custGeom>
              <a:avLst/>
              <a:gdLst/>
              <a:ahLst/>
              <a:cxnLst/>
              <a:rect l="l" t="t" r="r" b="b"/>
              <a:pathLst>
                <a:path w="6922134" h="490855">
                  <a:moveTo>
                    <a:pt x="0" y="490727"/>
                  </a:moveTo>
                  <a:lnTo>
                    <a:pt x="3688079" y="490727"/>
                  </a:lnTo>
                </a:path>
                <a:path w="6922134" h="490855">
                  <a:moveTo>
                    <a:pt x="0" y="0"/>
                  </a:moveTo>
                  <a:lnTo>
                    <a:pt x="6922008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2900" y="982979"/>
              <a:ext cx="8662670" cy="3456940"/>
            </a:xfrm>
            <a:custGeom>
              <a:avLst/>
              <a:gdLst/>
              <a:ahLst/>
              <a:cxnLst/>
              <a:rect l="l" t="t" r="r" b="b"/>
              <a:pathLst>
                <a:path w="8662670" h="3456940">
                  <a:moveTo>
                    <a:pt x="39624" y="0"/>
                  </a:moveTo>
                  <a:lnTo>
                    <a:pt x="8662416" y="0"/>
                  </a:lnTo>
                </a:path>
                <a:path w="8662670" h="3456940">
                  <a:moveTo>
                    <a:pt x="39624" y="3419856"/>
                  </a:moveTo>
                  <a:lnTo>
                    <a:pt x="39624" y="0"/>
                  </a:lnTo>
                </a:path>
                <a:path w="8662670" h="3456940">
                  <a:moveTo>
                    <a:pt x="0" y="3419856"/>
                  </a:moveTo>
                  <a:lnTo>
                    <a:pt x="39624" y="3419856"/>
                  </a:lnTo>
                </a:path>
                <a:path w="8662670" h="3456940">
                  <a:moveTo>
                    <a:pt x="0" y="2929128"/>
                  </a:moveTo>
                  <a:lnTo>
                    <a:pt x="39624" y="2929128"/>
                  </a:lnTo>
                </a:path>
                <a:path w="8662670" h="3456940">
                  <a:moveTo>
                    <a:pt x="0" y="2441448"/>
                  </a:moveTo>
                  <a:lnTo>
                    <a:pt x="39624" y="2441448"/>
                  </a:lnTo>
                </a:path>
                <a:path w="8662670" h="3456940">
                  <a:moveTo>
                    <a:pt x="0" y="1953768"/>
                  </a:moveTo>
                  <a:lnTo>
                    <a:pt x="39624" y="1953768"/>
                  </a:lnTo>
                </a:path>
                <a:path w="8662670" h="3456940">
                  <a:moveTo>
                    <a:pt x="0" y="1466088"/>
                  </a:moveTo>
                  <a:lnTo>
                    <a:pt x="39624" y="1466088"/>
                  </a:lnTo>
                </a:path>
                <a:path w="8662670" h="3456940">
                  <a:moveTo>
                    <a:pt x="0" y="978408"/>
                  </a:moveTo>
                  <a:lnTo>
                    <a:pt x="39624" y="978408"/>
                  </a:lnTo>
                </a:path>
                <a:path w="8662670" h="3456940">
                  <a:moveTo>
                    <a:pt x="0" y="487680"/>
                  </a:moveTo>
                  <a:lnTo>
                    <a:pt x="39624" y="487680"/>
                  </a:lnTo>
                </a:path>
                <a:path w="8662670" h="3456940">
                  <a:moveTo>
                    <a:pt x="0" y="0"/>
                  </a:moveTo>
                  <a:lnTo>
                    <a:pt x="39624" y="0"/>
                  </a:lnTo>
                </a:path>
                <a:path w="8662670" h="3456940">
                  <a:moveTo>
                    <a:pt x="39624" y="3419856"/>
                  </a:moveTo>
                  <a:lnTo>
                    <a:pt x="8662416" y="3419856"/>
                  </a:lnTo>
                </a:path>
                <a:path w="8662670" h="3456940">
                  <a:moveTo>
                    <a:pt x="39624" y="3419856"/>
                  </a:moveTo>
                  <a:lnTo>
                    <a:pt x="39624" y="3456432"/>
                  </a:lnTo>
                </a:path>
                <a:path w="8662670" h="3456940">
                  <a:moveTo>
                    <a:pt x="1115568" y="3419856"/>
                  </a:moveTo>
                  <a:lnTo>
                    <a:pt x="1115568" y="3456432"/>
                  </a:lnTo>
                </a:path>
                <a:path w="8662670" h="3456940">
                  <a:moveTo>
                    <a:pt x="2194560" y="3419856"/>
                  </a:moveTo>
                  <a:lnTo>
                    <a:pt x="2194560" y="3456432"/>
                  </a:lnTo>
                </a:path>
                <a:path w="8662670" h="3456940">
                  <a:moveTo>
                    <a:pt x="3270504" y="3419856"/>
                  </a:moveTo>
                  <a:lnTo>
                    <a:pt x="3270504" y="3456432"/>
                  </a:lnTo>
                </a:path>
                <a:path w="8662670" h="3456940">
                  <a:moveTo>
                    <a:pt x="4349496" y="3419856"/>
                  </a:moveTo>
                  <a:lnTo>
                    <a:pt x="4349496" y="3456432"/>
                  </a:lnTo>
                </a:path>
                <a:path w="8662670" h="3456940">
                  <a:moveTo>
                    <a:pt x="5428488" y="3419856"/>
                  </a:moveTo>
                  <a:lnTo>
                    <a:pt x="5428488" y="3456432"/>
                  </a:lnTo>
                </a:path>
                <a:path w="8662670" h="3456940">
                  <a:moveTo>
                    <a:pt x="6504432" y="3419856"/>
                  </a:moveTo>
                  <a:lnTo>
                    <a:pt x="6504432" y="3456432"/>
                  </a:lnTo>
                </a:path>
                <a:path w="8662670" h="3456940">
                  <a:moveTo>
                    <a:pt x="7583424" y="3419856"/>
                  </a:moveTo>
                  <a:lnTo>
                    <a:pt x="7583424" y="3456432"/>
                  </a:lnTo>
                </a:path>
                <a:path w="8662670" h="3456940">
                  <a:moveTo>
                    <a:pt x="8662416" y="3419856"/>
                  </a:moveTo>
                  <a:lnTo>
                    <a:pt x="8662416" y="3456432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32147" y="1961387"/>
              <a:ext cx="4773295" cy="0"/>
            </a:xfrm>
            <a:custGeom>
              <a:avLst/>
              <a:gdLst/>
              <a:ahLst/>
              <a:cxnLst/>
              <a:rect l="l" t="t" r="r" b="b"/>
              <a:pathLst>
                <a:path w="4773295" h="0">
                  <a:moveTo>
                    <a:pt x="0" y="0"/>
                  </a:moveTo>
                  <a:lnTo>
                    <a:pt x="4773168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18972" y="1812035"/>
              <a:ext cx="7546975" cy="1463040"/>
            </a:xfrm>
            <a:custGeom>
              <a:avLst/>
              <a:gdLst/>
              <a:ahLst/>
              <a:cxnLst/>
              <a:rect l="l" t="t" r="r" b="b"/>
              <a:pathLst>
                <a:path w="7546975" h="1463039">
                  <a:moveTo>
                    <a:pt x="0" y="1463039"/>
                  </a:moveTo>
                  <a:lnTo>
                    <a:pt x="1078992" y="411480"/>
                  </a:lnTo>
                  <a:lnTo>
                    <a:pt x="2157984" y="874776"/>
                  </a:lnTo>
                  <a:lnTo>
                    <a:pt x="3233928" y="768095"/>
                  </a:lnTo>
                  <a:lnTo>
                    <a:pt x="4312920" y="710183"/>
                  </a:lnTo>
                  <a:lnTo>
                    <a:pt x="5391912" y="646176"/>
                  </a:lnTo>
                  <a:lnTo>
                    <a:pt x="6467856" y="332231"/>
                  </a:lnTo>
                  <a:lnTo>
                    <a:pt x="7546848" y="0"/>
                  </a:lnTo>
                </a:path>
              </a:pathLst>
            </a:custGeom>
            <a:ln w="64008">
              <a:solidFill>
                <a:srgbClr val="357DB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2104" y="3187445"/>
              <a:ext cx="173736" cy="173736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11096" y="2135885"/>
              <a:ext cx="173736" cy="17373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90088" y="2599181"/>
              <a:ext cx="173736" cy="173736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66032" y="2492501"/>
              <a:ext cx="173736" cy="173736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45023" y="2434589"/>
              <a:ext cx="173736" cy="173736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4015" y="2370581"/>
              <a:ext cx="173736" cy="173736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99959" y="2056637"/>
              <a:ext cx="173736" cy="173736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78952" y="1724405"/>
              <a:ext cx="173736" cy="173736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998219" y="1470659"/>
              <a:ext cx="8007350" cy="1953895"/>
            </a:xfrm>
            <a:custGeom>
              <a:avLst/>
              <a:gdLst/>
              <a:ahLst/>
              <a:cxnLst/>
              <a:rect l="l" t="t" r="r" b="b"/>
              <a:pathLst>
                <a:path w="8007350" h="1953895">
                  <a:moveTo>
                    <a:pt x="0" y="1953768"/>
                  </a:moveTo>
                  <a:lnTo>
                    <a:pt x="8007096" y="1953768"/>
                  </a:lnTo>
                </a:path>
                <a:path w="8007350" h="1953895">
                  <a:moveTo>
                    <a:pt x="6467856" y="0"/>
                  </a:moveTo>
                  <a:lnTo>
                    <a:pt x="8007096" y="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918972" y="1260347"/>
              <a:ext cx="7546975" cy="2173605"/>
            </a:xfrm>
            <a:custGeom>
              <a:avLst/>
              <a:gdLst/>
              <a:ahLst/>
              <a:cxnLst/>
              <a:rect l="l" t="t" r="r" b="b"/>
              <a:pathLst>
                <a:path w="7546975" h="2173604">
                  <a:moveTo>
                    <a:pt x="0" y="2173224"/>
                  </a:moveTo>
                  <a:lnTo>
                    <a:pt x="1078992" y="420624"/>
                  </a:lnTo>
                  <a:lnTo>
                    <a:pt x="2157984" y="402336"/>
                  </a:lnTo>
                  <a:lnTo>
                    <a:pt x="3233928" y="627888"/>
                  </a:lnTo>
                  <a:lnTo>
                    <a:pt x="4312920" y="576072"/>
                  </a:lnTo>
                  <a:lnTo>
                    <a:pt x="5391912" y="527303"/>
                  </a:lnTo>
                  <a:lnTo>
                    <a:pt x="6467856" y="271272"/>
                  </a:lnTo>
                  <a:lnTo>
                    <a:pt x="7546848" y="0"/>
                  </a:lnTo>
                </a:path>
              </a:pathLst>
            </a:custGeom>
            <a:ln w="64007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36676" y="3350513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836676" y="3350513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915667" y="1597913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915667" y="1597913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994660" y="1579625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994660" y="1579625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4070603" y="1805177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4070603" y="1805177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5149596" y="1753361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5149596" y="1753361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228588" y="1704593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228588" y="1704593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304531" y="1448561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304531" y="1448561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383523" y="1177289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8383523" y="1177289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918972" y="2083307"/>
              <a:ext cx="7546975" cy="1874520"/>
            </a:xfrm>
            <a:custGeom>
              <a:avLst/>
              <a:gdLst/>
              <a:ahLst/>
              <a:cxnLst/>
              <a:rect l="l" t="t" r="r" b="b"/>
              <a:pathLst>
                <a:path w="7546975" h="1874520">
                  <a:moveTo>
                    <a:pt x="0" y="1874520"/>
                  </a:moveTo>
                  <a:lnTo>
                    <a:pt x="1078992" y="0"/>
                  </a:lnTo>
                  <a:lnTo>
                    <a:pt x="2157984" y="283464"/>
                  </a:lnTo>
                  <a:lnTo>
                    <a:pt x="3233928" y="682752"/>
                  </a:lnTo>
                  <a:lnTo>
                    <a:pt x="4312920" y="1042416"/>
                  </a:lnTo>
                  <a:lnTo>
                    <a:pt x="5391912" y="1039368"/>
                  </a:lnTo>
                  <a:lnTo>
                    <a:pt x="6467856" y="1008888"/>
                  </a:lnTo>
                  <a:lnTo>
                    <a:pt x="7546848" y="975360"/>
                  </a:lnTo>
                </a:path>
              </a:pathLst>
            </a:custGeom>
            <a:ln w="64008">
              <a:solidFill>
                <a:srgbClr val="88AA3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2104" y="3870197"/>
              <a:ext cx="173736" cy="173761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11096" y="1995677"/>
              <a:ext cx="173736" cy="173736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90088" y="2279141"/>
              <a:ext cx="173736" cy="173736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6032" y="2678429"/>
              <a:ext cx="173736" cy="173736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45023" y="3038093"/>
              <a:ext cx="173736" cy="173736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224015" y="3035045"/>
              <a:ext cx="173736" cy="173736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99959" y="3004565"/>
              <a:ext cx="173736" cy="173736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78952" y="2971037"/>
              <a:ext cx="173736" cy="173736"/>
            </a:xfrm>
            <a:prstGeom prst="rect">
              <a:avLst/>
            </a:prstGeom>
          </p:spPr>
        </p:pic>
      </p:grpSp>
      <p:sp>
        <p:nvSpPr>
          <p:cNvPr id="46" name="object 46" descr=""/>
          <p:cNvSpPr txBox="1"/>
          <p:nvPr/>
        </p:nvSpPr>
        <p:spPr>
          <a:xfrm>
            <a:off x="780694" y="4452010"/>
            <a:ext cx="28194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69900" y="835017"/>
            <a:ext cx="1285875" cy="364680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000" spc="-25">
                <a:latin typeface="Times New Roman"/>
                <a:cs typeface="Times New Roman"/>
              </a:rPr>
              <a:t>140</a:t>
            </a:r>
            <a:endParaRPr sz="1000">
              <a:latin typeface="Times New Roman"/>
              <a:cs typeface="Times New Roman"/>
            </a:endParaRPr>
          </a:p>
          <a:p>
            <a:pPr marL="633095">
              <a:lnSpc>
                <a:spcPct val="100000"/>
              </a:lnSpc>
              <a:spcBef>
                <a:spcPts val="409"/>
              </a:spcBef>
            </a:pPr>
            <a:r>
              <a:rPr dirty="0" sz="1100">
                <a:latin typeface="Times New Roman"/>
                <a:cs typeface="Times New Roman"/>
              </a:rPr>
              <a:t>2010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100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000" spc="-25">
                <a:latin typeface="Times New Roman"/>
                <a:cs typeface="Times New Roman"/>
              </a:rPr>
              <a:t>130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25">
                <a:latin typeface="Times New Roman"/>
                <a:cs typeface="Times New Roman"/>
              </a:rPr>
              <a:t>120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110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100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90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80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70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858772" y="4452010"/>
            <a:ext cx="28194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2937129" y="4452010"/>
            <a:ext cx="28194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4015485" y="4452010"/>
            <a:ext cx="28194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5093589" y="4452010"/>
            <a:ext cx="28194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5553583" y="4452010"/>
            <a:ext cx="3056255" cy="488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30555">
              <a:lnSpc>
                <a:spcPct val="100000"/>
              </a:lnSpc>
              <a:spcBef>
                <a:spcPts val="105"/>
              </a:spcBef>
              <a:tabLst>
                <a:tab pos="1709420" algn="l"/>
                <a:tab pos="2787015" algn="l"/>
              </a:tabLst>
            </a:pPr>
            <a:r>
              <a:rPr dirty="0" sz="1000" spc="-20">
                <a:latin typeface="Times New Roman"/>
                <a:cs typeface="Times New Roman"/>
              </a:rPr>
              <a:t>2025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20">
                <a:latin typeface="Times New Roman"/>
                <a:cs typeface="Times New Roman"/>
              </a:rPr>
              <a:t>2030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20">
                <a:latin typeface="Times New Roman"/>
                <a:cs typeface="Times New Roman"/>
              </a:rPr>
              <a:t>2035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Індекс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цін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на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метали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та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мінеральні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продукти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53" name="object 53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36675" y="4791455"/>
            <a:ext cx="243840" cy="94487"/>
          </a:xfrm>
          <a:prstGeom prst="rect">
            <a:avLst/>
          </a:prstGeom>
        </p:spPr>
      </p:pic>
      <p:sp>
        <p:nvSpPr>
          <p:cNvPr id="54" name="object 54" descr=""/>
          <p:cNvSpPr txBox="1"/>
          <p:nvPr/>
        </p:nvSpPr>
        <p:spPr>
          <a:xfrm>
            <a:off x="1093114" y="4732426"/>
            <a:ext cx="13893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Індекс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цін на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зернові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5" name="object 55" descr=""/>
          <p:cNvGrpSpPr/>
          <p:nvPr/>
        </p:nvGrpSpPr>
        <p:grpSpPr>
          <a:xfrm>
            <a:off x="3186683" y="4788408"/>
            <a:ext cx="243840" cy="94615"/>
            <a:chOff x="3186683" y="4788408"/>
            <a:chExt cx="243840" cy="94615"/>
          </a:xfrm>
        </p:grpSpPr>
        <p:sp>
          <p:nvSpPr>
            <p:cNvPr id="56" name="object 56" descr=""/>
            <p:cNvSpPr/>
            <p:nvPr/>
          </p:nvSpPr>
          <p:spPr>
            <a:xfrm>
              <a:off x="3186683" y="4838700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640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3262883" y="4792980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4"/>
                  </a:lnTo>
                  <a:lnTo>
                    <a:pt x="85344" y="85344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3262883" y="4792980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85344"/>
                  </a:moveTo>
                  <a:lnTo>
                    <a:pt x="85344" y="85344"/>
                  </a:lnTo>
                  <a:lnTo>
                    <a:pt x="85344" y="0"/>
                  </a:lnTo>
                  <a:lnTo>
                    <a:pt x="0" y="0"/>
                  </a:lnTo>
                  <a:lnTo>
                    <a:pt x="0" y="853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9" name="object 59" descr=""/>
          <p:cNvSpPr txBox="1"/>
          <p:nvPr/>
        </p:nvSpPr>
        <p:spPr>
          <a:xfrm>
            <a:off x="3443985" y="4732426"/>
            <a:ext cx="11398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Індекс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цін на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олії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60" name="object 60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295900" y="4791455"/>
            <a:ext cx="243839" cy="9448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1714652"/>
            <a:ext cx="8745855" cy="12446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0" b="0">
                <a:solidFill>
                  <a:srgbClr val="2C608A"/>
                </a:solidFill>
                <a:latin typeface="Arial"/>
                <a:cs typeface="Arial"/>
              </a:rPr>
              <a:t>ДЯКУЮ</a:t>
            </a:r>
            <a:r>
              <a:rPr dirty="0" sz="8000" spc="-135" b="0">
                <a:solidFill>
                  <a:srgbClr val="2C608A"/>
                </a:solidFill>
                <a:latin typeface="Arial"/>
                <a:cs typeface="Arial"/>
              </a:rPr>
              <a:t> </a:t>
            </a:r>
            <a:r>
              <a:rPr dirty="0" sz="8000" b="0">
                <a:solidFill>
                  <a:srgbClr val="2C608A"/>
                </a:solidFill>
                <a:latin typeface="Arial"/>
                <a:cs typeface="Arial"/>
              </a:rPr>
              <a:t>ЗА</a:t>
            </a:r>
            <a:r>
              <a:rPr dirty="0" sz="8000" spc="-125" b="0">
                <a:solidFill>
                  <a:srgbClr val="2C608A"/>
                </a:solidFill>
                <a:latin typeface="Arial"/>
                <a:cs typeface="Arial"/>
              </a:rPr>
              <a:t> </a:t>
            </a:r>
            <a:r>
              <a:rPr dirty="0" sz="8000" spc="-20" b="0">
                <a:solidFill>
                  <a:srgbClr val="2C608A"/>
                </a:solidFill>
                <a:latin typeface="Arial"/>
                <a:cs typeface="Arial"/>
              </a:rPr>
              <a:t>УВАГУ</a:t>
            </a:r>
            <a:endParaRPr sz="8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739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110"/>
              </a:spcBef>
            </a:pPr>
            <a:r>
              <a:rPr dirty="0"/>
              <a:t>Прогноз</a:t>
            </a:r>
            <a:r>
              <a:rPr dirty="0" spc="-50"/>
              <a:t> </a:t>
            </a:r>
            <a:r>
              <a:rPr dirty="0" spc="-10"/>
              <a:t>розвитку</a:t>
            </a:r>
            <a:r>
              <a:rPr dirty="0" spc="-90"/>
              <a:t> </a:t>
            </a:r>
            <a:r>
              <a:rPr dirty="0"/>
              <a:t>світової</a:t>
            </a:r>
            <a:r>
              <a:rPr dirty="0" spc="-45"/>
              <a:t> </a:t>
            </a:r>
            <a:r>
              <a:rPr dirty="0"/>
              <a:t>торгівлі</a:t>
            </a:r>
            <a:r>
              <a:rPr dirty="0" spc="-40"/>
              <a:t> </a:t>
            </a:r>
            <a:r>
              <a:rPr dirty="0"/>
              <a:t>на</a:t>
            </a:r>
            <a:r>
              <a:rPr dirty="0" spc="-40"/>
              <a:t> </a:t>
            </a:r>
            <a:r>
              <a:rPr dirty="0"/>
              <a:t>квітень</a:t>
            </a:r>
            <a:r>
              <a:rPr dirty="0" spc="-40"/>
              <a:t> </a:t>
            </a:r>
            <a:r>
              <a:rPr dirty="0"/>
              <a:t>2020</a:t>
            </a:r>
            <a:r>
              <a:rPr dirty="0" spc="-60"/>
              <a:t> </a:t>
            </a:r>
            <a:r>
              <a:rPr dirty="0" spc="-25"/>
              <a:t>р.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42900" y="905255"/>
            <a:ext cx="8667115" cy="3686810"/>
            <a:chOff x="342900" y="905255"/>
            <a:chExt cx="8667115" cy="3686810"/>
          </a:xfrm>
        </p:grpSpPr>
        <p:sp>
          <p:nvSpPr>
            <p:cNvPr id="4" name="object 4" descr=""/>
            <p:cNvSpPr/>
            <p:nvPr/>
          </p:nvSpPr>
          <p:spPr>
            <a:xfrm>
              <a:off x="342900" y="909827"/>
              <a:ext cx="8662670" cy="3682365"/>
            </a:xfrm>
            <a:custGeom>
              <a:avLst/>
              <a:gdLst/>
              <a:ahLst/>
              <a:cxnLst/>
              <a:rect l="l" t="t" r="r" b="b"/>
              <a:pathLst>
                <a:path w="8662670" h="3682365">
                  <a:moveTo>
                    <a:pt x="39624" y="3240024"/>
                  </a:moveTo>
                  <a:lnTo>
                    <a:pt x="8662416" y="3240024"/>
                  </a:lnTo>
                </a:path>
                <a:path w="8662670" h="3682365">
                  <a:moveTo>
                    <a:pt x="39624" y="2834640"/>
                  </a:moveTo>
                  <a:lnTo>
                    <a:pt x="8662416" y="2834640"/>
                  </a:lnTo>
                </a:path>
                <a:path w="8662670" h="3682365">
                  <a:moveTo>
                    <a:pt x="39624" y="2429256"/>
                  </a:moveTo>
                  <a:lnTo>
                    <a:pt x="8662416" y="2429256"/>
                  </a:lnTo>
                </a:path>
                <a:path w="8662670" h="3682365">
                  <a:moveTo>
                    <a:pt x="39624" y="2023872"/>
                  </a:moveTo>
                  <a:lnTo>
                    <a:pt x="8662416" y="2023872"/>
                  </a:lnTo>
                </a:path>
                <a:path w="8662670" h="3682365">
                  <a:moveTo>
                    <a:pt x="39624" y="1621536"/>
                  </a:moveTo>
                  <a:lnTo>
                    <a:pt x="8662416" y="1621536"/>
                  </a:lnTo>
                </a:path>
                <a:path w="8662670" h="3682365">
                  <a:moveTo>
                    <a:pt x="39624" y="1216152"/>
                  </a:moveTo>
                  <a:lnTo>
                    <a:pt x="8662416" y="1216152"/>
                  </a:lnTo>
                </a:path>
                <a:path w="8662670" h="3682365">
                  <a:moveTo>
                    <a:pt x="39624" y="810768"/>
                  </a:moveTo>
                  <a:lnTo>
                    <a:pt x="8662416" y="810768"/>
                  </a:lnTo>
                </a:path>
                <a:path w="8662670" h="3682365">
                  <a:moveTo>
                    <a:pt x="39624" y="405384"/>
                  </a:moveTo>
                  <a:lnTo>
                    <a:pt x="8662416" y="405384"/>
                  </a:lnTo>
                </a:path>
                <a:path w="8662670" h="3682365">
                  <a:moveTo>
                    <a:pt x="39624" y="0"/>
                  </a:moveTo>
                  <a:lnTo>
                    <a:pt x="8662416" y="0"/>
                  </a:lnTo>
                </a:path>
                <a:path w="8662670" h="3682365">
                  <a:moveTo>
                    <a:pt x="39624" y="3642360"/>
                  </a:moveTo>
                  <a:lnTo>
                    <a:pt x="39624" y="0"/>
                  </a:lnTo>
                </a:path>
                <a:path w="8662670" h="3682365">
                  <a:moveTo>
                    <a:pt x="0" y="3642360"/>
                  </a:moveTo>
                  <a:lnTo>
                    <a:pt x="39624" y="3642360"/>
                  </a:lnTo>
                </a:path>
                <a:path w="8662670" h="3682365">
                  <a:moveTo>
                    <a:pt x="0" y="3240024"/>
                  </a:moveTo>
                  <a:lnTo>
                    <a:pt x="39624" y="3240024"/>
                  </a:lnTo>
                </a:path>
                <a:path w="8662670" h="3682365">
                  <a:moveTo>
                    <a:pt x="0" y="2834640"/>
                  </a:moveTo>
                  <a:lnTo>
                    <a:pt x="39624" y="2834640"/>
                  </a:lnTo>
                </a:path>
                <a:path w="8662670" h="3682365">
                  <a:moveTo>
                    <a:pt x="0" y="2429256"/>
                  </a:moveTo>
                  <a:lnTo>
                    <a:pt x="39624" y="2429256"/>
                  </a:lnTo>
                </a:path>
                <a:path w="8662670" h="3682365">
                  <a:moveTo>
                    <a:pt x="0" y="2023872"/>
                  </a:moveTo>
                  <a:lnTo>
                    <a:pt x="39624" y="2023872"/>
                  </a:lnTo>
                </a:path>
                <a:path w="8662670" h="3682365">
                  <a:moveTo>
                    <a:pt x="0" y="1621536"/>
                  </a:moveTo>
                  <a:lnTo>
                    <a:pt x="39624" y="1621536"/>
                  </a:lnTo>
                </a:path>
                <a:path w="8662670" h="3682365">
                  <a:moveTo>
                    <a:pt x="0" y="1216152"/>
                  </a:moveTo>
                  <a:lnTo>
                    <a:pt x="39624" y="1216152"/>
                  </a:lnTo>
                </a:path>
                <a:path w="8662670" h="3682365">
                  <a:moveTo>
                    <a:pt x="0" y="810768"/>
                  </a:moveTo>
                  <a:lnTo>
                    <a:pt x="39624" y="810768"/>
                  </a:lnTo>
                </a:path>
                <a:path w="8662670" h="3682365">
                  <a:moveTo>
                    <a:pt x="0" y="405384"/>
                  </a:moveTo>
                  <a:lnTo>
                    <a:pt x="39624" y="405384"/>
                  </a:lnTo>
                </a:path>
                <a:path w="8662670" h="3682365">
                  <a:moveTo>
                    <a:pt x="0" y="0"/>
                  </a:moveTo>
                  <a:lnTo>
                    <a:pt x="39624" y="0"/>
                  </a:lnTo>
                </a:path>
                <a:path w="8662670" h="3682365">
                  <a:moveTo>
                    <a:pt x="39624" y="3642360"/>
                  </a:moveTo>
                  <a:lnTo>
                    <a:pt x="8662416" y="3642360"/>
                  </a:lnTo>
                </a:path>
                <a:path w="8662670" h="3682365">
                  <a:moveTo>
                    <a:pt x="39624" y="3642360"/>
                  </a:moveTo>
                  <a:lnTo>
                    <a:pt x="39624" y="3681984"/>
                  </a:lnTo>
                </a:path>
                <a:path w="8662670" h="3682365">
                  <a:moveTo>
                    <a:pt x="414528" y="3642360"/>
                  </a:moveTo>
                  <a:lnTo>
                    <a:pt x="414528" y="3681984"/>
                  </a:lnTo>
                </a:path>
                <a:path w="8662670" h="3682365">
                  <a:moveTo>
                    <a:pt x="789432" y="3642360"/>
                  </a:moveTo>
                  <a:lnTo>
                    <a:pt x="789432" y="3681984"/>
                  </a:lnTo>
                </a:path>
                <a:path w="8662670" h="3682365">
                  <a:moveTo>
                    <a:pt x="1164336" y="3642360"/>
                  </a:moveTo>
                  <a:lnTo>
                    <a:pt x="1164336" y="3681984"/>
                  </a:lnTo>
                </a:path>
                <a:path w="8662670" h="3682365">
                  <a:moveTo>
                    <a:pt x="1539239" y="3642360"/>
                  </a:moveTo>
                  <a:lnTo>
                    <a:pt x="1539239" y="3681984"/>
                  </a:lnTo>
                </a:path>
                <a:path w="8662670" h="3682365">
                  <a:moveTo>
                    <a:pt x="1914144" y="3642360"/>
                  </a:moveTo>
                  <a:lnTo>
                    <a:pt x="1914144" y="3681984"/>
                  </a:lnTo>
                </a:path>
                <a:path w="8662670" h="3682365">
                  <a:moveTo>
                    <a:pt x="2289048" y="3642360"/>
                  </a:moveTo>
                  <a:lnTo>
                    <a:pt x="2289048" y="3681984"/>
                  </a:lnTo>
                </a:path>
                <a:path w="8662670" h="3682365">
                  <a:moveTo>
                    <a:pt x="2663952" y="3642360"/>
                  </a:moveTo>
                  <a:lnTo>
                    <a:pt x="2663952" y="3681984"/>
                  </a:lnTo>
                </a:path>
                <a:path w="8662670" h="3682365">
                  <a:moveTo>
                    <a:pt x="3038855" y="3642360"/>
                  </a:moveTo>
                  <a:lnTo>
                    <a:pt x="3038855" y="3681984"/>
                  </a:lnTo>
                </a:path>
                <a:path w="8662670" h="3682365">
                  <a:moveTo>
                    <a:pt x="3413760" y="3642360"/>
                  </a:moveTo>
                  <a:lnTo>
                    <a:pt x="3413760" y="3681984"/>
                  </a:lnTo>
                </a:path>
                <a:path w="8662670" h="3682365">
                  <a:moveTo>
                    <a:pt x="3788664" y="3642360"/>
                  </a:moveTo>
                  <a:lnTo>
                    <a:pt x="3788664" y="3681984"/>
                  </a:lnTo>
                </a:path>
                <a:path w="8662670" h="3682365">
                  <a:moveTo>
                    <a:pt x="4163567" y="3642360"/>
                  </a:moveTo>
                  <a:lnTo>
                    <a:pt x="4163567" y="3681984"/>
                  </a:lnTo>
                </a:path>
                <a:path w="8662670" h="3682365">
                  <a:moveTo>
                    <a:pt x="4538472" y="3642360"/>
                  </a:moveTo>
                  <a:lnTo>
                    <a:pt x="4538472" y="3681984"/>
                  </a:lnTo>
                </a:path>
                <a:path w="8662670" h="3682365">
                  <a:moveTo>
                    <a:pt x="4913376" y="3642360"/>
                  </a:moveTo>
                  <a:lnTo>
                    <a:pt x="4913376" y="3681984"/>
                  </a:lnTo>
                </a:path>
                <a:path w="8662670" h="3682365">
                  <a:moveTo>
                    <a:pt x="5288280" y="3642360"/>
                  </a:moveTo>
                  <a:lnTo>
                    <a:pt x="5288280" y="3681984"/>
                  </a:lnTo>
                </a:path>
                <a:path w="8662670" h="3682365">
                  <a:moveTo>
                    <a:pt x="5663184" y="3642360"/>
                  </a:moveTo>
                  <a:lnTo>
                    <a:pt x="5663184" y="3681984"/>
                  </a:lnTo>
                </a:path>
                <a:path w="8662670" h="3682365">
                  <a:moveTo>
                    <a:pt x="6038088" y="3642360"/>
                  </a:moveTo>
                  <a:lnTo>
                    <a:pt x="6038088" y="3681984"/>
                  </a:lnTo>
                </a:path>
                <a:path w="8662670" h="3682365">
                  <a:moveTo>
                    <a:pt x="6412992" y="3642360"/>
                  </a:moveTo>
                  <a:lnTo>
                    <a:pt x="6412992" y="3681984"/>
                  </a:lnTo>
                </a:path>
                <a:path w="8662670" h="3682365">
                  <a:moveTo>
                    <a:pt x="6787896" y="3642360"/>
                  </a:moveTo>
                  <a:lnTo>
                    <a:pt x="6787896" y="3681984"/>
                  </a:lnTo>
                </a:path>
                <a:path w="8662670" h="3682365">
                  <a:moveTo>
                    <a:pt x="7162800" y="3642360"/>
                  </a:moveTo>
                  <a:lnTo>
                    <a:pt x="7162800" y="3681984"/>
                  </a:lnTo>
                </a:path>
                <a:path w="8662670" h="3682365">
                  <a:moveTo>
                    <a:pt x="7537704" y="3642360"/>
                  </a:moveTo>
                  <a:lnTo>
                    <a:pt x="7537704" y="3681984"/>
                  </a:lnTo>
                </a:path>
                <a:path w="8662670" h="3682365">
                  <a:moveTo>
                    <a:pt x="7912608" y="3642360"/>
                  </a:moveTo>
                  <a:lnTo>
                    <a:pt x="7912608" y="3681984"/>
                  </a:lnTo>
                </a:path>
                <a:path w="8662670" h="3682365">
                  <a:moveTo>
                    <a:pt x="8287511" y="3642360"/>
                  </a:moveTo>
                  <a:lnTo>
                    <a:pt x="8287511" y="3681984"/>
                  </a:lnTo>
                </a:path>
                <a:path w="8662670" h="3682365">
                  <a:moveTo>
                    <a:pt x="8662416" y="3642360"/>
                  </a:moveTo>
                  <a:lnTo>
                    <a:pt x="8662416" y="3681984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68452" y="2125980"/>
              <a:ext cx="7123430" cy="2143125"/>
            </a:xfrm>
            <a:custGeom>
              <a:avLst/>
              <a:gdLst/>
              <a:ahLst/>
              <a:cxnLst/>
              <a:rect l="l" t="t" r="r" b="b"/>
              <a:pathLst>
                <a:path w="7123430" h="2143125">
                  <a:moveTo>
                    <a:pt x="0" y="2103120"/>
                  </a:moveTo>
                  <a:lnTo>
                    <a:pt x="374904" y="2142744"/>
                  </a:lnTo>
                  <a:lnTo>
                    <a:pt x="749808" y="2063496"/>
                  </a:lnTo>
                  <a:lnTo>
                    <a:pt x="1124712" y="1901952"/>
                  </a:lnTo>
                  <a:lnTo>
                    <a:pt x="1499616" y="1697736"/>
                  </a:lnTo>
                  <a:lnTo>
                    <a:pt x="1874520" y="1536192"/>
                  </a:lnTo>
                  <a:lnTo>
                    <a:pt x="2249424" y="1295400"/>
                  </a:lnTo>
                  <a:lnTo>
                    <a:pt x="2624328" y="1091183"/>
                  </a:lnTo>
                  <a:lnTo>
                    <a:pt x="2999232" y="1011936"/>
                  </a:lnTo>
                  <a:lnTo>
                    <a:pt x="3374136" y="1374648"/>
                  </a:lnTo>
                  <a:lnTo>
                    <a:pt x="3749040" y="1051560"/>
                  </a:lnTo>
                  <a:lnTo>
                    <a:pt x="4123944" y="807719"/>
                  </a:lnTo>
                  <a:lnTo>
                    <a:pt x="4498848" y="728471"/>
                  </a:lnTo>
                  <a:lnTo>
                    <a:pt x="4873752" y="646176"/>
                  </a:lnTo>
                  <a:lnTo>
                    <a:pt x="5248656" y="524256"/>
                  </a:lnTo>
                  <a:lnTo>
                    <a:pt x="5623560" y="405383"/>
                  </a:lnTo>
                  <a:lnTo>
                    <a:pt x="5998464" y="362712"/>
                  </a:lnTo>
                  <a:lnTo>
                    <a:pt x="6373368" y="201168"/>
                  </a:lnTo>
                  <a:lnTo>
                    <a:pt x="6748272" y="0"/>
                  </a:lnTo>
                  <a:lnTo>
                    <a:pt x="7123176" y="79248"/>
                  </a:lnTo>
                </a:path>
              </a:pathLst>
            </a:custGeom>
            <a:ln w="27432">
              <a:solidFill>
                <a:srgbClr val="357DB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1207" y="4182262"/>
              <a:ext cx="94487" cy="94487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6112" y="4221886"/>
              <a:ext cx="94487" cy="94487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71016" y="4142638"/>
              <a:ext cx="94487" cy="94487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45919" y="3981094"/>
              <a:ext cx="94488" cy="94487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20823" y="3776852"/>
              <a:ext cx="94488" cy="94487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95727" y="3615308"/>
              <a:ext cx="94488" cy="94487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70632" y="3374516"/>
              <a:ext cx="94488" cy="94488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5535" y="3170301"/>
              <a:ext cx="94488" cy="94488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20439" y="3091052"/>
              <a:ext cx="94487" cy="94488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95344" y="3453764"/>
              <a:ext cx="94488" cy="94488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70247" y="3130676"/>
              <a:ext cx="94487" cy="94488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5152" y="2886836"/>
              <a:ext cx="94487" cy="94488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20055" y="2807588"/>
              <a:ext cx="94488" cy="94488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94959" y="2725292"/>
              <a:ext cx="94487" cy="94488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69864" y="2603373"/>
              <a:ext cx="94487" cy="94488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44767" y="2484500"/>
              <a:ext cx="94488" cy="94488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19671" y="2441828"/>
              <a:ext cx="94488" cy="94488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94576" y="2280284"/>
              <a:ext cx="94488" cy="94488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69480" y="2079116"/>
              <a:ext cx="94488" cy="94488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44383" y="2158364"/>
              <a:ext cx="94488" cy="94488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7691628" y="1842516"/>
              <a:ext cx="1125220" cy="850900"/>
            </a:xfrm>
            <a:custGeom>
              <a:avLst/>
              <a:gdLst/>
              <a:ahLst/>
              <a:cxnLst/>
              <a:rect l="l" t="t" r="r" b="b"/>
              <a:pathLst>
                <a:path w="1125220" h="850900">
                  <a:moveTo>
                    <a:pt x="0" y="362712"/>
                  </a:moveTo>
                  <a:lnTo>
                    <a:pt x="374903" y="850392"/>
                  </a:lnTo>
                  <a:lnTo>
                    <a:pt x="749807" y="79248"/>
                  </a:lnTo>
                  <a:lnTo>
                    <a:pt x="1124712" y="0"/>
                  </a:lnTo>
                </a:path>
              </a:pathLst>
            </a:custGeom>
            <a:ln w="27432">
              <a:solidFill>
                <a:srgbClr val="92D05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691628" y="2205227"/>
              <a:ext cx="1125220" cy="1377950"/>
            </a:xfrm>
            <a:custGeom>
              <a:avLst/>
              <a:gdLst/>
              <a:ahLst/>
              <a:cxnLst/>
              <a:rect l="l" t="t" r="r" b="b"/>
              <a:pathLst>
                <a:path w="1125220" h="1377950">
                  <a:moveTo>
                    <a:pt x="0" y="0"/>
                  </a:moveTo>
                  <a:lnTo>
                    <a:pt x="374903" y="1377695"/>
                  </a:lnTo>
                  <a:lnTo>
                    <a:pt x="749807" y="606551"/>
                  </a:lnTo>
                  <a:lnTo>
                    <a:pt x="1124712" y="527303"/>
                  </a:lnTo>
                </a:path>
              </a:pathLst>
            </a:custGeom>
            <a:ln w="27432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68452" y="992123"/>
              <a:ext cx="5998845" cy="3319779"/>
            </a:xfrm>
            <a:custGeom>
              <a:avLst/>
              <a:gdLst/>
              <a:ahLst/>
              <a:cxnLst/>
              <a:rect l="l" t="t" r="r" b="b"/>
              <a:pathLst>
                <a:path w="5998845" h="3319779">
                  <a:moveTo>
                    <a:pt x="0" y="3319272"/>
                  </a:moveTo>
                  <a:lnTo>
                    <a:pt x="374904" y="3236976"/>
                  </a:lnTo>
                  <a:lnTo>
                    <a:pt x="749808" y="3115056"/>
                  </a:lnTo>
                  <a:lnTo>
                    <a:pt x="1124712" y="2953512"/>
                  </a:lnTo>
                  <a:lnTo>
                    <a:pt x="1499616" y="2831591"/>
                  </a:lnTo>
                  <a:lnTo>
                    <a:pt x="1874520" y="2670048"/>
                  </a:lnTo>
                  <a:lnTo>
                    <a:pt x="2249424" y="2468880"/>
                  </a:lnTo>
                  <a:lnTo>
                    <a:pt x="2624328" y="2264664"/>
                  </a:lnTo>
                  <a:lnTo>
                    <a:pt x="2999232" y="2145792"/>
                  </a:lnTo>
                  <a:lnTo>
                    <a:pt x="3374136" y="1901952"/>
                  </a:lnTo>
                  <a:lnTo>
                    <a:pt x="3749040" y="1658112"/>
                  </a:lnTo>
                  <a:lnTo>
                    <a:pt x="4123944" y="1456944"/>
                  </a:lnTo>
                  <a:lnTo>
                    <a:pt x="4498848" y="1255776"/>
                  </a:lnTo>
                  <a:lnTo>
                    <a:pt x="4873752" y="1051560"/>
                  </a:lnTo>
                  <a:lnTo>
                    <a:pt x="5248656" y="728472"/>
                  </a:lnTo>
                  <a:lnTo>
                    <a:pt x="5623560" y="323088"/>
                  </a:lnTo>
                  <a:lnTo>
                    <a:pt x="5998464" y="0"/>
                  </a:lnTo>
                </a:path>
              </a:pathLst>
            </a:custGeom>
            <a:ln w="27432">
              <a:solidFill>
                <a:srgbClr val="52A4B3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9684" y="4263034"/>
              <a:ext cx="97536" cy="97535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94587" y="4180738"/>
              <a:ext cx="97536" cy="97535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69491" y="4058818"/>
              <a:ext cx="97536" cy="97536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44396" y="3897274"/>
              <a:ext cx="97536" cy="97536"/>
            </a:xfrm>
            <a:prstGeom prst="rect">
              <a:avLst/>
            </a:prstGeom>
          </p:spPr>
        </p:pic>
        <p:pic>
          <p:nvPicPr>
            <p:cNvPr id="33" name="object 3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19300" y="3775329"/>
              <a:ext cx="97536" cy="97535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94204" y="3613785"/>
              <a:ext cx="97536" cy="97535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69107" y="3412616"/>
              <a:ext cx="97536" cy="97536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44011" y="3208401"/>
              <a:ext cx="97536" cy="97536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18916" y="3089529"/>
              <a:ext cx="97536" cy="97536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93820" y="2845688"/>
              <a:ext cx="97536" cy="97536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68723" y="2601848"/>
              <a:ext cx="97536" cy="97536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43628" y="2400680"/>
              <a:ext cx="97536" cy="97536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18532" y="2199513"/>
              <a:ext cx="97536" cy="97536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93435" y="1995297"/>
              <a:ext cx="97536" cy="97536"/>
            </a:xfrm>
            <a:prstGeom prst="rect">
              <a:avLst/>
            </a:prstGeom>
          </p:spPr>
        </p:pic>
        <p:pic>
          <p:nvPicPr>
            <p:cNvPr id="43" name="object 4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8340" y="1672208"/>
              <a:ext cx="97536" cy="97536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43244" y="1266824"/>
              <a:ext cx="97536" cy="97536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18147" y="943736"/>
              <a:ext cx="97535" cy="97536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4692396" y="1680972"/>
              <a:ext cx="4124325" cy="1252855"/>
            </a:xfrm>
            <a:custGeom>
              <a:avLst/>
              <a:gdLst/>
              <a:ahLst/>
              <a:cxnLst/>
              <a:rect l="l" t="t" r="r" b="b"/>
              <a:pathLst>
                <a:path w="4124325" h="1252855">
                  <a:moveTo>
                    <a:pt x="0" y="1252727"/>
                  </a:moveTo>
                  <a:lnTo>
                    <a:pt x="374903" y="1173479"/>
                  </a:lnTo>
                  <a:lnTo>
                    <a:pt x="749807" y="1091183"/>
                  </a:lnTo>
                  <a:lnTo>
                    <a:pt x="1124712" y="969263"/>
                  </a:lnTo>
                  <a:lnTo>
                    <a:pt x="1499615" y="850391"/>
                  </a:lnTo>
                  <a:lnTo>
                    <a:pt x="1874520" y="728471"/>
                  </a:lnTo>
                  <a:lnTo>
                    <a:pt x="2249424" y="646176"/>
                  </a:lnTo>
                  <a:lnTo>
                    <a:pt x="2624328" y="445007"/>
                  </a:lnTo>
                  <a:lnTo>
                    <a:pt x="2999231" y="362712"/>
                  </a:lnTo>
                  <a:lnTo>
                    <a:pt x="3374135" y="201167"/>
                  </a:lnTo>
                  <a:lnTo>
                    <a:pt x="3749039" y="121919"/>
                  </a:lnTo>
                  <a:lnTo>
                    <a:pt x="4123944" y="0"/>
                  </a:lnTo>
                </a:path>
              </a:pathLst>
            </a:custGeom>
            <a:ln w="27432">
              <a:solidFill>
                <a:srgbClr val="857BCF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7" name="object 4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43628" y="2885313"/>
              <a:ext cx="97536" cy="97536"/>
            </a:xfrm>
            <a:prstGeom prst="rect">
              <a:avLst/>
            </a:prstGeom>
          </p:spPr>
        </p:pic>
        <p:pic>
          <p:nvPicPr>
            <p:cNvPr id="48" name="object 48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018532" y="2806064"/>
              <a:ext cx="97536" cy="97536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93435" y="2723769"/>
              <a:ext cx="97536" cy="97536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68340" y="2601848"/>
              <a:ext cx="97536" cy="97536"/>
            </a:xfrm>
            <a:prstGeom prst="rect">
              <a:avLst/>
            </a:prstGeom>
          </p:spPr>
        </p:pic>
        <p:pic>
          <p:nvPicPr>
            <p:cNvPr id="51" name="object 5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143244" y="2482977"/>
              <a:ext cx="97536" cy="97536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18147" y="2361056"/>
              <a:ext cx="97535" cy="97536"/>
            </a:xfrm>
            <a:prstGeom prst="rect">
              <a:avLst/>
            </a:prstGeom>
          </p:spPr>
        </p:pic>
        <p:pic>
          <p:nvPicPr>
            <p:cNvPr id="53" name="object 53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893052" y="2278761"/>
              <a:ext cx="97536" cy="97536"/>
            </a:xfrm>
            <a:prstGeom prst="rect">
              <a:avLst/>
            </a:prstGeom>
          </p:spPr>
        </p:pic>
        <p:pic>
          <p:nvPicPr>
            <p:cNvPr id="54" name="object 54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267956" y="2077592"/>
              <a:ext cx="97536" cy="97536"/>
            </a:xfrm>
            <a:prstGeom prst="rect">
              <a:avLst/>
            </a:prstGeom>
          </p:spPr>
        </p:pic>
        <p:pic>
          <p:nvPicPr>
            <p:cNvPr id="55" name="object 55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642859" y="1995297"/>
              <a:ext cx="97536" cy="97536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017764" y="1833752"/>
              <a:ext cx="97536" cy="97536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392668" y="1754505"/>
              <a:ext cx="97535" cy="97536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767571" y="1632584"/>
              <a:ext cx="97535" cy="97536"/>
            </a:xfrm>
            <a:prstGeom prst="rect">
              <a:avLst/>
            </a:prstGeom>
          </p:spPr>
        </p:pic>
      </p:grpSp>
      <p:grpSp>
        <p:nvGrpSpPr>
          <p:cNvPr id="59" name="object 59" descr=""/>
          <p:cNvGrpSpPr/>
          <p:nvPr/>
        </p:nvGrpSpPr>
        <p:grpSpPr>
          <a:xfrm>
            <a:off x="559308" y="4919471"/>
            <a:ext cx="320040" cy="82550"/>
            <a:chOff x="559308" y="4919471"/>
            <a:chExt cx="320040" cy="82550"/>
          </a:xfrm>
        </p:grpSpPr>
        <p:sp>
          <p:nvSpPr>
            <p:cNvPr id="60" name="object 60" descr=""/>
            <p:cNvSpPr/>
            <p:nvPr/>
          </p:nvSpPr>
          <p:spPr>
            <a:xfrm>
              <a:off x="559308" y="4960619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40" h="0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27432">
              <a:solidFill>
                <a:srgbClr val="357DB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76656" y="4919471"/>
              <a:ext cx="82295" cy="82295"/>
            </a:xfrm>
            <a:prstGeom prst="rect">
              <a:avLst/>
            </a:prstGeom>
          </p:spPr>
        </p:pic>
      </p:grpSp>
      <p:sp>
        <p:nvSpPr>
          <p:cNvPr id="62" name="object 62" descr=""/>
          <p:cNvSpPr/>
          <p:nvPr/>
        </p:nvSpPr>
        <p:spPr>
          <a:xfrm>
            <a:off x="2019300" y="4960620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7432">
            <a:solidFill>
              <a:srgbClr val="92D05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 descr=""/>
          <p:cNvSpPr/>
          <p:nvPr/>
        </p:nvSpPr>
        <p:spPr>
          <a:xfrm>
            <a:off x="3820667" y="4960620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27432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grpSp>
        <p:nvGrpSpPr>
          <p:cNvPr id="64" name="object 64" descr=""/>
          <p:cNvGrpSpPr/>
          <p:nvPr/>
        </p:nvGrpSpPr>
        <p:grpSpPr>
          <a:xfrm>
            <a:off x="5609844" y="4919471"/>
            <a:ext cx="320040" cy="85725"/>
            <a:chOff x="5609844" y="4919471"/>
            <a:chExt cx="320040" cy="85725"/>
          </a:xfrm>
        </p:grpSpPr>
        <p:sp>
          <p:nvSpPr>
            <p:cNvPr id="65" name="object 65" descr=""/>
            <p:cNvSpPr/>
            <p:nvPr/>
          </p:nvSpPr>
          <p:spPr>
            <a:xfrm>
              <a:off x="5609844" y="4960619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39" h="0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27432">
              <a:solidFill>
                <a:srgbClr val="52A4B3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6" name="object 66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730240" y="4919471"/>
              <a:ext cx="85344" cy="85343"/>
            </a:xfrm>
            <a:prstGeom prst="rect">
              <a:avLst/>
            </a:prstGeom>
          </p:spPr>
        </p:pic>
      </p:grpSp>
      <p:grpSp>
        <p:nvGrpSpPr>
          <p:cNvPr id="67" name="object 67" descr=""/>
          <p:cNvGrpSpPr/>
          <p:nvPr/>
        </p:nvGrpSpPr>
        <p:grpSpPr>
          <a:xfrm>
            <a:off x="7173468" y="4919471"/>
            <a:ext cx="320040" cy="85725"/>
            <a:chOff x="7173468" y="4919471"/>
            <a:chExt cx="320040" cy="85725"/>
          </a:xfrm>
        </p:grpSpPr>
        <p:sp>
          <p:nvSpPr>
            <p:cNvPr id="68" name="object 68" descr=""/>
            <p:cNvSpPr/>
            <p:nvPr/>
          </p:nvSpPr>
          <p:spPr>
            <a:xfrm>
              <a:off x="7173468" y="4960619"/>
              <a:ext cx="320040" cy="0"/>
            </a:xfrm>
            <a:custGeom>
              <a:avLst/>
              <a:gdLst/>
              <a:ahLst/>
              <a:cxnLst/>
              <a:rect l="l" t="t" r="r" b="b"/>
              <a:pathLst>
                <a:path w="320040" h="0">
                  <a:moveTo>
                    <a:pt x="0" y="0"/>
                  </a:moveTo>
                  <a:lnTo>
                    <a:pt x="320039" y="0"/>
                  </a:lnTo>
                </a:path>
              </a:pathLst>
            </a:custGeom>
            <a:ln w="27432">
              <a:solidFill>
                <a:srgbClr val="857BCF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9" name="object 69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290816" y="4919471"/>
              <a:ext cx="85344" cy="85343"/>
            </a:xfrm>
            <a:prstGeom prst="rect">
              <a:avLst/>
            </a:prstGeom>
          </p:spPr>
        </p:pic>
      </p:grpSp>
      <p:sp>
        <p:nvSpPr>
          <p:cNvPr id="70" name="object 70" descr=""/>
          <p:cNvSpPr txBox="1"/>
          <p:nvPr/>
        </p:nvSpPr>
        <p:spPr>
          <a:xfrm>
            <a:off x="69900" y="810260"/>
            <a:ext cx="8891905" cy="42360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115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140</a:t>
            </a:r>
            <a:endParaRPr sz="1000">
              <a:latin typeface="Times New Roman"/>
              <a:cs typeface="Times New Roman"/>
            </a:endParaRPr>
          </a:p>
          <a:p>
            <a:pPr marL="489584">
              <a:lnSpc>
                <a:spcPts val="1595"/>
              </a:lnSpc>
            </a:pPr>
            <a:r>
              <a:rPr dirty="0" sz="1400">
                <a:latin typeface="Times New Roman"/>
                <a:cs typeface="Times New Roman"/>
              </a:rPr>
              <a:t>2015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100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000" spc="-25">
                <a:latin typeface="Times New Roman"/>
                <a:cs typeface="Times New Roman"/>
              </a:rPr>
              <a:t>130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dirty="0" sz="1000" spc="-25">
                <a:latin typeface="Times New Roman"/>
                <a:cs typeface="Times New Roman"/>
              </a:rPr>
              <a:t>120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dirty="0" sz="1000" spc="-25">
                <a:latin typeface="Times New Roman"/>
                <a:cs typeface="Times New Roman"/>
              </a:rPr>
              <a:t>110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000" spc="-25">
                <a:latin typeface="Times New Roman"/>
                <a:cs typeface="Times New Roman"/>
              </a:rPr>
              <a:t>100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725"/>
              </a:spcBef>
            </a:pPr>
            <a:r>
              <a:rPr dirty="0" sz="1000" spc="-25">
                <a:latin typeface="Times New Roman"/>
                <a:cs typeface="Times New Roman"/>
              </a:rPr>
              <a:t>90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720"/>
              </a:spcBef>
            </a:pPr>
            <a:r>
              <a:rPr dirty="0" sz="1000" spc="-25">
                <a:latin typeface="Times New Roman"/>
                <a:cs typeface="Times New Roman"/>
              </a:rPr>
              <a:t>80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725"/>
              </a:spcBef>
            </a:pPr>
            <a:r>
              <a:rPr dirty="0" sz="1000" spc="-25">
                <a:latin typeface="Times New Roman"/>
                <a:cs typeface="Times New Roman"/>
              </a:rPr>
              <a:t>70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725"/>
              </a:spcBef>
            </a:pPr>
            <a:r>
              <a:rPr dirty="0" sz="1000" spc="-25">
                <a:latin typeface="Times New Roman"/>
                <a:cs typeface="Times New Roman"/>
              </a:rPr>
              <a:t>60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ts val="1190"/>
              </a:lnSpc>
              <a:spcBef>
                <a:spcPts val="720"/>
              </a:spcBef>
            </a:pPr>
            <a:r>
              <a:rPr dirty="0" sz="1000" spc="-25">
                <a:latin typeface="Times New Roman"/>
                <a:cs typeface="Times New Roman"/>
              </a:rPr>
              <a:t>50</a:t>
            </a:r>
            <a:endParaRPr sz="1000">
              <a:latin typeface="Times New Roman"/>
              <a:cs typeface="Times New Roman"/>
            </a:endParaRPr>
          </a:p>
          <a:p>
            <a:pPr marL="371475">
              <a:lnSpc>
                <a:spcPts val="1190"/>
              </a:lnSpc>
            </a:pPr>
            <a:r>
              <a:rPr dirty="0" sz="1000">
                <a:latin typeface="Times New Roman"/>
                <a:cs typeface="Times New Roman"/>
              </a:rPr>
              <a:t>2000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2001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2002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2003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2004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2005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2006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2007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2008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2009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2010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2011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2012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2013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2014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2015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2016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2017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2018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2019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2020</a:t>
            </a:r>
            <a:r>
              <a:rPr dirty="0" sz="1000" spc="215">
                <a:latin typeface="Times New Roman"/>
                <a:cs typeface="Times New Roman"/>
              </a:rPr>
              <a:t>  </a:t>
            </a:r>
            <a:r>
              <a:rPr dirty="0" sz="1000">
                <a:latin typeface="Times New Roman"/>
                <a:cs typeface="Times New Roman"/>
              </a:rPr>
              <a:t>2021</a:t>
            </a:r>
            <a:r>
              <a:rPr dirty="0" sz="1000" spc="220">
                <a:latin typeface="Times New Roman"/>
                <a:cs typeface="Times New Roman"/>
              </a:rPr>
              <a:t>  </a:t>
            </a: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  <a:p>
            <a:pPr marL="843280">
              <a:lnSpc>
                <a:spcPct val="100000"/>
              </a:lnSpc>
              <a:spcBef>
                <a:spcPts val="875"/>
              </a:spcBef>
              <a:tabLst>
                <a:tab pos="2304415" algn="l"/>
                <a:tab pos="4106545" algn="l"/>
                <a:tab pos="5897245" algn="l"/>
                <a:tab pos="7461250" algn="l"/>
              </a:tabLst>
            </a:pPr>
            <a:r>
              <a:rPr dirty="0" sz="1000">
                <a:latin typeface="Times New Roman"/>
                <a:cs typeface="Times New Roman"/>
              </a:rPr>
              <a:t>Торгівля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товарами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10">
                <a:latin typeface="Times New Roman"/>
                <a:cs typeface="Times New Roman"/>
              </a:rPr>
              <a:t>Оптимістичний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сценарій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10">
                <a:latin typeface="Times New Roman"/>
                <a:cs typeface="Times New Roman"/>
              </a:rPr>
              <a:t>Песимістичний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сценарій</a:t>
            </a:r>
            <a:r>
              <a:rPr dirty="0" sz="1000">
                <a:latin typeface="Times New Roman"/>
                <a:cs typeface="Times New Roman"/>
              </a:rPr>
              <a:t>	Тенденції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1990-</a:t>
            </a:r>
            <a:r>
              <a:rPr dirty="0" sz="1000" spc="-20">
                <a:latin typeface="Times New Roman"/>
                <a:cs typeface="Times New Roman"/>
              </a:rPr>
              <a:t>2008</a:t>
            </a:r>
            <a:r>
              <a:rPr dirty="0" sz="1000">
                <a:latin typeface="Times New Roman"/>
                <a:cs typeface="Times New Roman"/>
              </a:rPr>
              <a:t>	Тенденції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2011-</a:t>
            </a:r>
            <a:r>
              <a:rPr dirty="0" sz="1000" spc="-20">
                <a:latin typeface="Times New Roman"/>
                <a:cs typeface="Times New Roman"/>
              </a:rPr>
              <a:t>2018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739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110"/>
              </a:spcBef>
            </a:pPr>
            <a:r>
              <a:rPr dirty="0"/>
              <a:t>Прогноз</a:t>
            </a:r>
            <a:r>
              <a:rPr dirty="0" spc="-50"/>
              <a:t> </a:t>
            </a:r>
            <a:r>
              <a:rPr dirty="0" spc="-10"/>
              <a:t>розвитку</a:t>
            </a:r>
            <a:r>
              <a:rPr dirty="0" spc="-90"/>
              <a:t> </a:t>
            </a:r>
            <a:r>
              <a:rPr dirty="0"/>
              <a:t>світової</a:t>
            </a:r>
            <a:r>
              <a:rPr dirty="0" spc="-45"/>
              <a:t> </a:t>
            </a:r>
            <a:r>
              <a:rPr dirty="0"/>
              <a:t>торгівлі</a:t>
            </a:r>
            <a:r>
              <a:rPr dirty="0" spc="-40"/>
              <a:t> </a:t>
            </a:r>
            <a:r>
              <a:rPr dirty="0"/>
              <a:t>на</a:t>
            </a:r>
            <a:r>
              <a:rPr dirty="0" spc="-40"/>
              <a:t> </a:t>
            </a:r>
            <a:r>
              <a:rPr dirty="0"/>
              <a:t>квітень</a:t>
            </a:r>
            <a:r>
              <a:rPr dirty="0" spc="-40"/>
              <a:t> </a:t>
            </a:r>
            <a:r>
              <a:rPr dirty="0"/>
              <a:t>2021</a:t>
            </a:r>
            <a:r>
              <a:rPr dirty="0" spc="-60"/>
              <a:t> </a:t>
            </a:r>
            <a:r>
              <a:rPr dirty="0" spc="-25"/>
              <a:t>р.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25195" y="859535"/>
            <a:ext cx="8712835" cy="2473960"/>
            <a:chOff x="425195" y="859535"/>
            <a:chExt cx="8712835" cy="2473960"/>
          </a:xfrm>
        </p:grpSpPr>
        <p:sp>
          <p:nvSpPr>
            <p:cNvPr id="4" name="object 4" descr=""/>
            <p:cNvSpPr/>
            <p:nvPr/>
          </p:nvSpPr>
          <p:spPr>
            <a:xfrm>
              <a:off x="425195" y="864107"/>
              <a:ext cx="8708390" cy="2468880"/>
            </a:xfrm>
            <a:custGeom>
              <a:avLst/>
              <a:gdLst/>
              <a:ahLst/>
              <a:cxnLst/>
              <a:rect l="l" t="t" r="r" b="b"/>
              <a:pathLst>
                <a:path w="8708390" h="2468879">
                  <a:moveTo>
                    <a:pt x="39624" y="2081783"/>
                  </a:moveTo>
                  <a:lnTo>
                    <a:pt x="8708136" y="2081783"/>
                  </a:lnTo>
                </a:path>
                <a:path w="8708390" h="2468879">
                  <a:moveTo>
                    <a:pt x="39624" y="1737359"/>
                  </a:moveTo>
                  <a:lnTo>
                    <a:pt x="8708136" y="1737359"/>
                  </a:lnTo>
                </a:path>
                <a:path w="8708390" h="2468879">
                  <a:moveTo>
                    <a:pt x="39624" y="1389888"/>
                  </a:moveTo>
                  <a:lnTo>
                    <a:pt x="8708136" y="1389888"/>
                  </a:lnTo>
                </a:path>
                <a:path w="8708390" h="2468879">
                  <a:moveTo>
                    <a:pt x="39624" y="1042415"/>
                  </a:moveTo>
                  <a:lnTo>
                    <a:pt x="8708136" y="1042415"/>
                  </a:lnTo>
                </a:path>
                <a:path w="8708390" h="2468879">
                  <a:moveTo>
                    <a:pt x="39624" y="694943"/>
                  </a:moveTo>
                  <a:lnTo>
                    <a:pt x="8708136" y="694943"/>
                  </a:lnTo>
                </a:path>
                <a:path w="8708390" h="2468879">
                  <a:moveTo>
                    <a:pt x="39624" y="347471"/>
                  </a:moveTo>
                  <a:lnTo>
                    <a:pt x="8708136" y="347471"/>
                  </a:lnTo>
                </a:path>
                <a:path w="8708390" h="2468879">
                  <a:moveTo>
                    <a:pt x="39624" y="0"/>
                  </a:moveTo>
                  <a:lnTo>
                    <a:pt x="8708136" y="0"/>
                  </a:lnTo>
                </a:path>
                <a:path w="8708390" h="2468879">
                  <a:moveTo>
                    <a:pt x="39624" y="2429255"/>
                  </a:moveTo>
                  <a:lnTo>
                    <a:pt x="39624" y="0"/>
                  </a:lnTo>
                </a:path>
                <a:path w="8708390" h="2468879">
                  <a:moveTo>
                    <a:pt x="0" y="2429255"/>
                  </a:moveTo>
                  <a:lnTo>
                    <a:pt x="39624" y="2429255"/>
                  </a:lnTo>
                </a:path>
                <a:path w="8708390" h="2468879">
                  <a:moveTo>
                    <a:pt x="0" y="2081783"/>
                  </a:moveTo>
                  <a:lnTo>
                    <a:pt x="39624" y="2081783"/>
                  </a:lnTo>
                </a:path>
                <a:path w="8708390" h="2468879">
                  <a:moveTo>
                    <a:pt x="0" y="1737359"/>
                  </a:moveTo>
                  <a:lnTo>
                    <a:pt x="39624" y="1737359"/>
                  </a:lnTo>
                </a:path>
                <a:path w="8708390" h="2468879">
                  <a:moveTo>
                    <a:pt x="0" y="1389888"/>
                  </a:moveTo>
                  <a:lnTo>
                    <a:pt x="39624" y="1389888"/>
                  </a:lnTo>
                </a:path>
                <a:path w="8708390" h="2468879">
                  <a:moveTo>
                    <a:pt x="0" y="1042415"/>
                  </a:moveTo>
                  <a:lnTo>
                    <a:pt x="39624" y="1042415"/>
                  </a:lnTo>
                </a:path>
                <a:path w="8708390" h="2468879">
                  <a:moveTo>
                    <a:pt x="0" y="694943"/>
                  </a:moveTo>
                  <a:lnTo>
                    <a:pt x="39624" y="694943"/>
                  </a:lnTo>
                </a:path>
                <a:path w="8708390" h="2468879">
                  <a:moveTo>
                    <a:pt x="0" y="347471"/>
                  </a:moveTo>
                  <a:lnTo>
                    <a:pt x="39624" y="347471"/>
                  </a:lnTo>
                </a:path>
                <a:path w="8708390" h="2468879">
                  <a:moveTo>
                    <a:pt x="0" y="0"/>
                  </a:moveTo>
                  <a:lnTo>
                    <a:pt x="39624" y="0"/>
                  </a:lnTo>
                </a:path>
                <a:path w="8708390" h="2468879">
                  <a:moveTo>
                    <a:pt x="39624" y="2429255"/>
                  </a:moveTo>
                  <a:lnTo>
                    <a:pt x="8708136" y="2429255"/>
                  </a:lnTo>
                </a:path>
                <a:path w="8708390" h="2468879">
                  <a:moveTo>
                    <a:pt x="39624" y="2429255"/>
                  </a:moveTo>
                  <a:lnTo>
                    <a:pt x="39624" y="2468879"/>
                  </a:lnTo>
                </a:path>
                <a:path w="8708390" h="2468879">
                  <a:moveTo>
                    <a:pt x="582168" y="2429255"/>
                  </a:moveTo>
                  <a:lnTo>
                    <a:pt x="582168" y="2468879"/>
                  </a:lnTo>
                </a:path>
                <a:path w="8708390" h="2468879">
                  <a:moveTo>
                    <a:pt x="1121664" y="2429255"/>
                  </a:moveTo>
                  <a:lnTo>
                    <a:pt x="1121664" y="2468879"/>
                  </a:lnTo>
                </a:path>
                <a:path w="8708390" h="2468879">
                  <a:moveTo>
                    <a:pt x="1664208" y="2429255"/>
                  </a:moveTo>
                  <a:lnTo>
                    <a:pt x="1664208" y="2468879"/>
                  </a:lnTo>
                </a:path>
                <a:path w="8708390" h="2468879">
                  <a:moveTo>
                    <a:pt x="2206752" y="2429255"/>
                  </a:moveTo>
                  <a:lnTo>
                    <a:pt x="2206752" y="2468879"/>
                  </a:lnTo>
                </a:path>
                <a:path w="8708390" h="2468879">
                  <a:moveTo>
                    <a:pt x="2749296" y="2429255"/>
                  </a:moveTo>
                  <a:lnTo>
                    <a:pt x="2749296" y="2468879"/>
                  </a:lnTo>
                </a:path>
                <a:path w="8708390" h="2468879">
                  <a:moveTo>
                    <a:pt x="3288791" y="2429255"/>
                  </a:moveTo>
                  <a:lnTo>
                    <a:pt x="3288791" y="2468879"/>
                  </a:lnTo>
                </a:path>
                <a:path w="8708390" h="2468879">
                  <a:moveTo>
                    <a:pt x="3831336" y="2429255"/>
                  </a:moveTo>
                  <a:lnTo>
                    <a:pt x="3831336" y="2468879"/>
                  </a:lnTo>
                </a:path>
                <a:path w="8708390" h="2468879">
                  <a:moveTo>
                    <a:pt x="4373880" y="2429255"/>
                  </a:moveTo>
                  <a:lnTo>
                    <a:pt x="4373880" y="2468879"/>
                  </a:lnTo>
                </a:path>
                <a:path w="8708390" h="2468879">
                  <a:moveTo>
                    <a:pt x="4916424" y="2429255"/>
                  </a:moveTo>
                  <a:lnTo>
                    <a:pt x="4916424" y="2468879"/>
                  </a:lnTo>
                </a:path>
                <a:path w="8708390" h="2468879">
                  <a:moveTo>
                    <a:pt x="5458968" y="2429255"/>
                  </a:moveTo>
                  <a:lnTo>
                    <a:pt x="5458968" y="2468879"/>
                  </a:lnTo>
                </a:path>
                <a:path w="8708390" h="2468879">
                  <a:moveTo>
                    <a:pt x="5998464" y="2429255"/>
                  </a:moveTo>
                  <a:lnTo>
                    <a:pt x="5998464" y="2468879"/>
                  </a:lnTo>
                </a:path>
                <a:path w="8708390" h="2468879">
                  <a:moveTo>
                    <a:pt x="6541008" y="2429255"/>
                  </a:moveTo>
                  <a:lnTo>
                    <a:pt x="6541008" y="2468879"/>
                  </a:lnTo>
                </a:path>
                <a:path w="8708390" h="2468879">
                  <a:moveTo>
                    <a:pt x="7083552" y="2429255"/>
                  </a:moveTo>
                  <a:lnTo>
                    <a:pt x="7083552" y="2468879"/>
                  </a:lnTo>
                </a:path>
                <a:path w="8708390" h="2468879">
                  <a:moveTo>
                    <a:pt x="7626096" y="2429255"/>
                  </a:moveTo>
                  <a:lnTo>
                    <a:pt x="7626096" y="2468879"/>
                  </a:lnTo>
                </a:path>
                <a:path w="8708390" h="2468879">
                  <a:moveTo>
                    <a:pt x="8168639" y="2429255"/>
                  </a:moveTo>
                  <a:lnTo>
                    <a:pt x="8168639" y="2468879"/>
                  </a:lnTo>
                </a:path>
                <a:path w="8708390" h="2468879">
                  <a:moveTo>
                    <a:pt x="8708136" y="2429255"/>
                  </a:moveTo>
                  <a:lnTo>
                    <a:pt x="8708136" y="2468879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36091" y="1906523"/>
              <a:ext cx="3792220" cy="1109980"/>
            </a:xfrm>
            <a:custGeom>
              <a:avLst/>
              <a:gdLst/>
              <a:ahLst/>
              <a:cxnLst/>
              <a:rect l="l" t="t" r="r" b="b"/>
              <a:pathLst>
                <a:path w="3792220" h="1109980">
                  <a:moveTo>
                    <a:pt x="0" y="0"/>
                  </a:moveTo>
                  <a:lnTo>
                    <a:pt x="539496" y="0"/>
                  </a:lnTo>
                  <a:lnTo>
                    <a:pt x="1082039" y="0"/>
                  </a:lnTo>
                  <a:lnTo>
                    <a:pt x="1624583" y="67056"/>
                  </a:lnTo>
                  <a:lnTo>
                    <a:pt x="2167128" y="207263"/>
                  </a:lnTo>
                  <a:lnTo>
                    <a:pt x="2709672" y="1109472"/>
                  </a:lnTo>
                  <a:lnTo>
                    <a:pt x="3249168" y="554736"/>
                  </a:lnTo>
                  <a:lnTo>
                    <a:pt x="3791712" y="67056"/>
                  </a:lnTo>
                </a:path>
              </a:pathLst>
            </a:custGeom>
            <a:ln w="27432">
              <a:solidFill>
                <a:srgbClr val="357D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527804" y="1348739"/>
              <a:ext cx="4334510" cy="624840"/>
            </a:xfrm>
            <a:custGeom>
              <a:avLst/>
              <a:gdLst/>
              <a:ahLst/>
              <a:cxnLst/>
              <a:rect l="l" t="t" r="r" b="b"/>
              <a:pathLst>
                <a:path w="4334509" h="624839">
                  <a:moveTo>
                    <a:pt x="0" y="624840"/>
                  </a:moveTo>
                  <a:lnTo>
                    <a:pt x="542544" y="557784"/>
                  </a:lnTo>
                  <a:lnTo>
                    <a:pt x="1085088" y="417575"/>
                  </a:lnTo>
                  <a:lnTo>
                    <a:pt x="1627632" y="347472"/>
                  </a:lnTo>
                  <a:lnTo>
                    <a:pt x="2167128" y="277368"/>
                  </a:lnTo>
                  <a:lnTo>
                    <a:pt x="2709672" y="210312"/>
                  </a:lnTo>
                  <a:lnTo>
                    <a:pt x="3252216" y="140208"/>
                  </a:lnTo>
                  <a:lnTo>
                    <a:pt x="3794760" y="70104"/>
                  </a:lnTo>
                  <a:lnTo>
                    <a:pt x="4334256" y="0"/>
                  </a:lnTo>
                </a:path>
              </a:pathLst>
            </a:custGeom>
            <a:ln w="27432">
              <a:solidFill>
                <a:srgbClr val="006FC0"/>
              </a:solidFill>
              <a:prstDash val="dash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527804" y="1141475"/>
              <a:ext cx="4334510" cy="832485"/>
            </a:xfrm>
            <a:custGeom>
              <a:avLst/>
              <a:gdLst/>
              <a:ahLst/>
              <a:cxnLst/>
              <a:rect l="l" t="t" r="r" b="b"/>
              <a:pathLst>
                <a:path w="4334509" h="832485">
                  <a:moveTo>
                    <a:pt x="0" y="832104"/>
                  </a:moveTo>
                  <a:lnTo>
                    <a:pt x="542544" y="694944"/>
                  </a:lnTo>
                  <a:lnTo>
                    <a:pt x="1085088" y="554736"/>
                  </a:lnTo>
                  <a:lnTo>
                    <a:pt x="1627632" y="347472"/>
                  </a:lnTo>
                  <a:lnTo>
                    <a:pt x="2167128" y="140208"/>
                  </a:lnTo>
                  <a:lnTo>
                    <a:pt x="2709672" y="70103"/>
                  </a:lnTo>
                  <a:lnTo>
                    <a:pt x="3252216" y="70103"/>
                  </a:lnTo>
                  <a:lnTo>
                    <a:pt x="3794760" y="70103"/>
                  </a:lnTo>
                  <a:lnTo>
                    <a:pt x="4334256" y="0"/>
                  </a:lnTo>
                </a:path>
              </a:pathLst>
            </a:custGeom>
            <a:ln w="27432">
              <a:solidFill>
                <a:srgbClr val="88AA3D"/>
              </a:solidFill>
              <a:prstDash val="sysDash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527804" y="1559051"/>
              <a:ext cx="4334510" cy="414655"/>
            </a:xfrm>
            <a:custGeom>
              <a:avLst/>
              <a:gdLst/>
              <a:ahLst/>
              <a:cxnLst/>
              <a:rect l="l" t="t" r="r" b="b"/>
              <a:pathLst>
                <a:path w="4334509" h="414655">
                  <a:moveTo>
                    <a:pt x="0" y="414528"/>
                  </a:moveTo>
                  <a:lnTo>
                    <a:pt x="542544" y="347472"/>
                  </a:lnTo>
                  <a:lnTo>
                    <a:pt x="1085088" y="207263"/>
                  </a:lnTo>
                  <a:lnTo>
                    <a:pt x="1627632" y="277368"/>
                  </a:lnTo>
                  <a:lnTo>
                    <a:pt x="2167128" y="347472"/>
                  </a:lnTo>
                  <a:lnTo>
                    <a:pt x="2709672" y="207263"/>
                  </a:lnTo>
                  <a:lnTo>
                    <a:pt x="3252216" y="137160"/>
                  </a:lnTo>
                  <a:lnTo>
                    <a:pt x="3794760" y="67056"/>
                  </a:lnTo>
                  <a:lnTo>
                    <a:pt x="4334256" y="0"/>
                  </a:lnTo>
                </a:path>
              </a:pathLst>
            </a:custGeom>
            <a:ln w="27432">
              <a:solidFill>
                <a:srgbClr val="FF0000"/>
              </a:solidFill>
              <a:prstDash val="sysDash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36091" y="1071371"/>
              <a:ext cx="8126095" cy="835660"/>
            </a:xfrm>
            <a:custGeom>
              <a:avLst/>
              <a:gdLst/>
              <a:ahLst/>
              <a:cxnLst/>
              <a:rect l="l" t="t" r="r" b="b"/>
              <a:pathLst>
                <a:path w="8126095" h="835660">
                  <a:moveTo>
                    <a:pt x="0" y="835151"/>
                  </a:moveTo>
                  <a:lnTo>
                    <a:pt x="539496" y="835151"/>
                  </a:lnTo>
                  <a:lnTo>
                    <a:pt x="1082039" y="765048"/>
                  </a:lnTo>
                  <a:lnTo>
                    <a:pt x="1624583" y="694943"/>
                  </a:lnTo>
                  <a:lnTo>
                    <a:pt x="2167128" y="624839"/>
                  </a:lnTo>
                  <a:lnTo>
                    <a:pt x="2709672" y="554736"/>
                  </a:lnTo>
                  <a:lnTo>
                    <a:pt x="3249168" y="487679"/>
                  </a:lnTo>
                  <a:lnTo>
                    <a:pt x="3791712" y="487679"/>
                  </a:lnTo>
                  <a:lnTo>
                    <a:pt x="4334256" y="417575"/>
                  </a:lnTo>
                  <a:lnTo>
                    <a:pt x="4876800" y="347472"/>
                  </a:lnTo>
                  <a:lnTo>
                    <a:pt x="5419344" y="277367"/>
                  </a:lnTo>
                  <a:lnTo>
                    <a:pt x="5958840" y="210312"/>
                  </a:lnTo>
                  <a:lnTo>
                    <a:pt x="6501384" y="140207"/>
                  </a:lnTo>
                  <a:lnTo>
                    <a:pt x="7043928" y="140207"/>
                  </a:lnTo>
                  <a:lnTo>
                    <a:pt x="7586472" y="70103"/>
                  </a:lnTo>
                  <a:lnTo>
                    <a:pt x="8125967" y="0"/>
                  </a:lnTo>
                </a:path>
              </a:pathLst>
            </a:custGeom>
            <a:ln w="27432">
              <a:solidFill>
                <a:srgbClr val="857BCF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16204" y="3195065"/>
            <a:ext cx="1536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90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16204" y="2847593"/>
            <a:ext cx="1536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95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52806" y="742755"/>
            <a:ext cx="1373505" cy="193675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000" spc="-25">
                <a:latin typeface="Times New Roman"/>
                <a:cs typeface="Times New Roman"/>
              </a:rPr>
              <a:t>125</a:t>
            </a:r>
            <a:endParaRPr sz="1000">
              <a:latin typeface="Times New Roman"/>
              <a:cs typeface="Times New Roman"/>
            </a:endParaRPr>
          </a:p>
          <a:p>
            <a:pPr marL="549910">
              <a:lnSpc>
                <a:spcPts val="1505"/>
              </a:lnSpc>
              <a:spcBef>
                <a:spcPts val="209"/>
              </a:spcBef>
            </a:pPr>
            <a:r>
              <a:rPr dirty="0" sz="1400">
                <a:latin typeface="Times New Roman"/>
                <a:cs typeface="Times New Roman"/>
              </a:rPr>
              <a:t>2015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100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025"/>
              </a:lnSpc>
            </a:pPr>
            <a:r>
              <a:rPr dirty="0" sz="1000" spc="-25">
                <a:latin typeface="Times New Roman"/>
                <a:cs typeface="Times New Roman"/>
              </a:rPr>
              <a:t>120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115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110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105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100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54425" y="3358306"/>
            <a:ext cx="167640" cy="1207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Перший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196309" y="3360901"/>
            <a:ext cx="167640" cy="11620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Другий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738599" y="3359595"/>
            <a:ext cx="167640" cy="11163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Третій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280508" y="3360689"/>
            <a:ext cx="16764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Четвертий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822798" y="3358306"/>
            <a:ext cx="167640" cy="1207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Перший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364707" y="3360901"/>
            <a:ext cx="167640" cy="11620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Другий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906997" y="3359595"/>
            <a:ext cx="167640" cy="11163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Третій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448906" y="3360689"/>
            <a:ext cx="16764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Четвертий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991069" y="3358306"/>
            <a:ext cx="167640" cy="1207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Перший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533105" y="3360901"/>
            <a:ext cx="167640" cy="11620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Другий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075268" y="3359595"/>
            <a:ext cx="167640" cy="11163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Третій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617177" y="3360689"/>
            <a:ext cx="16764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Четвертий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159466" y="3358306"/>
            <a:ext cx="167640" cy="1207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Перший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701376" y="3360901"/>
            <a:ext cx="167640" cy="11620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Другий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243665" y="3359595"/>
            <a:ext cx="167640" cy="11163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Третій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8785575" y="3360689"/>
            <a:ext cx="16764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Четвертий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272795" y="4899659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27432">
            <a:solidFill>
              <a:srgbClr val="357D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615187" y="4805883"/>
            <a:ext cx="10382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Торгівля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товарами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1891283" y="4899659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27432">
            <a:solidFill>
              <a:srgbClr val="006FC0"/>
            </a:solidFill>
            <a:prstDash val="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2233676" y="4805883"/>
            <a:ext cx="96583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Базовий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сценарій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3442715" y="4899659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7432">
            <a:solidFill>
              <a:srgbClr val="88AA3D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3785361" y="4805883"/>
            <a:ext cx="137414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latin typeface="Times New Roman"/>
                <a:cs typeface="Times New Roman"/>
              </a:rPr>
              <a:t>Оптимістичний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сценарій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 descr=""/>
          <p:cNvSpPr/>
          <p:nvPr/>
        </p:nvSpPr>
        <p:spPr>
          <a:xfrm>
            <a:off x="5399532" y="4899659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7432">
            <a:solidFill>
              <a:srgbClr val="FF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5744717" y="4805883"/>
            <a:ext cx="136525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latin typeface="Times New Roman"/>
                <a:cs typeface="Times New Roman"/>
              </a:rPr>
              <a:t>Песимістичний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сценарій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7347204" y="4899659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27432">
            <a:solidFill>
              <a:srgbClr val="857BCF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7693279" y="4805883"/>
            <a:ext cx="114173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Тенденції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2011-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3715258" y="2887725"/>
            <a:ext cx="108775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Рівень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2013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р.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7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Прогноз</a:t>
            </a:r>
            <a:r>
              <a:rPr dirty="0" spc="-75"/>
              <a:t> </a:t>
            </a:r>
            <a:r>
              <a:rPr dirty="0" spc="-10"/>
              <a:t>розвитку</a:t>
            </a:r>
            <a:r>
              <a:rPr dirty="0" spc="-90"/>
              <a:t> </a:t>
            </a:r>
            <a:r>
              <a:rPr dirty="0"/>
              <a:t>світової</a:t>
            </a:r>
            <a:r>
              <a:rPr dirty="0" spc="-55"/>
              <a:t> </a:t>
            </a:r>
            <a:r>
              <a:rPr dirty="0"/>
              <a:t>торгівлі</a:t>
            </a:r>
            <a:r>
              <a:rPr dirty="0" spc="-60"/>
              <a:t> </a:t>
            </a:r>
            <a:r>
              <a:rPr dirty="0"/>
              <a:t>на</a:t>
            </a:r>
            <a:r>
              <a:rPr dirty="0" spc="-50"/>
              <a:t> </a:t>
            </a:r>
            <a:r>
              <a:rPr dirty="0" spc="-10"/>
              <a:t>жовтень</a:t>
            </a:r>
            <a:r>
              <a:rPr dirty="0" spc="-35"/>
              <a:t> </a:t>
            </a:r>
            <a:r>
              <a:rPr dirty="0"/>
              <a:t>2021</a:t>
            </a:r>
            <a:r>
              <a:rPr dirty="0" spc="-75"/>
              <a:t> </a:t>
            </a:r>
            <a:r>
              <a:rPr dirty="0" spc="-25"/>
              <a:t>р.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31291" y="835151"/>
            <a:ext cx="8578850" cy="2595880"/>
            <a:chOff x="431291" y="835151"/>
            <a:chExt cx="8578850" cy="2595880"/>
          </a:xfrm>
        </p:grpSpPr>
        <p:sp>
          <p:nvSpPr>
            <p:cNvPr id="4" name="object 4" descr=""/>
            <p:cNvSpPr/>
            <p:nvPr/>
          </p:nvSpPr>
          <p:spPr>
            <a:xfrm>
              <a:off x="431291" y="839723"/>
              <a:ext cx="8574405" cy="2590800"/>
            </a:xfrm>
            <a:custGeom>
              <a:avLst/>
              <a:gdLst/>
              <a:ahLst/>
              <a:cxnLst/>
              <a:rect l="l" t="t" r="r" b="b"/>
              <a:pathLst>
                <a:path w="8574405" h="2590800">
                  <a:moveTo>
                    <a:pt x="39623" y="2188464"/>
                  </a:moveTo>
                  <a:lnTo>
                    <a:pt x="8574024" y="2188464"/>
                  </a:lnTo>
                </a:path>
                <a:path w="8574405" h="2590800">
                  <a:moveTo>
                    <a:pt x="39623" y="1825752"/>
                  </a:moveTo>
                  <a:lnTo>
                    <a:pt x="8574024" y="1825752"/>
                  </a:lnTo>
                </a:path>
                <a:path w="8574405" h="2590800">
                  <a:moveTo>
                    <a:pt x="39623" y="1459992"/>
                  </a:moveTo>
                  <a:lnTo>
                    <a:pt x="8574024" y="1459992"/>
                  </a:lnTo>
                </a:path>
                <a:path w="8574405" h="2590800">
                  <a:moveTo>
                    <a:pt x="39623" y="1094232"/>
                  </a:moveTo>
                  <a:lnTo>
                    <a:pt x="8574024" y="1094232"/>
                  </a:lnTo>
                </a:path>
                <a:path w="8574405" h="2590800">
                  <a:moveTo>
                    <a:pt x="39623" y="728472"/>
                  </a:moveTo>
                  <a:lnTo>
                    <a:pt x="8574024" y="728472"/>
                  </a:lnTo>
                </a:path>
                <a:path w="8574405" h="2590800">
                  <a:moveTo>
                    <a:pt x="39623" y="365760"/>
                  </a:moveTo>
                  <a:lnTo>
                    <a:pt x="8574024" y="365760"/>
                  </a:lnTo>
                </a:path>
                <a:path w="8574405" h="2590800">
                  <a:moveTo>
                    <a:pt x="39623" y="0"/>
                  </a:moveTo>
                  <a:lnTo>
                    <a:pt x="8574024" y="0"/>
                  </a:lnTo>
                </a:path>
                <a:path w="8574405" h="2590800">
                  <a:moveTo>
                    <a:pt x="39623" y="2554224"/>
                  </a:moveTo>
                  <a:lnTo>
                    <a:pt x="39623" y="0"/>
                  </a:lnTo>
                </a:path>
                <a:path w="8574405" h="2590800">
                  <a:moveTo>
                    <a:pt x="0" y="2554224"/>
                  </a:moveTo>
                  <a:lnTo>
                    <a:pt x="39623" y="2554224"/>
                  </a:lnTo>
                </a:path>
                <a:path w="8574405" h="2590800">
                  <a:moveTo>
                    <a:pt x="0" y="2188464"/>
                  </a:moveTo>
                  <a:lnTo>
                    <a:pt x="39623" y="2188464"/>
                  </a:lnTo>
                </a:path>
                <a:path w="8574405" h="2590800">
                  <a:moveTo>
                    <a:pt x="0" y="1825752"/>
                  </a:moveTo>
                  <a:lnTo>
                    <a:pt x="39623" y="1825752"/>
                  </a:lnTo>
                </a:path>
                <a:path w="8574405" h="2590800">
                  <a:moveTo>
                    <a:pt x="0" y="1459992"/>
                  </a:moveTo>
                  <a:lnTo>
                    <a:pt x="39623" y="1459992"/>
                  </a:lnTo>
                </a:path>
                <a:path w="8574405" h="2590800">
                  <a:moveTo>
                    <a:pt x="0" y="1094232"/>
                  </a:moveTo>
                  <a:lnTo>
                    <a:pt x="39623" y="1094232"/>
                  </a:lnTo>
                </a:path>
                <a:path w="8574405" h="2590800">
                  <a:moveTo>
                    <a:pt x="0" y="728472"/>
                  </a:moveTo>
                  <a:lnTo>
                    <a:pt x="39623" y="728472"/>
                  </a:lnTo>
                </a:path>
                <a:path w="8574405" h="2590800">
                  <a:moveTo>
                    <a:pt x="0" y="365760"/>
                  </a:moveTo>
                  <a:lnTo>
                    <a:pt x="39623" y="365760"/>
                  </a:lnTo>
                </a:path>
                <a:path w="8574405" h="2590800">
                  <a:moveTo>
                    <a:pt x="0" y="0"/>
                  </a:moveTo>
                  <a:lnTo>
                    <a:pt x="39623" y="0"/>
                  </a:lnTo>
                </a:path>
                <a:path w="8574405" h="2590800">
                  <a:moveTo>
                    <a:pt x="39623" y="2554224"/>
                  </a:moveTo>
                  <a:lnTo>
                    <a:pt x="8574024" y="2554224"/>
                  </a:lnTo>
                </a:path>
                <a:path w="8574405" h="2590800">
                  <a:moveTo>
                    <a:pt x="39623" y="2554224"/>
                  </a:moveTo>
                  <a:lnTo>
                    <a:pt x="39623" y="2590800"/>
                  </a:lnTo>
                </a:path>
                <a:path w="8574405" h="2590800">
                  <a:moveTo>
                    <a:pt x="573024" y="2554224"/>
                  </a:moveTo>
                  <a:lnTo>
                    <a:pt x="573024" y="2590800"/>
                  </a:lnTo>
                </a:path>
                <a:path w="8574405" h="2590800">
                  <a:moveTo>
                    <a:pt x="1106424" y="2554224"/>
                  </a:moveTo>
                  <a:lnTo>
                    <a:pt x="1106424" y="2590800"/>
                  </a:lnTo>
                </a:path>
                <a:path w="8574405" h="2590800">
                  <a:moveTo>
                    <a:pt x="1639824" y="2554224"/>
                  </a:moveTo>
                  <a:lnTo>
                    <a:pt x="1639824" y="2590800"/>
                  </a:lnTo>
                </a:path>
                <a:path w="8574405" h="2590800">
                  <a:moveTo>
                    <a:pt x="2173224" y="2554224"/>
                  </a:moveTo>
                  <a:lnTo>
                    <a:pt x="2173224" y="2590800"/>
                  </a:lnTo>
                </a:path>
                <a:path w="8574405" h="2590800">
                  <a:moveTo>
                    <a:pt x="2706624" y="2554224"/>
                  </a:moveTo>
                  <a:lnTo>
                    <a:pt x="2706624" y="2590800"/>
                  </a:lnTo>
                </a:path>
                <a:path w="8574405" h="2590800">
                  <a:moveTo>
                    <a:pt x="3240023" y="2554224"/>
                  </a:moveTo>
                  <a:lnTo>
                    <a:pt x="3240023" y="2590800"/>
                  </a:lnTo>
                </a:path>
                <a:path w="8574405" h="2590800">
                  <a:moveTo>
                    <a:pt x="3773424" y="2554224"/>
                  </a:moveTo>
                  <a:lnTo>
                    <a:pt x="3773424" y="2590800"/>
                  </a:lnTo>
                </a:path>
                <a:path w="8574405" h="2590800">
                  <a:moveTo>
                    <a:pt x="4306824" y="2554224"/>
                  </a:moveTo>
                  <a:lnTo>
                    <a:pt x="4306824" y="2590800"/>
                  </a:lnTo>
                </a:path>
                <a:path w="8574405" h="2590800">
                  <a:moveTo>
                    <a:pt x="4840224" y="2554224"/>
                  </a:moveTo>
                  <a:lnTo>
                    <a:pt x="4840224" y="2590800"/>
                  </a:lnTo>
                </a:path>
                <a:path w="8574405" h="2590800">
                  <a:moveTo>
                    <a:pt x="5373624" y="2554224"/>
                  </a:moveTo>
                  <a:lnTo>
                    <a:pt x="5373624" y="2590800"/>
                  </a:lnTo>
                </a:path>
                <a:path w="8574405" h="2590800">
                  <a:moveTo>
                    <a:pt x="5907024" y="2554224"/>
                  </a:moveTo>
                  <a:lnTo>
                    <a:pt x="5907024" y="2590800"/>
                  </a:lnTo>
                </a:path>
                <a:path w="8574405" h="2590800">
                  <a:moveTo>
                    <a:pt x="6440424" y="2554224"/>
                  </a:moveTo>
                  <a:lnTo>
                    <a:pt x="6440424" y="2590800"/>
                  </a:lnTo>
                </a:path>
                <a:path w="8574405" h="2590800">
                  <a:moveTo>
                    <a:pt x="6973824" y="2554224"/>
                  </a:moveTo>
                  <a:lnTo>
                    <a:pt x="6973824" y="2590800"/>
                  </a:lnTo>
                </a:path>
                <a:path w="8574405" h="2590800">
                  <a:moveTo>
                    <a:pt x="7507224" y="2554224"/>
                  </a:moveTo>
                  <a:lnTo>
                    <a:pt x="7507224" y="2590800"/>
                  </a:lnTo>
                </a:path>
                <a:path w="8574405" h="2590800">
                  <a:moveTo>
                    <a:pt x="8040624" y="2554224"/>
                  </a:moveTo>
                  <a:lnTo>
                    <a:pt x="8040624" y="2590800"/>
                  </a:lnTo>
                </a:path>
                <a:path w="8574405" h="2590800">
                  <a:moveTo>
                    <a:pt x="8574024" y="2554224"/>
                  </a:moveTo>
                  <a:lnTo>
                    <a:pt x="8574024" y="259080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36091" y="1568195"/>
              <a:ext cx="5334000" cy="1533525"/>
            </a:xfrm>
            <a:custGeom>
              <a:avLst/>
              <a:gdLst/>
              <a:ahLst/>
              <a:cxnLst/>
              <a:rect l="l" t="t" r="r" b="b"/>
              <a:pathLst>
                <a:path w="5334000" h="1533525">
                  <a:moveTo>
                    <a:pt x="0" y="365759"/>
                  </a:moveTo>
                  <a:lnTo>
                    <a:pt x="533399" y="365759"/>
                  </a:lnTo>
                  <a:lnTo>
                    <a:pt x="1066800" y="365759"/>
                  </a:lnTo>
                  <a:lnTo>
                    <a:pt x="1600200" y="438911"/>
                  </a:lnTo>
                  <a:lnTo>
                    <a:pt x="2133600" y="585215"/>
                  </a:lnTo>
                  <a:lnTo>
                    <a:pt x="2666999" y="1533144"/>
                  </a:lnTo>
                  <a:lnTo>
                    <a:pt x="3200399" y="950976"/>
                  </a:lnTo>
                  <a:lnTo>
                    <a:pt x="3733800" y="438911"/>
                  </a:lnTo>
                  <a:lnTo>
                    <a:pt x="4267200" y="292607"/>
                  </a:lnTo>
                  <a:lnTo>
                    <a:pt x="4800600" y="146303"/>
                  </a:lnTo>
                  <a:lnTo>
                    <a:pt x="5334000" y="0"/>
                  </a:lnTo>
                </a:path>
              </a:pathLst>
            </a:custGeom>
            <a:ln w="27432">
              <a:solidFill>
                <a:srgbClr val="357DB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469891" y="1351787"/>
              <a:ext cx="4267200" cy="655320"/>
            </a:xfrm>
            <a:custGeom>
              <a:avLst/>
              <a:gdLst/>
              <a:ahLst/>
              <a:cxnLst/>
              <a:rect l="l" t="t" r="r" b="b"/>
              <a:pathLst>
                <a:path w="4267200" h="655319">
                  <a:moveTo>
                    <a:pt x="0" y="655319"/>
                  </a:moveTo>
                  <a:lnTo>
                    <a:pt x="533400" y="582168"/>
                  </a:lnTo>
                  <a:lnTo>
                    <a:pt x="1066800" y="435863"/>
                  </a:lnTo>
                  <a:lnTo>
                    <a:pt x="1600200" y="362712"/>
                  </a:lnTo>
                  <a:lnTo>
                    <a:pt x="2133600" y="289560"/>
                  </a:lnTo>
                  <a:lnTo>
                    <a:pt x="2667000" y="216408"/>
                  </a:lnTo>
                  <a:lnTo>
                    <a:pt x="3200400" y="143256"/>
                  </a:lnTo>
                  <a:lnTo>
                    <a:pt x="3733800" y="73151"/>
                  </a:lnTo>
                  <a:lnTo>
                    <a:pt x="4267200" y="0"/>
                  </a:lnTo>
                </a:path>
              </a:pathLst>
            </a:custGeom>
            <a:ln w="27432">
              <a:solidFill>
                <a:srgbClr val="FF0000"/>
              </a:solidFill>
              <a:prstDash val="sysDash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6070091" y="1059179"/>
              <a:ext cx="2667000" cy="509270"/>
            </a:xfrm>
            <a:custGeom>
              <a:avLst/>
              <a:gdLst/>
              <a:ahLst/>
              <a:cxnLst/>
              <a:rect l="l" t="t" r="r" b="b"/>
              <a:pathLst>
                <a:path w="2667000" h="509269">
                  <a:moveTo>
                    <a:pt x="0" y="509016"/>
                  </a:moveTo>
                  <a:lnTo>
                    <a:pt x="533400" y="365760"/>
                  </a:lnTo>
                  <a:lnTo>
                    <a:pt x="1066800" y="292608"/>
                  </a:lnTo>
                  <a:lnTo>
                    <a:pt x="1600200" y="219456"/>
                  </a:lnTo>
                  <a:lnTo>
                    <a:pt x="2133600" y="73152"/>
                  </a:lnTo>
                  <a:lnTo>
                    <a:pt x="2667000" y="0"/>
                  </a:lnTo>
                </a:path>
              </a:pathLst>
            </a:custGeom>
            <a:ln w="27432">
              <a:solidFill>
                <a:srgbClr val="88AA3D"/>
              </a:solidFill>
              <a:prstDash val="sysDash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36091" y="1059179"/>
              <a:ext cx="8001000" cy="875030"/>
            </a:xfrm>
            <a:custGeom>
              <a:avLst/>
              <a:gdLst/>
              <a:ahLst/>
              <a:cxnLst/>
              <a:rect l="l" t="t" r="r" b="b"/>
              <a:pathLst>
                <a:path w="8001000" h="875030">
                  <a:moveTo>
                    <a:pt x="0" y="874776"/>
                  </a:moveTo>
                  <a:lnTo>
                    <a:pt x="533399" y="874776"/>
                  </a:lnTo>
                  <a:lnTo>
                    <a:pt x="1066800" y="801624"/>
                  </a:lnTo>
                  <a:lnTo>
                    <a:pt x="1600200" y="728472"/>
                  </a:lnTo>
                  <a:lnTo>
                    <a:pt x="2133600" y="655320"/>
                  </a:lnTo>
                  <a:lnTo>
                    <a:pt x="2666999" y="582168"/>
                  </a:lnTo>
                  <a:lnTo>
                    <a:pt x="3200399" y="509016"/>
                  </a:lnTo>
                  <a:lnTo>
                    <a:pt x="3733800" y="509016"/>
                  </a:lnTo>
                  <a:lnTo>
                    <a:pt x="4267200" y="435864"/>
                  </a:lnTo>
                  <a:lnTo>
                    <a:pt x="4800600" y="365760"/>
                  </a:lnTo>
                  <a:lnTo>
                    <a:pt x="5334000" y="292608"/>
                  </a:lnTo>
                  <a:lnTo>
                    <a:pt x="5867400" y="219456"/>
                  </a:lnTo>
                  <a:lnTo>
                    <a:pt x="6400800" y="146304"/>
                  </a:lnTo>
                  <a:lnTo>
                    <a:pt x="6934200" y="146304"/>
                  </a:lnTo>
                  <a:lnTo>
                    <a:pt x="7467600" y="73152"/>
                  </a:lnTo>
                  <a:lnTo>
                    <a:pt x="8001000" y="0"/>
                  </a:lnTo>
                </a:path>
              </a:pathLst>
            </a:custGeom>
            <a:ln w="27432">
              <a:solidFill>
                <a:srgbClr val="52A4B3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58902" y="1468881"/>
            <a:ext cx="217804" cy="20046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115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110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105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25">
                <a:latin typeface="Times New Roman"/>
                <a:cs typeface="Times New Roman"/>
              </a:rPr>
              <a:t>100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95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</a:pPr>
            <a:r>
              <a:rPr dirty="0" sz="1000" spc="-25">
                <a:latin typeface="Times New Roman"/>
                <a:cs typeface="Times New Roman"/>
              </a:rPr>
              <a:t>90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58902" y="1103756"/>
            <a:ext cx="217804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120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58902" y="701817"/>
            <a:ext cx="1224915" cy="479425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latin typeface="Times New Roman"/>
                <a:cs typeface="Times New Roman"/>
              </a:rPr>
              <a:t>125</a:t>
            </a:r>
            <a:endParaRPr sz="1000">
              <a:latin typeface="Times New Roman"/>
              <a:cs typeface="Times New Roman"/>
            </a:endParaRPr>
          </a:p>
          <a:p>
            <a:pPr marL="400685">
              <a:lnSpc>
                <a:spcPct val="100000"/>
              </a:lnSpc>
              <a:spcBef>
                <a:spcPts val="400"/>
              </a:spcBef>
            </a:pPr>
            <a:r>
              <a:rPr dirty="0" sz="1400">
                <a:latin typeface="Times New Roman"/>
                <a:cs typeface="Times New Roman"/>
              </a:rPr>
              <a:t>2015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100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55949" y="3459805"/>
            <a:ext cx="167640" cy="1207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Перший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189705" y="3459430"/>
            <a:ext cx="167640" cy="11620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Другий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722833" y="3460934"/>
            <a:ext cx="167640" cy="11163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Третій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256759" y="3459139"/>
            <a:ext cx="16764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Четвертий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790413" y="3459805"/>
            <a:ext cx="167640" cy="1207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Перший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323813" y="3459430"/>
            <a:ext cx="167640" cy="11620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Другий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857594" y="3461093"/>
            <a:ext cx="167640" cy="11163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Третій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390722" y="3459121"/>
            <a:ext cx="16764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Четвертий квартал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924648" y="3459805"/>
            <a:ext cx="167640" cy="1207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Перший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458429" y="3459430"/>
            <a:ext cx="167640" cy="11620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Другий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5991829" y="3461093"/>
            <a:ext cx="167640" cy="11163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Третій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525483" y="3459139"/>
            <a:ext cx="16764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Четвертий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058883" y="3459805"/>
            <a:ext cx="167640" cy="12077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Перший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592537" y="3459430"/>
            <a:ext cx="167640" cy="11620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Другий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8125665" y="3460934"/>
            <a:ext cx="167640" cy="11163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imes New Roman"/>
                <a:cs typeface="Times New Roman"/>
              </a:rPr>
              <a:t>Третій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659717" y="3459139"/>
            <a:ext cx="167640" cy="13265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>
                <a:latin typeface="Times New Roman"/>
                <a:cs typeface="Times New Roman"/>
              </a:rPr>
              <a:t>Четвертий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квартал</a:t>
            </a:r>
            <a:r>
              <a:rPr dirty="0" sz="1000" spc="-6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705612" y="4951476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 h="0">
                <a:moveTo>
                  <a:pt x="0" y="0"/>
                </a:moveTo>
                <a:lnTo>
                  <a:pt x="320040" y="0"/>
                </a:lnTo>
              </a:path>
            </a:pathLst>
          </a:custGeom>
          <a:ln w="27432">
            <a:solidFill>
              <a:srgbClr val="357DB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1047699" y="4859832"/>
            <a:ext cx="10382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Торгівля</a:t>
            </a:r>
            <a:r>
              <a:rPr dirty="0" sz="1000" spc="-5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товарами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2604516" y="4951476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7432">
            <a:solidFill>
              <a:srgbClr val="FF0000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 txBox="1"/>
          <p:nvPr/>
        </p:nvSpPr>
        <p:spPr>
          <a:xfrm>
            <a:off x="2946654" y="4859832"/>
            <a:ext cx="139636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Cценарій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на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квітень</a:t>
            </a:r>
            <a:r>
              <a:rPr dirty="0" sz="1000" spc="-2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/>
          <p:nvPr/>
        </p:nvSpPr>
        <p:spPr>
          <a:xfrm>
            <a:off x="4860035" y="4951476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7432">
            <a:solidFill>
              <a:srgbClr val="88AA3D"/>
            </a:solidFill>
            <a:prstDash val="sys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5205221" y="4859832"/>
            <a:ext cx="144843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Cценарій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на</a:t>
            </a:r>
            <a:r>
              <a:rPr dirty="0" sz="1000" spc="-4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жовтень</a:t>
            </a:r>
            <a:r>
              <a:rPr dirty="0" sz="1000" spc="-3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/>
          <p:nvPr/>
        </p:nvSpPr>
        <p:spPr>
          <a:xfrm>
            <a:off x="7173468" y="4951476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7432">
            <a:solidFill>
              <a:srgbClr val="52A4B3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 txBox="1"/>
          <p:nvPr/>
        </p:nvSpPr>
        <p:spPr>
          <a:xfrm>
            <a:off x="7518018" y="4859832"/>
            <a:ext cx="114173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Тенденції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2011-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1747" rIns="0" bIns="0" rtlCol="0" vert="horz">
            <a:spAutoFit/>
          </a:bodyPr>
          <a:lstStyle/>
          <a:p>
            <a:pPr marL="325755">
              <a:lnSpc>
                <a:spcPct val="100000"/>
              </a:lnSpc>
              <a:spcBef>
                <a:spcPts val="115"/>
              </a:spcBef>
            </a:pPr>
            <a:r>
              <a:rPr dirty="0" sz="1500" spc="-10">
                <a:latin typeface="Arial"/>
                <a:cs typeface="Arial"/>
              </a:rPr>
              <a:t>Порівняння</a:t>
            </a:r>
            <a:r>
              <a:rPr dirty="0" sz="1500" spc="-10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динаміки</a:t>
            </a:r>
            <a:r>
              <a:rPr dirty="0" sz="1500" spc="-105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світової</a:t>
            </a:r>
            <a:r>
              <a:rPr dirty="0" sz="1500" spc="-45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торгівлі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та</a:t>
            </a:r>
            <a:r>
              <a:rPr dirty="0" sz="1500" spc="1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ВВП,</a:t>
            </a:r>
            <a:r>
              <a:rPr dirty="0" sz="1500" spc="-20">
                <a:latin typeface="Arial"/>
                <a:cs typeface="Arial"/>
              </a:rPr>
              <a:t> </a:t>
            </a:r>
            <a:r>
              <a:rPr dirty="0" sz="1500" spc="-50">
                <a:latin typeface="Arial"/>
                <a:cs typeface="Arial"/>
              </a:rPr>
              <a:t>%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78891" y="866012"/>
            <a:ext cx="8731250" cy="3663315"/>
            <a:chOff x="278891" y="866012"/>
            <a:chExt cx="8731250" cy="3663315"/>
          </a:xfrm>
        </p:grpSpPr>
        <p:sp>
          <p:nvSpPr>
            <p:cNvPr id="4" name="object 4" descr=""/>
            <p:cNvSpPr/>
            <p:nvPr/>
          </p:nvSpPr>
          <p:spPr>
            <a:xfrm>
              <a:off x="278891" y="909827"/>
              <a:ext cx="8726805" cy="3615054"/>
            </a:xfrm>
            <a:custGeom>
              <a:avLst/>
              <a:gdLst/>
              <a:ahLst/>
              <a:cxnLst/>
              <a:rect l="l" t="t" r="r" b="b"/>
              <a:pathLst>
                <a:path w="8726805" h="3615054">
                  <a:moveTo>
                    <a:pt x="39623" y="3614928"/>
                  </a:moveTo>
                  <a:lnTo>
                    <a:pt x="8726424" y="3614928"/>
                  </a:lnTo>
                </a:path>
                <a:path w="8726805" h="3615054">
                  <a:moveTo>
                    <a:pt x="39623" y="3191256"/>
                  </a:moveTo>
                  <a:lnTo>
                    <a:pt x="8726424" y="3191256"/>
                  </a:lnTo>
                </a:path>
                <a:path w="8726805" h="3615054">
                  <a:moveTo>
                    <a:pt x="39623" y="2764536"/>
                  </a:moveTo>
                  <a:lnTo>
                    <a:pt x="8726424" y="2764536"/>
                  </a:lnTo>
                </a:path>
                <a:path w="8726805" h="3615054">
                  <a:moveTo>
                    <a:pt x="39623" y="1914144"/>
                  </a:moveTo>
                  <a:lnTo>
                    <a:pt x="8726424" y="1914144"/>
                  </a:lnTo>
                </a:path>
                <a:path w="8726805" h="3615054">
                  <a:moveTo>
                    <a:pt x="39623" y="1490472"/>
                  </a:moveTo>
                  <a:lnTo>
                    <a:pt x="8726424" y="1490472"/>
                  </a:lnTo>
                </a:path>
                <a:path w="8726805" h="3615054">
                  <a:moveTo>
                    <a:pt x="39623" y="1063752"/>
                  </a:moveTo>
                  <a:lnTo>
                    <a:pt x="8726424" y="1063752"/>
                  </a:lnTo>
                </a:path>
                <a:path w="8726805" h="3615054">
                  <a:moveTo>
                    <a:pt x="39623" y="640080"/>
                  </a:moveTo>
                  <a:lnTo>
                    <a:pt x="8726424" y="640080"/>
                  </a:lnTo>
                </a:path>
                <a:path w="8726805" h="3615054">
                  <a:moveTo>
                    <a:pt x="39623" y="213360"/>
                  </a:moveTo>
                  <a:lnTo>
                    <a:pt x="8726424" y="213360"/>
                  </a:lnTo>
                </a:path>
                <a:path w="8726805" h="3615054">
                  <a:moveTo>
                    <a:pt x="39623" y="3614928"/>
                  </a:moveTo>
                  <a:lnTo>
                    <a:pt x="39623" y="0"/>
                  </a:lnTo>
                </a:path>
                <a:path w="8726805" h="3615054">
                  <a:moveTo>
                    <a:pt x="0" y="3614928"/>
                  </a:moveTo>
                  <a:lnTo>
                    <a:pt x="39623" y="3614928"/>
                  </a:lnTo>
                </a:path>
                <a:path w="8726805" h="3615054">
                  <a:moveTo>
                    <a:pt x="0" y="3191256"/>
                  </a:moveTo>
                  <a:lnTo>
                    <a:pt x="39623" y="3191256"/>
                  </a:lnTo>
                </a:path>
                <a:path w="8726805" h="3615054">
                  <a:moveTo>
                    <a:pt x="0" y="2764536"/>
                  </a:moveTo>
                  <a:lnTo>
                    <a:pt x="39623" y="2764536"/>
                  </a:lnTo>
                </a:path>
                <a:path w="8726805" h="3615054">
                  <a:moveTo>
                    <a:pt x="0" y="2340864"/>
                  </a:moveTo>
                  <a:lnTo>
                    <a:pt x="39623" y="2340864"/>
                  </a:lnTo>
                </a:path>
                <a:path w="8726805" h="3615054">
                  <a:moveTo>
                    <a:pt x="0" y="1914144"/>
                  </a:moveTo>
                  <a:lnTo>
                    <a:pt x="39623" y="1914144"/>
                  </a:lnTo>
                </a:path>
                <a:path w="8726805" h="3615054">
                  <a:moveTo>
                    <a:pt x="0" y="1490472"/>
                  </a:moveTo>
                  <a:lnTo>
                    <a:pt x="39623" y="1490472"/>
                  </a:lnTo>
                </a:path>
                <a:path w="8726805" h="3615054">
                  <a:moveTo>
                    <a:pt x="0" y="1063752"/>
                  </a:moveTo>
                  <a:lnTo>
                    <a:pt x="39623" y="1063752"/>
                  </a:lnTo>
                </a:path>
                <a:path w="8726805" h="3615054">
                  <a:moveTo>
                    <a:pt x="0" y="640080"/>
                  </a:moveTo>
                  <a:lnTo>
                    <a:pt x="39623" y="640080"/>
                  </a:lnTo>
                </a:path>
                <a:path w="8726805" h="3615054">
                  <a:moveTo>
                    <a:pt x="0" y="213360"/>
                  </a:moveTo>
                  <a:lnTo>
                    <a:pt x="39623" y="213360"/>
                  </a:lnTo>
                </a:path>
                <a:path w="8726805" h="3615054">
                  <a:moveTo>
                    <a:pt x="39623" y="2340864"/>
                  </a:moveTo>
                  <a:lnTo>
                    <a:pt x="8726424" y="2340864"/>
                  </a:lnTo>
                </a:path>
                <a:path w="8726805" h="3615054">
                  <a:moveTo>
                    <a:pt x="39623" y="2340864"/>
                  </a:moveTo>
                  <a:lnTo>
                    <a:pt x="39623" y="2377440"/>
                  </a:lnTo>
                </a:path>
                <a:path w="8726805" h="3615054">
                  <a:moveTo>
                    <a:pt x="1487424" y="2340864"/>
                  </a:moveTo>
                  <a:lnTo>
                    <a:pt x="1487424" y="2377440"/>
                  </a:lnTo>
                </a:path>
                <a:path w="8726805" h="3615054">
                  <a:moveTo>
                    <a:pt x="2935224" y="2340864"/>
                  </a:moveTo>
                  <a:lnTo>
                    <a:pt x="2935224" y="2377440"/>
                  </a:lnTo>
                </a:path>
                <a:path w="8726805" h="3615054">
                  <a:moveTo>
                    <a:pt x="4383024" y="2340864"/>
                  </a:moveTo>
                  <a:lnTo>
                    <a:pt x="4383024" y="2377440"/>
                  </a:lnTo>
                </a:path>
                <a:path w="8726805" h="3615054">
                  <a:moveTo>
                    <a:pt x="5830824" y="2340864"/>
                  </a:moveTo>
                  <a:lnTo>
                    <a:pt x="5830824" y="2377440"/>
                  </a:lnTo>
                </a:path>
                <a:path w="8726805" h="3615054">
                  <a:moveTo>
                    <a:pt x="7278624" y="2340864"/>
                  </a:moveTo>
                  <a:lnTo>
                    <a:pt x="7278624" y="2377440"/>
                  </a:lnTo>
                </a:path>
                <a:path w="8726805" h="3615054">
                  <a:moveTo>
                    <a:pt x="8726424" y="2340864"/>
                  </a:moveTo>
                  <a:lnTo>
                    <a:pt x="8726424" y="237744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040891" y="952499"/>
              <a:ext cx="7239000" cy="3423285"/>
            </a:xfrm>
            <a:custGeom>
              <a:avLst/>
              <a:gdLst/>
              <a:ahLst/>
              <a:cxnLst/>
              <a:rect l="l" t="t" r="r" b="b"/>
              <a:pathLst>
                <a:path w="7239000" h="3423285">
                  <a:moveTo>
                    <a:pt x="0" y="1277112"/>
                  </a:moveTo>
                  <a:lnTo>
                    <a:pt x="1447800" y="1636776"/>
                  </a:lnTo>
                  <a:lnTo>
                    <a:pt x="2895600" y="2276856"/>
                  </a:lnTo>
                  <a:lnTo>
                    <a:pt x="4343400" y="3422904"/>
                  </a:lnTo>
                  <a:lnTo>
                    <a:pt x="5791200" y="0"/>
                  </a:lnTo>
                  <a:lnTo>
                    <a:pt x="7239000" y="1298448"/>
                  </a:lnTo>
                </a:path>
              </a:pathLst>
            </a:custGeom>
            <a:ln w="64008">
              <a:solidFill>
                <a:srgbClr val="357DB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4023" y="2143124"/>
              <a:ext cx="173735" cy="17373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1824" y="2502788"/>
              <a:ext cx="173736" cy="173736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49624" y="3142868"/>
              <a:ext cx="173736" cy="173736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97424" y="4288942"/>
              <a:ext cx="173736" cy="173736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45224" y="866012"/>
              <a:ext cx="173736" cy="173736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93023" y="2164460"/>
              <a:ext cx="173736" cy="173736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1040891" y="2122931"/>
              <a:ext cx="7239000" cy="1871980"/>
            </a:xfrm>
            <a:custGeom>
              <a:avLst/>
              <a:gdLst/>
              <a:ahLst/>
              <a:cxnLst/>
              <a:rect l="l" t="t" r="r" b="b"/>
              <a:pathLst>
                <a:path w="7239000" h="1871979">
                  <a:moveTo>
                    <a:pt x="0" y="448056"/>
                  </a:moveTo>
                  <a:lnTo>
                    <a:pt x="1447800" y="466344"/>
                  </a:lnTo>
                  <a:lnTo>
                    <a:pt x="2895600" y="615696"/>
                  </a:lnTo>
                  <a:lnTo>
                    <a:pt x="4343400" y="1871472"/>
                  </a:lnTo>
                  <a:lnTo>
                    <a:pt x="5791200" y="0"/>
                  </a:lnTo>
                  <a:lnTo>
                    <a:pt x="7239000" y="256031"/>
                  </a:lnTo>
                </a:path>
              </a:pathLst>
            </a:custGeom>
            <a:ln w="640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58595" y="2489072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958595" y="2489072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406396" y="2507361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406396" y="2507361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854195" y="2656712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854195" y="2656712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301995" y="3912514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301995" y="3912514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749795" y="2041016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749795" y="2041016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8197596" y="2297048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161544" y="0"/>
                  </a:moveTo>
                  <a:lnTo>
                    <a:pt x="0" y="0"/>
                  </a:lnTo>
                  <a:lnTo>
                    <a:pt x="0" y="161544"/>
                  </a:lnTo>
                  <a:lnTo>
                    <a:pt x="161544" y="161544"/>
                  </a:lnTo>
                  <a:lnTo>
                    <a:pt x="1615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197596" y="2297048"/>
              <a:ext cx="161925" cy="161925"/>
            </a:xfrm>
            <a:custGeom>
              <a:avLst/>
              <a:gdLst/>
              <a:ahLst/>
              <a:cxnLst/>
              <a:rect l="l" t="t" r="r" b="b"/>
              <a:pathLst>
                <a:path w="161925" h="161925">
                  <a:moveTo>
                    <a:pt x="0" y="161544"/>
                  </a:moveTo>
                  <a:lnTo>
                    <a:pt x="161544" y="161544"/>
                  </a:lnTo>
                  <a:lnTo>
                    <a:pt x="161544" y="0"/>
                  </a:lnTo>
                  <a:lnTo>
                    <a:pt x="0" y="0"/>
                  </a:lnTo>
                  <a:lnTo>
                    <a:pt x="0" y="161544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890117" y="1913000"/>
            <a:ext cx="1873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4.8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516251" y="2254376"/>
            <a:ext cx="1873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3.1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766820" y="3378149"/>
            <a:ext cx="18732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5">
                <a:latin typeface="Times New Roman"/>
                <a:cs typeface="Times New Roman"/>
              </a:rPr>
              <a:t>0.1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531358" y="4284370"/>
            <a:ext cx="2298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25">
                <a:latin typeface="Times New Roman"/>
                <a:cs typeface="Times New Roman"/>
              </a:rPr>
              <a:t>5.3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977888" y="859662"/>
            <a:ext cx="25146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10.8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428101" y="1954529"/>
            <a:ext cx="1873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4.7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186688" y="2476245"/>
            <a:ext cx="1873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3.2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2397632" y="2801238"/>
            <a:ext cx="1873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3.1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083177" y="2646425"/>
            <a:ext cx="1873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2.4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155819" y="3597655"/>
            <a:ext cx="2298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25">
                <a:latin typeface="Times New Roman"/>
                <a:cs typeface="Times New Roman"/>
              </a:rPr>
              <a:t>3.5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861175" y="2333370"/>
            <a:ext cx="1873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5.3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8250173" y="2588513"/>
            <a:ext cx="18732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4.1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91236" y="4426406"/>
            <a:ext cx="13271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50"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91236" y="4000906"/>
            <a:ext cx="13271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50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91236" y="3575430"/>
            <a:ext cx="13271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-</a:t>
            </a:r>
            <a:r>
              <a:rPr dirty="0" sz="1000" spc="-5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33299" y="3149549"/>
            <a:ext cx="9017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5"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33299" y="2724657"/>
            <a:ext cx="8953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33299" y="2299207"/>
            <a:ext cx="8953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33299" y="1873757"/>
            <a:ext cx="8953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69900" y="1022426"/>
            <a:ext cx="153670" cy="6051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5"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885"/>
              </a:spcBef>
            </a:pPr>
            <a:r>
              <a:rPr dirty="0" sz="1000" spc="5"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902004" y="4575149"/>
            <a:ext cx="28194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0">
                <a:latin typeface="Times New Roman"/>
                <a:cs typeface="Times New Roman"/>
              </a:rPr>
              <a:t>2017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2174239" y="4575149"/>
            <a:ext cx="2098675" cy="53403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R="8255">
              <a:lnSpc>
                <a:spcPct val="100000"/>
              </a:lnSpc>
              <a:spcBef>
                <a:spcPts val="110"/>
              </a:spcBef>
              <a:tabLst>
                <a:tab pos="1447800" algn="l"/>
              </a:tabLst>
            </a:pPr>
            <a:r>
              <a:rPr dirty="0" sz="1000" spc="-20">
                <a:latin typeface="Times New Roman"/>
                <a:cs typeface="Times New Roman"/>
              </a:rPr>
              <a:t>2018</a:t>
            </a:r>
            <a:r>
              <a:rPr dirty="0" sz="1000">
                <a:latin typeface="Times New Roman"/>
                <a:cs typeface="Times New Roman"/>
              </a:rPr>
              <a:t>	</a:t>
            </a: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Фізичні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обсяги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світової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торгівлі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5246878" y="4575149"/>
            <a:ext cx="28194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6695313" y="4575149"/>
            <a:ext cx="28194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8143493" y="4575149"/>
            <a:ext cx="28194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50" name="object 5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915667" y="4959095"/>
            <a:ext cx="243839" cy="94487"/>
          </a:xfrm>
          <a:prstGeom prst="rect">
            <a:avLst/>
          </a:prstGeom>
        </p:spPr>
      </p:pic>
      <p:grpSp>
        <p:nvGrpSpPr>
          <p:cNvPr id="51" name="object 51" descr=""/>
          <p:cNvGrpSpPr/>
          <p:nvPr/>
        </p:nvGrpSpPr>
        <p:grpSpPr>
          <a:xfrm>
            <a:off x="5999988" y="4956047"/>
            <a:ext cx="243840" cy="94615"/>
            <a:chOff x="5999988" y="4956047"/>
            <a:chExt cx="243840" cy="94615"/>
          </a:xfrm>
        </p:grpSpPr>
        <p:sp>
          <p:nvSpPr>
            <p:cNvPr id="52" name="object 52" descr=""/>
            <p:cNvSpPr/>
            <p:nvPr/>
          </p:nvSpPr>
          <p:spPr>
            <a:xfrm>
              <a:off x="5999988" y="5006339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39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640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6076188" y="4960619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344" y="0"/>
                  </a:moveTo>
                  <a:lnTo>
                    <a:pt x="0" y="0"/>
                  </a:lnTo>
                  <a:lnTo>
                    <a:pt x="0" y="85343"/>
                  </a:lnTo>
                  <a:lnTo>
                    <a:pt x="85344" y="85343"/>
                  </a:lnTo>
                  <a:lnTo>
                    <a:pt x="8534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6076188" y="4960619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0" y="85343"/>
                  </a:moveTo>
                  <a:lnTo>
                    <a:pt x="85344" y="85343"/>
                  </a:lnTo>
                  <a:lnTo>
                    <a:pt x="85344" y="0"/>
                  </a:lnTo>
                  <a:lnTo>
                    <a:pt x="0" y="0"/>
                  </a:lnTo>
                  <a:lnTo>
                    <a:pt x="0" y="85343"/>
                  </a:lnTo>
                  <a:close/>
                </a:path>
              </a:pathLst>
            </a:custGeom>
            <a:ln w="914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 descr=""/>
          <p:cNvSpPr txBox="1"/>
          <p:nvPr/>
        </p:nvSpPr>
        <p:spPr>
          <a:xfrm>
            <a:off x="6259829" y="4900371"/>
            <a:ext cx="9671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Світовий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ВВП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9463" y="151003"/>
            <a:ext cx="5170170" cy="4845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Динаміка</a:t>
            </a:r>
            <a:r>
              <a:rPr dirty="0" sz="1500" spc="-114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861AC"/>
                </a:solidFill>
                <a:latin typeface="Arial"/>
                <a:cs typeface="Arial"/>
              </a:rPr>
              <a:t>зовнішньої</a:t>
            </a:r>
            <a:r>
              <a:rPr dirty="0" sz="1500" spc="-9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861AC"/>
                </a:solidFill>
                <a:latin typeface="Arial"/>
                <a:cs typeface="Arial"/>
              </a:rPr>
              <a:t>торгівлі</a:t>
            </a:r>
            <a:r>
              <a:rPr dirty="0" sz="1500" spc="-3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та ВВП</a:t>
            </a:r>
            <a:r>
              <a:rPr dirty="0" sz="1500" spc="-5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окремих</a:t>
            </a:r>
            <a:r>
              <a:rPr dirty="0" sz="1500" spc="-45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861AC"/>
                </a:solidFill>
                <a:latin typeface="Arial"/>
                <a:cs typeface="Arial"/>
              </a:rPr>
              <a:t>регіонів</a:t>
            </a:r>
            <a:endParaRPr sz="1500">
              <a:latin typeface="Arial"/>
              <a:cs typeface="Arial"/>
            </a:endParaRPr>
          </a:p>
          <a:p>
            <a:pPr algn="ctr" marL="7620">
              <a:lnSpc>
                <a:spcPct val="100000"/>
              </a:lnSpc>
            </a:pPr>
            <a:r>
              <a:rPr dirty="0" sz="1500" spc="-10" b="1">
                <a:solidFill>
                  <a:srgbClr val="3861AC"/>
                </a:solidFill>
                <a:latin typeface="Arial"/>
                <a:cs typeface="Arial"/>
              </a:rPr>
              <a:t>світу,</a:t>
            </a:r>
            <a:r>
              <a:rPr dirty="0" sz="1500" spc="-5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%</a:t>
            </a:r>
            <a:r>
              <a:rPr dirty="0" sz="1500" spc="-6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Частина</a:t>
            </a:r>
            <a:r>
              <a:rPr dirty="0" sz="1500" spc="-4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spc="-50" b="1">
                <a:solidFill>
                  <a:srgbClr val="3861AC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0" y="695388"/>
          <a:ext cx="9220200" cy="4439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145"/>
                <a:gridCol w="1080134"/>
                <a:gridCol w="1296035"/>
                <a:gridCol w="1224280"/>
                <a:gridCol w="1152525"/>
                <a:gridCol w="1224279"/>
                <a:gridCol w="1113154"/>
              </a:tblGrid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Експорт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Європа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1,9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7,9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9,7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5,6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Північна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Америка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3,4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3,8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8,6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8,7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6,9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Азія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6,7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14,4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Імпорт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Європа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1,9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7,6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9,1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6,8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Північна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Америка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5,1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6,1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12,6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Азія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8,5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5,0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1,2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10,7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 b="1">
                          <a:latin typeface="Times New Roman"/>
                          <a:cs typeface="Times New Roman"/>
                        </a:rPr>
                        <a:t>ВВП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Європа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1,5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6,4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Північна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Америка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5,6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Азія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5,0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3.9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6,1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9463" y="151003"/>
            <a:ext cx="5170170" cy="4845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Динаміка</a:t>
            </a:r>
            <a:r>
              <a:rPr dirty="0" sz="1500" spc="-114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861AC"/>
                </a:solidFill>
                <a:latin typeface="Arial"/>
                <a:cs typeface="Arial"/>
              </a:rPr>
              <a:t>зовнішньої</a:t>
            </a:r>
            <a:r>
              <a:rPr dirty="0" sz="1500" spc="-9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861AC"/>
                </a:solidFill>
                <a:latin typeface="Arial"/>
                <a:cs typeface="Arial"/>
              </a:rPr>
              <a:t>торгівлі</a:t>
            </a:r>
            <a:r>
              <a:rPr dirty="0" sz="1500" spc="-3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та ВВП</a:t>
            </a:r>
            <a:r>
              <a:rPr dirty="0" sz="1500" spc="-5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окремих</a:t>
            </a:r>
            <a:r>
              <a:rPr dirty="0" sz="1500" spc="-45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861AC"/>
                </a:solidFill>
                <a:latin typeface="Arial"/>
                <a:cs typeface="Arial"/>
              </a:rPr>
              <a:t>регіонів</a:t>
            </a:r>
            <a:endParaRPr sz="1500">
              <a:latin typeface="Arial"/>
              <a:cs typeface="Arial"/>
            </a:endParaRPr>
          </a:p>
          <a:p>
            <a:pPr algn="ctr" marL="6350">
              <a:lnSpc>
                <a:spcPct val="100000"/>
              </a:lnSpc>
            </a:pPr>
            <a:r>
              <a:rPr dirty="0" sz="1500" spc="-10" b="1">
                <a:solidFill>
                  <a:srgbClr val="3861AC"/>
                </a:solidFill>
                <a:latin typeface="Arial"/>
                <a:cs typeface="Arial"/>
              </a:rPr>
              <a:t>світу,</a:t>
            </a:r>
            <a:r>
              <a:rPr dirty="0" sz="1500" spc="-5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%</a:t>
            </a:r>
            <a:r>
              <a:rPr dirty="0" sz="1500" spc="-65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861AC"/>
                </a:solidFill>
                <a:latin typeface="Arial"/>
                <a:cs typeface="Arial"/>
              </a:rPr>
              <a:t>Частина</a:t>
            </a:r>
            <a:r>
              <a:rPr dirty="0" sz="1500" spc="-40" b="1">
                <a:solidFill>
                  <a:srgbClr val="3861AC"/>
                </a:solidFill>
                <a:latin typeface="Arial"/>
                <a:cs typeface="Arial"/>
              </a:rPr>
              <a:t> </a:t>
            </a:r>
            <a:r>
              <a:rPr dirty="0" sz="1500" spc="-50" b="1">
                <a:solidFill>
                  <a:srgbClr val="3861AC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0" y="695388"/>
          <a:ext cx="9220200" cy="4439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9145"/>
                <a:gridCol w="1080134"/>
                <a:gridCol w="1296035"/>
                <a:gridCol w="1224280"/>
                <a:gridCol w="1152525"/>
                <a:gridCol w="1152525"/>
                <a:gridCol w="1185545"/>
              </a:tblGrid>
              <a:tr h="341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635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49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2021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Експорт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Південна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Америка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3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03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7,2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Африка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3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5,3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6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8,8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7,0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6,0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Близький</a:t>
                      </a:r>
                      <a:r>
                        <a:rPr dirty="0" sz="14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Схід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6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-11,6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5,0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9,6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Імпорт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Південна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Америка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3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6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5,1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6,1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12,6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Африка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1,7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6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5,3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-11,1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11,3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Близький</a:t>
                      </a:r>
                      <a:r>
                        <a:rPr dirty="0" sz="14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Схід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3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1,2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038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-13,9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9,3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8,7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 b="1">
                          <a:latin typeface="Times New Roman"/>
                          <a:cs typeface="Times New Roman"/>
                        </a:rPr>
                        <a:t>ВВП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Південна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Америка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3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0.7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6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7,5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Африка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3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6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3,5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Близький</a:t>
                      </a:r>
                      <a:r>
                        <a:rPr dirty="0" sz="14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Схід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3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76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0,0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2,9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4,5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1275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739" rIns="0" bIns="0" rtlCol="0" vert="horz">
            <a:spAutoFit/>
          </a:bodyPr>
          <a:lstStyle/>
          <a:p>
            <a:pPr marL="201295">
              <a:lnSpc>
                <a:spcPct val="100000"/>
              </a:lnSpc>
              <a:spcBef>
                <a:spcPts val="110"/>
              </a:spcBef>
            </a:pPr>
            <a:r>
              <a:rPr dirty="0"/>
              <a:t>Прогноз</a:t>
            </a:r>
            <a:r>
              <a:rPr dirty="0" spc="-40"/>
              <a:t> </a:t>
            </a:r>
            <a:r>
              <a:rPr dirty="0" spc="-10"/>
              <a:t>експорту</a:t>
            </a:r>
            <a:r>
              <a:rPr dirty="0" spc="-45"/>
              <a:t> </a:t>
            </a:r>
            <a:r>
              <a:rPr dirty="0" spc="-10"/>
              <a:t>товарів</a:t>
            </a:r>
            <a:r>
              <a:rPr dirty="0" spc="-35"/>
              <a:t> </a:t>
            </a:r>
            <a:r>
              <a:rPr dirty="0"/>
              <a:t>у</a:t>
            </a:r>
            <a:r>
              <a:rPr dirty="0" spc="5"/>
              <a:t> </a:t>
            </a:r>
            <a:r>
              <a:rPr dirty="0" spc="-10"/>
              <a:t>регіональному</a:t>
            </a:r>
            <a:r>
              <a:rPr dirty="0" spc="-70"/>
              <a:t> </a:t>
            </a:r>
            <a:r>
              <a:rPr dirty="0" spc="-10"/>
              <a:t>розрізі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47217" y="943178"/>
            <a:ext cx="83629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2015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100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42900" y="761999"/>
            <a:ext cx="8667115" cy="3830320"/>
            <a:chOff x="342900" y="761999"/>
            <a:chExt cx="8667115" cy="3830320"/>
          </a:xfrm>
        </p:grpSpPr>
        <p:sp>
          <p:nvSpPr>
            <p:cNvPr id="5" name="object 5" descr=""/>
            <p:cNvSpPr/>
            <p:nvPr/>
          </p:nvSpPr>
          <p:spPr>
            <a:xfrm>
              <a:off x="342900" y="766571"/>
              <a:ext cx="8662670" cy="3825240"/>
            </a:xfrm>
            <a:custGeom>
              <a:avLst/>
              <a:gdLst/>
              <a:ahLst/>
              <a:cxnLst/>
              <a:rect l="l" t="t" r="r" b="b"/>
              <a:pathLst>
                <a:path w="8662670" h="3825240">
                  <a:moveTo>
                    <a:pt x="39624" y="3364991"/>
                  </a:moveTo>
                  <a:lnTo>
                    <a:pt x="8662416" y="3364991"/>
                  </a:lnTo>
                </a:path>
                <a:path w="8662670" h="3825240">
                  <a:moveTo>
                    <a:pt x="39624" y="2944367"/>
                  </a:moveTo>
                  <a:lnTo>
                    <a:pt x="8662416" y="2944367"/>
                  </a:lnTo>
                </a:path>
                <a:path w="8662670" h="3825240">
                  <a:moveTo>
                    <a:pt x="39624" y="2523744"/>
                  </a:moveTo>
                  <a:lnTo>
                    <a:pt x="8662416" y="2523744"/>
                  </a:lnTo>
                </a:path>
                <a:path w="8662670" h="3825240">
                  <a:moveTo>
                    <a:pt x="39624" y="2103120"/>
                  </a:moveTo>
                  <a:lnTo>
                    <a:pt x="8662416" y="2103120"/>
                  </a:lnTo>
                </a:path>
                <a:path w="8662670" h="3825240">
                  <a:moveTo>
                    <a:pt x="39624" y="1682495"/>
                  </a:moveTo>
                  <a:lnTo>
                    <a:pt x="8662416" y="1682495"/>
                  </a:lnTo>
                </a:path>
                <a:path w="8662670" h="3825240">
                  <a:moveTo>
                    <a:pt x="39624" y="1261871"/>
                  </a:moveTo>
                  <a:lnTo>
                    <a:pt x="8662416" y="1261871"/>
                  </a:lnTo>
                </a:path>
                <a:path w="8662670" h="3825240">
                  <a:moveTo>
                    <a:pt x="39624" y="841248"/>
                  </a:moveTo>
                  <a:lnTo>
                    <a:pt x="8662416" y="841248"/>
                  </a:lnTo>
                </a:path>
                <a:path w="8662670" h="3825240">
                  <a:moveTo>
                    <a:pt x="39624" y="420624"/>
                  </a:moveTo>
                  <a:lnTo>
                    <a:pt x="8662416" y="420624"/>
                  </a:lnTo>
                </a:path>
                <a:path w="8662670" h="3825240">
                  <a:moveTo>
                    <a:pt x="39624" y="0"/>
                  </a:moveTo>
                  <a:lnTo>
                    <a:pt x="8662416" y="0"/>
                  </a:lnTo>
                </a:path>
                <a:path w="8662670" h="3825240">
                  <a:moveTo>
                    <a:pt x="39624" y="3785616"/>
                  </a:moveTo>
                  <a:lnTo>
                    <a:pt x="39624" y="0"/>
                  </a:lnTo>
                </a:path>
                <a:path w="8662670" h="3825240">
                  <a:moveTo>
                    <a:pt x="0" y="3785616"/>
                  </a:moveTo>
                  <a:lnTo>
                    <a:pt x="39624" y="3785616"/>
                  </a:lnTo>
                </a:path>
                <a:path w="8662670" h="3825240">
                  <a:moveTo>
                    <a:pt x="0" y="3364991"/>
                  </a:moveTo>
                  <a:lnTo>
                    <a:pt x="39624" y="3364991"/>
                  </a:lnTo>
                </a:path>
                <a:path w="8662670" h="3825240">
                  <a:moveTo>
                    <a:pt x="0" y="2944367"/>
                  </a:moveTo>
                  <a:lnTo>
                    <a:pt x="39624" y="2944367"/>
                  </a:lnTo>
                </a:path>
                <a:path w="8662670" h="3825240">
                  <a:moveTo>
                    <a:pt x="0" y="2523744"/>
                  </a:moveTo>
                  <a:lnTo>
                    <a:pt x="39624" y="2523744"/>
                  </a:lnTo>
                </a:path>
                <a:path w="8662670" h="3825240">
                  <a:moveTo>
                    <a:pt x="0" y="2103120"/>
                  </a:moveTo>
                  <a:lnTo>
                    <a:pt x="39624" y="2103120"/>
                  </a:lnTo>
                </a:path>
                <a:path w="8662670" h="3825240">
                  <a:moveTo>
                    <a:pt x="0" y="1682495"/>
                  </a:moveTo>
                  <a:lnTo>
                    <a:pt x="39624" y="1682495"/>
                  </a:lnTo>
                </a:path>
                <a:path w="8662670" h="3825240">
                  <a:moveTo>
                    <a:pt x="0" y="1261871"/>
                  </a:moveTo>
                  <a:lnTo>
                    <a:pt x="39624" y="1261871"/>
                  </a:lnTo>
                </a:path>
                <a:path w="8662670" h="3825240">
                  <a:moveTo>
                    <a:pt x="0" y="841248"/>
                  </a:moveTo>
                  <a:lnTo>
                    <a:pt x="39624" y="841248"/>
                  </a:lnTo>
                </a:path>
                <a:path w="8662670" h="3825240">
                  <a:moveTo>
                    <a:pt x="0" y="420624"/>
                  </a:moveTo>
                  <a:lnTo>
                    <a:pt x="39624" y="420624"/>
                  </a:lnTo>
                </a:path>
                <a:path w="8662670" h="3825240">
                  <a:moveTo>
                    <a:pt x="0" y="0"/>
                  </a:moveTo>
                  <a:lnTo>
                    <a:pt x="39624" y="0"/>
                  </a:lnTo>
                </a:path>
                <a:path w="8662670" h="3825240">
                  <a:moveTo>
                    <a:pt x="39624" y="3785616"/>
                  </a:moveTo>
                  <a:lnTo>
                    <a:pt x="8662416" y="3785616"/>
                  </a:lnTo>
                </a:path>
                <a:path w="8662670" h="3825240">
                  <a:moveTo>
                    <a:pt x="39624" y="3785616"/>
                  </a:moveTo>
                  <a:lnTo>
                    <a:pt x="39624" y="3825240"/>
                  </a:lnTo>
                </a:path>
                <a:path w="8662670" h="3825240">
                  <a:moveTo>
                    <a:pt x="2194560" y="3785616"/>
                  </a:moveTo>
                  <a:lnTo>
                    <a:pt x="2194560" y="3825240"/>
                  </a:lnTo>
                </a:path>
                <a:path w="8662670" h="3825240">
                  <a:moveTo>
                    <a:pt x="4349496" y="3785616"/>
                  </a:moveTo>
                  <a:lnTo>
                    <a:pt x="4349496" y="3825240"/>
                  </a:lnTo>
                </a:path>
                <a:path w="8662670" h="3825240">
                  <a:moveTo>
                    <a:pt x="6504432" y="3785616"/>
                  </a:moveTo>
                  <a:lnTo>
                    <a:pt x="6504432" y="3825240"/>
                  </a:lnTo>
                </a:path>
                <a:path w="8662670" h="3825240">
                  <a:moveTo>
                    <a:pt x="8662416" y="3785616"/>
                  </a:moveTo>
                  <a:lnTo>
                    <a:pt x="8662416" y="3825240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458467" y="2433827"/>
              <a:ext cx="6468110" cy="1344295"/>
            </a:xfrm>
            <a:custGeom>
              <a:avLst/>
              <a:gdLst/>
              <a:ahLst/>
              <a:cxnLst/>
              <a:rect l="l" t="t" r="r" b="b"/>
              <a:pathLst>
                <a:path w="6468109" h="1344295">
                  <a:moveTo>
                    <a:pt x="0" y="569976"/>
                  </a:moveTo>
                  <a:lnTo>
                    <a:pt x="2154935" y="1344167"/>
                  </a:lnTo>
                  <a:lnTo>
                    <a:pt x="4312920" y="621791"/>
                  </a:lnTo>
                  <a:lnTo>
                    <a:pt x="6467856" y="0"/>
                  </a:lnTo>
                </a:path>
              </a:pathLst>
            </a:custGeom>
            <a:ln w="64007">
              <a:solidFill>
                <a:srgbClr val="2D6EA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458467" y="3198876"/>
              <a:ext cx="6468110" cy="765175"/>
            </a:xfrm>
            <a:custGeom>
              <a:avLst/>
              <a:gdLst/>
              <a:ahLst/>
              <a:cxnLst/>
              <a:rect l="l" t="t" r="r" b="b"/>
              <a:pathLst>
                <a:path w="6468109" h="765175">
                  <a:moveTo>
                    <a:pt x="0" y="368808"/>
                  </a:moveTo>
                  <a:lnTo>
                    <a:pt x="2154935" y="765048"/>
                  </a:lnTo>
                  <a:lnTo>
                    <a:pt x="4312920" y="176784"/>
                  </a:lnTo>
                  <a:lnTo>
                    <a:pt x="6467856" y="0"/>
                  </a:lnTo>
                </a:path>
              </a:pathLst>
            </a:custGeom>
            <a:ln w="64008">
              <a:solidFill>
                <a:srgbClr val="E1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58467" y="2391155"/>
              <a:ext cx="6468110" cy="1329055"/>
            </a:xfrm>
            <a:custGeom>
              <a:avLst/>
              <a:gdLst/>
              <a:ahLst/>
              <a:cxnLst/>
              <a:rect l="l" t="t" r="r" b="b"/>
              <a:pathLst>
                <a:path w="6468109" h="1329054">
                  <a:moveTo>
                    <a:pt x="0" y="597407"/>
                  </a:moveTo>
                  <a:lnTo>
                    <a:pt x="2154935" y="1328928"/>
                  </a:lnTo>
                  <a:lnTo>
                    <a:pt x="4312920" y="512063"/>
                  </a:lnTo>
                  <a:lnTo>
                    <a:pt x="6467856" y="0"/>
                  </a:lnTo>
                </a:path>
              </a:pathLst>
            </a:custGeom>
            <a:ln w="64008">
              <a:solidFill>
                <a:srgbClr val="7895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458467" y="2653283"/>
              <a:ext cx="6468110" cy="1118870"/>
            </a:xfrm>
            <a:custGeom>
              <a:avLst/>
              <a:gdLst/>
              <a:ahLst/>
              <a:cxnLst/>
              <a:rect l="l" t="t" r="r" b="b"/>
              <a:pathLst>
                <a:path w="6468109" h="1118870">
                  <a:moveTo>
                    <a:pt x="0" y="310895"/>
                  </a:moveTo>
                  <a:lnTo>
                    <a:pt x="2154935" y="1118615"/>
                  </a:lnTo>
                  <a:lnTo>
                    <a:pt x="4312920" y="527303"/>
                  </a:lnTo>
                  <a:lnTo>
                    <a:pt x="6467856" y="0"/>
                  </a:lnTo>
                </a:path>
              </a:pathLst>
            </a:custGeom>
            <a:ln w="6400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458467" y="3122676"/>
              <a:ext cx="6468110" cy="1179830"/>
            </a:xfrm>
            <a:custGeom>
              <a:avLst/>
              <a:gdLst/>
              <a:ahLst/>
              <a:cxnLst/>
              <a:rect l="l" t="t" r="r" b="b"/>
              <a:pathLst>
                <a:path w="6468109" h="1179829">
                  <a:moveTo>
                    <a:pt x="0" y="152400"/>
                  </a:moveTo>
                  <a:lnTo>
                    <a:pt x="2154935" y="1179576"/>
                  </a:lnTo>
                  <a:lnTo>
                    <a:pt x="4312920" y="783336"/>
                  </a:lnTo>
                  <a:lnTo>
                    <a:pt x="6467856" y="0"/>
                  </a:lnTo>
                </a:path>
              </a:pathLst>
            </a:custGeom>
            <a:ln w="64008">
              <a:solidFill>
                <a:srgbClr val="766CB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458467" y="851915"/>
              <a:ext cx="6468110" cy="1664335"/>
            </a:xfrm>
            <a:custGeom>
              <a:avLst/>
              <a:gdLst/>
              <a:ahLst/>
              <a:cxnLst/>
              <a:rect l="l" t="t" r="r" b="b"/>
              <a:pathLst>
                <a:path w="6468109" h="1664335">
                  <a:moveTo>
                    <a:pt x="0" y="1664208"/>
                  </a:moveTo>
                  <a:lnTo>
                    <a:pt x="2154935" y="1639824"/>
                  </a:lnTo>
                  <a:lnTo>
                    <a:pt x="4312920" y="252984"/>
                  </a:lnTo>
                  <a:lnTo>
                    <a:pt x="6467856" y="0"/>
                  </a:lnTo>
                </a:path>
              </a:pathLst>
            </a:custGeom>
            <a:ln w="64008">
              <a:solidFill>
                <a:srgbClr val="83292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69900" y="1507998"/>
            <a:ext cx="217804" cy="3125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125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000" spc="-25">
                <a:latin typeface="Times New Roman"/>
                <a:cs typeface="Times New Roman"/>
              </a:rPr>
              <a:t>120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000" spc="-25">
                <a:latin typeface="Times New Roman"/>
                <a:cs typeface="Times New Roman"/>
              </a:rPr>
              <a:t>115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000" spc="-25">
                <a:latin typeface="Times New Roman"/>
                <a:cs typeface="Times New Roman"/>
              </a:rPr>
              <a:t>110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000" spc="-25">
                <a:latin typeface="Times New Roman"/>
                <a:cs typeface="Times New Roman"/>
              </a:rPr>
              <a:t>105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000" spc="-25">
                <a:latin typeface="Times New Roman"/>
                <a:cs typeface="Times New Roman"/>
              </a:rPr>
              <a:t>100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850"/>
              </a:spcBef>
            </a:pPr>
            <a:r>
              <a:rPr dirty="0" sz="1000" spc="-25">
                <a:latin typeface="Times New Roman"/>
                <a:cs typeface="Times New Roman"/>
              </a:rPr>
              <a:t>95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850"/>
              </a:spcBef>
            </a:pPr>
            <a:r>
              <a:rPr dirty="0" sz="1000" spc="-25">
                <a:latin typeface="Times New Roman"/>
                <a:cs typeface="Times New Roman"/>
              </a:rPr>
              <a:t>90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9900" y="1086992"/>
            <a:ext cx="217804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130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9900" y="666114"/>
            <a:ext cx="217804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135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19911" y="4603495"/>
            <a:ext cx="28194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476371" y="4603495"/>
            <a:ext cx="28194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632830" y="4603495"/>
            <a:ext cx="28194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789291" y="4603495"/>
            <a:ext cx="28321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/>
          <p:nvPr/>
        </p:nvSpPr>
        <p:spPr>
          <a:xfrm>
            <a:off x="644651" y="497281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51816">
            <a:solidFill>
              <a:srgbClr val="2D6E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901700" y="4879339"/>
            <a:ext cx="101155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latin typeface="Times New Roman"/>
                <a:cs typeface="Times New Roman"/>
              </a:rPr>
              <a:t>Північна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Америка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2375916" y="497281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51816">
            <a:solidFill>
              <a:srgbClr val="E1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2632964" y="4879339"/>
            <a:ext cx="1036319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latin typeface="Times New Roman"/>
                <a:cs typeface="Times New Roman"/>
              </a:rPr>
              <a:t>Південна</a:t>
            </a:r>
            <a:r>
              <a:rPr dirty="0" sz="1000" spc="-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Америка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4128515" y="497281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51816">
            <a:solidFill>
              <a:srgbClr val="78953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4386198" y="4879339"/>
            <a:ext cx="42100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10">
                <a:latin typeface="Times New Roman"/>
                <a:cs typeface="Times New Roman"/>
              </a:rPr>
              <a:t>Європа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5265420" y="497281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51816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5524246" y="4879339"/>
            <a:ext cx="448309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10">
                <a:latin typeface="Times New Roman"/>
                <a:cs typeface="Times New Roman"/>
              </a:rPr>
              <a:t>Африка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6432803" y="497281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51816">
            <a:solidFill>
              <a:srgbClr val="766C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6690741" y="4879339"/>
            <a:ext cx="785495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>
                <a:latin typeface="Times New Roman"/>
                <a:cs typeface="Times New Roman"/>
              </a:rPr>
              <a:t>Близькій</a:t>
            </a:r>
            <a:r>
              <a:rPr dirty="0" sz="1000" spc="-30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Схід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7932419" y="497281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51816">
            <a:solidFill>
              <a:srgbClr val="83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8190992" y="4879339"/>
            <a:ext cx="26416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0">
                <a:latin typeface="Times New Roman"/>
                <a:cs typeface="Times New Roman"/>
              </a:rPr>
              <a:t>Азія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739" rIns="0" bIns="0" rtlCol="0" vert="horz">
            <a:spAutoFit/>
          </a:bodyPr>
          <a:lstStyle/>
          <a:p>
            <a:pPr marL="250190">
              <a:lnSpc>
                <a:spcPct val="100000"/>
              </a:lnSpc>
              <a:spcBef>
                <a:spcPts val="110"/>
              </a:spcBef>
            </a:pPr>
            <a:r>
              <a:rPr dirty="0"/>
              <a:t>Прогноз</a:t>
            </a:r>
            <a:r>
              <a:rPr dirty="0" spc="-45"/>
              <a:t> </a:t>
            </a:r>
            <a:r>
              <a:rPr dirty="0"/>
              <a:t>імпорту</a:t>
            </a:r>
            <a:r>
              <a:rPr dirty="0" spc="-65"/>
              <a:t> </a:t>
            </a:r>
            <a:r>
              <a:rPr dirty="0" spc="-10"/>
              <a:t>товарів</a:t>
            </a:r>
            <a:r>
              <a:rPr dirty="0" spc="-50"/>
              <a:t> </a:t>
            </a:r>
            <a:r>
              <a:rPr dirty="0"/>
              <a:t>у</a:t>
            </a:r>
            <a:r>
              <a:rPr dirty="0" spc="-15"/>
              <a:t> </a:t>
            </a:r>
            <a:r>
              <a:rPr dirty="0"/>
              <a:t>регіональному</a:t>
            </a:r>
            <a:r>
              <a:rPr dirty="0" spc="-80"/>
              <a:t> </a:t>
            </a:r>
            <a:r>
              <a:rPr dirty="0" spc="-10"/>
              <a:t>розрізі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47217" y="943178"/>
            <a:ext cx="836294" cy="238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2015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100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42900" y="839723"/>
            <a:ext cx="8667115" cy="3752215"/>
            <a:chOff x="342900" y="839723"/>
            <a:chExt cx="8667115" cy="3752215"/>
          </a:xfrm>
        </p:grpSpPr>
        <p:sp>
          <p:nvSpPr>
            <p:cNvPr id="5" name="object 5" descr=""/>
            <p:cNvSpPr/>
            <p:nvPr/>
          </p:nvSpPr>
          <p:spPr>
            <a:xfrm>
              <a:off x="342900" y="839723"/>
              <a:ext cx="8662670" cy="3752215"/>
            </a:xfrm>
            <a:custGeom>
              <a:avLst/>
              <a:gdLst/>
              <a:ahLst/>
              <a:cxnLst/>
              <a:rect l="l" t="t" r="r" b="b"/>
              <a:pathLst>
                <a:path w="8662670" h="3752215">
                  <a:moveTo>
                    <a:pt x="39624" y="3038856"/>
                  </a:moveTo>
                  <a:lnTo>
                    <a:pt x="8662416" y="3038856"/>
                  </a:lnTo>
                </a:path>
                <a:path w="8662670" h="3752215">
                  <a:moveTo>
                    <a:pt x="39624" y="2362200"/>
                  </a:moveTo>
                  <a:lnTo>
                    <a:pt x="8662416" y="2362200"/>
                  </a:lnTo>
                </a:path>
                <a:path w="8662670" h="3752215">
                  <a:moveTo>
                    <a:pt x="39624" y="1688592"/>
                  </a:moveTo>
                  <a:lnTo>
                    <a:pt x="8662416" y="1688592"/>
                  </a:lnTo>
                </a:path>
                <a:path w="8662670" h="3752215">
                  <a:moveTo>
                    <a:pt x="39624" y="1011936"/>
                  </a:moveTo>
                  <a:lnTo>
                    <a:pt x="8662416" y="1011936"/>
                  </a:lnTo>
                </a:path>
                <a:path w="8662670" h="3752215">
                  <a:moveTo>
                    <a:pt x="39624" y="338327"/>
                  </a:moveTo>
                  <a:lnTo>
                    <a:pt x="8662416" y="338327"/>
                  </a:lnTo>
                </a:path>
                <a:path w="8662670" h="3752215">
                  <a:moveTo>
                    <a:pt x="39624" y="3712464"/>
                  </a:moveTo>
                  <a:lnTo>
                    <a:pt x="39624" y="0"/>
                  </a:lnTo>
                </a:path>
                <a:path w="8662670" h="3752215">
                  <a:moveTo>
                    <a:pt x="0" y="3712464"/>
                  </a:moveTo>
                  <a:lnTo>
                    <a:pt x="39624" y="3712464"/>
                  </a:lnTo>
                </a:path>
                <a:path w="8662670" h="3752215">
                  <a:moveTo>
                    <a:pt x="0" y="3038856"/>
                  </a:moveTo>
                  <a:lnTo>
                    <a:pt x="39624" y="3038856"/>
                  </a:lnTo>
                </a:path>
                <a:path w="8662670" h="3752215">
                  <a:moveTo>
                    <a:pt x="0" y="2362200"/>
                  </a:moveTo>
                  <a:lnTo>
                    <a:pt x="39624" y="2362200"/>
                  </a:lnTo>
                </a:path>
                <a:path w="8662670" h="3752215">
                  <a:moveTo>
                    <a:pt x="0" y="1688592"/>
                  </a:moveTo>
                  <a:lnTo>
                    <a:pt x="39624" y="1688592"/>
                  </a:lnTo>
                </a:path>
                <a:path w="8662670" h="3752215">
                  <a:moveTo>
                    <a:pt x="0" y="1011936"/>
                  </a:moveTo>
                  <a:lnTo>
                    <a:pt x="39624" y="1011936"/>
                  </a:lnTo>
                </a:path>
                <a:path w="8662670" h="3752215">
                  <a:moveTo>
                    <a:pt x="0" y="338327"/>
                  </a:moveTo>
                  <a:lnTo>
                    <a:pt x="39624" y="338327"/>
                  </a:lnTo>
                </a:path>
                <a:path w="8662670" h="3752215">
                  <a:moveTo>
                    <a:pt x="39624" y="3712464"/>
                  </a:moveTo>
                  <a:lnTo>
                    <a:pt x="8662416" y="3712464"/>
                  </a:lnTo>
                </a:path>
                <a:path w="8662670" h="3752215">
                  <a:moveTo>
                    <a:pt x="39624" y="3712464"/>
                  </a:moveTo>
                  <a:lnTo>
                    <a:pt x="39624" y="3752088"/>
                  </a:lnTo>
                </a:path>
                <a:path w="8662670" h="3752215">
                  <a:moveTo>
                    <a:pt x="2194560" y="3712464"/>
                  </a:moveTo>
                  <a:lnTo>
                    <a:pt x="2194560" y="3752088"/>
                  </a:lnTo>
                </a:path>
                <a:path w="8662670" h="3752215">
                  <a:moveTo>
                    <a:pt x="4349496" y="3712464"/>
                  </a:moveTo>
                  <a:lnTo>
                    <a:pt x="4349496" y="3752088"/>
                  </a:lnTo>
                </a:path>
                <a:path w="8662670" h="3752215">
                  <a:moveTo>
                    <a:pt x="6504432" y="3712464"/>
                  </a:moveTo>
                  <a:lnTo>
                    <a:pt x="6504432" y="3752088"/>
                  </a:lnTo>
                </a:path>
                <a:path w="8662670" h="3752215">
                  <a:moveTo>
                    <a:pt x="8662416" y="3712464"/>
                  </a:moveTo>
                  <a:lnTo>
                    <a:pt x="8662416" y="3752088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458467" y="1796795"/>
              <a:ext cx="6468110" cy="1222375"/>
            </a:xfrm>
            <a:custGeom>
              <a:avLst/>
              <a:gdLst/>
              <a:ahLst/>
              <a:cxnLst/>
              <a:rect l="l" t="t" r="r" b="b"/>
              <a:pathLst>
                <a:path w="6468109" h="1222375">
                  <a:moveTo>
                    <a:pt x="0" y="771144"/>
                  </a:moveTo>
                  <a:lnTo>
                    <a:pt x="2154935" y="1222247"/>
                  </a:lnTo>
                  <a:lnTo>
                    <a:pt x="4312920" y="353567"/>
                  </a:lnTo>
                  <a:lnTo>
                    <a:pt x="6467856" y="0"/>
                  </a:lnTo>
                </a:path>
              </a:pathLst>
            </a:custGeom>
            <a:ln w="64007">
              <a:solidFill>
                <a:srgbClr val="2D6EA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458467" y="2650235"/>
              <a:ext cx="6468110" cy="1335405"/>
            </a:xfrm>
            <a:custGeom>
              <a:avLst/>
              <a:gdLst/>
              <a:ahLst/>
              <a:cxnLst/>
              <a:rect l="l" t="t" r="r" b="b"/>
              <a:pathLst>
                <a:path w="6468109" h="1335404">
                  <a:moveTo>
                    <a:pt x="0" y="679704"/>
                  </a:moveTo>
                  <a:lnTo>
                    <a:pt x="2154935" y="1335024"/>
                  </a:lnTo>
                  <a:lnTo>
                    <a:pt x="4312920" y="146304"/>
                  </a:lnTo>
                  <a:lnTo>
                    <a:pt x="6467856" y="0"/>
                  </a:lnTo>
                </a:path>
              </a:pathLst>
            </a:custGeom>
            <a:ln w="64008">
              <a:solidFill>
                <a:srgbClr val="E1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58467" y="2013203"/>
              <a:ext cx="6468110" cy="1127760"/>
            </a:xfrm>
            <a:custGeom>
              <a:avLst/>
              <a:gdLst/>
              <a:ahLst/>
              <a:cxnLst/>
              <a:rect l="l" t="t" r="r" b="b"/>
              <a:pathLst>
                <a:path w="6468109" h="1127760">
                  <a:moveTo>
                    <a:pt x="0" y="566927"/>
                  </a:moveTo>
                  <a:lnTo>
                    <a:pt x="2154935" y="1127759"/>
                  </a:lnTo>
                  <a:lnTo>
                    <a:pt x="4312920" y="505968"/>
                  </a:lnTo>
                  <a:lnTo>
                    <a:pt x="6467856" y="0"/>
                  </a:lnTo>
                </a:path>
              </a:pathLst>
            </a:custGeom>
            <a:ln w="64008">
              <a:solidFill>
                <a:srgbClr val="78953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458467" y="3067811"/>
              <a:ext cx="6468110" cy="944880"/>
            </a:xfrm>
            <a:custGeom>
              <a:avLst/>
              <a:gdLst/>
              <a:ahLst/>
              <a:cxnLst/>
              <a:rect l="l" t="t" r="r" b="b"/>
              <a:pathLst>
                <a:path w="6468109" h="944879">
                  <a:moveTo>
                    <a:pt x="0" y="201168"/>
                  </a:moveTo>
                  <a:lnTo>
                    <a:pt x="2154935" y="944880"/>
                  </a:lnTo>
                  <a:lnTo>
                    <a:pt x="4312920" y="271272"/>
                  </a:lnTo>
                  <a:lnTo>
                    <a:pt x="6467856" y="0"/>
                  </a:lnTo>
                </a:path>
              </a:pathLst>
            </a:custGeom>
            <a:ln w="64008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458467" y="3363467"/>
              <a:ext cx="6468110" cy="1042669"/>
            </a:xfrm>
            <a:custGeom>
              <a:avLst/>
              <a:gdLst/>
              <a:ahLst/>
              <a:cxnLst/>
              <a:rect l="l" t="t" r="r" b="b"/>
              <a:pathLst>
                <a:path w="6468109" h="1042670">
                  <a:moveTo>
                    <a:pt x="0" y="149351"/>
                  </a:moveTo>
                  <a:lnTo>
                    <a:pt x="2154935" y="1042415"/>
                  </a:lnTo>
                  <a:lnTo>
                    <a:pt x="4312920" y="527303"/>
                  </a:lnTo>
                  <a:lnTo>
                    <a:pt x="6467856" y="0"/>
                  </a:lnTo>
                </a:path>
              </a:pathLst>
            </a:custGeom>
            <a:ln w="64008">
              <a:solidFill>
                <a:srgbClr val="766CB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458467" y="1168907"/>
              <a:ext cx="6468110" cy="1076325"/>
            </a:xfrm>
            <a:custGeom>
              <a:avLst/>
              <a:gdLst/>
              <a:ahLst/>
              <a:cxnLst/>
              <a:rect l="l" t="t" r="r" b="b"/>
              <a:pathLst>
                <a:path w="6468109" h="1076325">
                  <a:moveTo>
                    <a:pt x="0" y="981455"/>
                  </a:moveTo>
                  <a:lnTo>
                    <a:pt x="2154935" y="1075943"/>
                  </a:lnTo>
                  <a:lnTo>
                    <a:pt x="4312920" y="249936"/>
                  </a:lnTo>
                  <a:lnTo>
                    <a:pt x="6467856" y="0"/>
                  </a:lnTo>
                </a:path>
              </a:pathLst>
            </a:custGeom>
            <a:ln w="64007">
              <a:solidFill>
                <a:srgbClr val="83292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133299" y="4454144"/>
            <a:ext cx="1536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80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33299" y="3778097"/>
            <a:ext cx="153670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5">
                <a:latin typeface="Times New Roman"/>
                <a:cs typeface="Times New Roman"/>
              </a:rPr>
              <a:t>90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9900" y="3102990"/>
            <a:ext cx="217804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100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9900" y="2427223"/>
            <a:ext cx="217804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110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9900" y="1751152"/>
            <a:ext cx="217804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5">
                <a:latin typeface="Times New Roman"/>
                <a:cs typeface="Times New Roman"/>
              </a:rPr>
              <a:t>120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9900" y="1076070"/>
            <a:ext cx="217804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5">
                <a:latin typeface="Times New Roman"/>
                <a:cs typeface="Times New Roman"/>
              </a:rPr>
              <a:t>130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90752" y="4603495"/>
            <a:ext cx="1011555" cy="442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41655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2019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000" spc="-10">
                <a:latin typeface="Times New Roman"/>
                <a:cs typeface="Times New Roman"/>
              </a:rPr>
              <a:t>Північна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Америка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568320" y="4603495"/>
            <a:ext cx="1189990" cy="442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2020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000">
                <a:latin typeface="Times New Roman"/>
                <a:cs typeface="Times New Roman"/>
              </a:rPr>
              <a:t>Південна</a:t>
            </a:r>
            <a:r>
              <a:rPr dirty="0" sz="1000" spc="-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Америка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552313" y="4603495"/>
            <a:ext cx="448309" cy="442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2021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dirty="0" sz="1000" spc="-10">
                <a:latin typeface="Times New Roman"/>
                <a:cs typeface="Times New Roman"/>
              </a:rPr>
              <a:t>Африка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789291" y="4603495"/>
            <a:ext cx="28321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2022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534923" y="496062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51816">
            <a:solidFill>
              <a:srgbClr val="2D6E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2311907" y="496062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51816">
            <a:solidFill>
              <a:srgbClr val="E1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4110228" y="496062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51816">
            <a:solidFill>
              <a:srgbClr val="78953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4367910" y="4866843"/>
            <a:ext cx="42037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latin typeface="Times New Roman"/>
                <a:cs typeface="Times New Roman"/>
              </a:rPr>
              <a:t>Європа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5292852" y="496062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51816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6505956" y="496062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51816">
            <a:solidFill>
              <a:srgbClr val="766CB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6765163" y="4866843"/>
            <a:ext cx="78549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Близькій</a:t>
            </a:r>
            <a:r>
              <a:rPr dirty="0" sz="1000" spc="-65">
                <a:latin typeface="Times New Roman"/>
                <a:cs typeface="Times New Roman"/>
              </a:rPr>
              <a:t> </a:t>
            </a:r>
            <a:r>
              <a:rPr dirty="0" sz="1000" spc="-20">
                <a:latin typeface="Times New Roman"/>
                <a:cs typeface="Times New Roman"/>
              </a:rPr>
              <a:t>Схід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8051292" y="496062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51816">
            <a:solidFill>
              <a:srgbClr val="83292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8311642" y="4866843"/>
            <a:ext cx="26416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20">
                <a:latin typeface="Times New Roman"/>
                <a:cs typeface="Times New Roman"/>
              </a:rPr>
              <a:t>Азія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2023-10-26T05:59:15Z</dcterms:created>
  <dcterms:modified xsi:type="dcterms:W3CDTF">2023-10-26T05:59:15Z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2023-10-26T00:00:00Z</vt:filetime>
  </property>
  <property fmtid="{D5CDD505-2E9C-101B-9397-08002B2CF9AE}" pid="5" name="Producer">
    <vt:lpwstr>www.ilovepdf.com</vt:lpwstr>
  </property>
</Properties>
</file>