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4"/>
  </p:sldMasterIdLst>
  <p:notesMasterIdLst>
    <p:notesMasterId r:id="rId13"/>
  </p:notesMasterIdLst>
  <p:handoutMasterIdLst>
    <p:handoutMasterId r:id="rId14"/>
  </p:handoutMasterIdLst>
  <p:sldIdLst>
    <p:sldId id="285" r:id="rId5"/>
    <p:sldId id="290" r:id="rId6"/>
    <p:sldId id="294" r:id="rId7"/>
    <p:sldId id="292" r:id="rId8"/>
    <p:sldId id="293" r:id="rId9"/>
    <p:sldId id="295" r:id="rId10"/>
    <p:sldId id="296" r:id="rId11"/>
    <p:sldId id="297" r:id="rId12"/>
  </p:sldIdLst>
  <p:sldSz cx="12192000" cy="6858000"/>
  <p:notesSz cx="6858000" cy="9144000"/>
  <p:defaultTextStyle>
    <a:defPPr rtl="0">
      <a:defRPr lang="uk-u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03F07EF-A743-43CC-97A1-7641774DBF2B}" type="datetime1">
              <a:rPr lang="uk-UA" smtClean="0"/>
              <a:t>04.09.2023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8FBD93F-F02D-450A-B770-AD465E68CA9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6992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46084-37BA-48D2-B793-CCC1B38A140F}" type="datetime1">
              <a:rPr lang="uk-UA" smtClean="0"/>
              <a:pPr/>
              <a:t>04.09.2023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B040C8-62D2-4EA7-B200-D3B8C06AAFD8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988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Клацніть, щоб редагувати стиль зразка підзаголовка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EF4316-9689-4A73-8E89-0CF47A0CEC56}" type="datetime1">
              <a:rPr lang="uk-UA" noProof="0" smtClean="0"/>
              <a:t>04.09.2023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noProof="0"/>
              <a:t>Редагувати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CC09F0-9DAA-4DD3-B6A9-A11705A7D7BA}" type="datetime1">
              <a:rPr lang="uk-UA" noProof="0" smtClean="0"/>
              <a:t>04.09.2023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uk-UA" noProof="0" smtClean="0"/>
              <a:t>‹#›</a:t>
            </a:fld>
            <a:endParaRPr lang="uk-UA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uk-UA" noProof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uk-UA" noProof="0"/>
              <a:t>Редагувати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CC972D-F45B-4BFF-9C2C-255291644278}" type="datetime1">
              <a:rPr lang="uk-UA" noProof="0" smtClean="0"/>
              <a:t>04.09.2023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uk-UA" noProof="0" smtClean="0"/>
              <a:t>‹#›</a:t>
            </a:fld>
            <a:endParaRPr lang="uk-UA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noProof="0"/>
              <a:t>Редагувати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F9E5DE-509A-423D-B18F-0F67524AE57E}" type="datetime1">
              <a:rPr lang="uk-UA" noProof="0" smtClean="0"/>
              <a:t>04.09.2023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Редагувати стиль зразка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90BD95-638B-4A9B-8623-520C37D5554D}" type="datetime1">
              <a:rPr lang="uk-UA" noProof="0" smtClean="0"/>
              <a:t>04.09.2023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uk-UA" noProof="0"/>
              <a:t>Редагувати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uk-UA" noProof="0"/>
              <a:t>Редагувати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749789-2E4B-40F4-8CC9-8FB964DCE08D}" type="datetime1">
              <a:rPr lang="uk-UA" noProof="0" smtClean="0"/>
              <a:t>04.09.2023</a:t>
            </a:fld>
            <a:endParaRPr lang="uk-UA" noProof="0" dirty="0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uk-UA" noProof="0" smtClean="0"/>
              <a:t>‹#›</a:t>
            </a:fld>
            <a:endParaRPr lang="uk-UA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uk-UA" noProof="0"/>
              <a:t>Редагувати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uk-UA" noProof="0"/>
              <a:t>Редагувати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11" name="Місце для тексту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Редагувати стиль зразка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C31605-4F1E-4695-837C-6160ED33E3C7}" type="datetime1">
              <a:rPr lang="uk-UA" noProof="0" smtClean="0"/>
              <a:t>04.09.2023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uk-UA" noProof="0" smtClean="0"/>
              <a:t>‹#›</a:t>
            </a:fld>
            <a:endParaRPr lang="uk-UA" noProof="0" dirty="0"/>
          </a:p>
        </p:txBody>
      </p:sp>
      <p:sp>
        <p:nvSpPr>
          <p:cNvPr id="10" name="Заголовок 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  <a:endParaRPr lang="uk-UA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907E5-3A22-4EF6-9960-8FB6038366E3}" type="datetime1">
              <a:rPr lang="uk-UA" noProof="0" smtClean="0"/>
              <a:t>04.09.2023</a:t>
            </a:fld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uk-UA" noProof="0" smtClean="0"/>
              <a:t>‹#›</a:t>
            </a:fld>
            <a:endParaRPr lang="uk-UA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CB2236-EDCE-4AB5-B0B6-19A2B70F190C}" type="datetime1">
              <a:rPr lang="uk-UA" noProof="0" smtClean="0"/>
              <a:t>04.09.2023</a:t>
            </a:fld>
            <a:endParaRPr lang="uk-UA" noProof="0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uk-UA" noProof="0" smtClean="0"/>
              <a:t>‹#›</a:t>
            </a:fld>
            <a:endParaRPr lang="uk-UA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кутник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/>
              <a:t>Редагувати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Редагувати стиль зразка тексту</a:t>
            </a:r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EEDBEE-47BD-4975-A2C8-FF6CCC174147}" type="datetime1">
              <a:rPr lang="uk-UA" noProof="0" smtClean="0"/>
              <a:t>04.09.2023</a:t>
            </a:fld>
            <a:endParaRPr lang="uk-UA" noProof="0" dirty="0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uk-UA" noProof="0" smtClean="0"/>
              <a:t>‹#›</a:t>
            </a:fld>
            <a:endParaRPr lang="uk-UA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Редагувати стиль зразка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18FCD07E-3481-459B-BF5F-0EF2F92EB5C5}" type="datetime1">
              <a:rPr lang="uk-UA" noProof="0" smtClean="0"/>
              <a:t>04.09.2023</a:t>
            </a:fld>
            <a:endParaRPr lang="uk-UA" noProof="0" dirty="0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uk-UA" noProof="0" smtClean="0"/>
              <a:t>‹#›</a:t>
            </a:fld>
            <a:endParaRPr lang="uk-UA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7A147D45-3365-4781-AE22-EC87EB1D512E}" type="datetime1">
              <a:rPr lang="uk-UA" noProof="0" smtClean="0"/>
              <a:t>04.09.2023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8A7A6979-0714-4377-B894-6BE4C2D6E202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емля з висоти супутника">
            <a:extLst>
              <a:ext uri="{FF2B5EF4-FFF2-40B4-BE49-F238E27FC236}">
                <a16:creationId xmlns:a16="http://schemas.microsoft.com/office/drawing/2014/main" id="{997CF875-7865-4B60-BE3C-F759090A4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5" b="31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3"/>
            <a:ext cx="8991600" cy="2167839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Види міжнародних послуг та їх класифікація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FC9B45E-332E-4BBD-A57B-4407E488BF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712" y="2696674"/>
            <a:ext cx="4486656" cy="1141497"/>
          </a:xfrm>
        </p:spPr>
        <p:txBody>
          <a:bodyPr/>
          <a:lstStyle/>
          <a:p>
            <a:r>
              <a:rPr lang="uk-UA" b="1" dirty="0"/>
              <a:t>Міжнародна торгівля послугами-</a:t>
            </a:r>
            <a:r>
              <a:rPr lang="uk-UA" b="1" i="1" dirty="0"/>
              <a:t> 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83" y="0"/>
            <a:ext cx="6113417" cy="6858000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0914" y="1418592"/>
            <a:ext cx="4815840" cy="3976334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/>
              <a:t>система </a:t>
            </a:r>
            <a:r>
              <a:rPr lang="ru-RU" sz="3600" dirty="0" err="1"/>
              <a:t>міжнародних</a:t>
            </a:r>
            <a:r>
              <a:rPr lang="ru-RU" sz="3600" dirty="0"/>
              <a:t> товарно-</a:t>
            </a:r>
            <a:r>
              <a:rPr lang="ru-RU" sz="3600" dirty="0" err="1"/>
              <a:t>грошових</a:t>
            </a:r>
            <a:r>
              <a:rPr lang="ru-RU" sz="3600" dirty="0"/>
              <a:t> </a:t>
            </a:r>
            <a:r>
              <a:rPr lang="ru-RU" sz="3600" dirty="0" err="1"/>
              <a:t>відносин</a:t>
            </a:r>
            <a:r>
              <a:rPr lang="ru-RU" sz="3600" dirty="0"/>
              <a:t> </a:t>
            </a:r>
            <a:r>
              <a:rPr lang="ru-RU" sz="3600" dirty="0" err="1"/>
              <a:t>між</a:t>
            </a:r>
            <a:r>
              <a:rPr lang="ru-RU" sz="3600" dirty="0"/>
              <a:t> </a:t>
            </a:r>
            <a:r>
              <a:rPr lang="ru-RU" sz="3600" dirty="0" err="1"/>
              <a:t>суб'єктами</a:t>
            </a:r>
            <a:r>
              <a:rPr lang="ru-RU" sz="3600" dirty="0"/>
              <a:t> </a:t>
            </a:r>
            <a:r>
              <a:rPr lang="ru-RU" sz="3600" dirty="0" err="1"/>
              <a:t>різних</a:t>
            </a:r>
            <a:r>
              <a:rPr lang="ru-RU" sz="3600" dirty="0"/>
              <a:t> </a:t>
            </a:r>
            <a:r>
              <a:rPr lang="ru-RU" sz="3600" dirty="0" err="1"/>
              <a:t>країн</a:t>
            </a:r>
            <a:r>
              <a:rPr lang="ru-RU" sz="3600" dirty="0"/>
              <a:t> </a:t>
            </a:r>
            <a:r>
              <a:rPr lang="ru-RU" sz="3600" dirty="0" err="1"/>
              <a:t>із</a:t>
            </a:r>
            <a:r>
              <a:rPr lang="ru-RU" sz="3600" dirty="0"/>
              <a:t> приводу </a:t>
            </a:r>
            <a:r>
              <a:rPr lang="ru-RU" sz="3600" dirty="0" err="1"/>
              <a:t>купівлі</a:t>
            </a:r>
            <a:r>
              <a:rPr lang="ru-RU" sz="3600" dirty="0"/>
              <a:t>-продажу </a:t>
            </a:r>
            <a:r>
              <a:rPr lang="ru-RU" sz="3600" dirty="0" err="1"/>
              <a:t>послуг</a:t>
            </a:r>
            <a:r>
              <a:rPr lang="ru-RU" sz="3600" dirty="0"/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87719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9" y="0"/>
            <a:ext cx="602633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672" y="1811384"/>
            <a:ext cx="4486656" cy="3483428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/>
              <a:t>Специфіку окремих видів послуг визначає характер учасників ринку послуг і порядок це взаємодії, технологія надання послуг та їх природа і мета. Інакше кажучи, об'єктивними критеріями класифікації послуг є характер їх учасників і факторів, а саме: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dirty="0"/>
              <a:t>суб'єктів послуг;</a:t>
            </a:r>
          </a:p>
          <a:p>
            <a:r>
              <a:rPr lang="uk-UA" sz="3600" dirty="0"/>
              <a:t>предметів і об'єктів послуг;</a:t>
            </a:r>
          </a:p>
          <a:p>
            <a:r>
              <a:rPr lang="uk-UA" sz="3600" dirty="0"/>
              <a:t>взаємин між учасниками ринку послуг;</a:t>
            </a:r>
          </a:p>
          <a:p>
            <a:r>
              <a:rPr lang="uk-UA" sz="3600" dirty="0"/>
              <a:t>механізм реалізації послуг.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993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1" y="278674"/>
            <a:ext cx="11652069" cy="6400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uk-UA" dirty="0"/>
              <a:t>Ураховуючи викладене, послуги, зокрема міжнародні, згідно з критеріями наявності чи відсутності зв'язку з товарною торгівлею та рухом капіталів і процесами виробничого кооперування, можна класифікувати таким чином:</a:t>
            </a:r>
            <a:br>
              <a:rPr lang="uk-UA" dirty="0"/>
            </a:br>
            <a:br>
              <a:rPr lang="uk-UA" dirty="0"/>
            </a:br>
            <a:r>
              <a:rPr lang="uk-UA" dirty="0"/>
              <a:t>• послуги, які пов'язані з торгівлею, – транспортні послуги, технічне обслуговування, страхування та ін.;</a:t>
            </a:r>
            <a:br>
              <a:rPr lang="uk-UA" dirty="0"/>
            </a:br>
            <a:r>
              <a:rPr lang="uk-UA" dirty="0"/>
              <a:t>• послуги, які пов'язані з інвестиціями та виробничою кооперацією, – передавання технологій, готельні, професійні послуги та ін.;</a:t>
            </a:r>
            <a:br>
              <a:rPr lang="uk-UA" dirty="0"/>
            </a:br>
            <a:r>
              <a:rPr lang="uk-UA" dirty="0"/>
              <a:t>• послуги, які водночас пов'язані і з інвестиціями та виробничою кооперацією, і з торгівлею, – зв'язок, будівництво, обслуговування виробничого обладнання та ін.;</a:t>
            </a:r>
            <a:br>
              <a:rPr lang="uk-UA" dirty="0"/>
            </a:br>
            <a:r>
              <a:rPr lang="uk-UA" dirty="0"/>
              <a:t>• послуги, які мають автономний характер, – інформаційні послуги, особисті, культурні, рекреаційні послуги та ін.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405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129" y="1759131"/>
            <a:ext cx="4486656" cy="2786743"/>
          </a:xfrm>
        </p:spPr>
        <p:txBody>
          <a:bodyPr>
            <a:normAutofit/>
          </a:bodyPr>
          <a:lstStyle/>
          <a:p>
            <a:r>
              <a:rPr lang="uk-UA" dirty="0"/>
              <a:t>Відповідно до власного загального класифікаційного підходу Світовий банк виділяє такі послуги:</a:t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10" y="0"/>
            <a:ext cx="6087290" cy="6858000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800" dirty="0"/>
              <a:t>• факторні послуги (</a:t>
            </a:r>
            <a:r>
              <a:rPr lang="en-US" sz="2800" dirty="0">
                <a:latin typeface="Arial Rounded MT Bold" panose="020F0704030504030204" pitchFamily="34" charset="0"/>
              </a:rPr>
              <a:t>factor services), </a:t>
            </a:r>
            <a:r>
              <a:rPr lang="uk-UA" sz="2800" dirty="0"/>
              <a:t>які пов'язані з рухом капіталів, робочої сили й інших компонентів та інструментів виробничого процесу;</a:t>
            </a:r>
          </a:p>
          <a:p>
            <a:r>
              <a:rPr lang="uk-UA" sz="2800" dirty="0"/>
              <a:t>• нефакторні послуги (</a:t>
            </a:r>
            <a:r>
              <a:rPr lang="en-US" sz="2800" dirty="0">
                <a:latin typeface="Arial Rounded MT Bold" panose="020F0704030504030204" pitchFamily="34" charset="0"/>
              </a:rPr>
              <a:t>non-factor services), </a:t>
            </a:r>
            <a:r>
              <a:rPr lang="uk-UA" sz="2800" dirty="0"/>
              <a:t>які мають нефінансовий характер. Це транспортні, туристичні та інші нефінансові послуги.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606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857909"/>
          </a:xfrm>
        </p:spPr>
        <p:txBody>
          <a:bodyPr>
            <a:normAutofit/>
          </a:bodyPr>
          <a:lstStyle/>
          <a:p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власними</a:t>
            </a:r>
            <a:r>
              <a:rPr lang="ru-RU" dirty="0"/>
              <a:t> </a:t>
            </a:r>
            <a:r>
              <a:rPr lang="ru-RU" dirty="0" err="1"/>
              <a:t>класифікаційними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 МВФ </a:t>
            </a:r>
            <a:r>
              <a:rPr lang="ru-RU" dirty="0" err="1"/>
              <a:t>виділяє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: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17" y="0"/>
            <a:ext cx="6078582" cy="6858000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36080" y="1149530"/>
            <a:ext cx="4815840" cy="4903797"/>
          </a:xfrm>
        </p:spPr>
        <p:txBody>
          <a:bodyPr/>
          <a:lstStyle/>
          <a:p>
            <a:r>
              <a:rPr lang="uk-UA" sz="3600" dirty="0"/>
              <a:t>морські перевезення;</a:t>
            </a:r>
          </a:p>
          <a:p>
            <a:r>
              <a:rPr lang="uk-UA" sz="3600" dirty="0"/>
              <a:t>інші види транспортних послуг;</a:t>
            </a:r>
          </a:p>
          <a:p>
            <a:r>
              <a:rPr lang="uk-UA" sz="3600" dirty="0"/>
              <a:t>подорожі;</a:t>
            </a:r>
          </a:p>
          <a:p>
            <a:r>
              <a:rPr lang="uk-UA" sz="3600" dirty="0"/>
              <a:t>інші приватні послуги та інші офіційні послуги.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801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26" y="0"/>
            <a:ext cx="60698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2040789"/>
          </a:xfrm>
        </p:spPr>
        <p:txBody>
          <a:bodyPr>
            <a:normAutofit/>
          </a:bodyPr>
          <a:lstStyle/>
          <a:p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підходом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прийнятий</a:t>
            </a:r>
            <a:r>
              <a:rPr lang="ru-RU" dirty="0"/>
              <a:t> ЮНКТАД,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400" dirty="0"/>
              <a:t>фінансові;</a:t>
            </a:r>
          </a:p>
          <a:p>
            <a:r>
              <a:rPr lang="uk-UA" sz="2400" dirty="0"/>
              <a:t>зв'язку;</a:t>
            </a:r>
          </a:p>
          <a:p>
            <a:r>
              <a:rPr lang="uk-UA" sz="2400" dirty="0"/>
              <a:t> будівельні та проектно-конструкторські;</a:t>
            </a:r>
          </a:p>
          <a:p>
            <a:r>
              <a:rPr lang="uk-UA" sz="2400" dirty="0"/>
              <a:t>транспортні;</a:t>
            </a:r>
          </a:p>
          <a:p>
            <a:r>
              <a:rPr lang="uk-UA" sz="2400" dirty="0"/>
              <a:t>професійні та ділові (юридичні, медичні тощо);</a:t>
            </a:r>
          </a:p>
          <a:p>
            <a:r>
              <a:rPr lang="uk-UA" sz="2400" dirty="0"/>
              <a:t>комерційні;</a:t>
            </a:r>
          </a:p>
          <a:p>
            <a:r>
              <a:rPr lang="uk-UA" sz="2400" dirty="0"/>
              <a:t>туристичні;</a:t>
            </a:r>
          </a:p>
          <a:p>
            <a:r>
              <a:rPr lang="uk-UA" sz="2400" dirty="0"/>
              <a:t>аудіовізуальні (</a:t>
            </a:r>
            <a:r>
              <a:rPr lang="uk-UA" sz="2400" dirty="0" err="1"/>
              <a:t>теле</a:t>
            </a:r>
            <a:r>
              <a:rPr lang="uk-UA" sz="2400" dirty="0"/>
              <a:t>-, відео-кінематографічні).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96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Місце для тексту 1"/>
          <p:cNvSpPr>
            <a:spLocks noGrp="1"/>
          </p:cNvSpPr>
          <p:nvPr>
            <p:ph type="body" idx="1"/>
          </p:nvPr>
        </p:nvSpPr>
        <p:spPr>
          <a:xfrm>
            <a:off x="792480" y="2377441"/>
            <a:ext cx="4895741" cy="4302034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/>
            <a:r>
              <a:rPr lang="uk-UA" b="1" i="1" dirty="0">
                <a:solidFill>
                  <a:schemeClr val="tx1"/>
                </a:solidFill>
              </a:rPr>
              <a:t>Структурно-галузеві компоненти</a:t>
            </a:r>
            <a:r>
              <a:rPr lang="uk-UA" dirty="0">
                <a:solidFill>
                  <a:schemeClr val="tx1"/>
                </a:solidFill>
              </a:rPr>
              <a:t> системи міжнародної торгівлі послугами – це: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• інформаційні послуги як </a:t>
            </a:r>
            <a:r>
              <a:rPr lang="uk-UA" dirty="0" err="1">
                <a:solidFill>
                  <a:schemeClr val="tx1"/>
                </a:solidFill>
              </a:rPr>
              <a:t>динамізуючий</a:t>
            </a:r>
            <a:r>
              <a:rPr lang="uk-UA" dirty="0">
                <a:solidFill>
                  <a:schemeClr val="tx1"/>
                </a:solidFill>
              </a:rPr>
              <a:t> фактор міжнародної економічної діяльності;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• міжнародні транспортні послуги;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• міжнародний туризм;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• банківсько-</a:t>
            </a:r>
            <a:r>
              <a:rPr lang="uk-UA" dirty="0" err="1">
                <a:solidFill>
                  <a:schemeClr val="tx1"/>
                </a:solidFill>
              </a:rPr>
              <a:t>страхувальні</a:t>
            </a:r>
            <a:r>
              <a:rPr lang="uk-UA" dirty="0">
                <a:solidFill>
                  <a:schemeClr val="tx1"/>
                </a:solidFill>
              </a:rPr>
              <a:t> послуги</a:t>
            </a:r>
            <a:r>
              <a:rPr lang="uk-UA" dirty="0"/>
              <a:t>.</a:t>
            </a:r>
          </a:p>
          <a:p>
            <a:pPr algn="l"/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3"/>
          </p:nvPr>
        </p:nvSpPr>
        <p:spPr>
          <a:xfrm>
            <a:off x="6460235" y="2238104"/>
            <a:ext cx="4712861" cy="4188824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uk-UA" b="1" i="1" dirty="0">
                <a:solidFill>
                  <a:schemeClr val="tx1"/>
                </a:solidFill>
              </a:rPr>
              <a:t>Виробничо-комерційні операції</a:t>
            </a:r>
            <a:r>
              <a:rPr lang="uk-UA" i="1" dirty="0">
                <a:solidFill>
                  <a:schemeClr val="tx1"/>
                </a:solidFill>
              </a:rPr>
              <a:t>,</a:t>
            </a:r>
            <a:r>
              <a:rPr lang="uk-UA" dirty="0">
                <a:solidFill>
                  <a:schemeClr val="tx1"/>
                </a:solidFill>
              </a:rPr>
              <a:t> які входять до системи міжнародної торгівлі послугами, – це: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• лізинг;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• франчайзинг;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• інжиніринг;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• ліцензійний обмін;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• міжнародні орендні операції.</a:t>
            </a:r>
          </a:p>
          <a:p>
            <a:endParaRPr lang="uk-UA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два блоки: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5495056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и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442_TF56596226.potx" id="{2FF0DE4E-9BF5-45AB-8F75-8D6D752C7C31}" vid="{A91919F6-EBBD-4512-9BA3-EF97725EF9B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75A23-75CA-4614-9647-C9B2CE742C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09F5EF-575C-40E7-A9C5-EC1F2A554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Посилка</Template>
  <TotalTime>0</TotalTime>
  <Words>414</Words>
  <Application>Microsoft Office PowerPoint</Application>
  <PresentationFormat>Широкоэкранный</PresentationFormat>
  <Paragraphs>39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Corbel</vt:lpstr>
      <vt:lpstr>Посилка</vt:lpstr>
      <vt:lpstr>Види міжнародних послуг та їх класифікація</vt:lpstr>
      <vt:lpstr>Міжнародна торгівля послугами- </vt:lpstr>
      <vt:lpstr>Специфіку окремих видів послуг визначає характер учасників ринку послуг і порядок це взаємодії, технологія надання послуг та їх природа і мета. Інакше кажучи, об'єктивними критеріями класифікації послуг є характер їх учасників і факторів, а саме: </vt:lpstr>
      <vt:lpstr>Ураховуючи викладене, послуги, зокрема міжнародні, згідно з критеріями наявності чи відсутності зв'язку з товарною торгівлею та рухом капіталів і процесами виробничого кооперування, можна класифікувати таким чином:  • послуги, які пов'язані з торгівлею, – транспортні послуги, технічне обслуговування, страхування та ін.; • послуги, які пов'язані з інвестиціями та виробничою кооперацією, – передавання технологій, готельні, професійні послуги та ін.; • послуги, які водночас пов'язані і з інвестиціями та виробничою кооперацією, і з торгівлею, – зв'язок, будівництво, обслуговування виробничого обладнання та ін.; • послуги, які мають автономний характер, – інформаційні послуги, особисті, культурні, рекреаційні послуги та ін. </vt:lpstr>
      <vt:lpstr>Відповідно до власного загального класифікаційного підходу Світовий банк виділяє такі послуги: </vt:lpstr>
      <vt:lpstr>Згідно з власними класифікаційними критеріями МВФ виділяє такі види послуг:</vt:lpstr>
      <vt:lpstr>Згідно з підходом, який прийнятий ЮНКТАД, виділяють вісім видів послуг:</vt:lpstr>
      <vt:lpstr>У системі міжнародної торгівлі послугами можна виділити такі два блоки: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2021-04-28T05:54:43Z</dcterms:created>
  <dcterms:modified xsi:type="dcterms:W3CDTF">2023-09-04T05:01:40Z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