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93" r:id="rId4"/>
    <p:sldId id="278" r:id="rId5"/>
    <p:sldId id="257" r:id="rId6"/>
    <p:sldId id="279" r:id="rId7"/>
    <p:sldId id="280" r:id="rId8"/>
    <p:sldId id="258" r:id="rId9"/>
    <p:sldId id="281" r:id="rId10"/>
    <p:sldId id="282" r:id="rId11"/>
    <p:sldId id="283" r:id="rId12"/>
    <p:sldId id="259" r:id="rId13"/>
    <p:sldId id="260" r:id="rId14"/>
    <p:sldId id="261" r:id="rId15"/>
    <p:sldId id="262" r:id="rId16"/>
    <p:sldId id="284" r:id="rId17"/>
    <p:sldId id="285" r:id="rId18"/>
    <p:sldId id="263" r:id="rId19"/>
    <p:sldId id="286" r:id="rId20"/>
    <p:sldId id="287" r:id="rId21"/>
    <p:sldId id="264" r:id="rId22"/>
    <p:sldId id="265" r:id="rId23"/>
    <p:sldId id="297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96" r:id="rId35"/>
    <p:sldId id="276" r:id="rId36"/>
    <p:sldId id="288" r:id="rId37"/>
    <p:sldId id="289" r:id="rId38"/>
    <p:sldId id="290" r:id="rId39"/>
    <p:sldId id="291" r:id="rId40"/>
    <p:sldId id="294" r:id="rId41"/>
    <p:sldId id="295" r:id="rId42"/>
    <p:sldId id="29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uk-UA" sz="6600" dirty="0"/>
              <a:t>Показники розвитку міжнародної торгівлі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800" b="1" u="sng" dirty="0"/>
              <a:t>Країна ЕКСПОРТУ – країна походження</a:t>
            </a:r>
          </a:p>
          <a:p>
            <a:pPr algn="just">
              <a:buFont typeface="Arial" charset="0"/>
              <a:buChar char="•"/>
            </a:pPr>
            <a:r>
              <a:rPr lang="uk-UA" sz="2800" b="1" dirty="0"/>
              <a:t>Країна виробництва;</a:t>
            </a:r>
          </a:p>
          <a:p>
            <a:pPr algn="just">
              <a:buFont typeface="Arial" charset="0"/>
              <a:buChar char="•"/>
            </a:pPr>
            <a:r>
              <a:rPr lang="uk-UA" sz="2800" b="1" dirty="0"/>
              <a:t>Країна відвантаження;</a:t>
            </a:r>
          </a:p>
          <a:p>
            <a:pPr algn="just">
              <a:buFont typeface="Arial" charset="0"/>
              <a:buChar char="•"/>
            </a:pPr>
            <a:r>
              <a:rPr lang="uk-UA" sz="2800" b="1" dirty="0"/>
              <a:t>Країна продажу</a:t>
            </a:r>
          </a:p>
          <a:p>
            <a:pPr algn="just">
              <a:buNone/>
            </a:pPr>
            <a:r>
              <a:rPr lang="uk-UA" sz="2800" b="1" u="sng" dirty="0"/>
              <a:t>Країна ІМПОРТУ – країна призначення </a:t>
            </a:r>
            <a:endParaRPr lang="ru-RU" sz="2800" b="1" u="sng" dirty="0"/>
          </a:p>
          <a:p>
            <a:pPr>
              <a:buFont typeface="Arial" charset="0"/>
              <a:buChar char="•"/>
            </a:pPr>
            <a:r>
              <a:rPr lang="uk-UA" sz="2800" b="1" dirty="0"/>
              <a:t>Країна споживання;</a:t>
            </a:r>
          </a:p>
          <a:p>
            <a:pPr>
              <a:buFont typeface="Arial" charset="0"/>
              <a:buChar char="•"/>
            </a:pPr>
            <a:r>
              <a:rPr lang="uk-UA" sz="2800" b="1" dirty="0"/>
              <a:t>Країна поставки;</a:t>
            </a:r>
          </a:p>
          <a:p>
            <a:pPr>
              <a:buFont typeface="Arial" charset="0"/>
              <a:buChar char="•"/>
            </a:pPr>
            <a:r>
              <a:rPr lang="uk-UA" sz="2800" b="1" dirty="0"/>
              <a:t>Країна купівлі</a:t>
            </a:r>
          </a:p>
          <a:p>
            <a:pPr>
              <a:buNone/>
            </a:pPr>
            <a:r>
              <a:rPr lang="uk-UA" sz="2800" b="1" dirty="0"/>
              <a:t>Статистична комісія ООН: </a:t>
            </a:r>
            <a:r>
              <a:rPr lang="uk-UA" sz="2800" b="1" dirty="0" err="1"/>
              <a:t>“країна</a:t>
            </a:r>
            <a:r>
              <a:rPr lang="uk-UA" sz="2800" b="1" dirty="0"/>
              <a:t> виробництва – країна </a:t>
            </a:r>
            <a:r>
              <a:rPr lang="uk-UA" sz="2800" b="1" dirty="0" err="1"/>
              <a:t>споживання”</a:t>
            </a:r>
            <a:r>
              <a:rPr lang="uk-UA" sz="2800" b="1" dirty="0"/>
              <a:t> / якщо неможливо – </a:t>
            </a:r>
            <a:r>
              <a:rPr lang="uk-UA" sz="2800" b="1" dirty="0" err="1"/>
              <a:t>“відвантаження</a:t>
            </a:r>
            <a:r>
              <a:rPr lang="uk-UA" sz="2800" b="1" dirty="0"/>
              <a:t> – </a:t>
            </a:r>
            <a:r>
              <a:rPr lang="uk-UA" sz="2800" b="1" dirty="0" err="1"/>
              <a:t>поставка”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algn="ctr">
              <a:buNone/>
            </a:pPr>
            <a:r>
              <a:rPr lang="uk-UA" sz="2800" b="1" u="sng" dirty="0" err="1"/>
              <a:t>“Країна</a:t>
            </a:r>
            <a:r>
              <a:rPr lang="uk-UA" sz="2800" b="1" u="sng" dirty="0"/>
              <a:t> виробництва – Країна </a:t>
            </a:r>
            <a:r>
              <a:rPr lang="uk-UA" sz="2800" b="1" u="sng" dirty="0" err="1"/>
              <a:t>споживання”</a:t>
            </a:r>
            <a:endParaRPr lang="uk-UA" sz="2800" b="1" u="sng" dirty="0"/>
          </a:p>
          <a:p>
            <a:pPr>
              <a:buNone/>
            </a:pPr>
            <a:r>
              <a:rPr lang="uk-UA" sz="2800" b="1" dirty="0"/>
              <a:t>Виявлення та аналіз спеціалізації країн на виробництві та споживанні!!! </a:t>
            </a:r>
          </a:p>
          <a:p>
            <a:pPr>
              <a:buNone/>
            </a:pPr>
            <a:r>
              <a:rPr lang="uk-UA" sz="2800" b="1" u="sng" dirty="0"/>
              <a:t>Країна виробник </a:t>
            </a:r>
            <a:r>
              <a:rPr lang="uk-UA" sz="2800" b="1" dirty="0"/>
              <a:t>– де 1)товар виробляється або 2)суттєво переробляється; 3)країна кінцевої переробки продукту (кооперація) або 4)країна що внесла найбільшу частку у вартість товару</a:t>
            </a:r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r>
              <a:rPr lang="uk-UA" sz="2800" b="1" i="1" dirty="0"/>
              <a:t>При складних посередницьких схемах – країна походження є країна продажу, а країна призначення – країна купівлі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lnSpcReduction="10000"/>
          </a:bodyPr>
          <a:lstStyle/>
          <a:p>
            <a:pPr lvl="1" algn="ctr">
              <a:buNone/>
            </a:pPr>
            <a:r>
              <a:rPr lang="uk-UA" sz="2400" b="1" dirty="0"/>
              <a:t>1.3. ЗОВНІШНЬОТОРГОВЕЛЬНИЙ ОБІГ – ЗАГАЛЬНІ ОБСЯГИ ЗОВНІШНЬОТОРГОВЕЛЬНОЇ ДІЯЛЬНОСТІ ЗА ПЕВНИЙ ПЕРІОД У ВАРТІСНИХ ОДИНИЦЯХ</a:t>
            </a:r>
            <a:endParaRPr lang="ru-RU" sz="2400" dirty="0"/>
          </a:p>
          <a:p>
            <a:pPr algn="ctr">
              <a:buNone/>
            </a:pPr>
            <a:r>
              <a:rPr lang="uk-UA" sz="2400" b="1" dirty="0"/>
              <a:t>ЗТО = Е + І</a:t>
            </a:r>
            <a:endParaRPr lang="ru-RU" sz="2400" dirty="0"/>
          </a:p>
          <a:p>
            <a:pPr algn="ctr">
              <a:buNone/>
            </a:pPr>
            <a:r>
              <a:rPr lang="ru-RU" sz="2400" b="1" dirty="0"/>
              <a:t>1</a:t>
            </a:r>
            <a:r>
              <a:rPr lang="uk-UA" sz="2400" b="1" dirty="0"/>
              <a:t>.4. ГЕНЕРАЛЬНА ТОРГІВЛЯ – ЗАГАЛЬНЕ ЗОВНІШНЬОТОРГОВЕЛЬНЕ «НАВАНТАЖЕННЯ» НА КРАЇНУ</a:t>
            </a:r>
            <a:endParaRPr lang="ru-RU" sz="2400" dirty="0"/>
          </a:p>
          <a:p>
            <a:pPr algn="ctr">
              <a:buNone/>
            </a:pPr>
            <a:r>
              <a:rPr lang="uk-UA" sz="2400" b="1" dirty="0"/>
              <a:t>Г = Е + І + Т</a:t>
            </a:r>
          </a:p>
          <a:p>
            <a:pPr algn="ctr">
              <a:buNone/>
            </a:pPr>
            <a:r>
              <a:rPr lang="uk-UA" sz="2000" b="1" u="sng" dirty="0"/>
              <a:t>ПРЯМИЙ ТРАНЗИТ</a:t>
            </a:r>
            <a:r>
              <a:rPr lang="uk-UA" sz="2000" b="1" dirty="0"/>
              <a:t> – ПРОВЕЗЕННЯ ТОВАРІВ ОДНІЄЇ КРАЇНИ ДО ІНШОЇ ЧЕРЕЗ ТЕРИТОРІЮ ТРЕТЬОЇ БЕЗ СКЛАДУВАННЯ. В ПІДСУМКИ ЗОВНІШНЬОЇ ТОРГІВЛІ НЕ ВКЛЮЧАЮТЬСЯ, АЛЕ ОБЛІКОВУЮТЬСЯ:</a:t>
            </a:r>
          </a:p>
          <a:p>
            <a:pPr algn="ctr">
              <a:buFontTx/>
              <a:buChar char="-"/>
            </a:pPr>
            <a:r>
              <a:rPr lang="uk-UA" sz="2000" b="1" dirty="0"/>
              <a:t>ЗА ВИДАМИ ТРАНСПОРТНИХ ЗАСОБІВ;</a:t>
            </a:r>
          </a:p>
          <a:p>
            <a:pPr algn="ctr">
              <a:buFontTx/>
              <a:buChar char="-"/>
            </a:pPr>
            <a:r>
              <a:rPr lang="uk-UA" sz="2000" b="1" dirty="0"/>
              <a:t>ЗА КІЛЬКІСТЮ ПЕРЕВЕЗЕНОГО ВАНТАЖУ;</a:t>
            </a:r>
          </a:p>
          <a:p>
            <a:pPr algn="ctr">
              <a:buFontTx/>
              <a:buChar char="-"/>
            </a:pPr>
            <a:r>
              <a:rPr lang="uk-UA" sz="2000" b="1" dirty="0"/>
              <a:t>ЗА КРАЇНАМИ ВІДПРАВЛЕННЯ ТА ПРИЗНАЧЕННЯ.</a:t>
            </a:r>
          </a:p>
          <a:p>
            <a:pPr algn="ctr">
              <a:buNone/>
            </a:pPr>
            <a:r>
              <a:rPr lang="uk-UA" sz="2000" b="1" u="sng" dirty="0"/>
              <a:t>ОПОСЕРЕДКОВАНИЙ ТРАНЗИТ </a:t>
            </a:r>
            <a:r>
              <a:rPr lang="uk-UA" sz="2000" b="1" dirty="0"/>
              <a:t>– ЦЕ ПРОВЕЗЕННЯ ТОВАРІВ З ОДНІЄЇ КРАЇНИ ДО ІНШОЇ ЧЕРЕЗ ТЕРИТОРІЮ ТРЕТЬОЇ З РОЗМІЩЕННЯМ ЇХ НА МИТНИХ СКЛАДАХ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uk-UA" b="1" dirty="0"/>
              <a:t>1.5. СПЕЦІАЛЬНА ТОРГІВЛЯ (ЕКСПОРТ ТА ІМПОРТ)</a:t>
            </a:r>
            <a:endParaRPr lang="ru-RU" sz="1200" dirty="0"/>
          </a:p>
          <a:p>
            <a:pPr>
              <a:buNone/>
            </a:pPr>
            <a:r>
              <a:rPr lang="uk-UA" sz="2600" b="1" i="1" u="sng" dirty="0"/>
              <a:t>СПЕЦІАЛЬНИЙ ЕКСПОРТ:</a:t>
            </a:r>
            <a:endParaRPr lang="ru-RU" sz="2600" u="sng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НАЦІОНАЛЬНИЙ ЕКСПОРТ;</a:t>
            </a:r>
            <a:endParaRPr lang="ru-RU" sz="2600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ВИВЕЗЕННЯ ТОВАРІВ ПІСЛЯ ПЕРЕРОБКИ ПІД МИТНИМ КОНТРОЛЕМ;</a:t>
            </a:r>
            <a:endParaRPr lang="ru-RU" sz="2600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НАЦІОНАЛІЗОВАНІ ТОВАРИ</a:t>
            </a:r>
            <a:endParaRPr lang="ru-RU" sz="2600" dirty="0"/>
          </a:p>
          <a:p>
            <a:pPr>
              <a:buNone/>
            </a:pPr>
            <a:r>
              <a:rPr lang="uk-UA" sz="2600" b="1" i="1" u="sng" dirty="0"/>
              <a:t>СПЕЦІАЛЬНИЙ ІМПОРТ:</a:t>
            </a:r>
            <a:endParaRPr lang="ru-RU" sz="2600" u="sng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ТОВАРИ, ВВЕЗЕНІ ДЛЯ ВНУТРІШНЬОГО СПОЖИВАННЯ АБО ПЕРЕРОБКИ;</a:t>
            </a:r>
            <a:endParaRPr lang="ru-RU" sz="2600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ТОВАРИ, ВВЕЗЕНІ ДЛЯ ПЕРЕРОБКИ ПІД МИТНИМ КОНТРОЛЕМ;</a:t>
            </a:r>
            <a:endParaRPr lang="ru-RU" sz="2600" dirty="0"/>
          </a:p>
          <a:p>
            <a:pPr lvl="0">
              <a:buFont typeface="Wingdings" pitchFamily="2" charset="2"/>
              <a:buChar char="q"/>
            </a:pPr>
            <a:r>
              <a:rPr lang="uk-UA" sz="2600" b="1" i="1" dirty="0"/>
              <a:t>ТОВАРИ, ВВЕЗЕНІ ДЛЯ ПЕРЕРОБКИ НА ПРИПИСНИХ</a:t>
            </a:r>
            <a:endParaRPr lang="ru-RU" sz="2600" dirty="0"/>
          </a:p>
          <a:p>
            <a:pPr>
              <a:buNone/>
            </a:pPr>
            <a:r>
              <a:rPr lang="uk-UA" sz="2600" b="1" i="1" dirty="0"/>
              <a:t>МИТНИХ СКЛАДАХ</a:t>
            </a:r>
            <a:r>
              <a:rPr lang="uk-UA" b="1" i="1" dirty="0"/>
              <a:t>.</a:t>
            </a:r>
            <a:endParaRPr lang="ru-RU" sz="1400" dirty="0"/>
          </a:p>
          <a:p>
            <a:r>
              <a:rPr lang="uk-UA" dirty="0"/>
              <a:t>ЗАГАЛЬНИЙ ЕКСПОРТ = спец. Е + РЕЕКСПОРТ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uk-UA" b="1" dirty="0"/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uk-UA" b="1" dirty="0"/>
              <a:t>1.6. </a:t>
            </a:r>
            <a:r>
              <a:rPr lang="uk-UA" sz="4500" b="1" dirty="0"/>
              <a:t>ФІЗИЧНИЙ ОБСЯГ ЗОВНІШНЬОЇ ТОРГІВЛІ – ОЦІНКА (Е / І) У НЕЗМІННИХ ЦІНАХ ОДНОГО ПЕРІОДУ ДЛЯ ОТРИМАННЯ ІНФОРМАЦІЇ ЩОДО </a:t>
            </a:r>
            <a:r>
              <a:rPr lang="uk-UA" sz="4500" b="1" u="sng" dirty="0"/>
              <a:t>РУХУ ТОВАРНОЇ МАСИ </a:t>
            </a:r>
            <a:r>
              <a:rPr lang="uk-UA" sz="4500" b="1" dirty="0"/>
              <a:t>БЕЗ ВПЛИВУ КОЛИВАННЯ ЦІН</a:t>
            </a:r>
          </a:p>
          <a:p>
            <a:pPr>
              <a:buNone/>
            </a:pPr>
            <a:endParaRPr lang="ru-RU" sz="4500" dirty="0"/>
          </a:p>
          <a:p>
            <a:pPr algn="ctr">
              <a:buNone/>
            </a:pPr>
            <a:r>
              <a:rPr lang="uk-UA" sz="6500" b="1" dirty="0"/>
              <a:t>І </a:t>
            </a:r>
            <a:r>
              <a:rPr lang="uk-UA" sz="6500" b="1" dirty="0" err="1"/>
              <a:t>ф.о</a:t>
            </a:r>
            <a:r>
              <a:rPr lang="uk-UA" sz="6500" b="1" dirty="0"/>
              <a:t>. = ∑ ( </a:t>
            </a:r>
            <a:r>
              <a:rPr lang="en-US" sz="6500" b="1" dirty="0"/>
              <a:t>q</a:t>
            </a:r>
            <a:r>
              <a:rPr lang="uk-UA" sz="6500" b="1" dirty="0"/>
              <a:t>1 * </a:t>
            </a:r>
            <a:r>
              <a:rPr lang="en-US" sz="6500" b="1" dirty="0"/>
              <a:t>Po</a:t>
            </a:r>
            <a:r>
              <a:rPr lang="uk-UA" sz="6500" b="1" dirty="0"/>
              <a:t>) / ∑ (</a:t>
            </a:r>
            <a:r>
              <a:rPr lang="en-US" sz="6500" b="1" dirty="0" err="1"/>
              <a:t>qo</a:t>
            </a:r>
            <a:r>
              <a:rPr lang="uk-UA" sz="6500" b="1" dirty="0"/>
              <a:t> * </a:t>
            </a:r>
            <a:r>
              <a:rPr lang="en-US" sz="6500" b="1" dirty="0"/>
              <a:t>Po</a:t>
            </a:r>
            <a:r>
              <a:rPr lang="uk-UA" sz="6500" b="1" dirty="0"/>
              <a:t>)</a:t>
            </a:r>
            <a:endParaRPr lang="ru-RU" sz="6500" dirty="0"/>
          </a:p>
          <a:p>
            <a:pPr>
              <a:buNone/>
            </a:pPr>
            <a:endParaRPr lang="uk-UA" sz="4500" b="1" dirty="0"/>
          </a:p>
          <a:p>
            <a:pPr>
              <a:buNone/>
            </a:pPr>
            <a:r>
              <a:rPr lang="en-US" sz="4500" b="1" dirty="0"/>
              <a:t>q</a:t>
            </a:r>
            <a:r>
              <a:rPr lang="uk-UA" sz="4500" b="1" dirty="0"/>
              <a:t>1- КІЛЬ-ТЬ ТОВАРУ У ПЕРІОДІ, ЩО ВИВЧАЄТЬСЯ</a:t>
            </a:r>
            <a:endParaRPr lang="ru-RU" sz="4500" dirty="0"/>
          </a:p>
          <a:p>
            <a:pPr>
              <a:buNone/>
            </a:pPr>
            <a:r>
              <a:rPr lang="en-US" sz="4500" b="1" dirty="0"/>
              <a:t>q</a:t>
            </a:r>
            <a:r>
              <a:rPr lang="uk-UA" sz="4500" b="1" dirty="0"/>
              <a:t>о- КІЛЬ-ТЬ ТОВАРУ У БАЗИСНОМУ ПЕРІОДІ</a:t>
            </a:r>
            <a:endParaRPr lang="ru-RU" sz="4500" dirty="0"/>
          </a:p>
          <a:p>
            <a:pPr>
              <a:buNone/>
            </a:pPr>
            <a:r>
              <a:rPr lang="uk-UA" sz="4500" b="1" dirty="0"/>
              <a:t> </a:t>
            </a:r>
            <a:r>
              <a:rPr lang="en-US" sz="4500" b="1" dirty="0"/>
              <a:t>P</a:t>
            </a:r>
            <a:r>
              <a:rPr lang="uk-UA" sz="4500" b="1" dirty="0"/>
              <a:t> 0</a:t>
            </a:r>
            <a:r>
              <a:rPr lang="ru-RU" sz="4500" b="1" dirty="0"/>
              <a:t>– ЦІНА </a:t>
            </a:r>
            <a:r>
              <a:rPr lang="uk-UA" sz="4500" b="1" dirty="0"/>
              <a:t>ТОВАРУ В БАЗИСНОМУ ПЕРІОДІ</a:t>
            </a:r>
            <a:endParaRPr lang="ru-RU" sz="4500" dirty="0"/>
          </a:p>
          <a:p>
            <a:pPr>
              <a:buNone/>
            </a:pPr>
            <a:r>
              <a:rPr lang="uk-UA" b="1" baseline="-25000" dirty="0"/>
              <a:t> </a:t>
            </a:r>
            <a:endParaRPr lang="ru-RU" b="1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/>
              <a:t>2. РЕЗУЛЬТУЮЧІ ПОКАЗНИКИ</a:t>
            </a:r>
            <a:endParaRPr lang="ru-RU" sz="2000" b="1" dirty="0"/>
          </a:p>
          <a:p>
            <a:pPr lvl="1">
              <a:buNone/>
            </a:pPr>
            <a:r>
              <a:rPr lang="en-US" b="1" dirty="0"/>
              <a:t>2.1 </a:t>
            </a:r>
            <a:r>
              <a:rPr lang="ru-RU" b="1" dirty="0"/>
              <a:t>САЛЬДО :</a:t>
            </a:r>
          </a:p>
          <a:p>
            <a:pPr lvl="1">
              <a:buNone/>
            </a:pPr>
            <a:r>
              <a:rPr lang="ru-RU" b="1" dirty="0"/>
              <a:t>*  ТОРГОВЕЛЬНОГО БАЛАНСУ </a:t>
            </a:r>
            <a:r>
              <a:rPr lang="ru-RU" sz="3600" b="1" dirty="0"/>
              <a:t>(С</a:t>
            </a:r>
            <a:r>
              <a:rPr lang="ru-RU" sz="3600" b="1" baseline="-25000" dirty="0"/>
              <a:t>Т</a:t>
            </a:r>
            <a:r>
              <a:rPr lang="ru-RU" sz="3600" b="1" dirty="0"/>
              <a:t>)</a:t>
            </a:r>
            <a:r>
              <a:rPr lang="ru-RU" b="1" dirty="0"/>
              <a:t>:</a:t>
            </a:r>
            <a:endParaRPr lang="ru-RU" sz="1600" b="1" dirty="0"/>
          </a:p>
          <a:p>
            <a:pPr algn="ctr">
              <a:buNone/>
            </a:pPr>
            <a:r>
              <a:rPr lang="ru-RU" sz="3500" b="1" dirty="0"/>
              <a:t>С</a:t>
            </a:r>
            <a:r>
              <a:rPr lang="ru-RU" sz="3500" b="1" baseline="-25000" dirty="0"/>
              <a:t>Т </a:t>
            </a:r>
            <a:r>
              <a:rPr lang="ru-RU" sz="3500" b="1" dirty="0"/>
              <a:t>= Е</a:t>
            </a:r>
            <a:r>
              <a:rPr lang="ru-RU" sz="3500" b="1" baseline="-25000" dirty="0"/>
              <a:t>Т</a:t>
            </a:r>
            <a:r>
              <a:rPr lang="ru-RU" sz="3500" b="1" dirty="0"/>
              <a:t> – І</a:t>
            </a:r>
            <a:r>
              <a:rPr lang="ru-RU" sz="3500" b="1" baseline="-25000" dirty="0"/>
              <a:t>Т</a:t>
            </a:r>
            <a:r>
              <a:rPr lang="ru-RU" sz="3500" b="1" dirty="0"/>
              <a:t>,</a:t>
            </a:r>
          </a:p>
          <a:p>
            <a:pPr>
              <a:buNone/>
            </a:pPr>
            <a:r>
              <a:rPr lang="ru-RU" b="1" dirty="0"/>
              <a:t>Е</a:t>
            </a:r>
            <a:r>
              <a:rPr lang="ru-RU" b="1" baseline="-25000" dirty="0"/>
              <a:t>Т</a:t>
            </a:r>
            <a:r>
              <a:rPr lang="ru-RU" b="1" dirty="0"/>
              <a:t>  - ВАРТІСТЬ ТОВАРНОГО ЕКСПОРТУ</a:t>
            </a:r>
            <a:endParaRPr lang="ru-RU" sz="2000" b="1" dirty="0"/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Т</a:t>
            </a:r>
            <a:r>
              <a:rPr lang="ru-RU" b="1" dirty="0"/>
              <a:t>  - ВАРТІСТЬ ТОВАРНОГО ІМПОРТУ</a:t>
            </a:r>
            <a:endParaRPr lang="ru-RU" sz="2000" b="1" dirty="0"/>
          </a:p>
          <a:p>
            <a:pPr>
              <a:buNone/>
            </a:pPr>
            <a:r>
              <a:rPr lang="ru-RU" b="1" dirty="0"/>
              <a:t>* БАЛАНСУ ПОСЛУГ</a:t>
            </a:r>
          </a:p>
          <a:p>
            <a:pPr>
              <a:buNone/>
            </a:pPr>
            <a:r>
              <a:rPr lang="ru-RU" b="1" dirty="0"/>
              <a:t>* БАЛАНС ПОТОЧНИХ ОПЕРАЦІЙ </a:t>
            </a:r>
            <a:endParaRPr lang="ru-RU" sz="2000" b="1" dirty="0"/>
          </a:p>
          <a:p>
            <a:pPr lvl="1">
              <a:buNone/>
            </a:pPr>
            <a:endParaRPr lang="ru-RU" b="1" dirty="0"/>
          </a:p>
          <a:p>
            <a:pPr lvl="1">
              <a:buNone/>
            </a:pPr>
            <a:r>
              <a:rPr lang="ru-RU" b="1" dirty="0"/>
              <a:t>2.2 ІНДЕКС СТАНУ БАЛАНСУ (ІНДЕКС ПОКРИТТЯ ЕКСПОРТОМ ІМПОРТУ) – МОЖЛИВІСТЬ РАНЖУВАННЯ КРАЇН </a:t>
            </a:r>
            <a:r>
              <a:rPr lang="ru-RU" sz="3600" b="1" dirty="0"/>
              <a:t>(І</a:t>
            </a:r>
            <a:r>
              <a:rPr lang="ru-RU" sz="3600" b="1" baseline="-25000" dirty="0"/>
              <a:t>Е/І</a:t>
            </a:r>
            <a:r>
              <a:rPr lang="ru-RU" sz="3600" b="1" dirty="0"/>
              <a:t>)</a:t>
            </a:r>
            <a:r>
              <a:rPr lang="ru-RU" b="1" dirty="0"/>
              <a:t>:</a:t>
            </a:r>
            <a:endParaRPr lang="ru-RU" sz="1600" b="1" dirty="0"/>
          </a:p>
          <a:p>
            <a:pPr algn="ctr">
              <a:buNone/>
            </a:pPr>
            <a:r>
              <a:rPr lang="ru-RU" sz="3500" b="1" dirty="0"/>
              <a:t>І</a:t>
            </a:r>
            <a:r>
              <a:rPr lang="ru-RU" sz="3500" b="1" baseline="-25000" dirty="0"/>
              <a:t>Е/І = </a:t>
            </a:r>
            <a:r>
              <a:rPr lang="ru-RU" sz="3500" b="1" dirty="0"/>
              <a:t>(Е / І) * 100% </a:t>
            </a:r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Е/І &lt; 100 - </a:t>
            </a:r>
            <a:r>
              <a:rPr lang="ru-RU" b="1" dirty="0"/>
              <a:t> </a:t>
            </a:r>
            <a:r>
              <a:rPr lang="ru-RU" b="1" baseline="-25000" dirty="0"/>
              <a:t>ТОРГОВЕЛЬНИЙ БАЛАНС МАЄ  ВІД</a:t>
            </a:r>
            <a:r>
              <a:rPr lang="ru-RU" b="1" baseline="-25000" dirty="0">
                <a:sym typeface="Symbol"/>
              </a:rPr>
              <a:t></a:t>
            </a:r>
            <a:r>
              <a:rPr lang="ru-RU" b="1" baseline="-25000" dirty="0"/>
              <a:t>ЄМНЕ САЛЬДО </a:t>
            </a:r>
            <a:r>
              <a:rPr lang="ru-RU" b="1" dirty="0"/>
              <a:t>С</a:t>
            </a:r>
            <a:r>
              <a:rPr lang="ru-RU" b="1" baseline="-25000" dirty="0"/>
              <a:t>Т</a:t>
            </a:r>
            <a:endParaRPr lang="ru-RU" sz="1400" b="1" dirty="0"/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Е/І &gt; 100 –ТОРГОВЕЛЬНИЙ БАЛАНС МАЄ ПОЗИТИВНЕ САЛЬДО </a:t>
            </a:r>
            <a:r>
              <a:rPr lang="ru-RU" b="1" dirty="0"/>
              <a:t>С</a:t>
            </a:r>
            <a:r>
              <a:rPr lang="ru-RU" b="1" baseline="-25000" dirty="0"/>
              <a:t>Т</a:t>
            </a:r>
            <a:endParaRPr lang="ru-RU" sz="1400" b="1" dirty="0"/>
          </a:p>
          <a:p>
            <a:pPr>
              <a:buNone/>
            </a:pPr>
            <a:r>
              <a:rPr lang="ru-RU" b="1" dirty="0"/>
              <a:t> </a:t>
            </a:r>
            <a:endParaRPr lang="ru-RU" sz="2000" b="1" dirty="0"/>
          </a:p>
          <a:p>
            <a:pPr>
              <a:buNone/>
            </a:pPr>
            <a:r>
              <a:rPr lang="ru-RU" b="1" dirty="0"/>
              <a:t> </a:t>
            </a:r>
            <a:endParaRPr lang="ru-RU" sz="2000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b="1" dirty="0"/>
              <a:t>Індекси стану БАЛАНСУ</a:t>
            </a:r>
          </a:p>
          <a:p>
            <a:pPr algn="just">
              <a:buNone/>
            </a:pPr>
            <a:r>
              <a:rPr lang="uk-UA" sz="2800" b="1" u="sng" dirty="0"/>
              <a:t>Позитивне САЛЬДО (млрд. дол.)</a:t>
            </a:r>
            <a:r>
              <a:rPr lang="uk-UA" sz="2800" b="1" dirty="0"/>
              <a:t>:</a:t>
            </a:r>
          </a:p>
          <a:p>
            <a:pPr algn="just">
              <a:buNone/>
            </a:pPr>
            <a:r>
              <a:rPr lang="uk-UA" sz="2800" b="1" dirty="0"/>
              <a:t>Китай (196); Німеччина (190); РФ (112); Саудівська Аравія  (97); Нідерланди (53); Республіка Корея (41); ОАЕ (35);  Малайзія (33); Індонезія (28); Сінгапур (24); Бразилія (19); Таїланд (18); Швеція (17); </a:t>
            </a:r>
            <a:r>
              <a:rPr lang="uk-UA" sz="2800" b="1" dirty="0" err="1"/>
              <a:t>Швеція</a:t>
            </a:r>
            <a:r>
              <a:rPr lang="uk-UA" sz="2800" b="1" dirty="0"/>
              <a:t> (12).</a:t>
            </a:r>
          </a:p>
          <a:p>
            <a:pPr algn="just">
              <a:buNone/>
            </a:pPr>
            <a:r>
              <a:rPr lang="uk-UA" sz="2800" b="1" u="sng" dirty="0"/>
              <a:t>Негативне САЛЬДО (млрд. дол.)</a:t>
            </a:r>
            <a:r>
              <a:rPr lang="uk-UA" sz="2800" b="1" dirty="0"/>
              <a:t>:</a:t>
            </a:r>
          </a:p>
          <a:p>
            <a:pPr algn="just">
              <a:buNone/>
            </a:pPr>
            <a:r>
              <a:rPr lang="uk-UA" sz="2800" b="1" dirty="0"/>
              <a:t>США (547); Велика Британія (129); Індія (80,7); Франція (76); Туреччина (39); Канада (14); Австралія (11); Румунія (9,4); ПАР (9); Філіппіни (8,8); Мексика (4,7); Україна (4,6); Албанія (3,5)</a:t>
            </a:r>
            <a:endParaRPr lang="ru-RU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/>
              <a:t>Коефіцієнт покриття експортом імпорту (індекс стану балансу)</a:t>
            </a:r>
          </a:p>
          <a:p>
            <a:pPr algn="ctr">
              <a:buNone/>
            </a:pPr>
            <a:r>
              <a:rPr lang="uk-UA" sz="2800" b="1" i="1" dirty="0"/>
              <a:t>Дає можливість зіставляти країни за станом їх торговельних балансів</a:t>
            </a:r>
          </a:p>
          <a:p>
            <a:pPr algn="just">
              <a:buNone/>
            </a:pPr>
            <a:r>
              <a:rPr lang="uk-UA" sz="2800" b="1" u="sng" dirty="0"/>
              <a:t>Сальдо “+”:</a:t>
            </a:r>
          </a:p>
          <a:p>
            <a:pPr algn="just">
              <a:buNone/>
            </a:pPr>
            <a:r>
              <a:rPr lang="uk-UA" sz="2800" b="1" dirty="0"/>
              <a:t>Німеччина 120,4%; Нідерланди 111,9%; РФ 158,3%; Китай 119,5%; Японія 105,4%; Республіка Корея 112,7%; Сінгапур 109,8%; </a:t>
            </a:r>
            <a:r>
              <a:rPr lang="uk-UA" sz="2800" b="1" u="sng" dirty="0"/>
              <a:t>Саудівська Аравія 205,4%</a:t>
            </a:r>
            <a:r>
              <a:rPr lang="uk-UA" sz="2800" b="1" dirty="0"/>
              <a:t>; ОАЕ 125% …..</a:t>
            </a:r>
          </a:p>
          <a:p>
            <a:pPr algn="just">
              <a:buNone/>
            </a:pPr>
            <a:r>
              <a:rPr lang="uk-UA" sz="2800" b="1" u="sng" dirty="0"/>
              <a:t>Сальдо “-”:</a:t>
            </a:r>
          </a:p>
          <a:p>
            <a:pPr algn="just">
              <a:buNone/>
            </a:pPr>
            <a:r>
              <a:rPr lang="uk-UA" sz="2800" b="1" dirty="0"/>
              <a:t>Мексика 95%; США 65,9%; Франція 86%; Велика Британія 73%; Канада 95%; Індія 63%</a:t>
            </a:r>
            <a:endParaRPr lang="ru-RU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b="1" dirty="0"/>
              <a:t>2.3. ІНДЕКС “УМОВИ ТОРГІВЛІ”( І</a:t>
            </a:r>
            <a:r>
              <a:rPr lang="ru-RU" b="1" baseline="-25000" dirty="0"/>
              <a:t>У.Т.</a:t>
            </a:r>
            <a:r>
              <a:rPr lang="ru-RU" b="1" dirty="0"/>
              <a:t>):</a:t>
            </a:r>
            <a:endParaRPr lang="ru-RU" sz="1400" dirty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r>
              <a:rPr lang="ru-RU" sz="3500" b="1" dirty="0"/>
              <a:t>        І</a:t>
            </a:r>
            <a:r>
              <a:rPr lang="ru-RU" sz="3500" b="1" baseline="-25000" dirty="0"/>
              <a:t>У.Т. </a:t>
            </a:r>
            <a:r>
              <a:rPr lang="ru-RU" sz="3500" b="1" dirty="0"/>
              <a:t>= Р</a:t>
            </a:r>
            <a:r>
              <a:rPr lang="ru-RU" sz="3500" b="1" baseline="-25000" dirty="0"/>
              <a:t>Х </a:t>
            </a:r>
            <a:r>
              <a:rPr lang="ru-RU" sz="3500" b="1" dirty="0"/>
              <a:t>/ Р</a:t>
            </a:r>
            <a:r>
              <a:rPr lang="en-US" sz="3500" b="1" baseline="-25000" dirty="0"/>
              <a:t>m</a:t>
            </a:r>
            <a:r>
              <a:rPr lang="ru-RU" sz="3500" b="1" dirty="0"/>
              <a:t>, 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b="1" dirty="0"/>
              <a:t>Р</a:t>
            </a:r>
            <a:r>
              <a:rPr lang="ru-RU" b="1" baseline="-25000" dirty="0"/>
              <a:t>Х </a:t>
            </a:r>
            <a:r>
              <a:rPr lang="ru-RU" b="1" dirty="0"/>
              <a:t> - ІНДЕКС ЕКСПОРТНИХ ЦІН;</a:t>
            </a:r>
            <a:endParaRPr lang="ru-RU" sz="1800" dirty="0"/>
          </a:p>
          <a:p>
            <a:pPr>
              <a:buNone/>
            </a:pPr>
            <a:r>
              <a:rPr lang="ru-RU" b="1" dirty="0"/>
              <a:t>Р</a:t>
            </a:r>
            <a:r>
              <a:rPr lang="en-US" b="1" baseline="-25000" dirty="0"/>
              <a:t>m</a:t>
            </a:r>
            <a:r>
              <a:rPr lang="ru-RU" b="1" dirty="0"/>
              <a:t> – ІНДЕКС ІМПОРТНИХ ЦІН.</a:t>
            </a:r>
            <a:endParaRPr lang="ru-RU" sz="1800" dirty="0"/>
          </a:p>
          <a:p>
            <a:pPr algn="ctr">
              <a:buNone/>
            </a:pPr>
            <a:r>
              <a:rPr lang="ru-RU" b="1" dirty="0"/>
              <a:t>Р</a:t>
            </a:r>
            <a:r>
              <a:rPr lang="ru-RU" b="1" baseline="-25000" dirty="0"/>
              <a:t>Х </a:t>
            </a:r>
            <a:r>
              <a:rPr lang="ru-RU" b="1" dirty="0"/>
              <a:t>= ∑ (</a:t>
            </a:r>
            <a:r>
              <a:rPr lang="ru-RU" b="1" dirty="0" err="1"/>
              <a:t>і</a:t>
            </a:r>
            <a:r>
              <a:rPr lang="ru-RU" b="1" dirty="0"/>
              <a:t>; </a:t>
            </a:r>
            <a:r>
              <a:rPr lang="en-US" b="1" dirty="0"/>
              <a:t>n</a:t>
            </a:r>
            <a:r>
              <a:rPr lang="ru-RU" b="1" dirty="0"/>
              <a:t>) </a:t>
            </a:r>
            <a:r>
              <a:rPr lang="ru-RU" b="1" dirty="0" err="1"/>
              <a:t>Х</a:t>
            </a:r>
            <a:r>
              <a:rPr lang="ru-RU" b="1" baseline="-25000" dirty="0" err="1"/>
              <a:t>і</a:t>
            </a:r>
            <a:r>
              <a:rPr lang="ru-RU" b="1" baseline="-25000" dirty="0"/>
              <a:t> </a:t>
            </a:r>
            <a:r>
              <a:rPr lang="ru-RU" b="1" dirty="0"/>
              <a:t>* </a:t>
            </a:r>
            <a:r>
              <a:rPr lang="ru-RU" b="1" dirty="0" err="1"/>
              <a:t>Р</a:t>
            </a:r>
            <a:r>
              <a:rPr lang="ru-RU" b="1" baseline="-25000" dirty="0" err="1"/>
              <a:t>і</a:t>
            </a:r>
            <a:r>
              <a:rPr lang="ru-RU" b="1" dirty="0"/>
              <a:t> ,</a:t>
            </a:r>
            <a:endParaRPr lang="ru-RU" sz="1600" dirty="0"/>
          </a:p>
          <a:p>
            <a:pPr>
              <a:buNone/>
            </a:pPr>
            <a:r>
              <a:rPr lang="ru-RU" b="1" dirty="0" err="1"/>
              <a:t>Х</a:t>
            </a:r>
            <a:r>
              <a:rPr lang="ru-RU" b="1" baseline="-25000" dirty="0" err="1"/>
              <a:t>і</a:t>
            </a:r>
            <a:r>
              <a:rPr lang="ru-RU" b="1" baseline="-25000" dirty="0"/>
              <a:t>  </a:t>
            </a:r>
            <a:r>
              <a:rPr lang="ru-RU" b="1" dirty="0"/>
              <a:t>- </a:t>
            </a:r>
            <a:r>
              <a:rPr lang="ru-RU" b="1" dirty="0" err="1"/>
              <a:t>частка</a:t>
            </a:r>
            <a:r>
              <a:rPr lang="ru-RU" b="1" dirty="0"/>
              <a:t> кожного </a:t>
            </a:r>
            <a:r>
              <a:rPr lang="ru-RU" b="1" dirty="0" err="1"/>
              <a:t>і-го</a:t>
            </a:r>
            <a:r>
              <a:rPr lang="ru-RU" b="1" dirty="0"/>
              <a:t> товару в </a:t>
            </a:r>
            <a:r>
              <a:rPr lang="ru-RU" b="1" dirty="0" err="1"/>
              <a:t>загальній</a:t>
            </a:r>
            <a:r>
              <a:rPr lang="ru-RU" b="1" dirty="0"/>
              <a:t> </a:t>
            </a:r>
            <a:r>
              <a:rPr lang="ru-RU" b="1" dirty="0" err="1"/>
              <a:t>вартості</a:t>
            </a:r>
            <a:r>
              <a:rPr lang="ru-RU" b="1" dirty="0"/>
              <a:t> </a:t>
            </a:r>
            <a:r>
              <a:rPr lang="ru-RU" b="1" dirty="0" err="1"/>
              <a:t>експорту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базовому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r>
              <a:rPr lang="ru-RU" b="1" dirty="0" err="1"/>
              <a:t>Р</a:t>
            </a:r>
            <a:r>
              <a:rPr lang="ru-RU" b="1" baseline="-25000" dirty="0" err="1"/>
              <a:t>і</a:t>
            </a:r>
            <a:r>
              <a:rPr lang="ru-RU" b="1" dirty="0"/>
              <a:t> –</a:t>
            </a:r>
            <a:r>
              <a:rPr lang="ru-RU" b="1" dirty="0" err="1"/>
              <a:t>відношення</a:t>
            </a:r>
            <a:r>
              <a:rPr lang="ru-RU" b="1" dirty="0"/>
              <a:t> </a:t>
            </a:r>
            <a:r>
              <a:rPr lang="ru-RU" b="1" dirty="0" err="1"/>
              <a:t>поточної</a:t>
            </a:r>
            <a:r>
              <a:rPr lang="ru-RU" b="1" dirty="0"/>
              <a:t> </a:t>
            </a:r>
            <a:r>
              <a:rPr lang="ru-RU" b="1" dirty="0" err="1"/>
              <a:t>експортної</a:t>
            </a:r>
            <a:r>
              <a:rPr lang="ru-RU" b="1" dirty="0"/>
              <a:t> </a:t>
            </a:r>
            <a:r>
              <a:rPr lang="ru-RU" b="1" dirty="0" err="1"/>
              <a:t>ціни</a:t>
            </a:r>
            <a:r>
              <a:rPr lang="ru-RU" b="1" dirty="0"/>
              <a:t> на </a:t>
            </a:r>
            <a:r>
              <a:rPr lang="ru-RU" b="1" dirty="0" err="1"/>
              <a:t>цей</a:t>
            </a:r>
            <a:r>
              <a:rPr lang="ru-RU" b="1" dirty="0"/>
              <a:t> товар до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ціни</a:t>
            </a:r>
            <a:r>
              <a:rPr lang="ru-RU" b="1" dirty="0"/>
              <a:t> в базовому </a:t>
            </a:r>
            <a:r>
              <a:rPr lang="ru-RU" b="1" dirty="0" err="1"/>
              <a:t>році</a:t>
            </a:r>
            <a:r>
              <a:rPr lang="ru-RU" b="1" dirty="0"/>
              <a:t>.</a:t>
            </a:r>
            <a:endParaRPr lang="ru-RU" sz="1800" dirty="0"/>
          </a:p>
          <a:p>
            <a:pPr algn="ctr">
              <a:buNone/>
            </a:pPr>
            <a:r>
              <a:rPr lang="ru-RU" sz="2800" b="1" dirty="0"/>
              <a:t> </a:t>
            </a:r>
            <a:r>
              <a:rPr lang="ru-RU" b="1" dirty="0"/>
              <a:t>Р</a:t>
            </a:r>
            <a:r>
              <a:rPr lang="en-US" b="1" baseline="-25000" dirty="0"/>
              <a:t>m</a:t>
            </a:r>
            <a:r>
              <a:rPr lang="ru-RU" b="1" dirty="0"/>
              <a:t> = ∑ (</a:t>
            </a:r>
            <a:r>
              <a:rPr lang="ru-RU" b="1" dirty="0" err="1"/>
              <a:t>і</a:t>
            </a:r>
            <a:r>
              <a:rPr lang="ru-RU" b="1" dirty="0"/>
              <a:t>; </a:t>
            </a:r>
            <a:r>
              <a:rPr lang="en-US" b="1" dirty="0"/>
              <a:t>n</a:t>
            </a:r>
            <a:r>
              <a:rPr lang="ru-RU" b="1" dirty="0"/>
              <a:t>) </a:t>
            </a:r>
            <a:r>
              <a:rPr lang="en-US" b="1" dirty="0"/>
              <a:t>m</a:t>
            </a:r>
            <a:r>
              <a:rPr lang="ru-RU" b="1" baseline="-25000" dirty="0" err="1"/>
              <a:t>і</a:t>
            </a:r>
            <a:r>
              <a:rPr lang="ru-RU" b="1" baseline="-25000" dirty="0"/>
              <a:t> </a:t>
            </a:r>
            <a:r>
              <a:rPr lang="ru-RU" b="1" dirty="0"/>
              <a:t>* </a:t>
            </a:r>
            <a:r>
              <a:rPr lang="ru-RU" b="1" dirty="0" err="1"/>
              <a:t>Р</a:t>
            </a:r>
            <a:r>
              <a:rPr lang="ru-RU" b="1" baseline="-25000" dirty="0" err="1"/>
              <a:t>і</a:t>
            </a:r>
            <a:endParaRPr lang="ru-RU" sz="1600" dirty="0"/>
          </a:p>
          <a:p>
            <a:pPr>
              <a:buNone/>
            </a:pPr>
            <a:r>
              <a:rPr lang="ru-RU" b="1" dirty="0"/>
              <a:t> </a:t>
            </a:r>
            <a:endParaRPr lang="ru-RU" sz="1800" dirty="0"/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У.Т.</a:t>
            </a:r>
            <a:r>
              <a:rPr lang="ru-RU" b="1" dirty="0"/>
              <a:t> = 1 – УМОВИ ТОРГІВЛІ -НЕЗМІННІ</a:t>
            </a:r>
            <a:endParaRPr lang="ru-RU" sz="1400" dirty="0"/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У.Т. </a:t>
            </a:r>
            <a:r>
              <a:rPr lang="ru-RU" b="1" dirty="0"/>
              <a:t>&lt; 1 - УМОВИ ТОРГІВЛІ - ПОГІРШИЛИСЬ</a:t>
            </a:r>
            <a:endParaRPr lang="ru-RU" sz="1400" dirty="0"/>
          </a:p>
          <a:p>
            <a:pPr>
              <a:buNone/>
            </a:pPr>
            <a:r>
              <a:rPr lang="ru-RU" b="1" dirty="0"/>
              <a:t>І</a:t>
            </a:r>
            <a:r>
              <a:rPr lang="ru-RU" b="1" baseline="-25000" dirty="0"/>
              <a:t>У.Т. </a:t>
            </a:r>
            <a:r>
              <a:rPr lang="ru-RU" b="1" dirty="0"/>
              <a:t>&gt; 1 - УМОВИ ТОРГІВЛІ – ПОКРАЩИЛИСЬ</a:t>
            </a:r>
            <a:endParaRPr lang="ru-RU" sz="1400" dirty="0"/>
          </a:p>
          <a:p>
            <a:pPr>
              <a:buNone/>
            </a:pPr>
            <a:r>
              <a:rPr lang="ru-RU" b="1" dirty="0"/>
              <a:t> </a:t>
            </a:r>
            <a:endParaRPr lang="ru-RU" sz="18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200" b="1" dirty="0"/>
              <a:t>Індекс </a:t>
            </a:r>
            <a:r>
              <a:rPr lang="uk-UA" sz="3200" b="1" dirty="0" err="1"/>
              <a:t>“умови</a:t>
            </a:r>
            <a:r>
              <a:rPr lang="uk-UA" sz="3200" b="1" dirty="0"/>
              <a:t> </a:t>
            </a:r>
            <a:r>
              <a:rPr lang="uk-UA" sz="3200" b="1" dirty="0" err="1"/>
              <a:t>торгівлі”</a:t>
            </a:r>
            <a:r>
              <a:rPr lang="uk-UA" sz="3200" b="1" dirty="0"/>
              <a:t> характеризує зміну положення країни у світовій торгівлі</a:t>
            </a:r>
          </a:p>
          <a:p>
            <a:pPr>
              <a:buNone/>
            </a:pPr>
            <a:endParaRPr lang="uk-UA" sz="3200" b="1" dirty="0"/>
          </a:p>
          <a:p>
            <a:pPr>
              <a:buNone/>
            </a:pPr>
            <a:r>
              <a:rPr lang="uk-UA" sz="3200" b="1" dirty="0"/>
              <a:t>Умови торгівлі залежать від:</a:t>
            </a:r>
          </a:p>
          <a:p>
            <a:pPr marL="514350" indent="-514350">
              <a:buAutoNum type="arabicPeriod"/>
            </a:pPr>
            <a:r>
              <a:rPr lang="uk-UA" sz="3200" b="1" dirty="0"/>
              <a:t>Коливань попиту на світовому ринку</a:t>
            </a:r>
          </a:p>
          <a:p>
            <a:pPr marL="514350" indent="-514350">
              <a:buAutoNum type="arabicPeriod"/>
            </a:pPr>
            <a:r>
              <a:rPr lang="uk-UA" sz="3200" b="1" dirty="0"/>
              <a:t>Коливань попиту на внутрішньому ринку</a:t>
            </a:r>
          </a:p>
          <a:p>
            <a:pPr marL="514350" indent="-514350">
              <a:buAutoNum type="arabicPeriod"/>
            </a:pPr>
            <a:r>
              <a:rPr lang="uk-UA" sz="3200" b="1" dirty="0"/>
              <a:t>Змін в умовах виробництва</a:t>
            </a:r>
          </a:p>
          <a:p>
            <a:pPr marL="514350" indent="-514350">
              <a:buAutoNum type="arabicPeriod"/>
            </a:pPr>
            <a:r>
              <a:rPr lang="uk-UA" sz="3200" b="1" dirty="0"/>
              <a:t>Ступеня монополізації окремих товарних ринків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000" b="1" dirty="0"/>
              <a:t>План</a:t>
            </a:r>
          </a:p>
          <a:p>
            <a:pPr marL="514350" indent="-514350" algn="just">
              <a:buAutoNum type="arabicPeriod"/>
            </a:pPr>
            <a:r>
              <a:rPr lang="uk-UA" sz="2800" b="1" dirty="0"/>
              <a:t>Структура системи показників розвитку міжнародної торгівлі та сфери їх  застосування</a:t>
            </a:r>
          </a:p>
          <a:p>
            <a:pPr marL="514350" indent="-514350" algn="just">
              <a:buAutoNum type="arabicPeriod"/>
            </a:pPr>
            <a:r>
              <a:rPr lang="uk-UA" sz="2800" b="1" dirty="0"/>
              <a:t>Обсягові, результуючі та структурні показники міжнародного торговельного обміну</a:t>
            </a:r>
          </a:p>
          <a:p>
            <a:pPr marL="514350" indent="-514350" algn="just">
              <a:buAutoNum type="arabicPeriod"/>
            </a:pPr>
            <a:r>
              <a:rPr lang="uk-UA" sz="2800" b="1" dirty="0"/>
              <a:t>Показники інтенсивності, ефективності та динаміки розвитку міжнародної торгівлі</a:t>
            </a:r>
          </a:p>
          <a:p>
            <a:pPr marL="514350" indent="-514350" algn="just">
              <a:buAutoNum type="arabicPeriod"/>
            </a:pPr>
            <a:r>
              <a:rPr lang="uk-UA" sz="2800" b="1" dirty="0"/>
              <a:t>Індикатори глобалізації розвитку міжнародного торговельного обміну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uk-UA" sz="2800" b="1" dirty="0"/>
              <a:t>Не коректно робити висновок про зміну добробуту країни на підставі змін умов торгівлі !!!</a:t>
            </a:r>
          </a:p>
          <a:p>
            <a:pPr>
              <a:buFont typeface="Wingdings" pitchFamily="2" charset="2"/>
              <a:buChar char="q"/>
            </a:pPr>
            <a:r>
              <a:rPr lang="uk-UA" sz="2800" b="1" dirty="0"/>
              <a:t>- </a:t>
            </a:r>
            <a:r>
              <a:rPr lang="uk-UA" sz="2800" b="1" u="sng" dirty="0"/>
              <a:t>Розмір виграшу від зовнішньої торгівлі залежить не тільки від цін, а  й від фізичних обсягів експорту та ім</a:t>
            </a:r>
            <a:r>
              <a:rPr lang="uk-UA" sz="2800" u="sng" dirty="0"/>
              <a:t>порту</a:t>
            </a:r>
            <a:endParaRPr lang="uk-UA" sz="2800" b="1" dirty="0"/>
          </a:p>
          <a:p>
            <a:pPr>
              <a:buFont typeface="Wingdings" pitchFamily="2" charset="2"/>
              <a:buChar char="q"/>
            </a:pPr>
            <a:r>
              <a:rPr lang="uk-UA" sz="2800" b="1" dirty="0"/>
              <a:t>- Проблема </a:t>
            </a:r>
            <a:r>
              <a:rPr lang="uk-UA" sz="2800" b="1" dirty="0" err="1"/>
              <a:t>“руйнівного</a:t>
            </a:r>
            <a:r>
              <a:rPr lang="uk-UA" sz="2800" b="1" dirty="0"/>
              <a:t> </a:t>
            </a:r>
            <a:r>
              <a:rPr lang="uk-UA" sz="2800" b="1" dirty="0" err="1"/>
              <a:t>зростання”</a:t>
            </a:r>
            <a:r>
              <a:rPr lang="uk-UA" sz="2800" b="1" dirty="0"/>
              <a:t>!</a:t>
            </a:r>
          </a:p>
          <a:p>
            <a:pPr>
              <a:buFont typeface="Wingdings" pitchFamily="2" charset="2"/>
              <a:buChar char="q"/>
            </a:pPr>
            <a:r>
              <a:rPr lang="uk-UA" sz="2800" b="1" u="sng" dirty="0"/>
              <a:t>- Країни що розвиваються: економічне піднесення зумовлене розширенням видобутку та експорту сировини</a:t>
            </a:r>
          </a:p>
          <a:p>
            <a:pPr>
              <a:buFont typeface="Wingdings" pitchFamily="2" charset="2"/>
              <a:buChar char="q"/>
            </a:pPr>
            <a:r>
              <a:rPr lang="uk-UA" sz="2800" b="1" dirty="0"/>
              <a:t>- Швидке нарощування Е. призводить до падіння Цін на сировину – що перекриває позитивний ефект від збільшення </a:t>
            </a:r>
            <a:r>
              <a:rPr lang="uk-UA" sz="2800" b="1" u="sng" dirty="0"/>
              <a:t>Експорту</a:t>
            </a:r>
            <a:endParaRPr lang="ru-RU" sz="2800" b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/>
          <a:lstStyle/>
          <a:p>
            <a:pPr>
              <a:buNone/>
            </a:pPr>
            <a:r>
              <a:rPr lang="uk-UA" dirty="0"/>
              <a:t>2.4. </a:t>
            </a:r>
            <a:r>
              <a:rPr lang="uk-UA" b="1" dirty="0"/>
              <a:t>ІНДЕКС КОНЦЕНТРАЦІЇ ЕКСПОРТУ (ІНДЕКС ХІРШМАНА) – застосовується у світових зіставленнях і показує, наскільки широкий спектр товарів експортує країна. (ООН – 239 класифікованих видів продукції) (259 – 261)</a:t>
            </a:r>
          </a:p>
          <a:p>
            <a:pPr>
              <a:buNone/>
            </a:pPr>
            <a:r>
              <a:rPr lang="en-US" sz="4800" b="1" dirty="0"/>
              <a:t>H</a:t>
            </a:r>
            <a:r>
              <a:rPr lang="en-US" b="1" dirty="0"/>
              <a:t>j</a:t>
            </a:r>
            <a:r>
              <a:rPr lang="en-US" sz="4800" b="1" dirty="0"/>
              <a:t> </a:t>
            </a:r>
            <a:r>
              <a:rPr lang="en-US" b="1" dirty="0"/>
              <a:t> = </a:t>
            </a:r>
            <a:r>
              <a:rPr lang="en-US" sz="4000" b="1" dirty="0"/>
              <a:t>(</a:t>
            </a:r>
            <a:r>
              <a:rPr lang="uk-UA" sz="6000" b="1" dirty="0"/>
              <a:t>√</a:t>
            </a:r>
            <a:r>
              <a:rPr lang="uk-UA" b="1" dirty="0"/>
              <a:t>∑</a:t>
            </a:r>
            <a:r>
              <a:rPr lang="en-US" b="1" dirty="0"/>
              <a:t> (x</a:t>
            </a:r>
            <a:r>
              <a:rPr lang="en-US" sz="1600" b="1" dirty="0"/>
              <a:t>j</a:t>
            </a:r>
            <a:r>
              <a:rPr lang="en-US" b="1" dirty="0"/>
              <a:t>/x)²</a:t>
            </a:r>
            <a:r>
              <a:rPr lang="en-US" sz="3600" b="1" dirty="0"/>
              <a:t> - </a:t>
            </a:r>
            <a:r>
              <a:rPr lang="uk-UA" sz="6000" b="1" dirty="0"/>
              <a:t>√</a:t>
            </a:r>
            <a:r>
              <a:rPr lang="en-US" b="1" dirty="0"/>
              <a:t>1/239</a:t>
            </a:r>
            <a:r>
              <a:rPr lang="en-US" sz="4000" b="1" dirty="0"/>
              <a:t>)</a:t>
            </a:r>
          </a:p>
          <a:p>
            <a:pPr>
              <a:buNone/>
            </a:pPr>
            <a:r>
              <a:rPr lang="en-US" sz="4000" b="1" dirty="0"/>
              <a:t>             1 - </a:t>
            </a:r>
            <a:r>
              <a:rPr lang="uk-UA" sz="6000" b="1" dirty="0"/>
              <a:t>√</a:t>
            </a:r>
            <a:r>
              <a:rPr lang="en-US" b="1" dirty="0"/>
              <a:t>1/239</a:t>
            </a:r>
          </a:p>
          <a:p>
            <a:pPr>
              <a:buNone/>
            </a:pPr>
            <a:r>
              <a:rPr lang="en-US" sz="2400" b="1" dirty="0"/>
              <a:t>X </a:t>
            </a:r>
            <a:r>
              <a:rPr lang="en-US" sz="2400" b="1" dirty="0" err="1"/>
              <a:t>i</a:t>
            </a:r>
            <a:r>
              <a:rPr lang="en-US" sz="2400" b="1" dirty="0"/>
              <a:t> – </a:t>
            </a:r>
            <a:r>
              <a:rPr lang="uk-UA" sz="2400" b="1" dirty="0"/>
              <a:t>ВАРТІСТЬ ЕКСПОРТУ  І-тих ТОВАРІВ КРАЇНОЮ </a:t>
            </a:r>
            <a:r>
              <a:rPr lang="en-US" sz="2400" b="1" dirty="0"/>
              <a:t>J;</a:t>
            </a:r>
          </a:p>
          <a:p>
            <a:pPr>
              <a:buNone/>
            </a:pPr>
            <a:r>
              <a:rPr lang="en-US" sz="2400" b="1" dirty="0"/>
              <a:t>X – </a:t>
            </a:r>
            <a:r>
              <a:rPr lang="uk-UA" sz="2400" b="1" dirty="0"/>
              <a:t>ЗАГАЛЬНА ВАРТІСТЬ ЕКСПОРТУ КРАЇНИ </a:t>
            </a:r>
            <a:r>
              <a:rPr lang="en-US" sz="2400" b="1" dirty="0"/>
              <a:t>J</a:t>
            </a:r>
            <a:r>
              <a:rPr lang="uk-UA" sz="2400" b="1" dirty="0"/>
              <a:t>, ЯКА РОЗРАХОВУЄТЬСЯ: Х = ∑</a:t>
            </a:r>
            <a:r>
              <a:rPr lang="en-US" sz="2400" b="1" dirty="0"/>
              <a:t>Xi</a:t>
            </a:r>
          </a:p>
          <a:p>
            <a:pPr>
              <a:buNone/>
            </a:pPr>
            <a:endParaRPr lang="ru-RU" sz="2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1187624" y="4005064"/>
            <a:ext cx="36724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07704" y="3212976"/>
            <a:ext cx="12241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3212976"/>
            <a:ext cx="12241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4293096"/>
            <a:ext cx="12241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ru-RU" sz="4400" b="1" dirty="0"/>
              <a:t>2.5. КОЕФІЦІЄНТ ІМПОРТНОЇ ЗАЛЕЖНОСТІ КРАЇНИ (</a:t>
            </a:r>
            <a:r>
              <a:rPr lang="en-US" sz="4400" b="1" dirty="0" err="1"/>
              <a:t>Z</a:t>
            </a:r>
            <a:r>
              <a:rPr lang="en-US" sz="4400" b="1" baseline="-25000" dirty="0" err="1"/>
              <a:t>ij</a:t>
            </a:r>
            <a:r>
              <a:rPr lang="ru-RU" sz="4400" b="1" dirty="0"/>
              <a:t> ) – </a:t>
            </a:r>
            <a:r>
              <a:rPr lang="ru-RU" sz="4400" b="1" dirty="0" err="1"/>
              <a:t>відношення</a:t>
            </a:r>
            <a:r>
              <a:rPr lang="ru-RU" sz="4400" b="1" dirty="0"/>
              <a:t> </a:t>
            </a:r>
            <a:r>
              <a:rPr lang="ru-RU" sz="4400" b="1" dirty="0" err="1"/>
              <a:t>обсягу</a:t>
            </a:r>
            <a:r>
              <a:rPr lang="ru-RU" sz="4400" b="1" dirty="0"/>
              <a:t> </a:t>
            </a:r>
            <a:r>
              <a:rPr lang="ru-RU" sz="4400" b="1" dirty="0" err="1"/>
              <a:t>імпорту</a:t>
            </a:r>
            <a:r>
              <a:rPr lang="ru-RU" sz="4400" b="1" dirty="0"/>
              <a:t> </a:t>
            </a:r>
            <a:r>
              <a:rPr lang="ru-RU" sz="4400" b="1" dirty="0" err="1"/>
              <a:t>певного</a:t>
            </a:r>
            <a:r>
              <a:rPr lang="ru-RU" sz="4400" b="1" dirty="0"/>
              <a:t> товару до </a:t>
            </a:r>
            <a:r>
              <a:rPr lang="ru-RU" sz="4400" b="1" dirty="0" err="1"/>
              <a:t>обсягу</a:t>
            </a:r>
            <a:r>
              <a:rPr lang="ru-RU" sz="4400" b="1" dirty="0"/>
              <a:t> </a:t>
            </a:r>
            <a:r>
              <a:rPr lang="ru-RU" sz="4400" b="1" dirty="0" err="1"/>
              <a:t>його</a:t>
            </a:r>
            <a:r>
              <a:rPr lang="ru-RU" sz="4400" b="1" dirty="0"/>
              <a:t> </a:t>
            </a:r>
            <a:r>
              <a:rPr lang="ru-RU" sz="4400" b="1" dirty="0" err="1"/>
              <a:t>споживання</a:t>
            </a:r>
            <a:r>
              <a:rPr lang="ru-RU" sz="4400" b="1" dirty="0"/>
              <a:t> в </a:t>
            </a:r>
            <a:r>
              <a:rPr lang="ru-RU" sz="4400" b="1" dirty="0" err="1"/>
              <a:t>країні</a:t>
            </a:r>
            <a:r>
              <a:rPr lang="ru-RU" sz="4400" b="1" dirty="0"/>
              <a:t>.</a:t>
            </a:r>
            <a:r>
              <a:rPr lang="uk-UA" sz="4400" b="1" dirty="0"/>
              <a:t> Показує залежність країни від зовнішнього ринку певного товару внаслідок відсутності в країні необхідних для виробництва потужностей, сировини, кадрів тощо </a:t>
            </a:r>
            <a:endParaRPr lang="ru-RU" sz="4400" dirty="0"/>
          </a:p>
          <a:p>
            <a:pPr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pPr algn="ctr">
              <a:buNone/>
            </a:pPr>
            <a:r>
              <a:rPr lang="en-US" sz="5900" b="1" dirty="0" err="1"/>
              <a:t>Z</a:t>
            </a:r>
            <a:r>
              <a:rPr lang="en-US" sz="5900" b="1" baseline="-25000" dirty="0" err="1"/>
              <a:t>ij</a:t>
            </a:r>
            <a:r>
              <a:rPr lang="en-US" sz="5900" b="1" baseline="-25000" dirty="0"/>
              <a:t> </a:t>
            </a:r>
            <a:r>
              <a:rPr lang="ru-RU" sz="5900" b="1" dirty="0"/>
              <a:t>= І</a:t>
            </a:r>
            <a:r>
              <a:rPr lang="en-US" sz="5900" b="1" baseline="-25000" dirty="0" err="1"/>
              <a:t>ij</a:t>
            </a:r>
            <a:r>
              <a:rPr lang="ru-RU" sz="5900" b="1" dirty="0"/>
              <a:t> / Р</a:t>
            </a:r>
            <a:r>
              <a:rPr lang="en-US" sz="5900" b="1" baseline="-25000" dirty="0" err="1"/>
              <a:t>ij</a:t>
            </a:r>
            <a:r>
              <a:rPr lang="ru-RU" sz="5900" b="1" dirty="0"/>
              <a:t>,</a:t>
            </a:r>
            <a:endParaRPr lang="ru-RU" sz="5900" dirty="0"/>
          </a:p>
          <a:p>
            <a:pPr>
              <a:buNone/>
            </a:pPr>
            <a:r>
              <a:rPr lang="ru-RU" sz="4400" b="1" dirty="0"/>
              <a:t>І</a:t>
            </a:r>
            <a:r>
              <a:rPr lang="en-US" sz="3600" b="1" baseline="-25000" dirty="0" err="1"/>
              <a:t>ij</a:t>
            </a:r>
            <a:r>
              <a:rPr lang="ru-RU" sz="4400" b="1" dirty="0"/>
              <a:t> – </a:t>
            </a:r>
            <a:r>
              <a:rPr lang="ru-RU" b="1" dirty="0"/>
              <a:t>ОБСЯГ ІМПОРТУ </a:t>
            </a:r>
            <a:r>
              <a:rPr lang="ru-RU" b="1" dirty="0" err="1"/>
              <a:t>і-ТОГО</a:t>
            </a:r>
            <a:r>
              <a:rPr lang="ru-RU" b="1" dirty="0"/>
              <a:t> ТОВАРУ В КРАЇНУ </a:t>
            </a:r>
            <a:r>
              <a:rPr lang="en-US" b="1" dirty="0"/>
              <a:t>J</a:t>
            </a:r>
            <a:r>
              <a:rPr lang="ru-RU" sz="3600" b="1" dirty="0"/>
              <a:t>;</a:t>
            </a:r>
            <a:endParaRPr lang="ru-RU" sz="2000" dirty="0"/>
          </a:p>
          <a:p>
            <a:pPr>
              <a:buNone/>
            </a:pPr>
            <a:r>
              <a:rPr lang="ru-RU" sz="4400" b="1" dirty="0"/>
              <a:t>Р</a:t>
            </a:r>
            <a:r>
              <a:rPr lang="en-US" sz="3600" b="1" baseline="-25000" dirty="0" err="1"/>
              <a:t>ij</a:t>
            </a:r>
            <a:r>
              <a:rPr lang="ru-RU" sz="3600" b="1" dirty="0"/>
              <a:t> – </a:t>
            </a:r>
            <a:r>
              <a:rPr lang="ru-RU" b="1" dirty="0"/>
              <a:t>ОБСЯГ СПОЖИВАННЯ (РЕАЛЬНА МІСТКІСТЬ РИНКУ) </a:t>
            </a:r>
            <a:r>
              <a:rPr lang="ru-RU" b="1" dirty="0" err="1"/>
              <a:t>і</a:t>
            </a:r>
            <a:r>
              <a:rPr lang="ru-RU" b="1" dirty="0"/>
              <a:t>- ТОГО ТОВАРУ В КРАЇНУ </a:t>
            </a:r>
            <a:r>
              <a:rPr lang="en-US" b="1" dirty="0"/>
              <a:t>J</a:t>
            </a:r>
            <a:r>
              <a:rPr lang="ru-RU" b="1" dirty="0"/>
              <a:t>.</a:t>
            </a:r>
            <a:endParaRPr lang="ru-RU" sz="2000" dirty="0"/>
          </a:p>
          <a:p>
            <a:pPr>
              <a:buNone/>
            </a:pPr>
            <a:r>
              <a:rPr lang="ru-RU" b="1" dirty="0"/>
              <a:t> 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199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900" b="1" dirty="0"/>
              <a:t>Р</a:t>
            </a:r>
            <a:r>
              <a:rPr lang="en-US" sz="5900" b="1" baseline="-25000" dirty="0" err="1"/>
              <a:t>ij</a:t>
            </a:r>
            <a:r>
              <a:rPr lang="en-US" sz="5900" b="1" baseline="-25000" dirty="0"/>
              <a:t> </a:t>
            </a:r>
            <a:r>
              <a:rPr lang="ru-RU" sz="5900" b="1" dirty="0"/>
              <a:t>= </a:t>
            </a:r>
            <a:r>
              <a:rPr lang="en-US" sz="5900" b="1" dirty="0" err="1"/>
              <a:t>Q</a:t>
            </a:r>
            <a:r>
              <a:rPr lang="en-US" sz="5900" b="1" baseline="-25000" dirty="0" err="1"/>
              <a:t>ij</a:t>
            </a:r>
            <a:r>
              <a:rPr lang="ru-RU" sz="5900" b="1" dirty="0"/>
              <a:t>  + </a:t>
            </a:r>
            <a:r>
              <a:rPr lang="en-US" sz="5900" b="1" dirty="0" err="1"/>
              <a:t>I</a:t>
            </a:r>
            <a:r>
              <a:rPr lang="en-US" sz="5900" b="1" baseline="-25000" dirty="0" err="1"/>
              <a:t>ij</a:t>
            </a:r>
            <a:r>
              <a:rPr lang="ru-RU" sz="5900" b="1" dirty="0"/>
              <a:t> – </a:t>
            </a:r>
            <a:r>
              <a:rPr lang="en-US" sz="5900" b="1" dirty="0" err="1"/>
              <a:t>E</a:t>
            </a:r>
            <a:r>
              <a:rPr lang="en-US" sz="5900" b="1" baseline="-25000" dirty="0" err="1"/>
              <a:t>ij</a:t>
            </a:r>
            <a:endParaRPr lang="ru-RU" sz="5900" dirty="0"/>
          </a:p>
          <a:p>
            <a:pPr>
              <a:buNone/>
            </a:pPr>
            <a:r>
              <a:rPr lang="en-US" sz="4000" b="1" dirty="0" err="1"/>
              <a:t>Q</a:t>
            </a:r>
            <a:r>
              <a:rPr lang="en-US" sz="4000" b="1" baseline="-25000" dirty="0" err="1"/>
              <a:t>ij</a:t>
            </a:r>
            <a:r>
              <a:rPr lang="ru-RU" sz="4000" b="1" dirty="0"/>
              <a:t>  </a:t>
            </a:r>
            <a:r>
              <a:rPr lang="ru-RU" b="1" dirty="0"/>
              <a:t>- ОБСЯГ ВИРОБНИЦТВА </a:t>
            </a:r>
            <a:r>
              <a:rPr lang="ru-RU" b="1" dirty="0" err="1"/>
              <a:t>і-того</a:t>
            </a:r>
            <a:r>
              <a:rPr lang="ru-RU" b="1" dirty="0"/>
              <a:t> ТОВАРУ В КРАЇНІ </a:t>
            </a:r>
            <a:r>
              <a:rPr lang="en-US" b="1" dirty="0"/>
              <a:t>J</a:t>
            </a:r>
            <a:r>
              <a:rPr lang="ru-RU" b="1" dirty="0"/>
              <a:t>;</a:t>
            </a:r>
            <a:endParaRPr lang="ru-RU" sz="1800" dirty="0"/>
          </a:p>
          <a:p>
            <a:pPr>
              <a:buNone/>
            </a:pPr>
            <a:r>
              <a:rPr lang="en-US" sz="4000" b="1" dirty="0" err="1"/>
              <a:t>I</a:t>
            </a:r>
            <a:r>
              <a:rPr lang="en-US" sz="4000" b="1" baseline="-25000" dirty="0" err="1"/>
              <a:t>ij</a:t>
            </a:r>
            <a:r>
              <a:rPr lang="en-US" sz="4000" b="1" baseline="-25000" dirty="0"/>
              <a:t> </a:t>
            </a:r>
            <a:r>
              <a:rPr lang="ru-RU" b="1" dirty="0"/>
              <a:t>– ОБСЯГ ІМПОРТУ </a:t>
            </a:r>
            <a:r>
              <a:rPr lang="ru-RU" b="1" dirty="0" err="1"/>
              <a:t>і-того</a:t>
            </a:r>
            <a:r>
              <a:rPr lang="ru-RU" b="1" dirty="0"/>
              <a:t> ТОВАРУ В КРАЇНІ </a:t>
            </a:r>
            <a:r>
              <a:rPr lang="en-US" b="1" dirty="0"/>
              <a:t>J</a:t>
            </a:r>
            <a:r>
              <a:rPr lang="ru-RU" b="1" dirty="0"/>
              <a:t>;</a:t>
            </a:r>
            <a:endParaRPr lang="ru-RU" sz="1800" dirty="0"/>
          </a:p>
          <a:p>
            <a:pPr>
              <a:buNone/>
            </a:pPr>
            <a:r>
              <a:rPr lang="en-US" sz="4000" b="1" dirty="0" err="1"/>
              <a:t>E</a:t>
            </a:r>
            <a:r>
              <a:rPr lang="en-US" sz="4000" b="1" baseline="-25000" dirty="0" err="1"/>
              <a:t>ij</a:t>
            </a:r>
            <a:r>
              <a:rPr lang="en-US" sz="4000" b="1" baseline="-25000" dirty="0"/>
              <a:t> </a:t>
            </a:r>
            <a:r>
              <a:rPr lang="ru-RU" sz="4000" b="1" dirty="0"/>
              <a:t>– </a:t>
            </a:r>
            <a:r>
              <a:rPr lang="ru-RU" b="1" dirty="0"/>
              <a:t>ОБСЯГ ЕКСПОРТУ</a:t>
            </a:r>
            <a:r>
              <a:rPr lang="ru-RU" sz="4000" b="1" dirty="0"/>
              <a:t> </a:t>
            </a:r>
            <a:r>
              <a:rPr lang="ru-RU" b="1" dirty="0" err="1"/>
              <a:t>і-того</a:t>
            </a:r>
            <a:r>
              <a:rPr lang="ru-RU" b="1" dirty="0"/>
              <a:t> ТОВАРУ З КРАЇНИ </a:t>
            </a:r>
            <a:r>
              <a:rPr lang="en-US" b="1" dirty="0"/>
              <a:t>J</a:t>
            </a:r>
            <a:r>
              <a:rPr lang="ru-RU" b="1" dirty="0"/>
              <a:t>;</a:t>
            </a:r>
            <a:endParaRPr lang="ru-RU" sz="1800" dirty="0"/>
          </a:p>
          <a:p>
            <a:pPr>
              <a:buNone/>
            </a:pPr>
            <a:r>
              <a:rPr lang="ru-RU" b="1" dirty="0"/>
              <a:t>                       							</a:t>
            </a:r>
          </a:p>
          <a:p>
            <a:pPr>
              <a:buNone/>
            </a:pPr>
            <a:r>
              <a:rPr lang="ru-RU" b="1" dirty="0"/>
              <a:t>0 – ІМПОРТНА НЕЗАЛЕЖНІСТЬ – КРАЇНА ЗАДОВОЛЬНЯЄ ПОТРЕБУ В ТОВАРІ САМОСТІЙНО</a:t>
            </a:r>
          </a:p>
          <a:p>
            <a:pPr>
              <a:buNone/>
            </a:pPr>
            <a:r>
              <a:rPr lang="ru-RU" b="1" dirty="0"/>
              <a:t>1– ІМПОРТНА ЗАЛЕЖНІСТЬ	- КРАЇНА ЗАДОВІЛЬНЯЄ ПОТРЕБУ В ТОВАРІ ЗА РАХУНОК ІМПОРТУ 					</a:t>
            </a:r>
            <a:endParaRPr lang="ru-RU" sz="2000" dirty="0"/>
          </a:p>
          <a:p>
            <a:pPr>
              <a:buNone/>
            </a:pPr>
            <a:r>
              <a:rPr lang="uk-UA" b="1" u="sng" dirty="0"/>
              <a:t> МІЖНАРОДНИЙ МАРКЕТИНГ </a:t>
            </a:r>
            <a:r>
              <a:rPr lang="uk-UA" b="1" dirty="0"/>
              <a:t>– ОБГРУНТУВАННЯ РІШЕНЬ ЩОДО ВИБОРУ ЦІЛЬОВОГО ЗАРУБІЖНОГО РИНКУ!</a:t>
            </a:r>
            <a:endParaRPr lang="ru-RU" sz="1400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/>
              <a:t>2.6. ІНДЕКС ЧИСТОЇ ТОРГІВЛІ – </a:t>
            </a:r>
            <a:r>
              <a:rPr lang="en-US" sz="2400" b="1" dirty="0"/>
              <a:t> </a:t>
            </a:r>
            <a:r>
              <a:rPr lang="uk-UA" sz="2400" b="1" dirty="0"/>
              <a:t>ПОКАЗУЄ ПО КОЖНОМУ З </a:t>
            </a:r>
            <a:r>
              <a:rPr lang="uk-UA" sz="2400" b="1" u="sng" dirty="0"/>
              <a:t>ТОВАРІВ</a:t>
            </a:r>
            <a:r>
              <a:rPr lang="uk-UA" sz="2400" b="1" dirty="0"/>
              <a:t> РІВЕНЬ ПЕРЕВИЩЕННЯ ЕКСПОРТУ НАД ІМПОРТОМ при  “+” АБО РІВЕНЬ ПЕРЕВИЩЕННЯ ІМПОРТУ НАД ЕКСПОРТОМ при  “-” значенні індексу</a:t>
            </a:r>
            <a:endParaRPr lang="uk-UA" sz="3200" b="1" dirty="0"/>
          </a:p>
          <a:p>
            <a:pPr algn="ctr">
              <a:buNone/>
            </a:pPr>
            <a:r>
              <a:rPr lang="en-US" sz="3200" b="1" dirty="0"/>
              <a:t>NT = (</a:t>
            </a:r>
            <a:r>
              <a:rPr lang="en-US" sz="3200" b="1" dirty="0" err="1"/>
              <a:t>Ei</a:t>
            </a:r>
            <a:r>
              <a:rPr lang="en-US" sz="3200" b="1" dirty="0"/>
              <a:t> – Ii) / (</a:t>
            </a:r>
            <a:r>
              <a:rPr lang="en-US" sz="3200" b="1" dirty="0" err="1"/>
              <a:t>Ei</a:t>
            </a:r>
            <a:r>
              <a:rPr lang="en-US" sz="3200" b="1" dirty="0"/>
              <a:t> + Ii)</a:t>
            </a:r>
            <a:endParaRPr lang="uk-UA" sz="3200" b="1" dirty="0"/>
          </a:p>
          <a:p>
            <a:pPr algn="ctr">
              <a:buNone/>
            </a:pPr>
            <a:r>
              <a:rPr lang="uk-UA" sz="3200" b="1" dirty="0"/>
              <a:t>Тобто:</a:t>
            </a:r>
            <a:endParaRPr lang="ru-RU" sz="3200" dirty="0"/>
          </a:p>
          <a:p>
            <a:pPr>
              <a:buNone/>
            </a:pPr>
            <a:r>
              <a:rPr lang="en-US" sz="2400" b="1" dirty="0"/>
              <a:t> </a:t>
            </a:r>
            <a:r>
              <a:rPr lang="uk-UA" sz="2400" b="1" dirty="0"/>
              <a:t>«+» РІВЕНЬ ПЕРЕВИЩЕННЯ (Е) НАД (І) </a:t>
            </a:r>
            <a:endParaRPr lang="ru-RU" sz="2400" dirty="0"/>
          </a:p>
          <a:p>
            <a:pPr>
              <a:buNone/>
            </a:pPr>
            <a:r>
              <a:rPr lang="uk-UA" sz="2400" b="1" dirty="0"/>
              <a:t>«-»  РІВЕНЬ ПЕРЕВИЩЕННЯ (І) НАД (Е)</a:t>
            </a: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uk-UA" sz="2400" b="1" dirty="0"/>
              <a:t>-1 –  НЕГАТИВНЕ ЗНАЧЕННЯ товар тільки ввозиться</a:t>
            </a:r>
            <a:endParaRPr lang="ru-RU" sz="2400" dirty="0"/>
          </a:p>
          <a:p>
            <a:pPr>
              <a:buNone/>
            </a:pPr>
            <a:r>
              <a:rPr lang="uk-UA" sz="2400" b="1" dirty="0"/>
              <a:t>+ 1 – ПОЗИТИВНЕ </a:t>
            </a:r>
            <a:r>
              <a:rPr lang="uk-UA" sz="2400" b="1" dirty="0" err="1"/>
              <a:t>ЗНАЧЕННЯтовар</a:t>
            </a:r>
            <a:r>
              <a:rPr lang="uk-UA" sz="2400" b="1" dirty="0"/>
              <a:t> тільки вивозиться</a:t>
            </a:r>
          </a:p>
          <a:p>
            <a:pPr>
              <a:buNone/>
            </a:pPr>
            <a:r>
              <a:rPr lang="uk-UA" sz="2400" b="1" dirty="0"/>
              <a:t>ЗНАЧЕННЯ (+1) ТА (-1) Є ЕКСТРЕМАЛЬНИМИ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/>
          <a:lstStyle/>
          <a:p>
            <a:pPr algn="ctr">
              <a:buNone/>
            </a:pPr>
            <a:r>
              <a:rPr lang="uk-UA" b="1" dirty="0"/>
              <a:t>3. СТРУКТУРНІ ПОКАЗНИКИ</a:t>
            </a:r>
          </a:p>
          <a:p>
            <a:pPr>
              <a:buNone/>
            </a:pPr>
            <a:r>
              <a:rPr lang="uk-UA" b="1" dirty="0"/>
              <a:t>3.1. ТОВАРНА СТРУКТУРА:</a:t>
            </a:r>
          </a:p>
          <a:p>
            <a:pPr>
              <a:buFontTx/>
              <a:buChar char="-"/>
            </a:pPr>
            <a:r>
              <a:rPr lang="uk-UA" b="1" dirty="0"/>
              <a:t>ЕКСПОРТУ – експортна спеціалізація!</a:t>
            </a:r>
          </a:p>
          <a:p>
            <a:pPr>
              <a:buFontTx/>
              <a:buChar char="-"/>
            </a:pPr>
            <a:r>
              <a:rPr lang="uk-UA" b="1" dirty="0"/>
              <a:t>ІМПОРТУ  (Світу! - не виокремлюється!)</a:t>
            </a:r>
          </a:p>
          <a:p>
            <a:pPr>
              <a:buNone/>
            </a:pPr>
            <a:r>
              <a:rPr lang="uk-UA" b="1" dirty="0"/>
              <a:t>КРАЇНИ; ГРУПИ КРАЇН; СВІТУ</a:t>
            </a:r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uk-UA" b="1" dirty="0"/>
              <a:t>СТРУКТУРИЗАЦІЯ ТОВАРНОГО РИНКУ:</a:t>
            </a:r>
          </a:p>
          <a:p>
            <a:pPr>
              <a:buFont typeface="Arial" charset="0"/>
              <a:buChar char="•"/>
            </a:pPr>
            <a:r>
              <a:rPr lang="uk-UA" b="1" dirty="0"/>
              <a:t>ЗА ПОХОДЖЕННЯМ;</a:t>
            </a:r>
          </a:p>
          <a:p>
            <a:pPr>
              <a:buFont typeface="Arial" charset="0"/>
              <a:buChar char="•"/>
            </a:pPr>
            <a:r>
              <a:rPr lang="uk-UA" b="1" dirty="0"/>
              <a:t>ЗА ПРИЗНАЧЕННЯМ;</a:t>
            </a:r>
          </a:p>
          <a:p>
            <a:pPr>
              <a:buFont typeface="Arial" charset="0"/>
              <a:buChar char="•"/>
            </a:pPr>
            <a:r>
              <a:rPr lang="uk-UA" b="1" dirty="0"/>
              <a:t>ЗА СТУПЕНЕМ ОБРОБКИ.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3.2. ІНДЕКС ДИВЕРСИФІКАЦІЇ ЕКСПОРТУ –</a:t>
            </a:r>
            <a:endParaRPr lang="ru-RU" dirty="0"/>
          </a:p>
          <a:p>
            <a:pPr>
              <a:buNone/>
            </a:pPr>
            <a:r>
              <a:rPr lang="uk-UA" b="1" i="1" dirty="0"/>
              <a:t>ВІДХИЛЕННЯ ТОВАРНОЇ СТРУКТУРИ ЕКСПОРТУ КРАЇНИ ВІД СТРУКТУРИ СВІТОВОГО ЕКСПОРТУ</a:t>
            </a:r>
            <a:endParaRPr lang="ru-RU" dirty="0"/>
          </a:p>
          <a:p>
            <a:pPr>
              <a:buNone/>
            </a:pPr>
            <a:r>
              <a:rPr lang="en-US" b="1" dirty="0" err="1"/>
              <a:t>Sj</a:t>
            </a:r>
            <a:r>
              <a:rPr lang="en-US" b="1" dirty="0"/>
              <a:t> = (</a:t>
            </a:r>
            <a:r>
              <a:rPr lang="uk-UA" b="1" dirty="0"/>
              <a:t>∑</a:t>
            </a: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=1; </a:t>
            </a:r>
            <a:r>
              <a:rPr lang="en-US" b="1" dirty="0" err="1"/>
              <a:t>i</a:t>
            </a:r>
            <a:r>
              <a:rPr lang="en-US" b="1" dirty="0"/>
              <a:t>=n) [ </a:t>
            </a:r>
            <a:r>
              <a:rPr lang="en-US" b="1" dirty="0" err="1"/>
              <a:t>h</a:t>
            </a:r>
            <a:r>
              <a:rPr lang="en-US" b="1" baseline="-25000" dirty="0" err="1"/>
              <a:t>ij</a:t>
            </a:r>
            <a:r>
              <a:rPr lang="en-US" b="1" dirty="0"/>
              <a:t> – h</a:t>
            </a:r>
            <a:r>
              <a:rPr lang="en-US" b="1" baseline="-25000" dirty="0"/>
              <a:t>i</a:t>
            </a:r>
            <a:r>
              <a:rPr lang="en-US" b="1" dirty="0"/>
              <a:t>]) / 2</a:t>
            </a:r>
            <a:endParaRPr lang="ru-RU" dirty="0"/>
          </a:p>
          <a:p>
            <a:pPr>
              <a:buNone/>
            </a:pPr>
            <a:r>
              <a:rPr lang="en-US" b="1" dirty="0" err="1"/>
              <a:t>h</a:t>
            </a:r>
            <a:r>
              <a:rPr lang="en-US" b="1" baseline="-25000" dirty="0" err="1"/>
              <a:t>ij</a:t>
            </a:r>
            <a:r>
              <a:rPr lang="uk-UA" b="1" dirty="0"/>
              <a:t> – частка і-го товару в загальному експорті країни </a:t>
            </a:r>
            <a:endParaRPr lang="ru-RU" dirty="0"/>
          </a:p>
          <a:p>
            <a:pPr>
              <a:buNone/>
            </a:pPr>
            <a:r>
              <a:rPr lang="en-US" b="1" dirty="0"/>
              <a:t>hi</a:t>
            </a:r>
            <a:r>
              <a:rPr lang="uk-UA" b="1" dirty="0"/>
              <a:t> – частка і-го товару в загальному світовому експорті</a:t>
            </a:r>
            <a:endParaRPr lang="ru-RU" dirty="0"/>
          </a:p>
          <a:p>
            <a:pPr>
              <a:buNone/>
            </a:pPr>
            <a:r>
              <a:rPr lang="uk-UA" b="1" dirty="0"/>
              <a:t>0 – позитивне значення. структура Е не відрізняється від світу                      </a:t>
            </a:r>
            <a:endParaRPr lang="ru-RU" dirty="0"/>
          </a:p>
          <a:p>
            <a:pPr>
              <a:buNone/>
            </a:pPr>
            <a:r>
              <a:rPr lang="uk-UA" b="1" dirty="0"/>
              <a:t>1 – негативне значення. структура дуже відрізняється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3.3. РЕГІОНАЛЬНІ СТРУКТУРИ ЕКСПОРТУ ТА ІМПОРТУ</a:t>
            </a:r>
          </a:p>
          <a:p>
            <a:pPr>
              <a:buNone/>
            </a:pPr>
            <a:r>
              <a:rPr lang="uk-UA" b="1" dirty="0"/>
              <a:t>Характеристика товарних потоків!</a:t>
            </a:r>
          </a:p>
          <a:p>
            <a:pPr marL="514350" indent="-514350">
              <a:buAutoNum type="arabicPeriod"/>
            </a:pPr>
            <a:r>
              <a:rPr lang="uk-UA" b="1" dirty="0"/>
              <a:t>Зовнішня регіональна структура експорту/ (імпорту) </a:t>
            </a:r>
            <a:r>
              <a:rPr lang="uk-UA" b="1" u="sng" dirty="0"/>
              <a:t>країни</a:t>
            </a:r>
          </a:p>
          <a:p>
            <a:pPr marL="514350" indent="-514350">
              <a:buAutoNum type="arabicPeriod"/>
            </a:pPr>
            <a:r>
              <a:rPr lang="uk-UA" b="1" dirty="0"/>
              <a:t>Внутрішня регіональна структура експорту / (імпорту) </a:t>
            </a:r>
            <a:r>
              <a:rPr lang="uk-UA" b="1" u="sng" dirty="0"/>
              <a:t>країни</a:t>
            </a:r>
          </a:p>
          <a:p>
            <a:pPr marL="514350" indent="-514350">
              <a:buAutoNum type="arabicPeriod"/>
            </a:pPr>
            <a:r>
              <a:rPr lang="uk-UA" b="1" dirty="0"/>
              <a:t>Зовнішня регіональна структура експорту/ імпорту </a:t>
            </a:r>
            <a:r>
              <a:rPr lang="uk-UA" b="1" u="sng" dirty="0"/>
              <a:t>товару</a:t>
            </a:r>
          </a:p>
          <a:p>
            <a:pPr marL="514350" indent="-514350">
              <a:buAutoNum type="arabicPeriod"/>
            </a:pPr>
            <a:r>
              <a:rPr lang="uk-UA" b="1" dirty="0"/>
              <a:t>Внутрішня регіональна структура експорту/ імпорту </a:t>
            </a:r>
            <a:r>
              <a:rPr lang="uk-UA" b="1" u="sng" dirty="0"/>
              <a:t>товару</a:t>
            </a:r>
          </a:p>
          <a:p>
            <a:pPr marL="514350" indent="-514350">
              <a:buAutoNum type="arabicPeriod"/>
            </a:pPr>
            <a:r>
              <a:rPr lang="uk-UA" b="1" u="sng" dirty="0"/>
              <a:t>Регіональна структура світового експорту/ імпорту</a:t>
            </a:r>
            <a:endParaRPr lang="ru-RU" b="1" u="sng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/>
          <a:lstStyle/>
          <a:p>
            <a:pPr>
              <a:buNone/>
            </a:pPr>
            <a:r>
              <a:rPr lang="uk-UA" b="1" dirty="0"/>
              <a:t>3.4. ІНДЕКС ГЕОГРАФІЧНОЇ КОНЦЕНТРАЦІЇ ЕКСПОРТУ (ІМПОРТУ) - ЦЕ</a:t>
            </a:r>
            <a:endParaRPr lang="ru-RU" dirty="0"/>
          </a:p>
          <a:p>
            <a:pPr>
              <a:buNone/>
            </a:pPr>
            <a:r>
              <a:rPr lang="uk-UA" b="1" i="1" dirty="0"/>
              <a:t>СТАН СВІТОВОГО РИНКУ КОНКРЕТНОГО ТОВАРУ: ЗА КІЛЬКІСТЮ ЕКСПОРТЕРІВ (ІМПОРТЕРІВ);Є ПИТОМОЮ ВАГОЮ ОСНОВНОГО ЕКСПОРТЕРА (ІМПОРТЕРА)</a:t>
            </a:r>
            <a:endParaRPr lang="ru-RU" dirty="0"/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en-US" sz="3600" b="1" dirty="0"/>
              <a:t>S</a:t>
            </a:r>
            <a:r>
              <a:rPr lang="en-US" sz="3600" b="1" baseline="-25000" dirty="0"/>
              <a:t>K </a:t>
            </a:r>
            <a:r>
              <a:rPr lang="uk-UA" sz="3600" b="1" dirty="0"/>
              <a:t>= КВАДРАТНИЙ КОРЕНЬ ∑ (і=1; </a:t>
            </a:r>
            <a:r>
              <a:rPr lang="en-US" sz="3600" b="1" dirty="0"/>
              <a:t>n</a:t>
            </a:r>
            <a:r>
              <a:rPr lang="uk-UA" sz="3600" b="1" dirty="0"/>
              <a:t>) (</a:t>
            </a:r>
            <a:r>
              <a:rPr lang="en-US" sz="3600" b="1" dirty="0" err="1"/>
              <a:t>X</a:t>
            </a:r>
            <a:r>
              <a:rPr lang="en-US" sz="3600" b="1" baseline="-25000" dirty="0" err="1"/>
              <a:t>i</a:t>
            </a:r>
            <a:r>
              <a:rPr lang="en-US" sz="3600" b="1" baseline="30000" dirty="0" err="1"/>
              <a:t>k</a:t>
            </a:r>
            <a:r>
              <a:rPr lang="en-US" sz="3600" b="1" baseline="30000" dirty="0"/>
              <a:t> </a:t>
            </a:r>
            <a:r>
              <a:rPr lang="uk-UA" sz="3600" b="1" dirty="0"/>
              <a:t>/ </a:t>
            </a:r>
            <a:r>
              <a:rPr lang="en-US" sz="3600" b="1" dirty="0" err="1"/>
              <a:t>X</a:t>
            </a:r>
            <a:r>
              <a:rPr lang="en-US" sz="3600" b="1" baseline="30000" dirty="0" err="1"/>
              <a:t>k</a:t>
            </a:r>
            <a:r>
              <a:rPr lang="uk-UA" sz="3600" b="1" dirty="0"/>
              <a:t>)</a:t>
            </a:r>
            <a:r>
              <a:rPr lang="uk-UA" sz="3600" b="1" baseline="30000" dirty="0"/>
              <a:t>2</a:t>
            </a:r>
            <a:endParaRPr lang="ru-RU" sz="3600" dirty="0"/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en-US" b="1" dirty="0" err="1"/>
              <a:t>X</a:t>
            </a:r>
            <a:r>
              <a:rPr lang="en-US" b="1" baseline="-25000" dirty="0" err="1"/>
              <a:t>i</a:t>
            </a:r>
            <a:r>
              <a:rPr lang="en-US" b="1" baseline="30000" dirty="0" err="1"/>
              <a:t>k</a:t>
            </a:r>
            <a:r>
              <a:rPr lang="uk-UA" b="1" dirty="0"/>
              <a:t> – обсяг </a:t>
            </a:r>
            <a:r>
              <a:rPr lang="en-US" b="1" dirty="0"/>
              <a:t>E</a:t>
            </a:r>
            <a:r>
              <a:rPr lang="uk-UA" b="1" dirty="0"/>
              <a:t> (</a:t>
            </a:r>
            <a:r>
              <a:rPr lang="en-US" b="1" dirty="0"/>
              <a:t>I</a:t>
            </a:r>
            <a:r>
              <a:rPr lang="uk-UA" b="1" dirty="0"/>
              <a:t>) товару (к) країною (і)</a:t>
            </a:r>
            <a:endParaRPr lang="ru-RU" dirty="0"/>
          </a:p>
          <a:p>
            <a:pPr>
              <a:buNone/>
            </a:pPr>
            <a:r>
              <a:rPr lang="en-US" b="1" dirty="0" err="1"/>
              <a:t>X</a:t>
            </a:r>
            <a:r>
              <a:rPr lang="en-US" b="1" baseline="30000" dirty="0" err="1"/>
              <a:t>k</a:t>
            </a:r>
            <a:r>
              <a:rPr lang="uk-UA" b="1" baseline="30000" dirty="0"/>
              <a:t>  </a:t>
            </a:r>
            <a:r>
              <a:rPr lang="uk-UA" b="1" dirty="0"/>
              <a:t>- світовий </a:t>
            </a:r>
            <a:r>
              <a:rPr lang="en-US" b="1" dirty="0"/>
              <a:t>E </a:t>
            </a:r>
            <a:r>
              <a:rPr lang="uk-UA" b="1" dirty="0"/>
              <a:t>(</a:t>
            </a:r>
            <a:r>
              <a:rPr lang="en-US" b="1" dirty="0"/>
              <a:t>I</a:t>
            </a:r>
            <a:r>
              <a:rPr lang="uk-UA" b="1" dirty="0"/>
              <a:t>) товару (к) [</a:t>
            </a:r>
            <a:r>
              <a:rPr lang="en-US" b="1" dirty="0" err="1"/>
              <a:t>X</a:t>
            </a:r>
            <a:r>
              <a:rPr lang="en-US" b="1" baseline="30000" dirty="0" err="1"/>
              <a:t>k</a:t>
            </a:r>
            <a:r>
              <a:rPr lang="en-US" b="1" baseline="30000" dirty="0"/>
              <a:t> </a:t>
            </a:r>
            <a:r>
              <a:rPr lang="uk-UA" b="1" dirty="0"/>
              <a:t>= </a:t>
            </a:r>
            <a:r>
              <a:rPr lang="en-US" b="1" dirty="0"/>
              <a:t>c</a:t>
            </a:r>
            <a:r>
              <a:rPr lang="uk-UA" b="1" dirty="0"/>
              <a:t>ума(1;</a:t>
            </a:r>
            <a:r>
              <a:rPr lang="en-US" b="1" dirty="0"/>
              <a:t>n</a:t>
            </a:r>
            <a:r>
              <a:rPr lang="uk-UA" b="1" dirty="0"/>
              <a:t>) </a:t>
            </a:r>
            <a:r>
              <a:rPr lang="en-US" b="1" dirty="0" err="1"/>
              <a:t>X</a:t>
            </a:r>
            <a:r>
              <a:rPr lang="en-US" b="1" baseline="-25000" dirty="0" err="1"/>
              <a:t>i</a:t>
            </a:r>
            <a:r>
              <a:rPr lang="en-US" b="1" baseline="30000" dirty="0" err="1"/>
              <a:t>k</a:t>
            </a:r>
            <a:r>
              <a:rPr lang="uk-UA" b="1" dirty="0"/>
              <a:t>]</a:t>
            </a:r>
            <a:endParaRPr lang="ru-RU" dirty="0"/>
          </a:p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4. ПОКАЗНИКИ ІНТЕНСИВНОСТІ</a:t>
            </a:r>
          </a:p>
          <a:p>
            <a:pPr>
              <a:buNone/>
            </a:pPr>
            <a:endParaRPr lang="uk-UA" sz="1400" b="1" dirty="0"/>
          </a:p>
          <a:p>
            <a:pPr>
              <a:buNone/>
            </a:pPr>
            <a:r>
              <a:rPr lang="uk-UA" sz="2400" b="1" dirty="0"/>
              <a:t>4.1. ОБСЯГ ЕКСПОРТУ ТА ІМПОРТУ, АБО ЗОВНІШНЬОТОРГОВЕЛЬНОГО ОБІГУ НА ДУШУ НАСЕЛЕННЯ</a:t>
            </a:r>
            <a:endParaRPr lang="ru-RU" sz="2400" dirty="0"/>
          </a:p>
          <a:p>
            <a:pPr>
              <a:buNone/>
            </a:pPr>
            <a:r>
              <a:rPr lang="ru-RU" b="1" dirty="0"/>
              <a:t> </a:t>
            </a:r>
            <a:r>
              <a:rPr lang="ru-RU" sz="3200" b="1" dirty="0" err="1"/>
              <a:t>Ед</a:t>
            </a:r>
            <a:r>
              <a:rPr lang="ru-RU" sz="3200" b="1" dirty="0"/>
              <a:t> = Е / Ч;     </a:t>
            </a:r>
            <a:r>
              <a:rPr lang="ru-RU" sz="3200" b="1" dirty="0" err="1"/>
              <a:t>Ід</a:t>
            </a:r>
            <a:r>
              <a:rPr lang="ru-RU" sz="3200" b="1" dirty="0"/>
              <a:t> = І / Ч;       </a:t>
            </a:r>
            <a:r>
              <a:rPr lang="ru-RU" sz="3200" b="1" dirty="0" err="1"/>
              <a:t>ЗТОд</a:t>
            </a:r>
            <a:r>
              <a:rPr lang="ru-RU" sz="3200" b="1" dirty="0"/>
              <a:t> = ЗТО / Ч, </a:t>
            </a:r>
          </a:p>
          <a:p>
            <a:pPr>
              <a:buNone/>
            </a:pPr>
            <a:endParaRPr lang="uk-UA" sz="1400" b="1" dirty="0"/>
          </a:p>
          <a:p>
            <a:pPr>
              <a:buNone/>
            </a:pPr>
            <a:r>
              <a:rPr lang="uk-UA" sz="2800" b="1" dirty="0" err="1"/>
              <a:t>Ед</a:t>
            </a:r>
            <a:r>
              <a:rPr lang="uk-UA" sz="2800" b="1" dirty="0"/>
              <a:t> – експорт на душу населення;</a:t>
            </a:r>
          </a:p>
          <a:p>
            <a:pPr>
              <a:buNone/>
            </a:pPr>
            <a:r>
              <a:rPr lang="uk-UA" sz="2800" b="1" dirty="0" err="1"/>
              <a:t>Ід</a:t>
            </a:r>
            <a:r>
              <a:rPr lang="uk-UA" sz="2800" b="1" dirty="0"/>
              <a:t> – імпорт на душу населення;</a:t>
            </a:r>
          </a:p>
          <a:p>
            <a:pPr>
              <a:buNone/>
            </a:pPr>
            <a:r>
              <a:rPr lang="uk-UA" sz="2800" b="1" dirty="0" err="1"/>
              <a:t>ЗТОд</a:t>
            </a:r>
            <a:r>
              <a:rPr lang="uk-UA" sz="2800" b="1" dirty="0"/>
              <a:t> – зовнішньоторговельний обіг на душу населення;</a:t>
            </a:r>
          </a:p>
          <a:p>
            <a:pPr>
              <a:buNone/>
            </a:pPr>
            <a:r>
              <a:rPr lang="uk-UA" sz="2800" b="1" dirty="0"/>
              <a:t>ВИКОРИСТОВУЮТЬСЯ В МІЖНАРОДНИХ ЗІСТАВЛЕННЯХ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4669128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/>
              <a:t>І. Структура системи показників розвитку міжнародної торгівлі та сфери їх  застосування</a:t>
            </a:r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3200" b="1" i="1" dirty="0"/>
              <a:t>4.2</a:t>
            </a:r>
            <a:r>
              <a:rPr lang="uk-UA" sz="3200" b="1" i="1" dirty="0"/>
              <a:t>. КВОТИ:</a:t>
            </a:r>
          </a:p>
          <a:p>
            <a:pPr lvl="1">
              <a:buNone/>
            </a:pPr>
            <a:r>
              <a:rPr lang="uk-UA" sz="3200" b="1" i="1" dirty="0"/>
              <a:t>4.2.1. ЕКСПОРТНА;</a:t>
            </a:r>
          </a:p>
          <a:p>
            <a:pPr lvl="1">
              <a:buNone/>
            </a:pPr>
            <a:r>
              <a:rPr lang="uk-UA" sz="3200" b="1" i="1" dirty="0"/>
              <a:t>4.2.2. ІМПОРТНА;</a:t>
            </a:r>
          </a:p>
          <a:p>
            <a:pPr lvl="1">
              <a:buNone/>
            </a:pPr>
            <a:r>
              <a:rPr lang="uk-UA" sz="3200" b="1" i="1" dirty="0"/>
              <a:t>4.2.3. ЗОВНІШНЬОТОРГОВЕЛЬНА.</a:t>
            </a:r>
            <a:endParaRPr lang="en-US" sz="3200" b="1" i="1" dirty="0"/>
          </a:p>
          <a:p>
            <a:pPr lvl="1">
              <a:buNone/>
            </a:pPr>
            <a:r>
              <a:rPr lang="uk-UA" sz="3200" b="1" i="1" dirty="0"/>
              <a:t>4.2.1. </a:t>
            </a:r>
            <a:r>
              <a:rPr lang="ru-RU" sz="3200" b="1" i="1" dirty="0"/>
              <a:t>ЕКСПОРТНА КВОТА</a:t>
            </a:r>
            <a:r>
              <a:rPr lang="ru-RU" b="1" dirty="0"/>
              <a:t> –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відкритості</a:t>
            </a:r>
            <a:r>
              <a:rPr lang="ru-RU" b="1" dirty="0"/>
              <a:t> </a:t>
            </a:r>
            <a:r>
              <a:rPr lang="ru-RU" b="1" dirty="0" err="1"/>
              <a:t>економіки</a:t>
            </a:r>
            <a:r>
              <a:rPr lang="ru-RU" b="1" dirty="0"/>
              <a:t> </a:t>
            </a:r>
            <a:r>
              <a:rPr lang="ru-RU" b="1" dirty="0" err="1"/>
              <a:t>країни</a:t>
            </a:r>
            <a:r>
              <a:rPr lang="ru-RU" b="1" dirty="0"/>
              <a:t> (</a:t>
            </a:r>
            <a:r>
              <a:rPr lang="ru-RU" sz="3200" b="1" dirty="0" err="1"/>
              <a:t>К</a:t>
            </a:r>
            <a:r>
              <a:rPr lang="ru-RU" sz="3200" b="1" baseline="-25000" dirty="0" err="1"/>
              <a:t>е</a:t>
            </a:r>
            <a:r>
              <a:rPr lang="ru-RU" sz="3200" b="1" dirty="0"/>
              <a:t>):</a:t>
            </a:r>
            <a:endParaRPr lang="ru-RU" sz="1400" dirty="0"/>
          </a:p>
          <a:p>
            <a:pPr>
              <a:buNone/>
            </a:pPr>
            <a:r>
              <a:rPr lang="ru-RU" b="1" dirty="0" err="1"/>
              <a:t>К</a:t>
            </a:r>
            <a:r>
              <a:rPr lang="ru-RU" b="1" baseline="-25000" dirty="0" err="1"/>
              <a:t>е</a:t>
            </a:r>
            <a:r>
              <a:rPr lang="ru-RU" b="1" baseline="-25000" dirty="0"/>
              <a:t> </a:t>
            </a:r>
            <a:r>
              <a:rPr lang="ru-RU" b="1" dirty="0"/>
              <a:t>= Е / ВВП * 100%,</a:t>
            </a:r>
            <a:endParaRPr lang="ru-RU" sz="1400" dirty="0"/>
          </a:p>
          <a:p>
            <a:pPr>
              <a:buNone/>
            </a:pPr>
            <a:r>
              <a:rPr lang="ru-RU" b="1" dirty="0"/>
              <a:t>Е – </a:t>
            </a:r>
            <a:r>
              <a:rPr lang="ru-RU" b="1" dirty="0" err="1"/>
              <a:t>річний</a:t>
            </a:r>
            <a:r>
              <a:rPr lang="ru-RU" b="1" dirty="0"/>
              <a:t> </a:t>
            </a:r>
            <a:r>
              <a:rPr lang="ru-RU" b="1" dirty="0" err="1"/>
              <a:t>обсяг</a:t>
            </a:r>
            <a:r>
              <a:rPr lang="ru-RU" b="1" dirty="0"/>
              <a:t> </a:t>
            </a:r>
            <a:r>
              <a:rPr lang="ru-RU" b="1" dirty="0" err="1"/>
              <a:t>експорту</a:t>
            </a:r>
            <a:r>
              <a:rPr lang="ru-RU" b="1" dirty="0"/>
              <a:t> </a:t>
            </a:r>
            <a:r>
              <a:rPr lang="ru-RU" b="1" dirty="0" err="1"/>
              <a:t>країни</a:t>
            </a:r>
            <a:r>
              <a:rPr lang="ru-RU" b="1" dirty="0"/>
              <a:t>;</a:t>
            </a:r>
            <a:endParaRPr lang="ru-RU" sz="1400" dirty="0"/>
          </a:p>
          <a:p>
            <a:pPr>
              <a:buNone/>
            </a:pPr>
            <a:r>
              <a:rPr lang="ru-RU" b="1" dirty="0"/>
              <a:t>ВВП – </a:t>
            </a:r>
            <a:r>
              <a:rPr lang="ru-RU" b="1" dirty="0" err="1"/>
              <a:t>валовий</a:t>
            </a:r>
            <a:r>
              <a:rPr lang="ru-RU" b="1" dirty="0"/>
              <a:t> </a:t>
            </a:r>
            <a:r>
              <a:rPr lang="ru-RU" b="1" dirty="0" err="1"/>
              <a:t>внутрішній</a:t>
            </a:r>
            <a:r>
              <a:rPr lang="ru-RU" b="1" dirty="0"/>
              <a:t> продукт </a:t>
            </a:r>
            <a:r>
              <a:rPr lang="ru-RU" b="1" dirty="0" err="1"/>
              <a:t>країни</a:t>
            </a:r>
            <a:endParaRPr lang="ru-RU" sz="1400" dirty="0"/>
          </a:p>
          <a:p>
            <a:pPr>
              <a:buNone/>
            </a:pPr>
            <a:r>
              <a:rPr lang="ru-RU" b="1" dirty="0"/>
              <a:t> 4.2.2. </a:t>
            </a:r>
            <a:r>
              <a:rPr lang="ru-RU" b="1" i="1" dirty="0"/>
              <a:t>ІМПОРТНА КВОТА </a:t>
            </a:r>
            <a:r>
              <a:rPr lang="ru-RU" b="1" dirty="0"/>
              <a:t>–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залежності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світової</a:t>
            </a:r>
            <a:r>
              <a:rPr lang="ru-RU" b="1" dirty="0"/>
              <a:t> </a:t>
            </a:r>
            <a:r>
              <a:rPr lang="ru-RU" b="1" dirty="0" err="1"/>
              <a:t>економіки</a:t>
            </a:r>
            <a:r>
              <a:rPr lang="ru-RU" b="1" dirty="0"/>
              <a:t> (</a:t>
            </a:r>
            <a:r>
              <a:rPr lang="ru-RU" b="1" dirty="0" err="1"/>
              <a:t>К</a:t>
            </a:r>
            <a:r>
              <a:rPr lang="ru-RU" b="1" baseline="-25000" dirty="0" err="1"/>
              <a:t>і</a:t>
            </a:r>
            <a:r>
              <a:rPr lang="ru-RU" b="1" dirty="0"/>
              <a:t>):</a:t>
            </a:r>
            <a:endParaRPr lang="ru-RU" sz="1400" dirty="0"/>
          </a:p>
          <a:p>
            <a:pPr>
              <a:buNone/>
            </a:pPr>
            <a:r>
              <a:rPr lang="ru-RU" b="1" dirty="0" err="1"/>
              <a:t>К</a:t>
            </a:r>
            <a:r>
              <a:rPr lang="ru-RU" b="1" baseline="-25000" dirty="0" err="1"/>
              <a:t>і</a:t>
            </a:r>
            <a:r>
              <a:rPr lang="ru-RU" b="1" baseline="-25000" dirty="0"/>
              <a:t> </a:t>
            </a:r>
            <a:r>
              <a:rPr lang="ru-RU" b="1" dirty="0"/>
              <a:t>= І / ВВП * 100%,</a:t>
            </a:r>
            <a:endParaRPr lang="ru-RU" sz="1400" dirty="0"/>
          </a:p>
          <a:p>
            <a:pPr>
              <a:buNone/>
            </a:pPr>
            <a:r>
              <a:rPr lang="ru-RU" b="1" i="1" dirty="0"/>
              <a:t>І – </a:t>
            </a:r>
            <a:r>
              <a:rPr lang="ru-RU" b="1" i="1" dirty="0" err="1"/>
              <a:t>річний</a:t>
            </a:r>
            <a:r>
              <a:rPr lang="ru-RU" b="1" i="1" dirty="0"/>
              <a:t> </a:t>
            </a:r>
            <a:r>
              <a:rPr lang="ru-RU" b="1" i="1" dirty="0" err="1"/>
              <a:t>обсяг</a:t>
            </a:r>
            <a:r>
              <a:rPr lang="ru-RU" b="1" i="1" dirty="0"/>
              <a:t> </a:t>
            </a:r>
            <a:r>
              <a:rPr lang="ru-RU" b="1" i="1" dirty="0" err="1"/>
              <a:t>імпорту</a:t>
            </a:r>
            <a:endParaRPr lang="ru-RU" b="1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4.3. ІНТЕНСИВНІСТЬ і РІВЕНЬ ВНУТРІШНЬОГАЛУЗЕВОГО ОБМІНУ (методика </a:t>
            </a:r>
            <a:r>
              <a:rPr lang="uk-UA" b="1" dirty="0" err="1"/>
              <a:t>Грубела</a:t>
            </a:r>
            <a:r>
              <a:rPr lang="uk-UA" b="1" dirty="0"/>
              <a:t> </a:t>
            </a:r>
            <a:r>
              <a:rPr lang="uk-UA" b="1" dirty="0" err="1"/>
              <a:t>Ллойда</a:t>
            </a:r>
            <a:r>
              <a:rPr lang="uk-UA" b="1" dirty="0"/>
              <a:t>)</a:t>
            </a:r>
            <a:endParaRPr lang="ru-RU" dirty="0"/>
          </a:p>
          <a:p>
            <a:pPr>
              <a:buNone/>
            </a:pPr>
            <a:r>
              <a:rPr lang="uk-UA" sz="2400" b="1" dirty="0"/>
              <a:t>4.3.1. </a:t>
            </a:r>
            <a:r>
              <a:rPr lang="en-US" sz="2400" b="1" dirty="0"/>
              <a:t>H</a:t>
            </a:r>
            <a:r>
              <a:rPr lang="en-US" sz="2400" b="1" baseline="-25000" dirty="0"/>
              <a:t>i </a:t>
            </a:r>
            <a:r>
              <a:rPr lang="uk-UA" sz="2400" b="1" dirty="0"/>
              <a:t>– РІВЕНЬ ВНУТРІШНЬОГАЛУЗЕВОЇ ТОРГІВЛІ – різниця загального обігу даної галузі та обсягу міжгалузевої торгівлі цієї галузі:</a:t>
            </a:r>
            <a:endParaRPr lang="ru-RU" sz="2400" dirty="0"/>
          </a:p>
          <a:p>
            <a:pPr>
              <a:buNone/>
            </a:pPr>
            <a:r>
              <a:rPr lang="en-US" sz="2400" b="1" dirty="0"/>
              <a:t>H</a:t>
            </a:r>
            <a:r>
              <a:rPr lang="en-US" sz="2400" b="1" baseline="-25000" dirty="0"/>
              <a:t>i </a:t>
            </a:r>
            <a:r>
              <a:rPr lang="uk-UA" sz="2400" b="1" dirty="0"/>
              <a:t>= (Е</a:t>
            </a:r>
            <a:r>
              <a:rPr lang="en-US" sz="2400" b="1" baseline="-25000" dirty="0" err="1"/>
              <a:t>i</a:t>
            </a:r>
            <a:r>
              <a:rPr lang="uk-UA" sz="2400" b="1" dirty="0"/>
              <a:t> + І</a:t>
            </a:r>
            <a:r>
              <a:rPr lang="en-US" sz="2400" b="1" baseline="-25000" dirty="0" err="1"/>
              <a:t>i</a:t>
            </a:r>
            <a:r>
              <a:rPr lang="uk-UA" sz="2400" b="1" dirty="0"/>
              <a:t>) – </a:t>
            </a:r>
            <a:r>
              <a:rPr lang="en-US" sz="2400" b="1" dirty="0"/>
              <a:t>[ </a:t>
            </a:r>
            <a:r>
              <a:rPr lang="en-US" sz="2400" b="1" dirty="0" err="1"/>
              <a:t>E</a:t>
            </a:r>
            <a:r>
              <a:rPr lang="en-US" sz="2400" b="1" baseline="-25000" dirty="0" err="1"/>
              <a:t>i</a:t>
            </a:r>
            <a:r>
              <a:rPr lang="en-US" sz="2400" b="1" dirty="0"/>
              <a:t> – I</a:t>
            </a:r>
            <a:r>
              <a:rPr lang="en-US" sz="2400" b="1" baseline="-25000" dirty="0"/>
              <a:t>i</a:t>
            </a:r>
            <a:r>
              <a:rPr lang="en-US" sz="2400" b="1" dirty="0"/>
              <a:t>]</a:t>
            </a:r>
            <a:endParaRPr lang="uk-UA" sz="2400" b="1" dirty="0"/>
          </a:p>
          <a:p>
            <a:pPr>
              <a:buNone/>
            </a:pPr>
            <a:r>
              <a:rPr lang="uk-UA" sz="2400" b="1" dirty="0" err="1"/>
              <a:t>Еі</a:t>
            </a:r>
            <a:r>
              <a:rPr lang="uk-UA" sz="2400" b="1" dirty="0"/>
              <a:t>, Іі – відповідно експорт та імпорт галузі і ;</a:t>
            </a:r>
            <a:endParaRPr lang="ru-RU" sz="2400" dirty="0"/>
          </a:p>
          <a:p>
            <a:pPr>
              <a:buNone/>
            </a:pPr>
            <a:r>
              <a:rPr lang="uk-UA" sz="2400" b="1" dirty="0"/>
              <a:t>(Е</a:t>
            </a:r>
            <a:r>
              <a:rPr lang="en-US" sz="2400" b="1" baseline="-25000" dirty="0" err="1"/>
              <a:t>i</a:t>
            </a:r>
            <a:r>
              <a:rPr lang="uk-UA" sz="2400" b="1" dirty="0"/>
              <a:t> + І</a:t>
            </a:r>
            <a:r>
              <a:rPr lang="en-US" sz="2400" b="1" baseline="-25000" dirty="0" err="1"/>
              <a:t>i</a:t>
            </a:r>
            <a:r>
              <a:rPr lang="uk-UA" sz="2400" b="1" dirty="0"/>
              <a:t>)</a:t>
            </a:r>
            <a:r>
              <a:rPr lang="ru-RU" sz="2400" b="1" dirty="0"/>
              <a:t> – </a:t>
            </a:r>
            <a:r>
              <a:rPr lang="uk-UA" sz="2400" b="1" dirty="0"/>
              <a:t>вартість зовнішньоторговельного обігу галузі;</a:t>
            </a:r>
            <a:endParaRPr lang="ru-RU" sz="2400" dirty="0"/>
          </a:p>
          <a:p>
            <a:pPr>
              <a:buNone/>
            </a:pPr>
            <a:r>
              <a:rPr lang="ru-RU" sz="2400" b="1" dirty="0"/>
              <a:t>[ </a:t>
            </a:r>
            <a:r>
              <a:rPr lang="en-US" sz="2400" b="1" dirty="0" err="1"/>
              <a:t>E</a:t>
            </a:r>
            <a:r>
              <a:rPr lang="en-US" sz="2400" b="1" baseline="-25000" dirty="0" err="1"/>
              <a:t>i</a:t>
            </a:r>
            <a:r>
              <a:rPr lang="ru-RU" sz="2400" b="1" dirty="0"/>
              <a:t> – </a:t>
            </a:r>
            <a:r>
              <a:rPr lang="en-US" sz="2400" b="1" dirty="0"/>
              <a:t>I</a:t>
            </a:r>
            <a:r>
              <a:rPr lang="en-US" sz="2400" b="1" baseline="-25000" dirty="0"/>
              <a:t>i</a:t>
            </a:r>
            <a:r>
              <a:rPr lang="ru-RU" sz="2400" b="1" dirty="0"/>
              <a:t>]</a:t>
            </a:r>
            <a:r>
              <a:rPr lang="uk-UA" sz="2400" b="1" dirty="0"/>
              <a:t> – абсолютна вартість різниці між експортом та імпортом виробів даної галузі, що дорівнює обсягу міжгалузевої торгівлі галузі і.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4.3.2. ІНТЕНСИВНІСТЬ ВНУТРІШНЬОГАЛУЗЕВОЇ ТОРГІВЛІ МІЖ КРАЇНАМИ</a:t>
            </a:r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en-US" b="1" dirty="0" err="1"/>
              <a:t>Ui</a:t>
            </a:r>
            <a:r>
              <a:rPr lang="en-US" b="1" dirty="0"/>
              <a:t> = (</a:t>
            </a:r>
            <a:r>
              <a:rPr lang="en-US" b="1" dirty="0" err="1"/>
              <a:t>Ei</a:t>
            </a:r>
            <a:r>
              <a:rPr lang="en-US" b="1" dirty="0"/>
              <a:t> + Ii ) – [</a:t>
            </a:r>
            <a:r>
              <a:rPr lang="en-US" b="1" dirty="0" err="1"/>
              <a:t>Ei</a:t>
            </a:r>
            <a:r>
              <a:rPr lang="en-US" b="1" dirty="0"/>
              <a:t> – Ii] / (</a:t>
            </a:r>
            <a:r>
              <a:rPr lang="en-US" b="1" dirty="0" err="1"/>
              <a:t>Ei</a:t>
            </a:r>
            <a:r>
              <a:rPr lang="en-US" b="1" dirty="0"/>
              <a:t> + Ii) * 100%;</a:t>
            </a:r>
            <a:endParaRPr lang="uk-UA" b="1" dirty="0"/>
          </a:p>
          <a:p>
            <a:pPr>
              <a:buNone/>
            </a:pPr>
            <a:r>
              <a:rPr lang="en-US" b="1" dirty="0" err="1"/>
              <a:t>U</a:t>
            </a:r>
            <a:r>
              <a:rPr lang="en-US" b="1" baseline="-25000" dirty="0" err="1"/>
              <a:t>i</a:t>
            </a:r>
            <a:r>
              <a:rPr lang="en-US" b="1" baseline="-25000" dirty="0"/>
              <a:t> </a:t>
            </a:r>
            <a:r>
              <a:rPr lang="uk-UA" b="1" dirty="0"/>
              <a:t>= (</a:t>
            </a:r>
            <a:r>
              <a:rPr lang="en-US" b="1" dirty="0"/>
              <a:t>H</a:t>
            </a:r>
            <a:r>
              <a:rPr lang="en-US" b="1" baseline="-25000" dirty="0"/>
              <a:t>i </a:t>
            </a:r>
            <a:r>
              <a:rPr lang="uk-UA" b="1" dirty="0"/>
              <a:t>/ (</a:t>
            </a:r>
            <a:r>
              <a:rPr lang="en-US" b="1" dirty="0" err="1"/>
              <a:t>E</a:t>
            </a:r>
            <a:r>
              <a:rPr lang="en-US" b="1" baseline="-25000" dirty="0" err="1"/>
              <a:t>i</a:t>
            </a:r>
            <a:r>
              <a:rPr lang="uk-UA" b="1" dirty="0"/>
              <a:t> + </a:t>
            </a:r>
            <a:r>
              <a:rPr lang="en-US" b="1" dirty="0"/>
              <a:t>I</a:t>
            </a:r>
            <a:r>
              <a:rPr lang="en-US" b="1" baseline="-25000" dirty="0"/>
              <a:t>i</a:t>
            </a:r>
            <a:r>
              <a:rPr lang="uk-UA" b="1" dirty="0"/>
              <a:t>)) * 100%</a:t>
            </a:r>
            <a:endParaRPr lang="ru-RU" dirty="0"/>
          </a:p>
          <a:p>
            <a:pPr>
              <a:buNone/>
            </a:pPr>
            <a:r>
              <a:rPr lang="uk-UA" sz="2400" b="1" dirty="0"/>
              <a:t>0 – ВНУТРІШНЬОГАЛУЗЕВИЙ ОБМІН ВІДСУТНІЙ;</a:t>
            </a:r>
          </a:p>
          <a:p>
            <a:pPr>
              <a:buNone/>
            </a:pPr>
            <a:r>
              <a:rPr lang="uk-UA" sz="2400" b="1" dirty="0"/>
              <a:t>100 – ОБМІН МАЄ ВИКЛЮЧНО ВНУТРІШНЬОГАЛУЗЕВИЙ ХАРАКТЕР</a:t>
            </a:r>
          </a:p>
          <a:p>
            <a:pPr>
              <a:buNone/>
            </a:pPr>
            <a:r>
              <a:rPr lang="uk-UA" sz="2400" b="1" dirty="0"/>
              <a:t>СЕРЕДНІЙ РІВЕНЬ ІНТЕНСИВНОСТІ ВНУТРІШНЬОГАЛУЗЕВОГО ОБМІНУ СЕРЕД ГАЛУЗЕЙ ДАНОЇ КРАЇНИ:</a:t>
            </a:r>
          </a:p>
          <a:p>
            <a:pPr>
              <a:buNone/>
            </a:pPr>
            <a:r>
              <a:rPr lang="en-US" sz="2400" b="1" dirty="0" err="1"/>
              <a:t>Ui</a:t>
            </a:r>
            <a:r>
              <a:rPr lang="en-US" sz="2400" b="1" dirty="0"/>
              <a:t> = ∑ (</a:t>
            </a:r>
            <a:r>
              <a:rPr lang="en-US" sz="2400" b="1" dirty="0" err="1"/>
              <a:t>Ei</a:t>
            </a:r>
            <a:r>
              <a:rPr lang="en-US" sz="2400" b="1" dirty="0"/>
              <a:t> + Ii) – [</a:t>
            </a:r>
            <a:r>
              <a:rPr lang="en-US" sz="2400" b="1" dirty="0" err="1"/>
              <a:t>Ei</a:t>
            </a:r>
            <a:r>
              <a:rPr lang="en-US" sz="2400" b="1" dirty="0"/>
              <a:t> – Ii] / (</a:t>
            </a:r>
            <a:r>
              <a:rPr lang="en-US" sz="2400" b="1" dirty="0" err="1"/>
              <a:t>Ei</a:t>
            </a:r>
            <a:r>
              <a:rPr lang="en-US" sz="2400" b="1" dirty="0"/>
              <a:t> + Ii) * 100%,   ( </a:t>
            </a:r>
            <a:r>
              <a:rPr lang="en-US" sz="2400" b="1" dirty="0" err="1"/>
              <a:t>i</a:t>
            </a:r>
            <a:r>
              <a:rPr lang="en-US" sz="2400" b="1" dirty="0"/>
              <a:t> =[1; n] )</a:t>
            </a:r>
            <a:endParaRPr lang="uk-UA" sz="2400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i="1" dirty="0"/>
              <a:t>5</a:t>
            </a:r>
            <a:r>
              <a:rPr lang="uk-UA" b="1" i="1" dirty="0"/>
              <a:t>.</a:t>
            </a:r>
            <a:r>
              <a:rPr lang="en-US" b="1" i="1" dirty="0"/>
              <a:t> </a:t>
            </a:r>
            <a:r>
              <a:rPr lang="uk-UA" b="1" i="1" dirty="0"/>
              <a:t>ПОКАЗНИКИ ЕФЕКТИВНОСТІ</a:t>
            </a:r>
            <a:endParaRPr lang="ru-RU" b="1" dirty="0"/>
          </a:p>
          <a:p>
            <a:pPr lvl="0">
              <a:buNone/>
            </a:pPr>
            <a:endParaRPr lang="uk-UA" sz="2400" b="1" u="sng" dirty="0"/>
          </a:p>
          <a:p>
            <a:pPr lvl="0">
              <a:buNone/>
            </a:pPr>
            <a:r>
              <a:rPr lang="en-US" sz="3200" b="1" u="sng" dirty="0"/>
              <a:t>5.1. </a:t>
            </a:r>
            <a:r>
              <a:rPr lang="ru-RU" sz="3200" b="1" u="sng" dirty="0"/>
              <a:t>МАКРОЕКОНОМІЧНІ:</a:t>
            </a:r>
            <a:endParaRPr lang="ru-RU" sz="3200" dirty="0"/>
          </a:p>
          <a:p>
            <a:pPr lvl="0">
              <a:buNone/>
            </a:pPr>
            <a:r>
              <a:rPr lang="en-US" sz="3200" b="1" dirty="0"/>
              <a:t>5</a:t>
            </a:r>
            <a:r>
              <a:rPr lang="uk-UA" sz="3200" b="1" dirty="0"/>
              <a:t>.1.1. </a:t>
            </a:r>
            <a:r>
              <a:rPr lang="ru-RU" sz="3200" b="1" dirty="0"/>
              <a:t>ЕФЕКТИВНІСТЬ ЗТО: Е</a:t>
            </a:r>
            <a:r>
              <a:rPr lang="ru-RU" sz="3200" b="1" baseline="-25000" dirty="0"/>
              <a:t>ЗТО</a:t>
            </a:r>
            <a:r>
              <a:rPr lang="ru-RU" sz="3200" b="1" dirty="0"/>
              <a:t>=В</a:t>
            </a:r>
            <a:r>
              <a:rPr lang="ru-RU" sz="3200" b="1" baseline="-25000" dirty="0"/>
              <a:t>І</a:t>
            </a:r>
            <a:r>
              <a:rPr lang="ru-RU" sz="3200" b="1" dirty="0"/>
              <a:t>/В</a:t>
            </a:r>
            <a:r>
              <a:rPr lang="ru-RU" sz="3200" b="1" baseline="-25000" dirty="0"/>
              <a:t>Е,</a:t>
            </a:r>
            <a:endParaRPr lang="ru-RU" sz="3200" dirty="0"/>
          </a:p>
          <a:p>
            <a:pPr>
              <a:buNone/>
            </a:pPr>
            <a:r>
              <a:rPr lang="ru-RU" sz="3200" b="1" dirty="0"/>
              <a:t> де</a:t>
            </a:r>
            <a:r>
              <a:rPr lang="ru-RU" sz="3200" b="1" baseline="-25000" dirty="0"/>
              <a:t> </a:t>
            </a:r>
            <a:r>
              <a:rPr lang="ru-RU" sz="3200" b="1" dirty="0"/>
              <a:t>В</a:t>
            </a:r>
            <a:r>
              <a:rPr lang="ru-RU" sz="3200" b="1" baseline="-25000" dirty="0"/>
              <a:t>І </a:t>
            </a:r>
            <a:r>
              <a:rPr lang="ru-RU" sz="3200" b="1" dirty="0"/>
              <a:t>– ЕКОНОМІЯ ВИТРАТ У РЕЗУЛЬТАТІ І</a:t>
            </a:r>
            <a:r>
              <a:rPr lang="ru-RU" sz="3200" b="1" baseline="-25000" dirty="0"/>
              <a:t>М; </a:t>
            </a:r>
            <a:endParaRPr lang="ru-RU" sz="3200" dirty="0"/>
          </a:p>
          <a:p>
            <a:pPr>
              <a:buNone/>
            </a:pPr>
            <a:r>
              <a:rPr lang="ru-RU" sz="3200" b="1" dirty="0"/>
              <a:t>В</a:t>
            </a:r>
            <a:r>
              <a:rPr lang="ru-RU" sz="3200" b="1" baseline="-25000" dirty="0"/>
              <a:t>Е </a:t>
            </a:r>
            <a:r>
              <a:rPr lang="ru-RU" sz="3200" b="1" dirty="0"/>
              <a:t>– НАЦІОНАЛЬНІ ВИТРАТИ НА Е</a:t>
            </a:r>
            <a:r>
              <a:rPr lang="ru-RU" sz="3200" b="1" baseline="-25000" dirty="0"/>
              <a:t>К;</a:t>
            </a:r>
            <a:endParaRPr lang="ru-RU" sz="3200" dirty="0"/>
          </a:p>
          <a:p>
            <a:pPr lvl="0">
              <a:buNone/>
            </a:pPr>
            <a:endParaRPr lang="uk-UA" sz="3200" b="1" dirty="0"/>
          </a:p>
          <a:p>
            <a:pPr lvl="0">
              <a:buNone/>
            </a:pPr>
            <a:endParaRPr lang="uk-UA" sz="3200" b="1" dirty="0"/>
          </a:p>
          <a:p>
            <a:pPr lvl="0">
              <a:buNone/>
            </a:pPr>
            <a:r>
              <a:rPr lang="uk-UA" sz="3200" b="1" dirty="0"/>
              <a:t>5.1.2. ЕФЕКТИВНІСТЬ ЕКСПОРТУ </a:t>
            </a:r>
          </a:p>
          <a:p>
            <a:pPr lvl="0">
              <a:buNone/>
            </a:pPr>
            <a:r>
              <a:rPr lang="uk-UA" sz="3200" b="1" dirty="0" err="1"/>
              <a:t>Ее</a:t>
            </a:r>
            <a:r>
              <a:rPr lang="uk-UA" sz="3200" b="1" dirty="0"/>
              <a:t>  = </a:t>
            </a:r>
            <a:r>
              <a:rPr lang="en-US" sz="3200" b="1" dirty="0" err="1"/>
              <a:t>Ve</a:t>
            </a:r>
            <a:r>
              <a:rPr lang="en-US" sz="3200" b="1" dirty="0"/>
              <a:t> / Be</a:t>
            </a:r>
            <a:r>
              <a:rPr lang="uk-UA" sz="3200" b="1" dirty="0"/>
              <a:t>, </a:t>
            </a:r>
          </a:p>
          <a:p>
            <a:pPr lvl="0">
              <a:buNone/>
            </a:pPr>
            <a:r>
              <a:rPr lang="en-US" sz="3200" b="1" dirty="0" err="1"/>
              <a:t>Ve</a:t>
            </a:r>
            <a:r>
              <a:rPr lang="uk-UA" sz="3200" b="1" dirty="0"/>
              <a:t> – валютна виручка від експорту товарів і послуг</a:t>
            </a:r>
          </a:p>
          <a:p>
            <a:pPr lvl="0">
              <a:buNone/>
            </a:pPr>
            <a:r>
              <a:rPr lang="en-US" sz="3200" b="1" dirty="0"/>
              <a:t> Be</a:t>
            </a:r>
            <a:r>
              <a:rPr lang="uk-UA" sz="3200" b="1" dirty="0"/>
              <a:t> – національні витрати на експорт</a:t>
            </a:r>
            <a:endParaRPr lang="ru-RU" sz="3200" b="1" dirty="0"/>
          </a:p>
          <a:p>
            <a:pPr>
              <a:buNone/>
            </a:pPr>
            <a:endParaRPr lang="uk-UA" b="1" baseline="-25000" dirty="0"/>
          </a:p>
          <a:p>
            <a:pPr>
              <a:buNone/>
            </a:pPr>
            <a:endParaRPr lang="uk-UA" b="1" baseline="-25000" dirty="0"/>
          </a:p>
          <a:p>
            <a:pPr>
              <a:buNone/>
            </a:pPr>
            <a:endParaRPr lang="uk-UA" b="1" baseline="-250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91944"/>
          </a:xfrm>
        </p:spPr>
        <p:txBody>
          <a:bodyPr/>
          <a:lstStyle/>
          <a:p>
            <a:pPr lvl="0">
              <a:buNone/>
            </a:pPr>
            <a:r>
              <a:rPr lang="ru-RU" sz="2800" b="1" dirty="0"/>
              <a:t>5.1.3. ЕФЕКТИВНІСТЬ ІМПОРТУ І</a:t>
            </a:r>
            <a:r>
              <a:rPr lang="ru-RU" sz="2800" b="1" baseline="-25000" dirty="0"/>
              <a:t>М </a:t>
            </a:r>
            <a:r>
              <a:rPr lang="ru-RU" sz="2800" b="1" dirty="0"/>
              <a:t>: Е</a:t>
            </a:r>
            <a:r>
              <a:rPr lang="ru-RU" sz="2800" b="1" baseline="-25000" dirty="0"/>
              <a:t>І</a:t>
            </a:r>
            <a:r>
              <a:rPr lang="ru-RU" sz="2800" b="1" dirty="0"/>
              <a:t>= В</a:t>
            </a:r>
            <a:r>
              <a:rPr lang="ru-RU" sz="2800" b="1" baseline="-25000" dirty="0"/>
              <a:t>І</a:t>
            </a:r>
            <a:r>
              <a:rPr lang="ru-RU" sz="2800" b="1" dirty="0"/>
              <a:t>/</a:t>
            </a:r>
            <a:r>
              <a:rPr lang="en-US" sz="2800" b="1" dirty="0"/>
              <a:t>V</a:t>
            </a:r>
            <a:r>
              <a:rPr lang="en-US" sz="2800" b="1" baseline="-25000" dirty="0"/>
              <a:t>I</a:t>
            </a:r>
            <a:r>
              <a:rPr lang="ru-RU" sz="2800" b="1" baseline="-25000" dirty="0"/>
              <a:t>,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де </a:t>
            </a:r>
            <a:r>
              <a:rPr lang="en-US" sz="2800" b="1" dirty="0"/>
              <a:t>V</a:t>
            </a:r>
            <a:r>
              <a:rPr lang="en-US" sz="2800" b="1" baseline="-25000" dirty="0"/>
              <a:t>I </a:t>
            </a:r>
            <a:r>
              <a:rPr lang="ru-RU" sz="2800" b="1" dirty="0"/>
              <a:t>– ВАЛЮТНІ ВИТРАТИ НА І</a:t>
            </a:r>
            <a:r>
              <a:rPr lang="ru-RU" sz="2800" b="1" baseline="-25000" dirty="0"/>
              <a:t>М;</a:t>
            </a:r>
            <a:endParaRPr lang="ru-RU" sz="2800" dirty="0"/>
          </a:p>
          <a:p>
            <a:pPr lvl="0">
              <a:buNone/>
            </a:pPr>
            <a:r>
              <a:rPr lang="ru-RU" sz="2800" b="1" dirty="0"/>
              <a:t>ЕФЕКТИВНІСТЬ ЕКСПОРТУ:   </a:t>
            </a:r>
            <a:r>
              <a:rPr lang="en-US" sz="2800" b="1" dirty="0"/>
              <a:t>E</a:t>
            </a:r>
            <a:r>
              <a:rPr lang="en-US" sz="2800" b="1" baseline="-25000" dirty="0"/>
              <a:t>E </a:t>
            </a:r>
            <a:r>
              <a:rPr lang="ru-RU" sz="2800" b="1" dirty="0"/>
              <a:t>= </a:t>
            </a:r>
            <a:r>
              <a:rPr lang="en-US" sz="2800" b="1" dirty="0"/>
              <a:t>V</a:t>
            </a:r>
            <a:r>
              <a:rPr lang="ru-RU" sz="2800" b="1" baseline="-25000" dirty="0"/>
              <a:t>Е</a:t>
            </a:r>
            <a:r>
              <a:rPr lang="ru-RU" sz="2800" b="1" dirty="0"/>
              <a:t>/</a:t>
            </a:r>
            <a:r>
              <a:rPr lang="en-US" sz="2800" b="1" dirty="0"/>
              <a:t>B</a:t>
            </a:r>
            <a:r>
              <a:rPr lang="en-US" sz="2800" b="1" baseline="-25000" dirty="0"/>
              <a:t>E</a:t>
            </a:r>
            <a:r>
              <a:rPr lang="ru-RU" sz="2800" b="1" baseline="-25000" dirty="0"/>
              <a:t>,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де </a:t>
            </a:r>
            <a:r>
              <a:rPr lang="en-US" sz="2800" b="1" dirty="0"/>
              <a:t>V</a:t>
            </a:r>
            <a:r>
              <a:rPr lang="ru-RU" sz="2800" b="1" baseline="-25000" dirty="0"/>
              <a:t>Е </a:t>
            </a:r>
            <a:r>
              <a:rPr lang="ru-RU" sz="2800" b="1" dirty="0"/>
              <a:t>– ВАЛЮТНА ВИРУЧКА ВІД </a:t>
            </a:r>
            <a:r>
              <a:rPr lang="ru-RU" b="1" dirty="0"/>
              <a:t>Е</a:t>
            </a:r>
            <a:r>
              <a:rPr lang="ru-RU" b="1" baseline="-25000" dirty="0"/>
              <a:t>К.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uk-UA" b="1" u="sng" dirty="0"/>
              <a:t> </a:t>
            </a:r>
            <a:r>
              <a:rPr lang="uk-UA" sz="3800" b="1" u="sng" dirty="0"/>
              <a:t>5.2. ЕФЕКТИВНІСТЬ ЗОВНІШНЬОТОРГОВЕЛЬНОЇ ОПЕРАЦІЇ:</a:t>
            </a:r>
            <a:endParaRPr lang="ru-RU" sz="3800" b="1" dirty="0"/>
          </a:p>
          <a:p>
            <a:pPr lvl="0">
              <a:buNone/>
            </a:pPr>
            <a:endParaRPr lang="uk-UA" sz="3800" b="1" dirty="0"/>
          </a:p>
          <a:p>
            <a:pPr lvl="0">
              <a:buNone/>
            </a:pPr>
            <a:r>
              <a:rPr lang="uk-UA" sz="3800" b="1" dirty="0"/>
              <a:t>5.2.1. ЕФЕКТ ЕКСПОРТУ: </a:t>
            </a:r>
            <a:r>
              <a:rPr lang="uk-UA" sz="3800" b="1" dirty="0" err="1"/>
              <a:t>Ее</a:t>
            </a:r>
            <a:r>
              <a:rPr lang="uk-UA" sz="3800" b="1" dirty="0"/>
              <a:t> = Н</a:t>
            </a:r>
            <a:r>
              <a:rPr lang="uk-UA" sz="3800" b="1" baseline="-25000" dirty="0"/>
              <a:t>е </a:t>
            </a:r>
            <a:r>
              <a:rPr lang="uk-UA" sz="3800" b="1" dirty="0"/>
              <a:t>– </a:t>
            </a:r>
            <a:r>
              <a:rPr lang="uk-UA" sz="3800" b="1" dirty="0" err="1"/>
              <a:t>В</a:t>
            </a:r>
            <a:r>
              <a:rPr lang="uk-UA" sz="3800" b="1" baseline="-25000" dirty="0" err="1"/>
              <a:t>е</a:t>
            </a:r>
            <a:r>
              <a:rPr lang="uk-UA" sz="3800" b="1" baseline="-25000" dirty="0"/>
              <a:t>, </a:t>
            </a:r>
            <a:endParaRPr lang="ru-RU" sz="3800" b="1" dirty="0"/>
          </a:p>
          <a:p>
            <a:pPr>
              <a:buNone/>
            </a:pPr>
            <a:r>
              <a:rPr lang="uk-UA" sz="3800" b="1" dirty="0"/>
              <a:t>де Н</a:t>
            </a:r>
            <a:r>
              <a:rPr lang="uk-UA" sz="3800" b="1" baseline="-25000" dirty="0"/>
              <a:t>е </a:t>
            </a:r>
            <a:r>
              <a:rPr lang="uk-UA" sz="3800" b="1" dirty="0"/>
              <a:t>– ГРИВНЕВІ НАДХОДЖЕННЯ ВІД ЕКСПОРТУ;</a:t>
            </a:r>
            <a:endParaRPr lang="ru-RU" sz="3800" b="1" dirty="0"/>
          </a:p>
          <a:p>
            <a:pPr lvl="0">
              <a:buNone/>
            </a:pPr>
            <a:endParaRPr lang="uk-UA" sz="3800" b="1" dirty="0"/>
          </a:p>
          <a:p>
            <a:pPr lvl="0">
              <a:buNone/>
            </a:pPr>
            <a:r>
              <a:rPr lang="uk-UA" sz="3800" b="1" dirty="0"/>
              <a:t>5.2.2. ЕФЕКТИВНІСТЬ ЕКСПОРТУ ФІРМИ: </a:t>
            </a:r>
          </a:p>
          <a:p>
            <a:pPr lvl="0">
              <a:buNone/>
            </a:pPr>
            <a:r>
              <a:rPr lang="uk-UA" sz="3800" b="1" dirty="0" err="1"/>
              <a:t>Е</a:t>
            </a:r>
            <a:r>
              <a:rPr lang="uk-UA" sz="3800" b="1" baseline="-25000" dirty="0" err="1"/>
              <a:t>е.ф</a:t>
            </a:r>
            <a:r>
              <a:rPr lang="uk-UA" sz="3800" b="1" baseline="-25000" dirty="0"/>
              <a:t>. </a:t>
            </a:r>
            <a:r>
              <a:rPr lang="uk-UA" sz="3800" b="1" dirty="0"/>
              <a:t>= Н</a:t>
            </a:r>
            <a:r>
              <a:rPr lang="uk-UA" sz="3800" b="1" baseline="-25000" dirty="0"/>
              <a:t>е</a:t>
            </a:r>
            <a:r>
              <a:rPr lang="uk-UA" sz="3800" b="1" dirty="0"/>
              <a:t>/</a:t>
            </a:r>
            <a:r>
              <a:rPr lang="uk-UA" sz="3800" b="1" dirty="0" err="1"/>
              <a:t>В</a:t>
            </a:r>
            <a:r>
              <a:rPr lang="uk-UA" sz="3800" b="1" baseline="-25000" dirty="0" err="1"/>
              <a:t>е</a:t>
            </a:r>
            <a:r>
              <a:rPr lang="uk-UA" sz="3800" b="1" baseline="-25000" dirty="0"/>
              <a:t>;</a:t>
            </a:r>
            <a:endParaRPr lang="ru-RU" sz="3800" b="1" dirty="0"/>
          </a:p>
          <a:p>
            <a:pPr lvl="0">
              <a:buNone/>
            </a:pPr>
            <a:endParaRPr lang="uk-UA" sz="3800" b="1" dirty="0"/>
          </a:p>
          <a:p>
            <a:pPr lvl="0">
              <a:buNone/>
            </a:pPr>
            <a:r>
              <a:rPr lang="uk-UA" sz="3800" b="1" dirty="0"/>
              <a:t>5.2.3. РЕНТАБЕЛЬНІСТЬ ЕКСПОРТУ: </a:t>
            </a:r>
          </a:p>
          <a:p>
            <a:pPr lvl="0">
              <a:buNone/>
            </a:pPr>
            <a:r>
              <a:rPr lang="uk-UA" sz="3800" b="1" dirty="0"/>
              <a:t>Р</a:t>
            </a:r>
            <a:r>
              <a:rPr lang="uk-UA" sz="3800" b="1" baseline="-25000" dirty="0"/>
              <a:t>Е</a:t>
            </a:r>
            <a:r>
              <a:rPr lang="uk-UA" sz="3800" b="1" dirty="0"/>
              <a:t> = Н</a:t>
            </a:r>
            <a:r>
              <a:rPr lang="uk-UA" sz="3800" b="1" baseline="-25000" dirty="0"/>
              <a:t>е</a:t>
            </a:r>
            <a:r>
              <a:rPr lang="uk-UA" sz="3800" b="1" dirty="0"/>
              <a:t>/С</a:t>
            </a:r>
            <a:r>
              <a:rPr lang="uk-UA" sz="3800" b="1" baseline="-25000" dirty="0"/>
              <a:t>е</a:t>
            </a:r>
            <a:r>
              <a:rPr lang="uk-UA" sz="3800" b="1" dirty="0"/>
              <a:t>* 100%,</a:t>
            </a:r>
            <a:endParaRPr lang="ru-RU" sz="3800" b="1" dirty="0"/>
          </a:p>
          <a:p>
            <a:pPr>
              <a:buNone/>
            </a:pPr>
            <a:r>
              <a:rPr lang="uk-UA" sz="3800" b="1" dirty="0"/>
              <a:t>де С</a:t>
            </a:r>
            <a:r>
              <a:rPr lang="uk-UA" sz="3800" b="1" baseline="-25000" dirty="0"/>
              <a:t>е </a:t>
            </a:r>
            <a:r>
              <a:rPr lang="uk-UA" sz="3800" b="1" dirty="0"/>
              <a:t>– СОБІВАРТІСТЬ ВИРОБНИЦТВА ЕКСПОРТНОГО ТОВАРУ.</a:t>
            </a:r>
          </a:p>
          <a:p>
            <a:pPr>
              <a:buNone/>
            </a:pPr>
            <a:r>
              <a:rPr lang="uk-UA" sz="3800" b="1" dirty="0"/>
              <a:t> </a:t>
            </a:r>
            <a:endParaRPr lang="ru-RU" sz="3800" dirty="0"/>
          </a:p>
          <a:p>
            <a:pPr>
              <a:buNone/>
            </a:pPr>
            <a:endParaRPr lang="ru-RU" sz="3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b="1" dirty="0"/>
              <a:t>5.2.4. ЕКОНОМІЧНИЙ ЕФЕКТ ІМПОРТУ:</a:t>
            </a:r>
          </a:p>
          <a:p>
            <a:pPr>
              <a:buNone/>
            </a:pPr>
            <a:r>
              <a:rPr lang="uk-UA" sz="2800" b="1" dirty="0" err="1"/>
              <a:t>Еі</a:t>
            </a:r>
            <a:r>
              <a:rPr lang="uk-UA" sz="2800" b="1" dirty="0"/>
              <a:t> = </a:t>
            </a:r>
            <a:r>
              <a:rPr lang="uk-UA" sz="2800" b="1" dirty="0" err="1"/>
              <a:t>Цр</a:t>
            </a:r>
            <a:r>
              <a:rPr lang="uk-UA" sz="2800" b="1" dirty="0"/>
              <a:t> – </a:t>
            </a:r>
            <a:r>
              <a:rPr lang="uk-UA" sz="2800" b="1" dirty="0" err="1"/>
              <a:t>Ві</a:t>
            </a:r>
            <a:r>
              <a:rPr lang="uk-UA" sz="2800" b="1" dirty="0"/>
              <a:t>,</a:t>
            </a:r>
          </a:p>
          <a:p>
            <a:pPr>
              <a:buNone/>
            </a:pPr>
            <a:r>
              <a:rPr lang="uk-UA" sz="2800" b="1" dirty="0" err="1"/>
              <a:t>Цр</a:t>
            </a:r>
            <a:r>
              <a:rPr lang="uk-UA" sz="2800" b="1" dirty="0"/>
              <a:t> – ціна реалізації імпортних товарів на внутрішньому ринку;</a:t>
            </a:r>
          </a:p>
          <a:p>
            <a:pPr>
              <a:buNone/>
            </a:pPr>
            <a:r>
              <a:rPr lang="uk-UA" sz="2800" b="1" dirty="0" err="1"/>
              <a:t>Ві</a:t>
            </a:r>
            <a:r>
              <a:rPr lang="uk-UA" sz="2800" b="1" dirty="0"/>
              <a:t> – витрати на імпорт товарів (контрактна вартість, митні платежі, податки тощо)</a:t>
            </a:r>
          </a:p>
          <a:p>
            <a:pPr>
              <a:buNone/>
            </a:pPr>
            <a:endParaRPr lang="uk-UA" sz="2800" b="1" dirty="0"/>
          </a:p>
          <a:p>
            <a:pPr>
              <a:buNone/>
            </a:pPr>
            <a:r>
              <a:rPr lang="uk-UA" sz="2800" b="1" dirty="0"/>
              <a:t>5.2.5. ЕКОНОМІЧНА ЕФЕКТИВНІСТЬ ІМПОРТУ:</a:t>
            </a:r>
          </a:p>
          <a:p>
            <a:pPr>
              <a:buNone/>
            </a:pPr>
            <a:r>
              <a:rPr lang="uk-UA" sz="2800" b="1" dirty="0" err="1"/>
              <a:t>Еф.і</a:t>
            </a:r>
            <a:r>
              <a:rPr lang="uk-UA" sz="2800" b="1" dirty="0"/>
              <a:t> = </a:t>
            </a:r>
            <a:r>
              <a:rPr lang="uk-UA" sz="2800" b="1" dirty="0" err="1"/>
              <a:t>Еі</a:t>
            </a:r>
            <a:r>
              <a:rPr lang="uk-UA" sz="2800" b="1" dirty="0"/>
              <a:t> / </a:t>
            </a:r>
            <a:r>
              <a:rPr lang="uk-UA" sz="2800" b="1" dirty="0" err="1"/>
              <a:t>Ві</a:t>
            </a:r>
            <a:endParaRPr lang="ru-RU" sz="2800" b="1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6. Динаміки</a:t>
            </a:r>
          </a:p>
          <a:p>
            <a:pPr>
              <a:buNone/>
            </a:pPr>
            <a:r>
              <a:rPr lang="uk-UA" dirty="0"/>
              <a:t>7. Зіставлення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4</a:t>
            </a:r>
            <a:r>
              <a:rPr lang="uk-UA" sz="2800" b="1" dirty="0"/>
              <a:t>. Індикатори глобалізації розвитку міжнародного торговельного обміну</a:t>
            </a:r>
            <a:endParaRPr lang="en-US" sz="2800" b="1" dirty="0"/>
          </a:p>
          <a:p>
            <a:pPr>
              <a:buNone/>
            </a:pPr>
            <a:endParaRPr lang="uk-UA" sz="2800" b="1" dirty="0"/>
          </a:p>
          <a:p>
            <a:pPr algn="ctr">
              <a:buNone/>
            </a:pPr>
            <a:r>
              <a:rPr lang="uk-UA" sz="2800" b="1" u="sng" dirty="0"/>
              <a:t>Індикатори світового розвитку, глобальні </a:t>
            </a:r>
            <a:r>
              <a:rPr lang="uk-UA" sz="2800" b="1" u="sng" dirty="0" err="1"/>
              <a:t>зв”язки</a:t>
            </a:r>
            <a:r>
              <a:rPr lang="uk-UA" sz="2800" b="1" u="sng" dirty="0"/>
              <a:t> (Світовий Банк)</a:t>
            </a:r>
          </a:p>
          <a:p>
            <a:pPr marL="514350" indent="-514350">
              <a:buAutoNum type="arabicPeriod"/>
            </a:pPr>
            <a:r>
              <a:rPr lang="uk-UA" sz="2800" b="1" dirty="0"/>
              <a:t>Інтеграція у світову економіку</a:t>
            </a:r>
            <a:r>
              <a:rPr lang="en-US" sz="2800" b="1" dirty="0"/>
              <a:t> – Integration with the Global economy</a:t>
            </a:r>
          </a:p>
          <a:p>
            <a:pPr marL="514350" indent="-514350">
              <a:buAutoNum type="arabicPeriod"/>
            </a:pPr>
            <a:r>
              <a:rPr lang="uk-UA" sz="2800" b="1" dirty="0"/>
              <a:t>Регіональні торговельні блоки -</a:t>
            </a:r>
            <a:r>
              <a:rPr lang="en-US" sz="2800" b="1" dirty="0"/>
              <a:t> Regional trade blocks</a:t>
            </a:r>
            <a:endParaRPr lang="uk-UA" sz="2800" b="1" dirty="0"/>
          </a:p>
          <a:p>
            <a:pPr marL="514350" indent="-514350">
              <a:buAutoNum type="arabicPeriod"/>
            </a:pPr>
            <a:r>
              <a:rPr lang="uk-UA" sz="2800" b="1" dirty="0"/>
              <a:t>Торговельна інтеграція</a:t>
            </a:r>
            <a:r>
              <a:rPr lang="en-US" sz="2800" b="1" dirty="0"/>
              <a:t> – Trade integration</a:t>
            </a:r>
            <a:endParaRPr lang="uk-UA" sz="2800" b="1" dirty="0"/>
          </a:p>
          <a:p>
            <a:pPr marL="514350" indent="-514350">
              <a:buAutoNum type="arabicPeriod"/>
            </a:pPr>
            <a:r>
              <a:rPr lang="uk-UA" sz="2800" b="1" dirty="0"/>
              <a:t>Інтеграція експорту (імпорту) (% частка від ВВП)</a:t>
            </a:r>
            <a:r>
              <a:rPr lang="en-US" sz="2800" b="1" dirty="0"/>
              <a:t> -</a:t>
            </a:r>
            <a:r>
              <a:rPr lang="uk-UA" sz="2800" b="1" dirty="0"/>
              <a:t> </a:t>
            </a:r>
            <a:r>
              <a:rPr lang="en-US" sz="2800" b="1" dirty="0"/>
              <a:t>Export (Import) integration</a:t>
            </a:r>
            <a:endParaRPr lang="ru-RU" sz="2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u="sng" dirty="0"/>
              <a:t>Вимір глобалізації (ОЕСР)</a:t>
            </a:r>
          </a:p>
          <a:p>
            <a:pPr marL="514350" indent="-514350" algn="just">
              <a:buAutoNum type="arabicPeriod"/>
            </a:pPr>
            <a:r>
              <a:rPr lang="uk-UA" b="1" dirty="0"/>
              <a:t>Структура торгівлі</a:t>
            </a:r>
            <a:r>
              <a:rPr lang="en-US" b="1" dirty="0"/>
              <a:t> -</a:t>
            </a:r>
            <a:r>
              <a:rPr lang="uk-UA" b="1" dirty="0"/>
              <a:t> </a:t>
            </a:r>
            <a:r>
              <a:rPr lang="en-US" b="1" dirty="0"/>
              <a:t>Structure of trade</a:t>
            </a:r>
            <a:endParaRPr lang="uk-UA" b="1" dirty="0"/>
          </a:p>
          <a:p>
            <a:pPr marL="514350" indent="-514350" algn="just">
              <a:buAutoNum type="arabicPeriod"/>
            </a:pPr>
            <a:r>
              <a:rPr lang="uk-UA" b="1" dirty="0"/>
              <a:t>Різновид товарів</a:t>
            </a:r>
            <a:r>
              <a:rPr lang="en-US" b="1" dirty="0"/>
              <a:t> – Nature of trade of region</a:t>
            </a:r>
          </a:p>
          <a:p>
            <a:pPr marL="514350" indent="-514350" algn="just">
              <a:buAutoNum type="arabicPeriod"/>
            </a:pPr>
            <a:endParaRPr lang="en-US" b="1" dirty="0"/>
          </a:p>
          <a:p>
            <a:pPr marL="514350" indent="-514350" algn="just">
              <a:buNone/>
            </a:pPr>
            <a:r>
              <a:rPr lang="uk-UA" b="1" u="sng" dirty="0"/>
              <a:t>Статистика міжнародної торгівлі (СОТ)</a:t>
            </a:r>
          </a:p>
          <a:p>
            <a:pPr marL="514350" indent="-514350" algn="just">
              <a:buAutoNum type="arabicPeriod"/>
            </a:pPr>
            <a:r>
              <a:rPr lang="uk-UA" b="1" dirty="0"/>
              <a:t>Регіональні торговельні угоди (НАФТА, АСЕАН, </a:t>
            </a:r>
            <a:r>
              <a:rPr lang="uk-UA" b="1" dirty="0" err="1"/>
              <a:t>АНКОМ</a:t>
            </a:r>
            <a:r>
              <a:rPr lang="uk-UA" b="1" dirty="0"/>
              <a:t>, МЕРКОСУР)</a:t>
            </a:r>
            <a:r>
              <a:rPr lang="en-US" b="1" dirty="0"/>
              <a:t> – Regional trade agreements</a:t>
            </a:r>
            <a:endParaRPr lang="uk-UA" b="1" dirty="0"/>
          </a:p>
          <a:p>
            <a:pPr marL="514350" indent="-514350" algn="just">
              <a:buAutoNum type="arabicPeriod"/>
            </a:pPr>
            <a:r>
              <a:rPr lang="uk-UA" b="1" dirty="0"/>
              <a:t>Торговельні групи</a:t>
            </a:r>
            <a:r>
              <a:rPr lang="en-US" b="1" dirty="0"/>
              <a:t> – Trade Group</a:t>
            </a:r>
            <a:endParaRPr lang="uk-UA" b="1" dirty="0"/>
          </a:p>
          <a:p>
            <a:pPr marL="514350" indent="-514350" algn="just">
              <a:buNone/>
            </a:pPr>
            <a:endParaRPr lang="en-US" b="1" dirty="0"/>
          </a:p>
          <a:p>
            <a:pPr marL="514350" indent="-514350" algn="just">
              <a:buNone/>
            </a:pPr>
            <a:r>
              <a:rPr lang="uk-UA" b="1" dirty="0"/>
              <a:t> </a:t>
            </a:r>
            <a:r>
              <a:rPr lang="uk-UA" b="1" u="sng" dirty="0"/>
              <a:t>Порівняльні дослідження регіональної інтеграції (</a:t>
            </a:r>
            <a:r>
              <a:rPr lang="uk-UA" b="1" u="sng" dirty="0" err="1"/>
              <a:t>УніверситетООН</a:t>
            </a:r>
            <a:r>
              <a:rPr lang="uk-UA" b="1" u="sng" dirty="0"/>
              <a:t>)</a:t>
            </a:r>
          </a:p>
          <a:p>
            <a:pPr marL="514350" indent="-514350" algn="just">
              <a:buNone/>
            </a:pPr>
            <a:r>
              <a:rPr lang="uk-UA" b="1" dirty="0"/>
              <a:t>1. Регіональна інтеграція – </a:t>
            </a:r>
            <a:r>
              <a:rPr lang="en-US" b="1" dirty="0"/>
              <a:t>Regional integration</a:t>
            </a:r>
            <a:endParaRPr lang="ru-RU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Global Competitiveness Report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u="sng" dirty="0"/>
              <a:t>Індекс глобальної конкурентоспроможності (</a:t>
            </a:r>
            <a:r>
              <a:rPr lang="en-US" b="1" u="sng" dirty="0"/>
              <a:t>Global Competitiveness Index)</a:t>
            </a:r>
            <a:r>
              <a:rPr lang="en-US" b="1" dirty="0"/>
              <a:t> – Xavier </a:t>
            </a:r>
            <a:r>
              <a:rPr lang="en-US" b="1" dirty="0" err="1"/>
              <a:t>Sala</a:t>
            </a:r>
            <a:r>
              <a:rPr lang="en-US" b="1" dirty="0"/>
              <a:t>-</a:t>
            </a:r>
            <a:r>
              <a:rPr lang="en-US" b="1" dirty="0" err="1"/>
              <a:t>i</a:t>
            </a:r>
            <a:r>
              <a:rPr lang="en-US" b="1" dirty="0"/>
              <a:t>-Martin</a:t>
            </a:r>
            <a:r>
              <a:rPr lang="uk-UA" b="1" dirty="0"/>
              <a:t> (Давос)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uk-UA" b="1" dirty="0"/>
              <a:t>Якість інститутів</a:t>
            </a:r>
          </a:p>
          <a:p>
            <a:pPr marL="514350" indent="-514350">
              <a:buAutoNum type="arabicPeriod"/>
            </a:pPr>
            <a:r>
              <a:rPr lang="uk-UA" b="1" dirty="0"/>
              <a:t>Інфраструктура</a:t>
            </a:r>
          </a:p>
          <a:p>
            <a:pPr marL="514350" indent="-514350">
              <a:buAutoNum type="arabicPeriod"/>
            </a:pPr>
            <a:r>
              <a:rPr lang="uk-UA" b="1" dirty="0"/>
              <a:t>Макроекономічна стабільність</a:t>
            </a:r>
          </a:p>
          <a:p>
            <a:pPr marL="514350" indent="-514350">
              <a:buAutoNum type="arabicPeriod"/>
            </a:pPr>
            <a:r>
              <a:rPr lang="uk-UA" b="1" dirty="0"/>
              <a:t>Здоров'я та початкова освіта</a:t>
            </a:r>
          </a:p>
          <a:p>
            <a:pPr marL="514350" indent="-514350">
              <a:buAutoNum type="arabicPeriod"/>
            </a:pPr>
            <a:r>
              <a:rPr lang="uk-UA" b="1" dirty="0"/>
              <a:t>Вища освіта та професійна підготовка</a:t>
            </a:r>
          </a:p>
          <a:p>
            <a:pPr marL="514350" indent="-514350">
              <a:buAutoNum type="arabicPeriod"/>
            </a:pPr>
            <a:r>
              <a:rPr lang="uk-UA" b="1" dirty="0"/>
              <a:t>Ефективність ринку праці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uk-UA" sz="2800" b="1" u="sng" dirty="0"/>
              <a:t>Сфери застосування показників МТ:</a:t>
            </a:r>
          </a:p>
          <a:p>
            <a:pPr marL="457200" indent="-457200">
              <a:buAutoNum type="arabicPeriod"/>
            </a:pPr>
            <a:endParaRPr lang="uk-UA" sz="2400" b="1" u="sng" dirty="0"/>
          </a:p>
          <a:p>
            <a:pPr marL="457200" indent="-457200">
              <a:buAutoNum type="arabicPeriod"/>
            </a:pPr>
            <a:r>
              <a:rPr lang="uk-UA" sz="2400" b="1" dirty="0"/>
              <a:t>Міжнародні зіставлення (індекси концентрації експорту та диверсифікації експорту…..)</a:t>
            </a:r>
          </a:p>
          <a:p>
            <a:pPr marL="457200" indent="-457200">
              <a:buAutoNum type="arabicPeriod"/>
            </a:pPr>
            <a:r>
              <a:rPr lang="uk-UA" sz="2400" b="1" dirty="0"/>
              <a:t>Оцінка розвитку як зовнішньої так і міжнародної торгівлі в цілому</a:t>
            </a:r>
          </a:p>
          <a:p>
            <a:pPr marL="457200" indent="-457200">
              <a:buAutoNum type="arabicPeriod"/>
            </a:pPr>
            <a:r>
              <a:rPr lang="uk-UA" sz="2400" b="1" dirty="0"/>
              <a:t>Аналіз розвитку зовнішньої торгівлі фірми</a:t>
            </a:r>
          </a:p>
          <a:p>
            <a:pPr marL="457200" indent="-457200">
              <a:buAutoNum type="arabicPeriod"/>
            </a:pPr>
            <a:r>
              <a:rPr lang="uk-UA" sz="2400" b="1" dirty="0"/>
              <a:t>Оцінка рівня інтеграції певної країни до світової економіки</a:t>
            </a:r>
          </a:p>
          <a:p>
            <a:pPr marL="457200" indent="-457200">
              <a:buAutoNum type="arabicPeriod"/>
            </a:pPr>
            <a:r>
              <a:rPr lang="uk-UA" sz="2400" b="1" dirty="0"/>
              <a:t>Рівень торговельної взаємодії учасників регіональних інтеграційних угруповань</a:t>
            </a:r>
          </a:p>
          <a:p>
            <a:pPr marL="457200" indent="-457200">
              <a:buAutoNum type="arabicPeriod"/>
            </a:pPr>
            <a:r>
              <a:rPr lang="uk-UA" sz="2400" b="1" dirty="0"/>
              <a:t>Рівень внутрішньо фірмової торгівлі у ТНК</a:t>
            </a:r>
          </a:p>
          <a:p>
            <a:pPr marL="457200" indent="-457200">
              <a:buAutoNum type="arabicPeriod"/>
            </a:pPr>
            <a:r>
              <a:rPr lang="uk-UA" sz="2400" b="1" dirty="0"/>
              <a:t>Інтенсивність ЗТО як прогнозування глобалізації</a:t>
            </a:r>
          </a:p>
          <a:p>
            <a:pPr marL="457200" indent="-457200">
              <a:buAutoNum type="arabicPeriod"/>
            </a:pPr>
            <a:endParaRPr lang="uk-UA" sz="2400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06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/>
              <a:t>Індекс глобальної конкурентоспроможності (</a:t>
            </a:r>
            <a:r>
              <a:rPr lang="en-US" b="1" u="sng" dirty="0"/>
              <a:t>Global Competitiveness Index)</a:t>
            </a:r>
            <a:endParaRPr lang="uk-UA" b="1" u="sng" dirty="0"/>
          </a:p>
          <a:p>
            <a:pPr>
              <a:buNone/>
            </a:pPr>
            <a:r>
              <a:rPr lang="uk-UA" b="1" dirty="0"/>
              <a:t>7. Ефективність ринку товарів та послуг</a:t>
            </a:r>
          </a:p>
          <a:p>
            <a:pPr>
              <a:buNone/>
            </a:pPr>
            <a:r>
              <a:rPr lang="uk-UA" b="1" dirty="0"/>
              <a:t>8. Розвиненість фінансового ринку</a:t>
            </a:r>
          </a:p>
          <a:p>
            <a:pPr>
              <a:buNone/>
            </a:pPr>
            <a:r>
              <a:rPr lang="uk-UA" b="1" dirty="0"/>
              <a:t>9. Технологічний рівень</a:t>
            </a:r>
          </a:p>
          <a:p>
            <a:pPr>
              <a:buNone/>
            </a:pPr>
            <a:r>
              <a:rPr lang="uk-UA" b="1" dirty="0"/>
              <a:t>10. Розмір внутрішнього ринку</a:t>
            </a:r>
          </a:p>
          <a:p>
            <a:pPr>
              <a:buNone/>
            </a:pPr>
            <a:r>
              <a:rPr lang="uk-UA" b="1" dirty="0"/>
              <a:t>11. Конкурентоспроможність компаній</a:t>
            </a:r>
          </a:p>
          <a:p>
            <a:pPr>
              <a:buNone/>
            </a:pPr>
            <a:r>
              <a:rPr lang="uk-UA" b="1" dirty="0"/>
              <a:t>12. Інноваційний потенціал</a:t>
            </a:r>
          </a:p>
          <a:p>
            <a:pPr>
              <a:buNone/>
            </a:pPr>
            <a:endParaRPr lang="uk-UA" b="1" dirty="0"/>
          </a:p>
          <a:p>
            <a:pPr>
              <a:buNone/>
            </a:pPr>
            <a:r>
              <a:rPr lang="en-US" b="1" dirty="0"/>
              <a:t>! </a:t>
            </a:r>
            <a:r>
              <a:rPr lang="uk-UA" b="1" dirty="0"/>
              <a:t>Пошук інструментів вирішення проблем!</a:t>
            </a:r>
          </a:p>
          <a:p>
            <a:pPr>
              <a:buNone/>
            </a:pPr>
            <a:r>
              <a:rPr lang="uk-UA" b="1" dirty="0"/>
              <a:t>! Ефективне зростання (ПП)</a:t>
            </a:r>
          </a:p>
          <a:p>
            <a:pPr>
              <a:buNone/>
            </a:pPr>
            <a:r>
              <a:rPr lang="uk-UA" b="1" dirty="0"/>
              <a:t>! Оздоровлення економік</a:t>
            </a:r>
            <a:endParaRPr lang="uk-U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4957160"/>
          </a:xfrm>
        </p:spPr>
        <p:txBody>
          <a:bodyPr>
            <a:normAutofit/>
          </a:bodyPr>
          <a:lstStyle/>
          <a:p>
            <a:pPr algn="ctr"/>
            <a:r>
              <a:rPr lang="uk-UA" sz="8800" dirty="0"/>
              <a:t>Успіхів!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52290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ьная выноска 4"/>
          <p:cNvSpPr/>
          <p:nvPr/>
        </p:nvSpPr>
        <p:spPr>
          <a:xfrm>
            <a:off x="1691680" y="404664"/>
            <a:ext cx="4752528" cy="1944216"/>
          </a:xfrm>
          <a:prstGeom prst="wedgeEllipseCallou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2555776" y="76470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ea typeface="GungsuhChe" pitchFamily="49" charset="-127"/>
              </a:rPr>
              <a:t>Вторая смена до 18.00…А вечером «Барселона - Реал»…</a:t>
            </a:r>
            <a:endParaRPr lang="uk-UA" sz="2400" dirty="0">
              <a:solidFill>
                <a:srgbClr val="002060"/>
              </a:solidFill>
              <a:latin typeface="Comic Sans MS" pitchFamily="66" charset="0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Обсягові (абсолютні) показники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805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sz="1400" dirty="0"/>
          </a:p>
          <a:p>
            <a:pPr>
              <a:buNone/>
            </a:pPr>
            <a:r>
              <a:rPr lang="en-US" b="1" dirty="0"/>
              <a:t> </a:t>
            </a:r>
          </a:p>
          <a:p>
            <a:pPr>
              <a:buNone/>
            </a:pPr>
            <a:endParaRPr lang="ru-RU" sz="1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lvl="1">
              <a:buNone/>
            </a:pPr>
            <a:r>
              <a:rPr lang="ru-RU" sz="3600" dirty="0"/>
              <a:t>1.1. </a:t>
            </a:r>
            <a:r>
              <a:rPr lang="uk-UA" b="1" dirty="0"/>
              <a:t>ЕКСПОРТ (РЕЕКСПОРТ) – вивезення з країни товарів:</a:t>
            </a:r>
            <a:endParaRPr lang="ru-RU" sz="12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Вироблених, вирощених або добутих у країні;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Раніше ввезених з-за кордону та</a:t>
            </a:r>
            <a:endParaRPr lang="ru-RU" sz="1400" dirty="0"/>
          </a:p>
          <a:p>
            <a:pPr lvl="0" algn="just">
              <a:buNone/>
            </a:pPr>
            <a:r>
              <a:rPr lang="uk-UA" b="1" dirty="0"/>
              <a:t>перероблених на митній території;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Перероблених під митним контролем;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Реекспорт – вивезення товарів:</a:t>
            </a:r>
            <a:endParaRPr lang="ru-RU" sz="1400" dirty="0"/>
          </a:p>
          <a:p>
            <a:pPr lvl="0">
              <a:buNone/>
            </a:pPr>
            <a:r>
              <a:rPr lang="uk-UA" b="1" dirty="0"/>
              <a:t>-  раніше ввезених, але не перероблених в країні (з аукціонів, товарних бірж, консигнаційних складів тощо);</a:t>
            </a:r>
            <a:endParaRPr lang="ru-RU" sz="1400" dirty="0"/>
          </a:p>
          <a:p>
            <a:pPr lvl="0">
              <a:buNone/>
            </a:pPr>
            <a:r>
              <a:rPr lang="uk-UA" b="1" dirty="0"/>
              <a:t>- з території вільних зон;</a:t>
            </a:r>
            <a:endParaRPr lang="ru-RU" sz="1400" dirty="0"/>
          </a:p>
          <a:p>
            <a:pPr lvl="0">
              <a:buNone/>
            </a:pPr>
            <a:r>
              <a:rPr lang="uk-UA" b="1" dirty="0"/>
              <a:t>- З приписних складів.</a:t>
            </a:r>
            <a:endParaRPr lang="ru-RU" sz="1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i="1" dirty="0"/>
              <a:t>Найбільші експортери товарів і послуг на світовий ринок</a:t>
            </a:r>
          </a:p>
          <a:p>
            <a:pPr algn="just">
              <a:buNone/>
            </a:pPr>
            <a:r>
              <a:rPr lang="uk-UA" sz="2800" b="1" u="sng" dirty="0"/>
              <a:t>Товари</a:t>
            </a:r>
            <a:r>
              <a:rPr lang="uk-UA" sz="2800" b="1" dirty="0"/>
              <a:t>: 1.Китай 9,6%; 2.Німеччина 9%; 3.США 8,5%; 4.Японія 4,7%; 5.Нідерланди 4,0%; 6.Франція 3,8%; 7.Італія 3,2%; 8.Бельгія 93,0%; 9.Південна Корея 2,9 %; 10.Сполучене Королівство 2,8%.</a:t>
            </a:r>
          </a:p>
          <a:p>
            <a:pPr algn="just">
              <a:buNone/>
            </a:pPr>
            <a:endParaRPr lang="uk-UA" sz="2800" b="1" dirty="0"/>
          </a:p>
          <a:p>
            <a:pPr algn="just">
              <a:buNone/>
            </a:pPr>
            <a:r>
              <a:rPr lang="uk-UA" sz="2800" b="1" u="sng" dirty="0"/>
              <a:t>Послуги:</a:t>
            </a:r>
            <a:r>
              <a:rPr lang="uk-UA" sz="2800" b="1" dirty="0"/>
              <a:t> 1.США 14,2%; Сполучене Королівство 7,2%; 3.Німеччина 6,5%; 4.Франція 4,2%; 5.Китай 3,9%; 6.Японія 3,8%; 7.Іспанія 3,7%; 8.Італія 3,0%; 9.Ірландія 2,9%; 10. Нідерланди 2,8%.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uk-UA" b="1" dirty="0"/>
              <a:t>1.2. ІМПОРТ (РЕІМПОРТ) – ввезення до країни товарів:</a:t>
            </a:r>
            <a:endParaRPr lang="ru-RU" sz="12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Іноземного походження з країни-виробника або країни посередника з метою:</a:t>
            </a:r>
            <a:endParaRPr lang="ru-RU" sz="1400" dirty="0"/>
          </a:p>
          <a:p>
            <a:pPr lvl="0">
              <a:buNone/>
            </a:pPr>
            <a:r>
              <a:rPr lang="uk-UA" b="1" dirty="0"/>
              <a:t>- Кінцевого споживання;</a:t>
            </a:r>
            <a:endParaRPr lang="ru-RU" sz="1400" dirty="0"/>
          </a:p>
          <a:p>
            <a:pPr lvl="0">
              <a:buNone/>
            </a:pPr>
            <a:r>
              <a:rPr lang="uk-UA" b="1" dirty="0"/>
              <a:t>- Переробки для вивезення або кінцевого споживання.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Для переробки під митним контролем;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З території вільних зон і приписних складів.</a:t>
            </a:r>
            <a:endParaRPr lang="ru-RU" sz="1400" dirty="0"/>
          </a:p>
          <a:p>
            <a:pPr lvl="0">
              <a:buFont typeface="Wingdings" pitchFamily="2" charset="2"/>
              <a:buChar char="q"/>
            </a:pPr>
            <a:r>
              <a:rPr lang="uk-UA" b="1" dirty="0"/>
              <a:t>Реімпорт – ввезення товарів, раніше вивезених, але не перероблених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u="sng" dirty="0"/>
              <a:t>Обсяги світового імпорту</a:t>
            </a:r>
          </a:p>
          <a:p>
            <a:pPr algn="just">
              <a:buNone/>
            </a:pPr>
            <a:r>
              <a:rPr lang="uk-UA" sz="2800" b="1" dirty="0"/>
              <a:t>Понад 40% СІ припадає на 5-ть країн:</a:t>
            </a:r>
          </a:p>
          <a:p>
            <a:pPr algn="just">
              <a:buNone/>
            </a:pPr>
            <a:r>
              <a:rPr lang="uk-UA" sz="2800" b="1" dirty="0"/>
              <a:t>1.США 12,7%; 2. Китай 8%; 3. Німеччина 7,4%; 4.Франція 4,4%; 5.Японія 4,4%; 6.Великобританія 3,8%.</a:t>
            </a:r>
          </a:p>
          <a:p>
            <a:pPr algn="ctr">
              <a:buNone/>
            </a:pPr>
            <a:r>
              <a:rPr lang="uk-UA" sz="2800" b="1" u="sng" dirty="0"/>
              <a:t>ФОБ</a:t>
            </a:r>
            <a:r>
              <a:rPr lang="en-US" sz="2800" b="1" u="sng" dirty="0"/>
              <a:t> &lt; </a:t>
            </a:r>
            <a:r>
              <a:rPr lang="uk-UA" sz="2800" b="1" u="sng" dirty="0" err="1"/>
              <a:t>СІФ</a:t>
            </a:r>
            <a:r>
              <a:rPr lang="uk-UA" sz="2800" b="1" u="sng" dirty="0"/>
              <a:t>        СЕ</a:t>
            </a:r>
            <a:r>
              <a:rPr lang="en-US" sz="2800" b="1" u="sng" dirty="0"/>
              <a:t> &lt;</a:t>
            </a:r>
            <a:r>
              <a:rPr lang="uk-UA" sz="2800" b="1" u="sng" dirty="0"/>
              <a:t>  СІ на 3-6%</a:t>
            </a:r>
          </a:p>
          <a:p>
            <a:pPr algn="just">
              <a:buNone/>
            </a:pPr>
            <a:r>
              <a:rPr lang="uk-UA" sz="2800" b="1" u="sng" dirty="0"/>
              <a:t>Експорт – ФОБ </a:t>
            </a:r>
            <a:r>
              <a:rPr lang="uk-UA" sz="2800" b="1" dirty="0"/>
              <a:t>(ціна товару в країні походження, транспортні та ін. витрати  до моменту його доставки на борт судна)</a:t>
            </a:r>
          </a:p>
          <a:p>
            <a:pPr algn="just">
              <a:buNone/>
            </a:pPr>
            <a:r>
              <a:rPr lang="uk-UA" sz="2800" b="1" u="sng" dirty="0"/>
              <a:t>Імпорт – </a:t>
            </a:r>
            <a:r>
              <a:rPr lang="uk-UA" sz="2800" b="1" u="sng" dirty="0" err="1"/>
              <a:t>СІФ</a:t>
            </a:r>
            <a:r>
              <a:rPr lang="uk-UA" sz="2800" b="1" u="sng" dirty="0"/>
              <a:t> </a:t>
            </a:r>
            <a:r>
              <a:rPr lang="uk-UA" sz="2800" b="1" dirty="0"/>
              <a:t>(ціна товару в країні походження, витрати з перевезення та страхування)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1186</TotalTime>
  <Words>2717</Words>
  <Application>Microsoft Office PowerPoint</Application>
  <PresentationFormat>Экран (4:3)</PresentationFormat>
  <Paragraphs>320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Comic Sans MS</vt:lpstr>
      <vt:lpstr>Constantia</vt:lpstr>
      <vt:lpstr>Wingdings</vt:lpstr>
      <vt:lpstr>Wingdings 2</vt:lpstr>
      <vt:lpstr>Поток</vt:lpstr>
      <vt:lpstr>Показники розвитку міжнародної торгівлі</vt:lpstr>
      <vt:lpstr>Презентация PowerPoint</vt:lpstr>
      <vt:lpstr>І. Структура системи показників розвитку міжнародної торгівлі та сфери їх  застосування</vt:lpstr>
      <vt:lpstr>Презентация PowerPoint</vt:lpstr>
      <vt:lpstr>Обсягові (абсолютні) показники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Global Competitiveness Report</vt:lpstr>
      <vt:lpstr>Презентация PowerPoint</vt:lpstr>
      <vt:lpstr>Успіхів!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Показники розвитку міжнародної торгівлі</dc:title>
  <dc:creator>avtor</dc:creator>
  <cp:lastModifiedBy>Имя Фамилия</cp:lastModifiedBy>
  <cp:revision>136</cp:revision>
  <dcterms:created xsi:type="dcterms:W3CDTF">2010-08-18T11:19:58Z</dcterms:created>
  <dcterms:modified xsi:type="dcterms:W3CDTF">2023-09-04T04:54:22Z</dcterms:modified>
</cp:coreProperties>
</file>