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0" r:id="rId2"/>
    <p:sldId id="291" r:id="rId3"/>
    <p:sldId id="292" r:id="rId4"/>
    <p:sldId id="293" r:id="rId5"/>
    <p:sldId id="294" r:id="rId6"/>
    <p:sldId id="295" r:id="rId7"/>
    <p:sldId id="296" r:id="rId8"/>
    <p:sldId id="334" r:id="rId9"/>
    <p:sldId id="335" r:id="rId10"/>
    <p:sldId id="297" r:id="rId11"/>
    <p:sldId id="298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6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CC0000"/>
    <a:srgbClr val="CABCE6"/>
    <a:srgbClr val="B29FCB"/>
    <a:srgbClr val="B8AEB8"/>
    <a:srgbClr val="CC99FF"/>
    <a:srgbClr val="9999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97" d="100"/>
          <a:sy n="97" d="100"/>
        </p:scale>
        <p:origin x="66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050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71683" name="Rectangle 2051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1600" y="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71684" name="Rectangle 2052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770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71685" name="Rectangle 2053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1600" y="6477000"/>
            <a:ext cx="39624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312C585-CBF1-4C41-97A0-136EEADD9A0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37346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 altLang="ru-RU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1600" y="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endParaRPr lang="ru-RU" altLang="ru-RU"/>
          </a:p>
        </p:txBody>
      </p:sp>
      <p:sp>
        <p:nvSpPr>
          <p:cNvPr id="471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19200" y="3257550"/>
            <a:ext cx="6705600" cy="3086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endParaRPr lang="ru-RU" altLang="ru-RU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1600" y="6515100"/>
            <a:ext cx="3962400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5CFEC756-BB3F-4DC8-A54E-AA7BF7E178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07408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19BFC7-A9D9-48F0-B7E7-0885CD945AF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67560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3A7E66-728C-4EAB-8769-61153F16176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04365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F06756-7661-4021-8D17-A2A7D8F3668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35775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947185DE-7EFC-4A00-924D-A195F160BBB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24638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Заголовок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иаграмма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1B7C33-4536-4621-8855-E7A519918C8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013017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Заголовок, текст и диаграмм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иаграмма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2BB257C-FBDC-4ACC-A79A-B6DE44805FF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7211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Заголовок, картинка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Картинка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7628B5-D2DE-46A0-997A-C32C72042C3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9073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Заголовок, текст и картин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Картинка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2E0F967A-90DC-4F81-B71A-97AD997CE8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807274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3442738-2F08-4376-A862-A7B6261314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05645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38D516-F820-48B9-AAE8-17A1ECF4AD2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5705923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14A0B8-10FE-4296-9667-F728EAED8F9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204982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BA691D-D8E4-4190-84C1-6F5B7E01655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87938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1658D0-D254-4890-9A86-25CA33257EE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1623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9D9120-13E4-4A77-9368-AC5FE12C938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7774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9A8105-C29A-48C6-978A-64B59E4E61C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986541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67821A-50D2-4AEE-BC84-D9FFB7EC292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17022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ABCE6">
                <a:gamma/>
                <a:shade val="81961"/>
                <a:invGamma/>
              </a:srgbClr>
            </a:gs>
            <a:gs pos="50000">
              <a:srgbClr val="CABCE6"/>
            </a:gs>
            <a:gs pos="100000">
              <a:srgbClr val="CABCE6">
                <a:gamma/>
                <a:shade val="81961"/>
                <a:invGamma/>
              </a:srgb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endParaRPr lang="ru-RU" alt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endParaRPr lang="ru-RU" alt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C764F409-DB67-445B-970B-F2A17574D0AF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9D93E-BDA4-4F07-9D13-6DA9488A5D9D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53400" cy="685800"/>
          </a:xfrm>
        </p:spPr>
        <p:txBody>
          <a:bodyPr/>
          <a:lstStyle/>
          <a:p>
            <a:r>
              <a:rPr lang="uk-UA" altLang="ru-RU" sz="3600" b="1" dirty="0"/>
              <a:t>Регулювання міжнародної торгівлі</a:t>
            </a:r>
            <a:endParaRPr lang="ru-RU" altLang="ru-RU" sz="3600" b="1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800" b="1" i="1" dirty="0"/>
              <a:t>Рівні регулювання МТ: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altLang="ru-RU" sz="2800" dirty="0"/>
              <a:t>корпоративний (обмежувальна ділова практика);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altLang="ru-RU" sz="2800" dirty="0"/>
              <a:t>національний (зовнішньоторговельна політика);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altLang="ru-RU" sz="2800" dirty="0"/>
              <a:t>міжнаціональний (торговельні режими);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altLang="ru-RU" sz="2800" dirty="0"/>
              <a:t>наднаціональний або глобальний (СОТ)</a:t>
            </a:r>
          </a:p>
          <a:p>
            <a:pPr>
              <a:lnSpc>
                <a:spcPct val="90000"/>
              </a:lnSpc>
            </a:pPr>
            <a:r>
              <a:rPr lang="uk-UA" altLang="ru-RU" sz="2800" b="1" i="1" dirty="0"/>
              <a:t>Види регулювання МТ: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altLang="ru-RU" sz="2800" dirty="0"/>
              <a:t>одностороннє;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altLang="ru-RU" sz="2800" dirty="0"/>
              <a:t>двостороннє;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altLang="ru-RU" sz="2800" dirty="0"/>
              <a:t>багатостороннє</a:t>
            </a:r>
            <a:endParaRPr lang="ru-RU" altLang="ru-RU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1DCFE9-C831-486C-A6A3-F8686399DCD4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72400" cy="685800"/>
          </a:xfrm>
        </p:spPr>
        <p:txBody>
          <a:bodyPr/>
          <a:lstStyle/>
          <a:p>
            <a:r>
              <a:rPr lang="uk-UA" altLang="ru-RU" sz="3600" b="1"/>
              <a:t>Ключові міжнародні угоди СОТ</a:t>
            </a:r>
            <a:endParaRPr lang="ru-RU" altLang="ru-RU" sz="3600" b="1"/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143000"/>
            <a:ext cx="83058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uk-UA" altLang="ru-RU" sz="2600"/>
              <a:t>Багатосторонні угоди з торгівлі товарами (</a:t>
            </a:r>
            <a:r>
              <a:rPr lang="uk-UA" altLang="ru-RU" sz="2600" b="1"/>
              <a:t>ГАТТ</a:t>
            </a:r>
            <a:r>
              <a:rPr lang="uk-UA" altLang="ru-RU" sz="2600"/>
              <a:t>);</a:t>
            </a:r>
          </a:p>
          <a:p>
            <a:pPr>
              <a:lnSpc>
                <a:spcPct val="90000"/>
              </a:lnSpc>
            </a:pPr>
            <a:r>
              <a:rPr lang="uk-UA" altLang="ru-RU" sz="2600"/>
              <a:t>Генеральна угода про торгівлю послугами (</a:t>
            </a:r>
            <a:r>
              <a:rPr lang="uk-UA" altLang="ru-RU" sz="2600" b="1"/>
              <a:t>ГАТС</a:t>
            </a:r>
            <a:r>
              <a:rPr lang="uk-UA" altLang="ru-RU" sz="2600"/>
              <a:t>);</a:t>
            </a:r>
          </a:p>
          <a:p>
            <a:pPr>
              <a:lnSpc>
                <a:spcPct val="90000"/>
              </a:lnSpc>
            </a:pPr>
            <a:r>
              <a:rPr lang="uk-UA" altLang="ru-RU" sz="2600"/>
              <a:t>Угода про торговельні аспекти прав інтелектуальної власності (</a:t>
            </a:r>
            <a:r>
              <a:rPr lang="uk-UA" altLang="ru-RU" sz="2600" b="1"/>
              <a:t>ТРІПС</a:t>
            </a:r>
            <a:r>
              <a:rPr lang="uk-UA" altLang="ru-RU" sz="2600"/>
              <a:t>);</a:t>
            </a:r>
          </a:p>
          <a:p>
            <a:pPr>
              <a:lnSpc>
                <a:spcPct val="90000"/>
              </a:lnSpc>
            </a:pPr>
            <a:r>
              <a:rPr lang="uk-UA" altLang="ru-RU" sz="2600"/>
              <a:t>Домовленість про правила і процедури врегулювання суперечок;</a:t>
            </a:r>
          </a:p>
          <a:p>
            <a:pPr>
              <a:lnSpc>
                <a:spcPct val="90000"/>
              </a:lnSpc>
            </a:pPr>
            <a:r>
              <a:rPr lang="uk-UA" altLang="ru-RU" sz="2600"/>
              <a:t>Механізм огляду торговельної політики</a:t>
            </a:r>
          </a:p>
          <a:p>
            <a:pPr>
              <a:lnSpc>
                <a:spcPct val="90000"/>
              </a:lnSpc>
            </a:pPr>
            <a:r>
              <a:rPr lang="uk-UA" altLang="ru-RU" sz="2600"/>
              <a:t>Багатосторонні угоди з обмеженою кількістю учасників (угода про торгівлю цивільною авіатехнікою, угода про державні закупівлі, міжнародна угода про торгівлю молочними продуктами, міжнародна угода про торгівлю яловичиною)</a:t>
            </a:r>
            <a:endParaRPr lang="ru-RU" altLang="ru-RU" sz="26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0B576F-6975-453A-A0C4-52F2C0CFF564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"/>
            <a:ext cx="8686800" cy="762000"/>
          </a:xfrm>
        </p:spPr>
        <p:txBody>
          <a:bodyPr/>
          <a:lstStyle/>
          <a:p>
            <a:r>
              <a:rPr lang="uk-UA" altLang="ru-RU" sz="3600" b="1"/>
              <a:t>Основні переваги та суперечності СОТ</a:t>
            </a:r>
            <a:br>
              <a:rPr lang="uk-UA" altLang="ru-RU" sz="3600" b="1"/>
            </a:br>
            <a:r>
              <a:rPr lang="uk-UA" altLang="ru-RU" sz="3600" b="1"/>
              <a:t> </a:t>
            </a:r>
            <a:r>
              <a:rPr lang="uk-UA" altLang="ru-RU" sz="2800" b="1"/>
              <a:t>(за версією офіційного сайту СОТ)</a:t>
            </a:r>
            <a:endParaRPr lang="ru-RU" altLang="ru-RU" sz="2800" b="1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143000"/>
            <a:ext cx="4191000" cy="4724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uk-UA" altLang="ru-RU" sz="2400" b="1"/>
              <a:t>ПЕРЕВАГИ</a:t>
            </a:r>
          </a:p>
          <a:p>
            <a:pPr>
              <a:lnSpc>
                <a:spcPct val="90000"/>
              </a:lnSpc>
            </a:pPr>
            <a:r>
              <a:rPr lang="uk-UA" altLang="ru-RU" sz="1800" b="1"/>
              <a:t>Вирішення суперечок мирним шляхом</a:t>
            </a:r>
          </a:p>
          <a:p>
            <a:pPr>
              <a:lnSpc>
                <a:spcPct val="90000"/>
              </a:lnSpc>
            </a:pPr>
            <a:r>
              <a:rPr lang="uk-UA" altLang="ru-RU" sz="1800" b="1"/>
              <a:t>Стандартизація МТ</a:t>
            </a:r>
          </a:p>
          <a:p>
            <a:pPr>
              <a:lnSpc>
                <a:spcPct val="90000"/>
              </a:lnSpc>
            </a:pPr>
            <a:r>
              <a:rPr lang="uk-UA" altLang="ru-RU" sz="1800" b="1"/>
              <a:t>Зниження тарифних бар</a:t>
            </a:r>
            <a:r>
              <a:rPr lang="uk-UA" altLang="ru-RU" sz="1800" b="1">
                <a:cs typeface="Times New Roman" pitchFamily="18" charset="0"/>
              </a:rPr>
              <a:t>’</a:t>
            </a:r>
            <a:r>
              <a:rPr lang="uk-UA" altLang="ru-RU" sz="1800" b="1"/>
              <a:t>єрів МТ</a:t>
            </a:r>
          </a:p>
          <a:p>
            <a:pPr>
              <a:lnSpc>
                <a:spcPct val="90000"/>
              </a:lnSpc>
            </a:pPr>
            <a:r>
              <a:rPr lang="uk-UA" altLang="ru-RU" sz="1800" b="1"/>
              <a:t>Мінімізація нетарифних методів регулювання МТ</a:t>
            </a:r>
          </a:p>
          <a:p>
            <a:pPr>
              <a:lnSpc>
                <a:spcPct val="90000"/>
              </a:lnSpc>
            </a:pPr>
            <a:r>
              <a:rPr lang="uk-UA" altLang="ru-RU" sz="1800" b="1"/>
              <a:t>Збільшення масштабів МТ</a:t>
            </a:r>
          </a:p>
          <a:p>
            <a:pPr>
              <a:lnSpc>
                <a:spcPct val="90000"/>
              </a:lnSpc>
            </a:pPr>
            <a:r>
              <a:rPr lang="uk-UA" altLang="ru-RU" sz="1800" b="1"/>
              <a:t>Підвищення конкурентоспроможності продукції</a:t>
            </a:r>
          </a:p>
          <a:p>
            <a:pPr>
              <a:lnSpc>
                <a:spcPct val="90000"/>
              </a:lnSpc>
            </a:pPr>
            <a:r>
              <a:rPr lang="uk-UA" altLang="ru-RU" sz="1800" b="1"/>
              <a:t>Прискорення темпів економічного зростання та стандартів життя населення</a:t>
            </a:r>
          </a:p>
          <a:p>
            <a:pPr>
              <a:lnSpc>
                <a:spcPct val="90000"/>
              </a:lnSpc>
            </a:pPr>
            <a:r>
              <a:rPr lang="uk-UA" altLang="ru-RU" sz="1800" b="1"/>
              <a:t>Зниження тиску лобіювання на урядові структури</a:t>
            </a:r>
          </a:p>
          <a:p>
            <a:pPr>
              <a:lnSpc>
                <a:spcPct val="90000"/>
              </a:lnSpc>
            </a:pPr>
            <a:r>
              <a:rPr lang="uk-UA" altLang="ru-RU" sz="1800" b="1"/>
              <a:t>Підвищення ефективності державного управління</a:t>
            </a:r>
          </a:p>
          <a:p>
            <a:pPr>
              <a:lnSpc>
                <a:spcPct val="90000"/>
              </a:lnSpc>
            </a:pPr>
            <a:endParaRPr lang="ru-RU" altLang="ru-RU" sz="1800" b="1"/>
          </a:p>
        </p:txBody>
      </p:sp>
      <p:sp>
        <p:nvSpPr>
          <p:cNvPr id="56324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143000"/>
            <a:ext cx="3810000" cy="47244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uk-UA" altLang="ru-RU" sz="2400" b="1"/>
              <a:t>НЕДОЛІКИ</a:t>
            </a:r>
          </a:p>
          <a:p>
            <a:pPr>
              <a:lnSpc>
                <a:spcPct val="90000"/>
              </a:lnSpc>
            </a:pPr>
            <a:r>
              <a:rPr lang="uk-UA" altLang="ru-RU" sz="1800" b="1"/>
              <a:t>Глобальний диктат СОТ в сфері регулювання МТ</a:t>
            </a:r>
          </a:p>
          <a:p>
            <a:pPr>
              <a:lnSpc>
                <a:spcPct val="90000"/>
              </a:lnSpc>
            </a:pPr>
            <a:r>
              <a:rPr lang="uk-UA" altLang="ru-RU" sz="1800" b="1"/>
              <a:t>Превалювання комерційних цілей над соціальними</a:t>
            </a:r>
          </a:p>
          <a:p>
            <a:pPr>
              <a:lnSpc>
                <a:spcPct val="90000"/>
              </a:lnSpc>
            </a:pPr>
            <a:r>
              <a:rPr lang="uk-UA" altLang="ru-RU" sz="1800" b="1"/>
              <a:t>Діяльність СОТ провокує деформацію ринку праці та підвищення рівня безробіття</a:t>
            </a:r>
          </a:p>
          <a:p>
            <a:pPr>
              <a:lnSpc>
                <a:spcPct val="90000"/>
              </a:lnSpc>
            </a:pPr>
            <a:r>
              <a:rPr lang="uk-UA" altLang="ru-RU" sz="1800" b="1"/>
              <a:t>Невеликі країни практично не впливають на прийняття рішень в межах СОТ</a:t>
            </a:r>
          </a:p>
          <a:p>
            <a:pPr>
              <a:lnSpc>
                <a:spcPct val="90000"/>
              </a:lnSpc>
            </a:pPr>
            <a:r>
              <a:rPr lang="uk-UA" altLang="ru-RU" sz="1800" b="1"/>
              <a:t>СОТ – це інструмент лобіювання інтересів “сильних” гравців</a:t>
            </a:r>
          </a:p>
          <a:p>
            <a:pPr>
              <a:lnSpc>
                <a:spcPct val="90000"/>
              </a:lnSpc>
            </a:pPr>
            <a:r>
              <a:rPr lang="uk-UA" altLang="ru-RU" sz="1800" b="1"/>
              <a:t>Країни зі слабкішим економічним потенціалом змушені вступати до СОТ</a:t>
            </a:r>
          </a:p>
          <a:p>
            <a:pPr>
              <a:lnSpc>
                <a:spcPct val="90000"/>
              </a:lnSpc>
            </a:pPr>
            <a:r>
              <a:rPr lang="uk-UA" altLang="ru-RU" sz="1800" b="1"/>
              <a:t>СОТ – недемократична організація</a:t>
            </a:r>
          </a:p>
          <a:p>
            <a:pPr>
              <a:lnSpc>
                <a:spcPct val="90000"/>
              </a:lnSpc>
            </a:pPr>
            <a:endParaRPr lang="ru-RU" altLang="ru-RU" sz="18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B207F4-AF9E-45F5-B3E7-FE0BF6EA8247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066800"/>
          </a:xfrm>
        </p:spPr>
        <p:txBody>
          <a:bodyPr/>
          <a:lstStyle/>
          <a:p>
            <a:r>
              <a:rPr lang="uk-UA" altLang="ru-RU" sz="3600" b="1"/>
              <a:t>Типи зовнішньоторговельної політики країни</a:t>
            </a:r>
            <a:endParaRPr lang="ru-RU" altLang="ru-RU" sz="3600" b="1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pPr>
              <a:buFontTx/>
              <a:buNone/>
            </a:pPr>
            <a:r>
              <a:rPr lang="uk-UA" altLang="ru-RU" sz="2800" b="1"/>
              <a:t>Вільна торгівля</a:t>
            </a:r>
            <a:r>
              <a:rPr lang="uk-UA" altLang="ru-RU" sz="2800"/>
              <a:t> - політика мінімального державного втручання в  зовнішню торгівлю, що розвивається на основі вільних ринкових сил попиту і пропозиції. </a:t>
            </a:r>
          </a:p>
          <a:p>
            <a:pPr>
              <a:buFontTx/>
              <a:buNone/>
            </a:pPr>
            <a:r>
              <a:rPr lang="uk-UA" altLang="ru-RU" sz="2800"/>
              <a:t>  </a:t>
            </a:r>
          </a:p>
          <a:p>
            <a:pPr>
              <a:buFontTx/>
              <a:buNone/>
            </a:pPr>
            <a:r>
              <a:rPr lang="uk-UA" altLang="ru-RU" sz="2800" b="1"/>
              <a:t>Протекціонізм</a:t>
            </a:r>
            <a:r>
              <a:rPr lang="uk-UA" altLang="ru-RU" sz="2800"/>
              <a:t> – державна політика  захисту внутрішнього ринку від іноземної конкуренції шляхом використання тарифних і нетарифних інструментів торговельної політики.</a:t>
            </a:r>
            <a:endParaRPr lang="ru-RU" altLang="ru-RU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2E00E4-7EB7-4CF6-A0B8-2A4CB0BBF980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r>
              <a:rPr lang="uk-UA" altLang="ru-RU" sz="3600" b="1"/>
              <a:t>Види протекціонізму</a:t>
            </a:r>
            <a:endParaRPr lang="ru-RU" altLang="ru-RU" sz="3600" b="1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8153400" cy="4648200"/>
          </a:xfrm>
        </p:spPr>
        <p:txBody>
          <a:bodyPr/>
          <a:lstStyle/>
          <a:p>
            <a:r>
              <a:rPr lang="uk-UA" altLang="ru-RU" sz="2800" b="1"/>
              <a:t>селективний</a:t>
            </a:r>
            <a:r>
              <a:rPr lang="uk-UA" altLang="ru-RU" sz="2800"/>
              <a:t> – скерований проти окремих країн або окремих видів товарів;</a:t>
            </a:r>
          </a:p>
          <a:p>
            <a:r>
              <a:rPr lang="uk-UA" altLang="ru-RU" sz="2800" b="1"/>
              <a:t>галузевий</a:t>
            </a:r>
            <a:r>
              <a:rPr lang="uk-UA" altLang="ru-RU" sz="2800"/>
              <a:t> – скерований на захист окремих галузей, найчастіше сільського господарства;</a:t>
            </a:r>
          </a:p>
          <a:p>
            <a:r>
              <a:rPr lang="uk-UA" altLang="ru-RU" sz="2800" b="1"/>
              <a:t>колективний</a:t>
            </a:r>
            <a:r>
              <a:rPr lang="uk-UA" altLang="ru-RU" sz="2800"/>
              <a:t> – проводиться об'єднаннями країн щодо країн, які не входять у ці об'єднання;</a:t>
            </a:r>
          </a:p>
          <a:p>
            <a:r>
              <a:rPr lang="uk-UA" altLang="ru-RU" sz="2800" b="1"/>
              <a:t>прихований</a:t>
            </a:r>
            <a:r>
              <a:rPr lang="uk-UA" altLang="ru-RU" sz="2800"/>
              <a:t> – здійснюється методами внутрішньої економічної політики.</a:t>
            </a:r>
            <a:endParaRPr lang="ru-RU" altLang="ru-RU" sz="2800"/>
          </a:p>
          <a:p>
            <a:endParaRPr lang="ru-RU" altLang="ru-RU" sz="28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91D23-AF94-46D7-84EA-8875B659BCDC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uk-UA" altLang="ru-RU" sz="3600" b="1"/>
              <a:t>Типи торговельних режимів</a:t>
            </a:r>
            <a:endParaRPr lang="ru-RU" altLang="ru-RU" sz="3600" b="1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77200" cy="5105400"/>
          </a:xfrm>
        </p:spPr>
        <p:txBody>
          <a:bodyPr/>
          <a:lstStyle/>
          <a:p>
            <a:r>
              <a:rPr lang="uk-UA" altLang="ru-RU" sz="2400" b="1"/>
              <a:t>Преференційний </a:t>
            </a:r>
            <a:r>
              <a:rPr lang="uk-UA" altLang="ru-RU" sz="2400"/>
              <a:t>– особливий пільговий режим, що надається однією державою іншій без поширення на треті країни</a:t>
            </a:r>
          </a:p>
          <a:p>
            <a:r>
              <a:rPr lang="uk-UA" altLang="ru-RU" sz="2400" b="1"/>
              <a:t>Дискримінаційний </a:t>
            </a:r>
            <a:r>
              <a:rPr lang="uk-UA" altLang="ru-RU" sz="2400"/>
              <a:t>передбачає надання суб</a:t>
            </a:r>
            <a:r>
              <a:rPr lang="uk-UA" altLang="ru-RU" sz="2400">
                <a:cs typeface="Times New Roman" pitchFamily="18" charset="0"/>
              </a:rPr>
              <a:t>’</a:t>
            </a:r>
            <a:r>
              <a:rPr lang="uk-UA" altLang="ru-RU" sz="2400"/>
              <a:t>єктам господарювання однієї країни на території країни, що проводить дискримінацію, гірших умов, ніж умови, надані представникам інших країн (реторсії, репресалії)</a:t>
            </a:r>
          </a:p>
          <a:p>
            <a:r>
              <a:rPr lang="uk-UA" altLang="ru-RU" sz="2400" b="1"/>
              <a:t>Режим найбільшого сприяння</a:t>
            </a:r>
            <a:r>
              <a:rPr lang="uk-UA" altLang="ru-RU" sz="2400"/>
              <a:t> діє в межах ГАТТ-СОТ та </a:t>
            </a:r>
            <a:r>
              <a:rPr lang="uk-UA" altLang="ru-RU" sz="2400">
                <a:cs typeface="Times New Roman" pitchFamily="18" charset="0"/>
              </a:rPr>
              <a:t>передбачає, що держави, які домовляються, на взаємній основі надають одна одній привілеї та пільги щодо ставок мита і митних зборів, а також інших правил і механізмів здійснення зовнішньоторговельних операцій</a:t>
            </a:r>
            <a:endParaRPr lang="uk-UA" altLang="ru-RU" sz="2400"/>
          </a:p>
          <a:p>
            <a:pPr>
              <a:buFontTx/>
              <a:buNone/>
            </a:pPr>
            <a:endParaRPr lang="ru-RU" altLang="ru-RU" sz="2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556AAB-49F2-44A0-AF29-84FF6B3B47B6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762000"/>
          </a:xfrm>
        </p:spPr>
        <p:txBody>
          <a:bodyPr/>
          <a:lstStyle/>
          <a:p>
            <a:r>
              <a:rPr lang="uk-UA" altLang="ru-RU" sz="3600" b="1"/>
              <a:t>Тарифне регулювання МТ</a:t>
            </a:r>
            <a:endParaRPr lang="ru-RU" altLang="ru-RU" sz="3600" b="1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772400" cy="5029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uk-UA" altLang="ru-RU" sz="2800" b="1"/>
              <a:t>Митний  тариф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altLang="ru-RU" sz="2800"/>
              <a:t>Інструмент торгової політики;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altLang="ru-RU" sz="2800"/>
              <a:t>Перелік  ставок мита; 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altLang="ru-RU" sz="2800"/>
              <a:t>Конкретна ставка мита.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sz="2800" b="1"/>
              <a:t>Мито</a:t>
            </a:r>
            <a:r>
              <a:rPr lang="uk-UA" altLang="ru-RU" sz="2800"/>
              <a:t> – обов'язковий податок, що стягується митними  органами при  імпорті або  експорті  товару і є умовою експорту або імпорту.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uk-UA" altLang="ru-RU" sz="2800" b="1"/>
              <a:t>Функції мита: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altLang="ru-RU" sz="2800"/>
              <a:t>фіскальна;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altLang="ru-RU" sz="2800"/>
              <a:t>балансуюча;</a:t>
            </a:r>
          </a:p>
          <a:p>
            <a:pPr>
              <a:lnSpc>
                <a:spcPct val="90000"/>
              </a:lnSpc>
              <a:buFontTx/>
              <a:buChar char="-"/>
            </a:pPr>
            <a:r>
              <a:rPr lang="uk-UA" altLang="ru-RU" sz="2800"/>
              <a:t>протекціоністська</a:t>
            </a:r>
            <a:endParaRPr lang="ru-RU" altLang="ru-RU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BC6C79-A5D5-46B7-BC0D-FAC4F02F5FA6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533400"/>
          </a:xfrm>
        </p:spPr>
        <p:txBody>
          <a:bodyPr/>
          <a:lstStyle/>
          <a:p>
            <a:r>
              <a:rPr lang="uk-UA" altLang="ru-RU" sz="3200" b="1"/>
              <a:t>Інструменти нетарифного регулювання МТ</a:t>
            </a:r>
            <a:endParaRPr lang="ru-RU" altLang="ru-RU" sz="3200" b="1"/>
          </a:p>
        </p:txBody>
      </p:sp>
      <p:graphicFrame>
        <p:nvGraphicFramePr>
          <p:cNvPr id="53274" name="Group 26"/>
          <p:cNvGraphicFramePr>
            <a:graphicFrameLocks noGrp="1"/>
          </p:cNvGraphicFramePr>
          <p:nvPr>
            <p:ph type="body" idx="1"/>
          </p:nvPr>
        </p:nvGraphicFramePr>
        <p:xfrm>
          <a:off x="0" y="1143000"/>
          <a:ext cx="9144000" cy="4948238"/>
        </p:xfrm>
        <a:graphic>
          <a:graphicData uri="http://schemas.openxmlformats.org/drawingml/2006/table">
            <a:tbl>
              <a:tblPr/>
              <a:tblGrid>
                <a:gridCol w="2451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2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03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27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447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Прямі  обмеження імпорту (експорту)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uk-UA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Адміністративні формальності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Стимулювання експорту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RU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Інші супутні заходи державного регулювання</a:t>
                      </a:r>
                      <a:endParaRPr kumimoji="0" lang="ru-RU" altLang="ru-RU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11463">
                <a:tc>
                  <a:txBody>
                    <a:bodyPr/>
                    <a:lstStyle>
                      <a:lvl1pPr marL="179388" indent="-17938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 Ліцензування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 Квотування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“Добровільне” обмеження експорту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Мінімальні  експортні ціни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Імпортні депозити 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Імпортні податки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Компенсаційне мито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 Антидемпінгове мито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88900" indent="-8890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Санітарні норми</a:t>
                      </a: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Технічні бар'єри</a:t>
                      </a: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Екологічні вимоги</a:t>
                      </a: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Вимоги до пакування і  маркування</a:t>
                      </a: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uk-UA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88900" marR="0" lvl="0" indent="-88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179388" indent="-179388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Експортні субсидії 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Експортні  кредитні  субсидії 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Податкові пільги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- Державне  регулювання експорту;</a:t>
                      </a:r>
                    </a:p>
                    <a:p>
                      <a:pPr marL="179388" marR="0" lvl="0" indent="-179388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- Страхування експортних кредитів</a:t>
                      </a: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Валютні  обмеження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Правила ввозу і  вивозу капіталу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Частка національної участі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r>
                        <a:rPr kumimoji="0" lang="uk-UA" altLang="ru-RU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Стимулювання національного виробництва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-"/>
                        <a:tabLst/>
                      </a:pPr>
                      <a:endParaRPr kumimoji="0" lang="ru-RU" altLang="ru-RU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670283-B872-4911-8C33-B1AD71C03C4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772400" cy="685800"/>
          </a:xfrm>
        </p:spPr>
        <p:txBody>
          <a:bodyPr/>
          <a:lstStyle/>
          <a:p>
            <a:r>
              <a:rPr lang="uk-UA" altLang="ru-RU" sz="3600" b="1"/>
              <a:t>Світова організація торгівлі</a:t>
            </a:r>
            <a:endParaRPr lang="ru-RU" altLang="ru-RU" sz="3600" b="1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66800"/>
            <a:ext cx="8534400" cy="55626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uk-UA" altLang="ru-RU" sz="2400" b="1"/>
              <a:t>СОТ – інституціональна основа МТ, </a:t>
            </a:r>
            <a:r>
              <a:rPr lang="uk-UA" altLang="ru-RU" sz="2400"/>
              <a:t>механізм багатостороннього узгодження і врегулювання політики країн-членів в сфері торгівлі товарами і послугами, врегулювання торговельних суперечливих  питань і розробки стандартної зовнішньоторговельної документації</a:t>
            </a:r>
            <a:endParaRPr lang="uk-UA" altLang="ru-RU" sz="2400" b="1"/>
          </a:p>
          <a:p>
            <a:pPr marL="0" indent="0">
              <a:buFontTx/>
              <a:buNone/>
            </a:pPr>
            <a:r>
              <a:rPr lang="uk-UA" altLang="ru-RU" sz="2400" b="1"/>
              <a:t>Місце розташування:</a:t>
            </a:r>
            <a:r>
              <a:rPr lang="uk-UA" altLang="ru-RU" sz="2400"/>
              <a:t> Женева, Швейцарія </a:t>
            </a:r>
            <a:br>
              <a:rPr lang="uk-UA" altLang="ru-RU" sz="2400"/>
            </a:br>
            <a:r>
              <a:rPr lang="uk-UA" altLang="ru-RU" sz="2400" b="1"/>
              <a:t>Заснована:</a:t>
            </a:r>
            <a:r>
              <a:rPr lang="uk-UA" altLang="ru-RU" sz="2400"/>
              <a:t> 1 січня 1995 р.</a:t>
            </a:r>
            <a:br>
              <a:rPr lang="uk-UA" altLang="ru-RU" sz="2400"/>
            </a:br>
            <a:r>
              <a:rPr lang="uk-UA" altLang="ru-RU" sz="2400" b="1"/>
              <a:t>Створена:</a:t>
            </a:r>
            <a:r>
              <a:rPr lang="uk-UA" altLang="ru-RU" sz="2400"/>
              <a:t> за результатами переговорів. Уругвайського раунду (1986-1994 рр.)</a:t>
            </a:r>
            <a:br>
              <a:rPr lang="uk-UA" altLang="ru-RU" sz="2400"/>
            </a:br>
            <a:r>
              <a:rPr lang="uk-UA" altLang="ru-RU" sz="2400" b="1"/>
              <a:t>Членство:</a:t>
            </a:r>
            <a:r>
              <a:rPr lang="uk-UA" altLang="ru-RU" sz="2400"/>
              <a:t> 153 країн (за станом на січень 2009 року), </a:t>
            </a:r>
            <a:r>
              <a:rPr lang="ru-RU" altLang="ru-RU" sz="2400">
                <a:solidFill>
                  <a:srgbClr val="000000"/>
                </a:solidFill>
              </a:rPr>
              <a:t>97 % світової торгівлі, 90 % світового ВВП і 85 % населення світу. Майже тридцять держав мають у СОТ статус спостерігача і знаходяться на різних етапах процесу вступу. З країн СНД до СОТ увійшли Вірменія, Грузія, Киргизія, Молдова і Україна.</a:t>
            </a:r>
            <a:endParaRPr lang="ru-RU" altLang="ru-RU" sz="2400">
              <a:solidFill>
                <a:srgbClr val="3C74B4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2BDF26-BD5E-4FD8-953D-DD87E1C3027B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uk-UA" altLang="ru-RU" b="1"/>
              <a:t>Функції СОТ</a:t>
            </a:r>
            <a:endParaRPr lang="ru-RU" altLang="ru-RU" b="1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953000"/>
          </a:xfrm>
        </p:spPr>
        <p:txBody>
          <a:bodyPr/>
          <a:lstStyle/>
          <a:p>
            <a:r>
              <a:rPr lang="uk-UA" altLang="ru-RU" sz="2400"/>
              <a:t>контроль за виконанням угод і домовленостей пакета документів Уругвайського раунду;</a:t>
            </a:r>
          </a:p>
          <a:p>
            <a:r>
              <a:rPr lang="uk-UA" altLang="ru-RU" sz="2400"/>
              <a:t>проведення багатосторонніх торговельних переговорів і консультацій між зацікавленими країнами-членами; </a:t>
            </a:r>
            <a:endParaRPr lang="ru-RU" altLang="ru-RU" sz="2400"/>
          </a:p>
          <a:p>
            <a:r>
              <a:rPr lang="uk-UA" altLang="ru-RU" sz="2400"/>
              <a:t>врегулювання торговельних суперечок; огляд національної торговельної політики країн-членів; </a:t>
            </a:r>
            <a:endParaRPr lang="ru-RU" altLang="ru-RU" sz="2400"/>
          </a:p>
          <a:p>
            <a:r>
              <a:rPr lang="uk-UA" altLang="ru-RU" sz="2400"/>
              <a:t>технічне сприяння державам, що розвиваються, з питань, що стосується компетенції СОТ;</a:t>
            </a:r>
            <a:endParaRPr lang="ru-RU" altLang="ru-RU" sz="2400"/>
          </a:p>
          <a:p>
            <a:r>
              <a:rPr lang="uk-UA" altLang="ru-RU" sz="2400"/>
              <a:t>співробітництво з міжнародними спеціалізованими організаціями</a:t>
            </a:r>
            <a:endParaRPr lang="ru-RU" altLang="ru-RU" sz="24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F737EC-338F-43A2-884C-A183E017BCB3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uk-UA" altLang="ru-RU" sz="3600">
                <a:solidFill>
                  <a:schemeClr val="tx1"/>
                </a:solidFill>
              </a:rPr>
              <a:t>Основні  правила і принципи СОТ</a:t>
            </a:r>
            <a:endParaRPr lang="ru-RU" altLang="ru-RU" sz="3600">
              <a:solidFill>
                <a:schemeClr val="tx1"/>
              </a:solidFill>
            </a:endParaRP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 marL="609600" indent="-609600">
              <a:buFont typeface="Wingdings" pitchFamily="2" charset="2"/>
              <a:buAutoNum type="arabicPeriod"/>
            </a:pPr>
            <a:r>
              <a:rPr lang="uk-UA" altLang="ru-RU" sz="2500"/>
              <a:t>Надання режиму найбільшого сприяння в  торгівлі на недискримінаційній основі.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altLang="ru-RU" sz="2500"/>
              <a:t>Взаємне  надання  національного режиму товарами  і  послугами іноземного походження.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altLang="ru-RU" sz="2500"/>
              <a:t>Регулювання торгівлі переважно тарифними методами.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altLang="ru-RU" sz="2500"/>
              <a:t>Відмова від використання кількісних обмежень.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uk-UA" altLang="ru-RU" sz="2500"/>
              <a:t>Розв'язання торговельних суперечок шляхом  консультацій  та  переговорів.</a:t>
            </a:r>
            <a:endParaRPr lang="ru-RU" altLang="ru-RU" sz="25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ru-RU" sz="3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1445</TotalTime>
  <Words>774</Words>
  <PresentationFormat>Экран (4:3)</PresentationFormat>
  <Paragraphs>113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4" baseType="lpstr">
      <vt:lpstr>Times New Roman</vt:lpstr>
      <vt:lpstr>Wingdings</vt:lpstr>
      <vt:lpstr>Оформление по умолчанию</vt:lpstr>
      <vt:lpstr>Регулювання міжнародної торгівлі</vt:lpstr>
      <vt:lpstr>Типи зовнішньоторговельної політики країни</vt:lpstr>
      <vt:lpstr>Види протекціонізму</vt:lpstr>
      <vt:lpstr>Типи торговельних режимів</vt:lpstr>
      <vt:lpstr>Тарифне регулювання МТ</vt:lpstr>
      <vt:lpstr>Інструменти нетарифного регулювання МТ</vt:lpstr>
      <vt:lpstr>Світова організація торгівлі</vt:lpstr>
      <vt:lpstr>Функції СОТ</vt:lpstr>
      <vt:lpstr>Основні  правила і принципи СОТ</vt:lpstr>
      <vt:lpstr>Ключові міжнародні угоди СОТ</vt:lpstr>
      <vt:lpstr>Основні переваги та суперечності СОТ  (за версією офіційного сайту СОТ)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1601-01-01T00:00:00Z</dcterms:created>
  <dcterms:modified xsi:type="dcterms:W3CDTF">2023-10-12T09:36:16Z</dcterms:modified>
</cp:coreProperties>
</file>