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0693400" cy="10699750"/>
  <p:notesSz cx="10693400" cy="106997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78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690" y="3316922"/>
            <a:ext cx="6433820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380" y="5991860"/>
            <a:ext cx="5298440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460" y="2460942"/>
            <a:ext cx="3292602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8138" y="2460942"/>
            <a:ext cx="3292602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460" y="427990"/>
            <a:ext cx="6812280" cy="171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460" y="2460942"/>
            <a:ext cx="6812280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3528" y="9950768"/>
            <a:ext cx="2422144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460" y="9950768"/>
            <a:ext cx="1740916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9824" y="9950768"/>
            <a:ext cx="1740916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a.org/reports/oil-market-report-july-2023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iea.org/reports/gas-market-report-q2-202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glish.customs.gov.cn/Statics/0937d234-a8d8-452a-8764-d7a3ee874f65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92225" y="1052353"/>
            <a:ext cx="2502535" cy="665797"/>
          </a:xfrm>
          <a:prstGeom prst="rect">
            <a:avLst/>
          </a:prstGeom>
        </p:spPr>
      </p:pic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260475" y="719454"/>
          <a:ext cx="5775325" cy="13315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1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4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315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1061720" marR="100330" indent="-780415">
                        <a:lnSpc>
                          <a:spcPts val="1380"/>
                        </a:lnSpc>
                        <a:spcBef>
                          <a:spcPts val="5"/>
                        </a:spcBef>
                      </a:pPr>
                      <a:r>
                        <a:rPr sz="1200" b="1" dirty="0">
                          <a:solidFill>
                            <a:srgbClr val="365F91"/>
                          </a:solidFill>
                          <a:latin typeface="Times New Roman"/>
                          <a:cs typeface="Times New Roman"/>
                        </a:rPr>
                        <a:t>ЦЕНТР</a:t>
                      </a:r>
                      <a:r>
                        <a:rPr sz="1200" b="1" spc="-15" dirty="0">
                          <a:solidFill>
                            <a:srgbClr val="365F9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365F91"/>
                          </a:solidFill>
                          <a:latin typeface="Times New Roman"/>
                          <a:cs typeface="Times New Roman"/>
                        </a:rPr>
                        <a:t>ЗОВНІШНЬОПОЛІТИЧНИХ ДОСЛІДЖЕНЬ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0637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200" i="1" dirty="0">
                          <a:solidFill>
                            <a:srgbClr val="365F91"/>
                          </a:solidFill>
                          <a:latin typeface="Times New Roman"/>
                          <a:cs typeface="Times New Roman"/>
                        </a:rPr>
                        <a:t>CENTER</a:t>
                      </a:r>
                      <a:r>
                        <a:rPr sz="1200" i="1" spc="-5" dirty="0">
                          <a:solidFill>
                            <a:srgbClr val="365F9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solidFill>
                            <a:srgbClr val="365F91"/>
                          </a:solidFill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sz="1200" i="1" spc="-5" dirty="0">
                          <a:solidFill>
                            <a:srgbClr val="365F9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solidFill>
                            <a:srgbClr val="365F91"/>
                          </a:solidFill>
                          <a:latin typeface="Times New Roman"/>
                          <a:cs typeface="Times New Roman"/>
                        </a:rPr>
                        <a:t>FOREIGN</a:t>
                      </a:r>
                      <a:r>
                        <a:rPr sz="1200" i="1" spc="-5" dirty="0">
                          <a:solidFill>
                            <a:srgbClr val="365F9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solidFill>
                            <a:srgbClr val="365F91"/>
                          </a:solidFill>
                          <a:latin typeface="Times New Roman"/>
                          <a:cs typeface="Times New Roman"/>
                        </a:rPr>
                        <a:t>POLICY</a:t>
                      </a:r>
                      <a:r>
                        <a:rPr sz="1200" i="1" spc="10" dirty="0">
                          <a:solidFill>
                            <a:srgbClr val="365F9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solidFill>
                            <a:srgbClr val="365F91"/>
                          </a:solidFill>
                          <a:latin typeface="Times New Roman"/>
                          <a:cs typeface="Times New Roman"/>
                        </a:rPr>
                        <a:t>STUDIES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68120" y="2176932"/>
            <a:ext cx="5969000" cy="7726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58950" marR="1339215" indent="-53340">
              <a:lnSpc>
                <a:spcPct val="106200"/>
              </a:lnSpc>
              <a:spcBef>
                <a:spcPts val="100"/>
              </a:spcBef>
            </a:pPr>
            <a:r>
              <a:rPr sz="1300" b="1" dirty="0">
                <a:latin typeface="Times New Roman"/>
                <a:cs typeface="Times New Roman"/>
              </a:rPr>
              <a:t>ЗОВНІШНЯ</a:t>
            </a:r>
            <a:r>
              <a:rPr sz="1300" b="1" spc="-80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ТОРГІВЛЯ</a:t>
            </a:r>
            <a:r>
              <a:rPr sz="1300" b="1" spc="-65" dirty="0">
                <a:latin typeface="Times New Roman"/>
                <a:cs typeface="Times New Roman"/>
              </a:rPr>
              <a:t> </a:t>
            </a:r>
            <a:r>
              <a:rPr sz="1300" b="1" spc="-10" dirty="0">
                <a:latin typeface="Times New Roman"/>
                <a:cs typeface="Times New Roman"/>
              </a:rPr>
              <a:t>ТОВАРАМИ: </a:t>
            </a:r>
            <a:r>
              <a:rPr sz="1300" b="1" dirty="0">
                <a:latin typeface="Times New Roman"/>
                <a:cs typeface="Times New Roman"/>
              </a:rPr>
              <a:t>ПІДСУМКИ</a:t>
            </a:r>
            <a:r>
              <a:rPr sz="1300" b="1" spc="-45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І</a:t>
            </a:r>
            <a:r>
              <a:rPr sz="1300" b="1" spc="-40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ПІВРІЧЧЯ</a:t>
            </a:r>
            <a:r>
              <a:rPr sz="1300" b="1" spc="-35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2023</a:t>
            </a:r>
            <a:r>
              <a:rPr sz="1300" b="1" spc="-30" dirty="0">
                <a:latin typeface="Times New Roman"/>
                <a:cs typeface="Times New Roman"/>
              </a:rPr>
              <a:t> </a:t>
            </a:r>
            <a:r>
              <a:rPr sz="1300" b="1" spc="-20" dirty="0">
                <a:latin typeface="Times New Roman"/>
                <a:cs typeface="Times New Roman"/>
              </a:rPr>
              <a:t>РОКУ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Times New Roman"/>
              <a:cs typeface="Times New Roman"/>
            </a:endParaRPr>
          </a:p>
          <a:p>
            <a:pPr marL="372110" algn="just">
              <a:lnSpc>
                <a:spcPct val="100000"/>
              </a:lnSpc>
            </a:pPr>
            <a:r>
              <a:rPr sz="1300" b="1" dirty="0">
                <a:latin typeface="Times New Roman"/>
                <a:cs typeface="Times New Roman"/>
              </a:rPr>
              <a:t>Г.</a:t>
            </a:r>
            <a:r>
              <a:rPr sz="1300" b="1" spc="-25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Широкий</a:t>
            </a:r>
            <a:r>
              <a:rPr sz="1300" i="1" dirty="0">
                <a:latin typeface="Times New Roman"/>
                <a:cs typeface="Times New Roman"/>
              </a:rPr>
              <a:t>,</a:t>
            </a:r>
            <a:r>
              <a:rPr sz="1300" i="1" spc="-20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центр</a:t>
            </a:r>
            <a:r>
              <a:rPr sz="1300" i="1" spc="-25" dirty="0">
                <a:latin typeface="Times New Roman"/>
                <a:cs typeface="Times New Roman"/>
              </a:rPr>
              <a:t> </a:t>
            </a:r>
            <a:r>
              <a:rPr sz="1300" i="1" spc="-10" dirty="0">
                <a:latin typeface="Times New Roman"/>
                <a:cs typeface="Times New Roman"/>
              </a:rPr>
              <a:t>зовнішньополітичних досліджень</a:t>
            </a:r>
            <a:r>
              <a:rPr sz="1300" i="1" spc="-25" dirty="0">
                <a:latin typeface="Times New Roman"/>
                <a:cs typeface="Times New Roman"/>
              </a:rPr>
              <a:t> </a:t>
            </a:r>
            <a:r>
              <a:rPr sz="1300" i="1" spc="-20" dirty="0">
                <a:latin typeface="Times New Roman"/>
                <a:cs typeface="Times New Roman"/>
              </a:rPr>
              <a:t>НІСД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8890" indent="359410" algn="just">
              <a:lnSpc>
                <a:spcPct val="96000"/>
              </a:lnSpc>
            </a:pPr>
            <a:r>
              <a:rPr sz="1300" i="1" dirty="0">
                <a:latin typeface="Times New Roman"/>
                <a:cs typeface="Times New Roman"/>
              </a:rPr>
              <a:t>Проаналізовано</a:t>
            </a:r>
            <a:r>
              <a:rPr sz="1300" i="1" spc="355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статистичні</a:t>
            </a:r>
            <a:r>
              <a:rPr sz="1300" i="1" spc="360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дані</a:t>
            </a:r>
            <a:r>
              <a:rPr sz="1300" i="1" spc="355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Державної</a:t>
            </a:r>
            <a:r>
              <a:rPr sz="1300" i="1" spc="360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митної</a:t>
            </a:r>
            <a:r>
              <a:rPr sz="1300" i="1" spc="355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служби</a:t>
            </a:r>
            <a:r>
              <a:rPr sz="1300" i="1" spc="360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України</a:t>
            </a:r>
            <a:r>
              <a:rPr sz="1300" i="1" spc="355" dirty="0">
                <a:latin typeface="Times New Roman"/>
                <a:cs typeface="Times New Roman"/>
              </a:rPr>
              <a:t> </a:t>
            </a:r>
            <a:r>
              <a:rPr sz="1300" i="1" spc="-25" dirty="0">
                <a:latin typeface="Times New Roman"/>
                <a:cs typeface="Times New Roman"/>
              </a:rPr>
              <a:t>за </a:t>
            </a:r>
            <a:r>
              <a:rPr sz="1300" i="1" dirty="0">
                <a:latin typeface="Times New Roman"/>
                <a:cs typeface="Times New Roman"/>
              </a:rPr>
              <a:t>перше</a:t>
            </a:r>
            <a:r>
              <a:rPr sz="1300" i="1" spc="440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півріччя</a:t>
            </a:r>
            <a:r>
              <a:rPr sz="1300" i="1" spc="440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2023 р.,</a:t>
            </a:r>
            <a:r>
              <a:rPr sz="1300" i="1" spc="445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які</a:t>
            </a:r>
            <a:r>
              <a:rPr sz="1300" i="1" spc="445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відтворюють</a:t>
            </a:r>
            <a:r>
              <a:rPr sz="1300" i="1" spc="440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поточний</a:t>
            </a:r>
            <a:r>
              <a:rPr sz="1300" i="1" spc="450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стан</a:t>
            </a:r>
            <a:r>
              <a:rPr sz="1300" i="1" spc="450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зовнішньої</a:t>
            </a:r>
            <a:r>
              <a:rPr sz="1300" i="1" spc="440" dirty="0">
                <a:latin typeface="Times New Roman"/>
                <a:cs typeface="Times New Roman"/>
              </a:rPr>
              <a:t> </a:t>
            </a:r>
            <a:r>
              <a:rPr sz="1300" i="1" spc="-10" dirty="0">
                <a:latin typeface="Times New Roman"/>
                <a:cs typeface="Times New Roman"/>
              </a:rPr>
              <a:t>торгівлі </a:t>
            </a:r>
            <a:r>
              <a:rPr sz="1300" i="1" dirty="0">
                <a:latin typeface="Times New Roman"/>
                <a:cs typeface="Times New Roman"/>
              </a:rPr>
              <a:t>товарами</a:t>
            </a:r>
            <a:r>
              <a:rPr sz="1300" i="1" spc="-15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в</a:t>
            </a:r>
            <a:r>
              <a:rPr sz="1300" i="1" spc="-20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умовах</a:t>
            </a:r>
            <a:r>
              <a:rPr sz="1300" i="1" spc="-5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війни</a:t>
            </a:r>
            <a:r>
              <a:rPr sz="1300" i="1" spc="-25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РФ</a:t>
            </a:r>
            <a:r>
              <a:rPr sz="1300" i="1" spc="-15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проти</a:t>
            </a:r>
            <a:r>
              <a:rPr sz="1300" i="1" spc="-15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України</a:t>
            </a:r>
            <a:r>
              <a:rPr sz="1300" i="1" spc="-25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та</a:t>
            </a:r>
            <a:r>
              <a:rPr sz="1300" i="1" spc="-15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з</a:t>
            </a:r>
            <a:r>
              <a:rPr sz="1300" i="1" spc="-25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урахуванням</a:t>
            </a:r>
            <a:r>
              <a:rPr sz="1300" i="1" spc="-20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ситуації</a:t>
            </a:r>
            <a:r>
              <a:rPr sz="1300" i="1" spc="-10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на</a:t>
            </a:r>
            <a:r>
              <a:rPr sz="1300" i="1" spc="-25" dirty="0">
                <a:latin typeface="Times New Roman"/>
                <a:cs typeface="Times New Roman"/>
              </a:rPr>
              <a:t> </a:t>
            </a:r>
            <a:r>
              <a:rPr sz="1300" i="1" spc="-10" dirty="0">
                <a:latin typeface="Times New Roman"/>
                <a:cs typeface="Times New Roman"/>
              </a:rPr>
              <a:t>світових ринках.</a:t>
            </a:r>
            <a:endParaRPr sz="1300">
              <a:latin typeface="Times New Roman"/>
              <a:cs typeface="Times New Roman"/>
            </a:endParaRPr>
          </a:p>
          <a:p>
            <a:pPr marL="372110">
              <a:lnSpc>
                <a:spcPts val="1475"/>
              </a:lnSpc>
            </a:pPr>
            <a:r>
              <a:rPr sz="1300" b="1" spc="-10" dirty="0">
                <a:latin typeface="Times New Roman"/>
                <a:cs typeface="Times New Roman"/>
              </a:rPr>
              <a:t>Висновки</a:t>
            </a:r>
            <a:endParaRPr sz="1300">
              <a:latin typeface="Times New Roman"/>
              <a:cs typeface="Times New Roman"/>
            </a:endParaRPr>
          </a:p>
          <a:p>
            <a:pPr marL="643255" indent="-271145">
              <a:lnSpc>
                <a:spcPts val="1510"/>
              </a:lnSpc>
              <a:buAutoNum type="arabicPeriod"/>
              <a:tabLst>
                <a:tab pos="643255" algn="l"/>
                <a:tab pos="1173480" algn="l"/>
                <a:tab pos="2141855" algn="l"/>
                <a:tab pos="2885440" algn="l"/>
                <a:tab pos="3728720" algn="l"/>
                <a:tab pos="4054475" algn="l"/>
                <a:tab pos="4686935" algn="l"/>
                <a:tab pos="5455920" algn="l"/>
              </a:tabLst>
            </a:pPr>
            <a:r>
              <a:rPr sz="1300" spc="-20" dirty="0">
                <a:latin typeface="Times New Roman"/>
                <a:cs typeface="Times New Roman"/>
              </a:rPr>
              <a:t>Стан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10" dirty="0">
                <a:latin typeface="Times New Roman"/>
                <a:cs typeface="Times New Roman"/>
              </a:rPr>
              <a:t>зовнішньої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10" dirty="0">
                <a:latin typeface="Times New Roman"/>
                <a:cs typeface="Times New Roman"/>
              </a:rPr>
              <a:t>торгівлі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10" dirty="0">
                <a:latin typeface="Times New Roman"/>
                <a:cs typeface="Times New Roman"/>
              </a:rPr>
              <a:t>товарами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25" dirty="0">
                <a:latin typeface="Times New Roman"/>
                <a:cs typeface="Times New Roman"/>
              </a:rPr>
              <a:t>за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10" dirty="0">
                <a:latin typeface="Times New Roman"/>
                <a:cs typeface="Times New Roman"/>
              </a:rPr>
              <a:t>перше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10" dirty="0">
                <a:latin typeface="Times New Roman"/>
                <a:cs typeface="Times New Roman"/>
              </a:rPr>
              <a:t>півріччя</a:t>
            </a:r>
            <a:r>
              <a:rPr sz="1300" dirty="0">
                <a:latin typeface="Times New Roman"/>
                <a:cs typeface="Times New Roman"/>
              </a:rPr>
              <a:t>	2023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р.</a:t>
            </a:r>
            <a:endParaRPr sz="1300">
              <a:latin typeface="Times New Roman"/>
              <a:cs typeface="Times New Roman"/>
            </a:endParaRPr>
          </a:p>
          <a:p>
            <a:pPr marL="12700" marR="8255">
              <a:lnSpc>
                <a:spcPct val="110000"/>
              </a:lnSpc>
              <a:tabLst>
                <a:tab pos="653415" algn="l"/>
                <a:tab pos="1661795" algn="l"/>
                <a:tab pos="2428875" algn="l"/>
                <a:tab pos="2789555" algn="l"/>
                <a:tab pos="3769995" algn="l"/>
                <a:tab pos="4537710" algn="l"/>
                <a:tab pos="5803265" algn="l"/>
              </a:tabLst>
            </a:pPr>
            <a:r>
              <a:rPr sz="1300" dirty="0">
                <a:latin typeface="Times New Roman"/>
                <a:cs typeface="Times New Roman"/>
              </a:rPr>
              <a:t>продемонстрував</a:t>
            </a:r>
            <a:r>
              <a:rPr sz="1300" spc="3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ознаки</a:t>
            </a:r>
            <a:r>
              <a:rPr sz="1300" spc="3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певної</a:t>
            </a:r>
            <a:r>
              <a:rPr sz="1300" spc="3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стабілізації</a:t>
            </a:r>
            <a:r>
              <a:rPr sz="1300" spc="3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</a:t>
            </a:r>
            <a:r>
              <a:rPr sz="1300" spc="2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зовнішньоекономічній</a:t>
            </a:r>
            <a:r>
              <a:rPr sz="1300" spc="33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діяльності. Однак,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10" dirty="0">
                <a:latin typeface="Times New Roman"/>
                <a:cs typeface="Times New Roman"/>
              </a:rPr>
              <a:t>ураховуючи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10" dirty="0">
                <a:latin typeface="Times New Roman"/>
                <a:cs typeface="Times New Roman"/>
              </a:rPr>
              <a:t>наслідки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25" dirty="0">
                <a:latin typeface="Times New Roman"/>
                <a:cs typeface="Times New Roman"/>
              </a:rPr>
              <a:t>від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10" dirty="0">
                <a:latin typeface="Times New Roman"/>
                <a:cs typeface="Times New Roman"/>
              </a:rPr>
              <a:t>руйнування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10" dirty="0">
                <a:latin typeface="Times New Roman"/>
                <a:cs typeface="Times New Roman"/>
              </a:rPr>
              <a:t>портової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10" dirty="0">
                <a:latin typeface="Times New Roman"/>
                <a:cs typeface="Times New Roman"/>
              </a:rPr>
              <a:t>інфраструктури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25" dirty="0">
                <a:latin typeface="Times New Roman"/>
                <a:cs typeface="Times New Roman"/>
              </a:rPr>
              <a:t>та</a:t>
            </a:r>
            <a:endParaRPr sz="1300">
              <a:latin typeface="Times New Roman"/>
              <a:cs typeface="Times New Roman"/>
            </a:endParaRPr>
          </a:p>
          <a:p>
            <a:pPr marL="12700" marR="10795">
              <a:lnSpc>
                <a:spcPct val="110000"/>
              </a:lnSpc>
              <a:spcBef>
                <a:spcPts val="10"/>
              </a:spcBef>
            </a:pPr>
            <a:r>
              <a:rPr sz="1300" dirty="0">
                <a:latin typeface="Times New Roman"/>
                <a:cs typeface="Times New Roman"/>
              </a:rPr>
              <a:t>блокування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експорту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зерна,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імовірно,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друге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півріччя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поточного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року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матиме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гірші показники.</a:t>
            </a:r>
            <a:endParaRPr sz="1300">
              <a:latin typeface="Times New Roman"/>
              <a:cs typeface="Times New Roman"/>
            </a:endParaRPr>
          </a:p>
          <a:p>
            <a:pPr marL="12700" marR="5080" indent="629920" algn="just">
              <a:lnSpc>
                <a:spcPct val="110300"/>
              </a:lnSpc>
              <a:spcBef>
                <a:spcPts val="595"/>
              </a:spcBef>
              <a:buAutoNum type="arabicPeriod" startAt="2"/>
              <a:tabLst>
                <a:tab pos="642620" algn="l"/>
              </a:tabLst>
            </a:pPr>
            <a:r>
              <a:rPr sz="1300" dirty="0">
                <a:latin typeface="Times New Roman"/>
                <a:cs typeface="Times New Roman"/>
              </a:rPr>
              <a:t>За</a:t>
            </a:r>
            <a:r>
              <a:rPr sz="1300" spc="26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рахунок</a:t>
            </a:r>
            <a:r>
              <a:rPr sz="1300" spc="254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збереження</a:t>
            </a:r>
            <a:r>
              <a:rPr sz="1300" spc="26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темпу</a:t>
            </a:r>
            <a:r>
              <a:rPr sz="1300" spc="25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нарощування</a:t>
            </a:r>
            <a:r>
              <a:rPr sz="1300" spc="27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обсягів</a:t>
            </a:r>
            <a:r>
              <a:rPr sz="1300" spc="26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імпорту</a:t>
            </a:r>
            <a:r>
              <a:rPr sz="1300" spc="250" dirty="0">
                <a:latin typeface="Times New Roman"/>
                <a:cs typeface="Times New Roman"/>
              </a:rPr>
              <a:t>  </a:t>
            </a:r>
            <a:r>
              <a:rPr sz="1300" spc="-25" dirty="0">
                <a:latin typeface="Times New Roman"/>
                <a:cs typeface="Times New Roman"/>
              </a:rPr>
              <a:t>при </a:t>
            </a:r>
            <a:r>
              <a:rPr sz="1300" dirty="0">
                <a:latin typeface="Times New Roman"/>
                <a:cs typeface="Times New Roman"/>
              </a:rPr>
              <a:t>помірному</a:t>
            </a:r>
            <a:r>
              <a:rPr sz="1300" spc="2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падінні</a:t>
            </a:r>
            <a:r>
              <a:rPr sz="1300" spc="2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обсягів</a:t>
            </a:r>
            <a:r>
              <a:rPr sz="1300" spc="2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експорту</a:t>
            </a:r>
            <a:r>
              <a:rPr sz="1300" spc="2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погіршився</a:t>
            </a:r>
            <a:r>
              <a:rPr sz="1300" spc="2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зовнішньоторговельний</a:t>
            </a:r>
            <a:r>
              <a:rPr sz="1300" spc="28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баланс, </a:t>
            </a:r>
            <a:r>
              <a:rPr sz="1300" dirty="0">
                <a:latin typeface="Times New Roman"/>
                <a:cs typeface="Times New Roman"/>
              </a:rPr>
              <a:t>негативне</a:t>
            </a:r>
            <a:r>
              <a:rPr sz="1300" spc="23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сальдо</a:t>
            </a:r>
            <a:r>
              <a:rPr sz="1300" spc="23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якого</a:t>
            </a:r>
            <a:r>
              <a:rPr sz="1300" spc="229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збільшилося</a:t>
            </a:r>
            <a:r>
              <a:rPr sz="1300" spc="24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до</a:t>
            </a:r>
            <a:r>
              <a:rPr sz="1300" spc="229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понад</a:t>
            </a:r>
            <a:r>
              <a:rPr sz="1300" spc="229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11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млрд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дол.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США,</a:t>
            </a:r>
            <a:r>
              <a:rPr sz="1300" spc="23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що</a:t>
            </a:r>
            <a:r>
              <a:rPr sz="1300" spc="229" dirty="0">
                <a:latin typeface="Times New Roman"/>
                <a:cs typeface="Times New Roman"/>
              </a:rPr>
              <a:t>  </a:t>
            </a:r>
            <a:r>
              <a:rPr sz="1300" spc="-25" dirty="0">
                <a:latin typeface="Times New Roman"/>
                <a:cs typeface="Times New Roman"/>
              </a:rPr>
              <a:t>на </a:t>
            </a:r>
            <a:r>
              <a:rPr sz="1300" dirty="0">
                <a:latin typeface="Times New Roman"/>
                <a:cs typeface="Times New Roman"/>
              </a:rPr>
              <a:t>8,4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млрд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дол.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США,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або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317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%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більше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порівняно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першою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половиною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2022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р.</a:t>
            </a:r>
            <a:endParaRPr sz="1300">
              <a:latin typeface="Times New Roman"/>
              <a:cs typeface="Times New Roman"/>
            </a:endParaRPr>
          </a:p>
          <a:p>
            <a:pPr marL="12700" marR="5080" indent="629920" algn="just">
              <a:lnSpc>
                <a:spcPct val="110300"/>
              </a:lnSpc>
              <a:spcBef>
                <a:spcPts val="595"/>
              </a:spcBef>
              <a:buAutoNum type="arabicPeriod" startAt="2"/>
              <a:tabLst>
                <a:tab pos="642620" algn="l"/>
              </a:tabLst>
            </a:pPr>
            <a:r>
              <a:rPr sz="1300" dirty="0">
                <a:latin typeface="Times New Roman"/>
                <a:cs typeface="Times New Roman"/>
              </a:rPr>
              <a:t>Зафіксовано</a:t>
            </a:r>
            <a:r>
              <a:rPr sz="1300" spc="10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зменшення</a:t>
            </a:r>
            <a:r>
              <a:rPr sz="1300" spc="10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вартісних</a:t>
            </a:r>
            <a:r>
              <a:rPr sz="1300" spc="9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обсягів</a:t>
            </a:r>
            <a:r>
              <a:rPr sz="1300" spc="10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експорту</a:t>
            </a:r>
            <a:r>
              <a:rPr sz="1300" spc="8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до</a:t>
            </a:r>
            <a:r>
              <a:rPr sz="1300" spc="10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ЄС</a:t>
            </a:r>
            <a:r>
              <a:rPr sz="1300" spc="10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10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10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%, </a:t>
            </a:r>
            <a:r>
              <a:rPr sz="1300" dirty="0">
                <a:latin typeface="Times New Roman"/>
                <a:cs typeface="Times New Roman"/>
              </a:rPr>
              <a:t>спричинене</a:t>
            </a:r>
            <a:r>
              <a:rPr sz="1300" spc="3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падінням</a:t>
            </a:r>
            <a:r>
              <a:rPr sz="1300" spc="3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обсягів</a:t>
            </a:r>
            <a:r>
              <a:rPr sz="1300" spc="3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експорту</a:t>
            </a:r>
            <a:r>
              <a:rPr sz="1300" spc="3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більшості</a:t>
            </a:r>
            <a:r>
              <a:rPr sz="1300" spc="3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товарних</a:t>
            </a:r>
            <a:r>
              <a:rPr sz="1300" spc="3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груп,</a:t>
            </a:r>
            <a:r>
              <a:rPr sz="1300" spc="3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що</a:t>
            </a:r>
            <a:r>
              <a:rPr sz="1300" spc="34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пов’язано </a:t>
            </a:r>
            <a:r>
              <a:rPr sz="1300" dirty="0">
                <a:latin typeface="Times New Roman"/>
                <a:cs typeface="Times New Roman"/>
              </a:rPr>
              <a:t>з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проблемами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транзиту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аграрної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продукції,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а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також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забороною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імпорту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зернових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та </a:t>
            </a:r>
            <a:r>
              <a:rPr sz="1300" dirty="0">
                <a:latin typeface="Times New Roman"/>
                <a:cs typeface="Times New Roman"/>
              </a:rPr>
              <a:t>олійних</a:t>
            </a:r>
            <a:r>
              <a:rPr sz="1300" spc="-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культур</a:t>
            </a:r>
            <a:r>
              <a:rPr sz="1300" spc="-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окремими</a:t>
            </a:r>
            <a:r>
              <a:rPr sz="1300" spc="-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державами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–</a:t>
            </a:r>
            <a:r>
              <a:rPr sz="1300" spc="-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членами</a:t>
            </a:r>
            <a:r>
              <a:rPr sz="1300" spc="-55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ЄС.</a:t>
            </a:r>
            <a:endParaRPr sz="1300">
              <a:latin typeface="Times New Roman"/>
              <a:cs typeface="Times New Roman"/>
            </a:endParaRPr>
          </a:p>
          <a:p>
            <a:pPr marL="12700" marR="9525" indent="629920" algn="just">
              <a:lnSpc>
                <a:spcPct val="110300"/>
              </a:lnSpc>
              <a:spcBef>
                <a:spcPts val="595"/>
              </a:spcBef>
              <a:buAutoNum type="arabicPeriod" startAt="2"/>
              <a:tabLst>
                <a:tab pos="642620" algn="l"/>
              </a:tabLst>
            </a:pPr>
            <a:r>
              <a:rPr sz="1300" dirty="0">
                <a:latin typeface="Times New Roman"/>
                <a:cs typeface="Times New Roman"/>
              </a:rPr>
              <a:t>Ситуація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світовому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ринку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продовольства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й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надалі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ускладнюватиметься </a:t>
            </a:r>
            <a:r>
              <a:rPr sz="1300" dirty="0">
                <a:latin typeface="Times New Roman"/>
                <a:cs typeface="Times New Roman"/>
              </a:rPr>
              <a:t>через</a:t>
            </a:r>
            <a:r>
              <a:rPr sz="1300" spc="1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дії</a:t>
            </a:r>
            <a:r>
              <a:rPr sz="1300" spc="1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РФ,</a:t>
            </a:r>
            <a:r>
              <a:rPr sz="1300" spc="1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яка</a:t>
            </a:r>
            <a:r>
              <a:rPr sz="1300" spc="1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оголосила</a:t>
            </a:r>
            <a:r>
              <a:rPr sz="1300" spc="1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про</a:t>
            </a:r>
            <a:r>
              <a:rPr sz="1300" spc="1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свій</a:t>
            </a:r>
            <a:r>
              <a:rPr sz="1300" spc="1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вихід</a:t>
            </a:r>
            <a:r>
              <a:rPr sz="1300" spc="1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із</a:t>
            </a:r>
            <a:r>
              <a:rPr sz="1300" spc="1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Чорноморської</a:t>
            </a:r>
            <a:r>
              <a:rPr sz="1300" spc="1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зернової</a:t>
            </a:r>
            <a:r>
              <a:rPr sz="1300" spc="15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ініціативи. </a:t>
            </a:r>
            <a:r>
              <a:rPr sz="1300" dirty="0">
                <a:latin typeface="Times New Roman"/>
                <a:cs typeface="Times New Roman"/>
              </a:rPr>
              <a:t>Унаслідок</a:t>
            </a:r>
            <a:r>
              <a:rPr sz="1300" spc="-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цього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зростають</a:t>
            </a:r>
            <a:r>
              <a:rPr sz="1300" spc="-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ціни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продовольство,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загострюється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проблема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голоду, особливо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Африці,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що,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своєю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чергою,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спричиняє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нові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сплески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міграції.</a:t>
            </a:r>
            <a:endParaRPr sz="1300">
              <a:latin typeface="Times New Roman"/>
              <a:cs typeface="Times New Roman"/>
            </a:endParaRPr>
          </a:p>
          <a:p>
            <a:pPr marL="12700" marR="9525" indent="629920" algn="just">
              <a:lnSpc>
                <a:spcPct val="110400"/>
              </a:lnSpc>
              <a:spcBef>
                <a:spcPts val="595"/>
              </a:spcBef>
              <a:buAutoNum type="arabicPeriod" startAt="2"/>
              <a:tabLst>
                <a:tab pos="642620" algn="l"/>
              </a:tabLst>
            </a:pPr>
            <a:r>
              <a:rPr sz="1300" dirty="0">
                <a:latin typeface="Times New Roman"/>
                <a:cs typeface="Times New Roman"/>
              </a:rPr>
              <a:t>Пріоритетом</a:t>
            </a:r>
            <a:r>
              <a:rPr sz="1300" spc="22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22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найближчу</a:t>
            </a:r>
            <a:r>
              <a:rPr sz="1300" spc="21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перспективу</a:t>
            </a:r>
            <a:r>
              <a:rPr sz="1300" spc="22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має</a:t>
            </a:r>
            <a:r>
              <a:rPr sz="1300" spc="22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стати</a:t>
            </a:r>
            <a:r>
              <a:rPr sz="1300" spc="229" dirty="0">
                <a:latin typeface="Times New Roman"/>
                <a:cs typeface="Times New Roman"/>
              </a:rPr>
              <a:t>  </a:t>
            </a:r>
            <a:r>
              <a:rPr sz="1300" spc="-10" dirty="0">
                <a:latin typeface="Times New Roman"/>
                <a:cs typeface="Times New Roman"/>
              </a:rPr>
              <a:t>диверсифікація </a:t>
            </a:r>
            <a:r>
              <a:rPr sz="1300" dirty="0">
                <a:latin typeface="Times New Roman"/>
                <a:cs typeface="Times New Roman"/>
              </a:rPr>
              <a:t>логістичних</a:t>
            </a:r>
            <a:r>
              <a:rPr sz="1300" spc="1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маршрутів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завдяки</a:t>
            </a:r>
            <a:r>
              <a:rPr sz="1300" spc="1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розширенню</a:t>
            </a:r>
            <a:r>
              <a:rPr sz="1300" spc="1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сухопутних</a:t>
            </a:r>
            <a:r>
              <a:rPr sz="1300" spc="1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транспортних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коридорів </a:t>
            </a:r>
            <a:r>
              <a:rPr sz="1300" dirty="0">
                <a:latin typeface="Times New Roman"/>
                <a:cs typeface="Times New Roman"/>
              </a:rPr>
              <a:t>до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ЄС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метою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зменшення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залежності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від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морського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експорту.</a:t>
            </a:r>
            <a:endParaRPr sz="1300">
              <a:latin typeface="Times New Roman"/>
              <a:cs typeface="Times New Roman"/>
            </a:endParaRPr>
          </a:p>
          <a:p>
            <a:pPr marL="372110" algn="just">
              <a:lnSpc>
                <a:spcPts val="1510"/>
              </a:lnSpc>
              <a:spcBef>
                <a:spcPts val="790"/>
              </a:spcBef>
            </a:pPr>
            <a:r>
              <a:rPr sz="1300" b="1" dirty="0">
                <a:latin typeface="Times New Roman"/>
                <a:cs typeface="Times New Roman"/>
              </a:rPr>
              <a:t>Загальна</a:t>
            </a:r>
            <a:r>
              <a:rPr sz="1300" b="1" spc="-50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ситуація</a:t>
            </a:r>
            <a:r>
              <a:rPr sz="1300" b="1" spc="-55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на</a:t>
            </a:r>
            <a:r>
              <a:rPr sz="1300" b="1" spc="-40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світових</a:t>
            </a:r>
            <a:r>
              <a:rPr sz="1300" b="1" spc="-40" dirty="0">
                <a:latin typeface="Times New Roman"/>
                <a:cs typeface="Times New Roman"/>
              </a:rPr>
              <a:t> </a:t>
            </a:r>
            <a:r>
              <a:rPr sz="1300" b="1" spc="-10" dirty="0">
                <a:latin typeface="Times New Roman"/>
                <a:cs typeface="Times New Roman"/>
              </a:rPr>
              <a:t>ринках</a:t>
            </a:r>
            <a:endParaRPr sz="1300">
              <a:latin typeface="Times New Roman"/>
              <a:cs typeface="Times New Roman"/>
            </a:endParaRPr>
          </a:p>
          <a:p>
            <a:pPr marL="12700" marR="9525" indent="359410" algn="just">
              <a:lnSpc>
                <a:spcPct val="95800"/>
              </a:lnSpc>
              <a:spcBef>
                <a:spcPts val="20"/>
              </a:spcBef>
            </a:pPr>
            <a:r>
              <a:rPr sz="1300" dirty="0">
                <a:latin typeface="Times New Roman"/>
                <a:cs typeface="Times New Roman"/>
              </a:rPr>
              <a:t>Вихід</a:t>
            </a:r>
            <a:r>
              <a:rPr sz="1300" spc="3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РФ</a:t>
            </a:r>
            <a:r>
              <a:rPr sz="1300" spc="3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17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липня</a:t>
            </a:r>
            <a:r>
              <a:rPr sz="1300" spc="3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поточного</a:t>
            </a:r>
            <a:r>
              <a:rPr sz="1300" spc="3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року</a:t>
            </a:r>
            <a:r>
              <a:rPr sz="1300" spc="3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із</a:t>
            </a:r>
            <a:r>
              <a:rPr sz="1300" spc="3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Чорноморської</a:t>
            </a:r>
            <a:r>
              <a:rPr sz="1300" spc="3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зернової</a:t>
            </a:r>
            <a:r>
              <a:rPr sz="1300" spc="35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ініціативи, </a:t>
            </a:r>
            <a:r>
              <a:rPr sz="1300" dirty="0">
                <a:latin typeface="Times New Roman"/>
                <a:cs typeface="Times New Roman"/>
              </a:rPr>
              <a:t>бомбардування</a:t>
            </a:r>
            <a:r>
              <a:rPr sz="1300" spc="17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українських</a:t>
            </a:r>
            <a:r>
              <a:rPr sz="1300" spc="17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зернових</a:t>
            </a:r>
            <a:r>
              <a:rPr sz="1300" spc="16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терміналів</a:t>
            </a:r>
            <a:r>
              <a:rPr sz="1300" spc="17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і</a:t>
            </a:r>
            <a:r>
              <a:rPr sz="1300" spc="16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портів</a:t>
            </a:r>
            <a:r>
              <a:rPr sz="1300" spc="16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спричинило</a:t>
            </a:r>
            <a:r>
              <a:rPr sz="1300" spc="170" dirty="0">
                <a:latin typeface="Times New Roman"/>
                <a:cs typeface="Times New Roman"/>
              </a:rPr>
              <a:t>  </a:t>
            </a:r>
            <a:r>
              <a:rPr sz="1300" spc="-10" dirty="0">
                <a:latin typeface="Times New Roman"/>
                <a:cs typeface="Times New Roman"/>
              </a:rPr>
              <a:t>різке зростання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світових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цін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зернові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культури,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зокрема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пшеницю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та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кукурудзу.</a:t>
            </a:r>
            <a:endParaRPr sz="1300">
              <a:latin typeface="Times New Roman"/>
              <a:cs typeface="Times New Roman"/>
            </a:endParaRPr>
          </a:p>
          <a:p>
            <a:pPr marL="372110" algn="just">
              <a:lnSpc>
                <a:spcPct val="100000"/>
              </a:lnSpc>
              <a:spcBef>
                <a:spcPts val="229"/>
              </a:spcBef>
            </a:pPr>
            <a:r>
              <a:rPr sz="1300" dirty="0">
                <a:latin typeface="Times New Roman"/>
                <a:cs typeface="Times New Roman"/>
              </a:rPr>
              <a:t>Водночас</a:t>
            </a:r>
            <a:r>
              <a:rPr sz="1300" spc="4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світові</a:t>
            </a:r>
            <a:r>
              <a:rPr sz="1300" spc="3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ціни</a:t>
            </a:r>
            <a:r>
              <a:rPr sz="1300" spc="40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400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соняшникову</a:t>
            </a:r>
            <a:r>
              <a:rPr sz="1300" b="1" spc="434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олію</a:t>
            </a:r>
            <a:r>
              <a:rPr sz="1300" b="1" spc="4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продовжили</a:t>
            </a:r>
            <a:r>
              <a:rPr sz="1300" spc="409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падати</a:t>
            </a:r>
            <a:r>
              <a:rPr sz="1300" spc="40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405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тлі</a:t>
            </a:r>
            <a:endParaRPr sz="1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87577" y="5238043"/>
          <a:ext cx="9165590" cy="381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37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1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50" i="1" dirty="0">
                          <a:latin typeface="Times New Roman"/>
                          <a:cs typeface="Times New Roman"/>
                        </a:rPr>
                        <a:t>Рис.</a:t>
                      </a:r>
                      <a:r>
                        <a:rPr sz="1150" i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i="1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150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15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показники</a:t>
                      </a:r>
                      <a:r>
                        <a:rPr sz="115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зовнішньої</a:t>
                      </a:r>
                      <a:r>
                        <a:rPr sz="115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торгівлі</a:t>
                      </a:r>
                      <a:r>
                        <a:rPr sz="115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spc="-10" dirty="0">
                          <a:latin typeface="Times New Roman"/>
                          <a:cs typeface="Times New Roman"/>
                        </a:rPr>
                        <a:t>товарами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ts val="1300"/>
                        </a:lnSpc>
                        <a:spcBef>
                          <a:spcPts val="135"/>
                        </a:spcBef>
                      </a:pPr>
                      <a:r>
                        <a:rPr sz="115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15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провідними</a:t>
                      </a:r>
                      <a:r>
                        <a:rPr sz="115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торговельними</a:t>
                      </a:r>
                      <a:r>
                        <a:rPr sz="115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партнерами,</a:t>
                      </a:r>
                      <a:r>
                        <a:rPr sz="115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i="1" dirty="0">
                          <a:latin typeface="Times New Roman"/>
                          <a:cs typeface="Times New Roman"/>
                        </a:rPr>
                        <a:t>млрд</a:t>
                      </a:r>
                      <a:r>
                        <a:rPr sz="1150" i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i="1" dirty="0">
                          <a:latin typeface="Times New Roman"/>
                          <a:cs typeface="Times New Roman"/>
                        </a:rPr>
                        <a:t>дол.</a:t>
                      </a:r>
                      <a:r>
                        <a:rPr sz="1150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i="1" spc="-25" dirty="0">
                          <a:latin typeface="Times New Roman"/>
                          <a:cs typeface="Times New Roman"/>
                        </a:rPr>
                        <a:t>США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L="489584">
                        <a:lnSpc>
                          <a:spcPts val="1225"/>
                        </a:lnSpc>
                      </a:pPr>
                      <a:r>
                        <a:rPr sz="1150" i="1" dirty="0">
                          <a:latin typeface="Times New Roman"/>
                          <a:cs typeface="Times New Roman"/>
                        </a:rPr>
                        <a:t>Рис.</a:t>
                      </a:r>
                      <a:r>
                        <a:rPr sz="1150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i="1" dirty="0">
                          <a:latin typeface="Times New Roman"/>
                          <a:cs typeface="Times New Roman"/>
                        </a:rPr>
                        <a:t>4.</a:t>
                      </a:r>
                      <a:r>
                        <a:rPr sz="1150" i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Зміна</a:t>
                      </a:r>
                      <a:r>
                        <a:rPr sz="115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основних</a:t>
                      </a:r>
                      <a:r>
                        <a:rPr sz="115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показників</a:t>
                      </a:r>
                      <a:r>
                        <a:rPr sz="115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зовнішньої</a:t>
                      </a:r>
                      <a:r>
                        <a:rPr sz="115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торгівлі</a:t>
                      </a:r>
                      <a:r>
                        <a:rPr sz="115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spc="-10" dirty="0">
                          <a:latin typeface="Times New Roman"/>
                          <a:cs typeface="Times New Roman"/>
                        </a:rPr>
                        <a:t>товарами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89584">
                        <a:lnSpc>
                          <a:spcPts val="1350"/>
                        </a:lnSpc>
                      </a:pPr>
                      <a:r>
                        <a:rPr sz="115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15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провідними</a:t>
                      </a:r>
                      <a:r>
                        <a:rPr sz="115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торговельними</a:t>
                      </a:r>
                      <a:r>
                        <a:rPr sz="115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dirty="0">
                          <a:latin typeface="Times New Roman"/>
                          <a:cs typeface="Times New Roman"/>
                        </a:rPr>
                        <a:t>партнерами,</a:t>
                      </a:r>
                      <a:r>
                        <a:rPr sz="115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i="1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150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i="1" dirty="0"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sz="1150" i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i="1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150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i="1" dirty="0">
                          <a:latin typeface="Times New Roman"/>
                          <a:cs typeface="Times New Roman"/>
                        </a:rPr>
                        <a:t>попереднього</a:t>
                      </a:r>
                      <a:r>
                        <a:rPr sz="115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50" i="1" spc="-10" dirty="0">
                          <a:latin typeface="Times New Roman"/>
                          <a:cs typeface="Times New Roman"/>
                        </a:rPr>
                        <a:t>періоду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706627" y="5715761"/>
            <a:ext cx="31629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latin typeface="Times New Roman"/>
                <a:cs typeface="Times New Roman"/>
              </a:rPr>
              <a:t>Джерело: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складено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авторами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за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даними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Держмитслужби</a:t>
            </a:r>
            <a:r>
              <a:rPr sz="1100" spc="-10" dirty="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036319" y="1411224"/>
            <a:ext cx="4137660" cy="3061970"/>
            <a:chOff x="1036319" y="1411224"/>
            <a:chExt cx="4137660" cy="3061970"/>
          </a:xfrm>
        </p:grpSpPr>
        <p:sp>
          <p:nvSpPr>
            <p:cNvPr id="5" name="object 5"/>
            <p:cNvSpPr/>
            <p:nvPr/>
          </p:nvSpPr>
          <p:spPr>
            <a:xfrm>
              <a:off x="1036319" y="1714500"/>
              <a:ext cx="4137660" cy="2204085"/>
            </a:xfrm>
            <a:custGeom>
              <a:avLst/>
              <a:gdLst/>
              <a:ahLst/>
              <a:cxnLst/>
              <a:rect l="l" t="t" r="r" b="b"/>
              <a:pathLst>
                <a:path w="4137660" h="2204085">
                  <a:moveTo>
                    <a:pt x="0" y="2203704"/>
                  </a:moveTo>
                  <a:lnTo>
                    <a:pt x="124968" y="2203704"/>
                  </a:lnTo>
                </a:path>
                <a:path w="4137660" h="2204085">
                  <a:moveTo>
                    <a:pt x="239268" y="2203704"/>
                  </a:moveTo>
                  <a:lnTo>
                    <a:pt x="269748" y="2203704"/>
                  </a:lnTo>
                </a:path>
                <a:path w="4137660" h="2204085">
                  <a:moveTo>
                    <a:pt x="0" y="1652015"/>
                  </a:moveTo>
                  <a:lnTo>
                    <a:pt x="124968" y="1652015"/>
                  </a:lnTo>
                </a:path>
                <a:path w="4137660" h="2204085">
                  <a:moveTo>
                    <a:pt x="239268" y="1652015"/>
                  </a:moveTo>
                  <a:lnTo>
                    <a:pt x="1504188" y="1652015"/>
                  </a:lnTo>
                </a:path>
                <a:path w="4137660" h="2204085">
                  <a:moveTo>
                    <a:pt x="0" y="1101852"/>
                  </a:moveTo>
                  <a:lnTo>
                    <a:pt x="124968" y="1101852"/>
                  </a:lnTo>
                </a:path>
                <a:path w="4137660" h="2204085">
                  <a:moveTo>
                    <a:pt x="239268" y="1101852"/>
                  </a:moveTo>
                  <a:lnTo>
                    <a:pt x="2883408" y="1101852"/>
                  </a:lnTo>
                </a:path>
                <a:path w="4137660" h="2204085">
                  <a:moveTo>
                    <a:pt x="0" y="550163"/>
                  </a:moveTo>
                  <a:lnTo>
                    <a:pt x="124968" y="550163"/>
                  </a:lnTo>
                </a:path>
                <a:path w="4137660" h="2204085">
                  <a:moveTo>
                    <a:pt x="239268" y="550163"/>
                  </a:moveTo>
                  <a:lnTo>
                    <a:pt x="4137659" y="550163"/>
                  </a:lnTo>
                </a:path>
                <a:path w="4137660" h="2204085">
                  <a:moveTo>
                    <a:pt x="0" y="0"/>
                  </a:moveTo>
                  <a:lnTo>
                    <a:pt x="124968" y="0"/>
                  </a:lnTo>
                </a:path>
                <a:path w="4137660" h="2204085">
                  <a:moveTo>
                    <a:pt x="239268" y="0"/>
                  </a:moveTo>
                  <a:lnTo>
                    <a:pt x="4137659" y="0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61287" y="1411224"/>
              <a:ext cx="114300" cy="3057525"/>
            </a:xfrm>
            <a:custGeom>
              <a:avLst/>
              <a:gdLst/>
              <a:ahLst/>
              <a:cxnLst/>
              <a:rect l="l" t="t" r="r" b="b"/>
              <a:pathLst>
                <a:path w="114300" h="3057525">
                  <a:moveTo>
                    <a:pt x="114300" y="0"/>
                  </a:moveTo>
                  <a:lnTo>
                    <a:pt x="0" y="0"/>
                  </a:lnTo>
                  <a:lnTo>
                    <a:pt x="0" y="3057144"/>
                  </a:lnTo>
                  <a:lnTo>
                    <a:pt x="114300" y="3057144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290572" y="3366516"/>
              <a:ext cx="1629410" cy="551815"/>
            </a:xfrm>
            <a:custGeom>
              <a:avLst/>
              <a:gdLst/>
              <a:ahLst/>
              <a:cxnLst/>
              <a:rect l="l" t="t" r="r" b="b"/>
              <a:pathLst>
                <a:path w="1629410" h="551814">
                  <a:moveTo>
                    <a:pt x="0" y="551688"/>
                  </a:moveTo>
                  <a:lnTo>
                    <a:pt x="249935" y="551688"/>
                  </a:lnTo>
                </a:path>
                <a:path w="1629410" h="551814">
                  <a:moveTo>
                    <a:pt x="364235" y="551688"/>
                  </a:moveTo>
                  <a:lnTo>
                    <a:pt x="1629155" y="551688"/>
                  </a:lnTo>
                </a:path>
                <a:path w="1629410" h="551814">
                  <a:moveTo>
                    <a:pt x="364235" y="0"/>
                  </a:moveTo>
                  <a:lnTo>
                    <a:pt x="1629155" y="0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540508" y="3140964"/>
              <a:ext cx="114300" cy="1327785"/>
            </a:xfrm>
            <a:custGeom>
              <a:avLst/>
              <a:gdLst/>
              <a:ahLst/>
              <a:cxnLst/>
              <a:rect l="l" t="t" r="r" b="b"/>
              <a:pathLst>
                <a:path w="114300" h="1327785">
                  <a:moveTo>
                    <a:pt x="114300" y="0"/>
                  </a:moveTo>
                  <a:lnTo>
                    <a:pt x="0" y="0"/>
                  </a:lnTo>
                  <a:lnTo>
                    <a:pt x="0" y="1327404"/>
                  </a:lnTo>
                  <a:lnTo>
                    <a:pt x="114300" y="1327404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034027" y="2816352"/>
              <a:ext cx="1140460" cy="1102360"/>
            </a:xfrm>
            <a:custGeom>
              <a:avLst/>
              <a:gdLst/>
              <a:ahLst/>
              <a:cxnLst/>
              <a:rect l="l" t="t" r="r" b="b"/>
              <a:pathLst>
                <a:path w="1140460" h="1102360">
                  <a:moveTo>
                    <a:pt x="0" y="1101852"/>
                  </a:moveTo>
                  <a:lnTo>
                    <a:pt x="1139952" y="1101852"/>
                  </a:lnTo>
                </a:path>
                <a:path w="1140460" h="1102360">
                  <a:moveTo>
                    <a:pt x="0" y="550163"/>
                  </a:moveTo>
                  <a:lnTo>
                    <a:pt x="1139952" y="550163"/>
                  </a:lnTo>
                </a:path>
                <a:path w="1140460" h="1102360">
                  <a:moveTo>
                    <a:pt x="0" y="0"/>
                  </a:moveTo>
                  <a:lnTo>
                    <a:pt x="1139952" y="0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919727" y="2740152"/>
              <a:ext cx="114300" cy="1728470"/>
            </a:xfrm>
            <a:custGeom>
              <a:avLst/>
              <a:gdLst/>
              <a:ahLst/>
              <a:cxnLst/>
              <a:rect l="l" t="t" r="r" b="b"/>
              <a:pathLst>
                <a:path w="114300" h="1728470">
                  <a:moveTo>
                    <a:pt x="114300" y="0"/>
                  </a:moveTo>
                  <a:lnTo>
                    <a:pt x="0" y="0"/>
                  </a:lnTo>
                  <a:lnTo>
                    <a:pt x="0" y="1728216"/>
                  </a:lnTo>
                  <a:lnTo>
                    <a:pt x="114300" y="1728216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420367" y="3918204"/>
              <a:ext cx="756285" cy="0"/>
            </a:xfrm>
            <a:custGeom>
              <a:avLst/>
              <a:gdLst/>
              <a:ahLst/>
              <a:cxnLst/>
              <a:rect l="l" t="t" r="r" b="b"/>
              <a:pathLst>
                <a:path w="756285">
                  <a:moveTo>
                    <a:pt x="0" y="0"/>
                  </a:moveTo>
                  <a:lnTo>
                    <a:pt x="755904" y="0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306068" y="3765803"/>
              <a:ext cx="2872740" cy="702945"/>
            </a:xfrm>
            <a:custGeom>
              <a:avLst/>
              <a:gdLst/>
              <a:ahLst/>
              <a:cxnLst/>
              <a:rect l="l" t="t" r="r" b="b"/>
              <a:pathLst>
                <a:path w="2872740" h="702945">
                  <a:moveTo>
                    <a:pt x="114300" y="0"/>
                  </a:moveTo>
                  <a:lnTo>
                    <a:pt x="0" y="0"/>
                  </a:lnTo>
                  <a:lnTo>
                    <a:pt x="0" y="702564"/>
                  </a:lnTo>
                  <a:lnTo>
                    <a:pt x="114300" y="702564"/>
                  </a:lnTo>
                  <a:lnTo>
                    <a:pt x="114300" y="0"/>
                  </a:lnTo>
                  <a:close/>
                </a:path>
                <a:path w="2872740" h="702945">
                  <a:moveTo>
                    <a:pt x="1493520" y="519684"/>
                  </a:moveTo>
                  <a:lnTo>
                    <a:pt x="1379220" y="519684"/>
                  </a:lnTo>
                  <a:lnTo>
                    <a:pt x="1379220" y="702564"/>
                  </a:lnTo>
                  <a:lnTo>
                    <a:pt x="1493520" y="702564"/>
                  </a:lnTo>
                  <a:lnTo>
                    <a:pt x="1493520" y="519684"/>
                  </a:lnTo>
                  <a:close/>
                </a:path>
                <a:path w="2872740" h="702945">
                  <a:moveTo>
                    <a:pt x="2872740" y="182880"/>
                  </a:moveTo>
                  <a:lnTo>
                    <a:pt x="2758440" y="182880"/>
                  </a:lnTo>
                  <a:lnTo>
                    <a:pt x="2758440" y="702564"/>
                  </a:lnTo>
                  <a:lnTo>
                    <a:pt x="2872740" y="702564"/>
                  </a:lnTo>
                  <a:lnTo>
                    <a:pt x="2872740" y="18288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450848" y="4027932"/>
              <a:ext cx="2872740" cy="440690"/>
            </a:xfrm>
            <a:custGeom>
              <a:avLst/>
              <a:gdLst/>
              <a:ahLst/>
              <a:cxnLst/>
              <a:rect l="l" t="t" r="r" b="b"/>
              <a:pathLst>
                <a:path w="2872740" h="440689">
                  <a:moveTo>
                    <a:pt x="114300" y="0"/>
                  </a:moveTo>
                  <a:lnTo>
                    <a:pt x="0" y="0"/>
                  </a:lnTo>
                  <a:lnTo>
                    <a:pt x="0" y="440436"/>
                  </a:lnTo>
                  <a:lnTo>
                    <a:pt x="114300" y="440436"/>
                  </a:lnTo>
                  <a:lnTo>
                    <a:pt x="114300" y="0"/>
                  </a:lnTo>
                  <a:close/>
                </a:path>
                <a:path w="2872740" h="440689">
                  <a:moveTo>
                    <a:pt x="1493520" y="263664"/>
                  </a:moveTo>
                  <a:lnTo>
                    <a:pt x="1379220" y="263664"/>
                  </a:lnTo>
                  <a:lnTo>
                    <a:pt x="1379220" y="440436"/>
                  </a:lnTo>
                  <a:lnTo>
                    <a:pt x="1493520" y="440436"/>
                  </a:lnTo>
                  <a:lnTo>
                    <a:pt x="1493520" y="263664"/>
                  </a:lnTo>
                  <a:close/>
                </a:path>
                <a:path w="2872740" h="440689">
                  <a:moveTo>
                    <a:pt x="2872740" y="175260"/>
                  </a:moveTo>
                  <a:lnTo>
                    <a:pt x="2758440" y="175260"/>
                  </a:lnTo>
                  <a:lnTo>
                    <a:pt x="2758440" y="440436"/>
                  </a:lnTo>
                  <a:lnTo>
                    <a:pt x="2872740" y="440436"/>
                  </a:lnTo>
                  <a:lnTo>
                    <a:pt x="2872740" y="175260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595628" y="4294632"/>
              <a:ext cx="2872740" cy="173990"/>
            </a:xfrm>
            <a:custGeom>
              <a:avLst/>
              <a:gdLst/>
              <a:ahLst/>
              <a:cxnLst/>
              <a:rect l="l" t="t" r="r" b="b"/>
              <a:pathLst>
                <a:path w="2872740" h="173989">
                  <a:moveTo>
                    <a:pt x="114300" y="0"/>
                  </a:moveTo>
                  <a:lnTo>
                    <a:pt x="0" y="0"/>
                  </a:lnTo>
                  <a:lnTo>
                    <a:pt x="0" y="173736"/>
                  </a:lnTo>
                  <a:lnTo>
                    <a:pt x="114300" y="173736"/>
                  </a:lnTo>
                  <a:lnTo>
                    <a:pt x="114300" y="0"/>
                  </a:lnTo>
                  <a:close/>
                </a:path>
                <a:path w="2872740" h="173989">
                  <a:moveTo>
                    <a:pt x="1493520" y="141732"/>
                  </a:moveTo>
                  <a:lnTo>
                    <a:pt x="1379220" y="141732"/>
                  </a:lnTo>
                  <a:lnTo>
                    <a:pt x="1379220" y="173736"/>
                  </a:lnTo>
                  <a:lnTo>
                    <a:pt x="1493520" y="173736"/>
                  </a:lnTo>
                  <a:lnTo>
                    <a:pt x="1493520" y="141732"/>
                  </a:lnTo>
                  <a:close/>
                </a:path>
                <a:path w="2872740" h="173989">
                  <a:moveTo>
                    <a:pt x="2872740" y="32004"/>
                  </a:moveTo>
                  <a:lnTo>
                    <a:pt x="2758440" y="32004"/>
                  </a:lnTo>
                  <a:lnTo>
                    <a:pt x="2758440" y="173736"/>
                  </a:lnTo>
                  <a:lnTo>
                    <a:pt x="2872740" y="173736"/>
                  </a:lnTo>
                  <a:lnTo>
                    <a:pt x="2872740" y="32004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40408" y="4309872"/>
              <a:ext cx="2872740" cy="158750"/>
            </a:xfrm>
            <a:custGeom>
              <a:avLst/>
              <a:gdLst/>
              <a:ahLst/>
              <a:cxnLst/>
              <a:rect l="l" t="t" r="r" b="b"/>
              <a:pathLst>
                <a:path w="2872740" h="158750">
                  <a:moveTo>
                    <a:pt x="114300" y="0"/>
                  </a:moveTo>
                  <a:lnTo>
                    <a:pt x="0" y="0"/>
                  </a:lnTo>
                  <a:lnTo>
                    <a:pt x="0" y="158496"/>
                  </a:lnTo>
                  <a:lnTo>
                    <a:pt x="114300" y="158496"/>
                  </a:lnTo>
                  <a:lnTo>
                    <a:pt x="114300" y="0"/>
                  </a:lnTo>
                  <a:close/>
                </a:path>
                <a:path w="2872740" h="158750">
                  <a:moveTo>
                    <a:pt x="1493520" y="74676"/>
                  </a:moveTo>
                  <a:lnTo>
                    <a:pt x="1379220" y="74676"/>
                  </a:lnTo>
                  <a:lnTo>
                    <a:pt x="1379220" y="158496"/>
                  </a:lnTo>
                  <a:lnTo>
                    <a:pt x="1493520" y="158496"/>
                  </a:lnTo>
                  <a:lnTo>
                    <a:pt x="1493520" y="74676"/>
                  </a:lnTo>
                  <a:close/>
                </a:path>
                <a:path w="2872740" h="158750">
                  <a:moveTo>
                    <a:pt x="2872740" y="83820"/>
                  </a:moveTo>
                  <a:lnTo>
                    <a:pt x="2758440" y="83820"/>
                  </a:lnTo>
                  <a:lnTo>
                    <a:pt x="2758440" y="158496"/>
                  </a:lnTo>
                  <a:lnTo>
                    <a:pt x="2872740" y="158496"/>
                  </a:lnTo>
                  <a:lnTo>
                    <a:pt x="2872740" y="8382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885188" y="4326635"/>
              <a:ext cx="2874645" cy="142240"/>
            </a:xfrm>
            <a:custGeom>
              <a:avLst/>
              <a:gdLst/>
              <a:ahLst/>
              <a:cxnLst/>
              <a:rect l="l" t="t" r="r" b="b"/>
              <a:pathLst>
                <a:path w="2874645" h="142239">
                  <a:moveTo>
                    <a:pt x="114300" y="0"/>
                  </a:moveTo>
                  <a:lnTo>
                    <a:pt x="0" y="0"/>
                  </a:lnTo>
                  <a:lnTo>
                    <a:pt x="0" y="141732"/>
                  </a:lnTo>
                  <a:lnTo>
                    <a:pt x="114300" y="141732"/>
                  </a:lnTo>
                  <a:lnTo>
                    <a:pt x="114300" y="0"/>
                  </a:lnTo>
                  <a:close/>
                </a:path>
                <a:path w="2874645" h="142239">
                  <a:moveTo>
                    <a:pt x="1493520" y="106680"/>
                  </a:moveTo>
                  <a:lnTo>
                    <a:pt x="1380744" y="106680"/>
                  </a:lnTo>
                  <a:lnTo>
                    <a:pt x="1380744" y="141732"/>
                  </a:lnTo>
                  <a:lnTo>
                    <a:pt x="1493520" y="141732"/>
                  </a:lnTo>
                  <a:lnTo>
                    <a:pt x="1493520" y="106680"/>
                  </a:lnTo>
                  <a:close/>
                </a:path>
                <a:path w="2874645" h="142239">
                  <a:moveTo>
                    <a:pt x="2874264" y="35052"/>
                  </a:moveTo>
                  <a:lnTo>
                    <a:pt x="2759964" y="35052"/>
                  </a:lnTo>
                  <a:lnTo>
                    <a:pt x="2759964" y="141732"/>
                  </a:lnTo>
                  <a:lnTo>
                    <a:pt x="2874264" y="141732"/>
                  </a:lnTo>
                  <a:lnTo>
                    <a:pt x="2874264" y="35052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031492" y="4392167"/>
              <a:ext cx="2872740" cy="76200"/>
            </a:xfrm>
            <a:custGeom>
              <a:avLst/>
              <a:gdLst/>
              <a:ahLst/>
              <a:cxnLst/>
              <a:rect l="l" t="t" r="r" b="b"/>
              <a:pathLst>
                <a:path w="2872740" h="76200">
                  <a:moveTo>
                    <a:pt x="112776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112776" y="76200"/>
                  </a:lnTo>
                  <a:lnTo>
                    <a:pt x="112776" y="0"/>
                  </a:lnTo>
                  <a:close/>
                </a:path>
                <a:path w="2872740" h="76200">
                  <a:moveTo>
                    <a:pt x="1493520" y="13716"/>
                  </a:moveTo>
                  <a:lnTo>
                    <a:pt x="1379220" y="13716"/>
                  </a:lnTo>
                  <a:lnTo>
                    <a:pt x="1379220" y="76200"/>
                  </a:lnTo>
                  <a:lnTo>
                    <a:pt x="1493520" y="76200"/>
                  </a:lnTo>
                  <a:lnTo>
                    <a:pt x="1493520" y="13716"/>
                  </a:lnTo>
                  <a:close/>
                </a:path>
                <a:path w="2872740" h="76200">
                  <a:moveTo>
                    <a:pt x="2872740" y="62484"/>
                  </a:moveTo>
                  <a:lnTo>
                    <a:pt x="2758440" y="62484"/>
                  </a:lnTo>
                  <a:lnTo>
                    <a:pt x="2758440" y="76200"/>
                  </a:lnTo>
                  <a:lnTo>
                    <a:pt x="2872740" y="76200"/>
                  </a:lnTo>
                  <a:lnTo>
                    <a:pt x="2872740" y="62484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176272" y="3730751"/>
              <a:ext cx="2872740" cy="737870"/>
            </a:xfrm>
            <a:custGeom>
              <a:avLst/>
              <a:gdLst/>
              <a:ahLst/>
              <a:cxnLst/>
              <a:rect l="l" t="t" r="r" b="b"/>
              <a:pathLst>
                <a:path w="2872740" h="737870">
                  <a:moveTo>
                    <a:pt x="114300" y="0"/>
                  </a:moveTo>
                  <a:lnTo>
                    <a:pt x="0" y="0"/>
                  </a:lnTo>
                  <a:lnTo>
                    <a:pt x="0" y="737616"/>
                  </a:lnTo>
                  <a:lnTo>
                    <a:pt x="114300" y="737616"/>
                  </a:lnTo>
                  <a:lnTo>
                    <a:pt x="114300" y="0"/>
                  </a:lnTo>
                  <a:close/>
                </a:path>
                <a:path w="2872740" h="737870">
                  <a:moveTo>
                    <a:pt x="1493520" y="495300"/>
                  </a:moveTo>
                  <a:lnTo>
                    <a:pt x="1379220" y="495300"/>
                  </a:lnTo>
                  <a:lnTo>
                    <a:pt x="1379220" y="737616"/>
                  </a:lnTo>
                  <a:lnTo>
                    <a:pt x="1493520" y="737616"/>
                  </a:lnTo>
                  <a:lnTo>
                    <a:pt x="1493520" y="495300"/>
                  </a:lnTo>
                  <a:close/>
                </a:path>
                <a:path w="2872740" h="737870">
                  <a:moveTo>
                    <a:pt x="2872740" y="230124"/>
                  </a:moveTo>
                  <a:lnTo>
                    <a:pt x="2758440" y="230124"/>
                  </a:lnTo>
                  <a:lnTo>
                    <a:pt x="2758440" y="737616"/>
                  </a:lnTo>
                  <a:lnTo>
                    <a:pt x="2872740" y="737616"/>
                  </a:lnTo>
                  <a:lnTo>
                    <a:pt x="2872740" y="230124"/>
                  </a:lnTo>
                  <a:close/>
                </a:path>
              </a:pathLst>
            </a:custGeom>
            <a:solidFill>
              <a:srgbClr val="DCE6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036319" y="4468368"/>
              <a:ext cx="4137660" cy="0"/>
            </a:xfrm>
            <a:custGeom>
              <a:avLst/>
              <a:gdLst/>
              <a:ahLst/>
              <a:cxnLst/>
              <a:rect l="l" t="t" r="r" b="b"/>
              <a:pathLst>
                <a:path w="4137660">
                  <a:moveTo>
                    <a:pt x="0" y="0"/>
                  </a:moveTo>
                  <a:lnTo>
                    <a:pt x="4137659" y="0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/>
          <p:nvPr/>
        </p:nvSpPr>
        <p:spPr>
          <a:xfrm>
            <a:off x="1036319" y="1162812"/>
            <a:ext cx="4137660" cy="0"/>
          </a:xfrm>
          <a:custGeom>
            <a:avLst/>
            <a:gdLst/>
            <a:ahLst/>
            <a:cxnLst/>
            <a:rect l="l" t="t" r="r" b="b"/>
            <a:pathLst>
              <a:path w="4137660">
                <a:moveTo>
                  <a:pt x="0" y="0"/>
                </a:moveTo>
                <a:lnTo>
                  <a:pt x="4137659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105001" y="1203705"/>
            <a:ext cx="227329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0" dirty="0">
                <a:solidFill>
                  <a:srgbClr val="404040"/>
                </a:solidFill>
                <a:latin typeface="Times New Roman"/>
                <a:cs typeface="Times New Roman"/>
              </a:rPr>
              <a:t>27,7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06067" y="2932887"/>
            <a:ext cx="261366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2225" algn="ctr">
              <a:lnSpc>
                <a:spcPct val="100000"/>
              </a:lnSpc>
              <a:spcBef>
                <a:spcPts val="100"/>
              </a:spcBef>
            </a:pPr>
            <a:r>
              <a:rPr sz="900" spc="-20" dirty="0">
                <a:solidFill>
                  <a:srgbClr val="404040"/>
                </a:solidFill>
                <a:latin typeface="Times New Roman"/>
                <a:cs typeface="Times New Roman"/>
              </a:rPr>
              <a:t>12,1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864355" y="2531745"/>
            <a:ext cx="227329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0" dirty="0">
                <a:solidFill>
                  <a:srgbClr val="404040"/>
                </a:solidFill>
                <a:latin typeface="Times New Roman"/>
                <a:cs typeface="Times New Roman"/>
              </a:rPr>
              <a:t>15,7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91716" y="3558667"/>
            <a:ext cx="1568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404040"/>
                </a:solidFill>
                <a:latin typeface="Times New Roman"/>
                <a:cs typeface="Times New Roman"/>
              </a:rPr>
              <a:t>6,4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038091" y="3741166"/>
            <a:ext cx="1695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404040"/>
                </a:solidFill>
                <a:latin typeface="Times New Roman"/>
                <a:cs typeface="Times New Roman"/>
              </a:rPr>
              <a:t>4,7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424177" y="3820109"/>
            <a:ext cx="16954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404040"/>
                </a:solidFill>
                <a:latin typeface="Times New Roman"/>
                <a:cs typeface="Times New Roman"/>
              </a:rPr>
              <a:t>4,0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658617" y="4085082"/>
            <a:ext cx="31432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15" baseline="3086" dirty="0">
                <a:solidFill>
                  <a:srgbClr val="404040"/>
                </a:solidFill>
                <a:latin typeface="Times New Roman"/>
                <a:cs typeface="Times New Roman"/>
              </a:rPr>
              <a:t>1,7</a:t>
            </a:r>
            <a:r>
              <a:rPr sz="900" spc="-10" dirty="0">
                <a:solidFill>
                  <a:srgbClr val="404040"/>
                </a:solidFill>
                <a:latin typeface="Times New Roman"/>
                <a:cs typeface="Times New Roman"/>
              </a:rPr>
              <a:t>1,6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183126" y="3996690"/>
            <a:ext cx="1695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404040"/>
                </a:solidFill>
                <a:latin typeface="Times New Roman"/>
                <a:cs typeface="Times New Roman"/>
              </a:rPr>
              <a:t>2,4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328286" y="4119753"/>
            <a:ext cx="1695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404040"/>
                </a:solidFill>
                <a:latin typeface="Times New Roman"/>
                <a:cs typeface="Times New Roman"/>
              </a:rPr>
              <a:t>1,3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093847" y="4177741"/>
            <a:ext cx="16954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404040"/>
                </a:solidFill>
                <a:latin typeface="Times New Roman"/>
                <a:cs typeface="Times New Roman"/>
              </a:rPr>
              <a:t>0,8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473321" y="4237101"/>
            <a:ext cx="1695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404040"/>
                </a:solidFill>
                <a:latin typeface="Times New Roman"/>
                <a:cs typeface="Times New Roman"/>
              </a:rPr>
              <a:t>0,7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543811" y="4088129"/>
            <a:ext cx="5099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404040"/>
                </a:solidFill>
                <a:latin typeface="Times New Roman"/>
                <a:cs typeface="Times New Roman"/>
              </a:rPr>
              <a:t>1,6</a:t>
            </a:r>
            <a:r>
              <a:rPr sz="1350" spc="-15" baseline="-24691" dirty="0">
                <a:solidFill>
                  <a:srgbClr val="404040"/>
                </a:solidFill>
                <a:latin typeface="Times New Roman"/>
                <a:cs typeface="Times New Roman"/>
              </a:rPr>
              <a:t>1,4</a:t>
            </a:r>
            <a:r>
              <a:rPr sz="1350" spc="-15" baseline="-15432" dirty="0">
                <a:solidFill>
                  <a:srgbClr val="404040"/>
                </a:solidFill>
                <a:latin typeface="Times New Roman"/>
                <a:cs typeface="Times New Roman"/>
              </a:rPr>
              <a:t>1,3</a:t>
            </a:r>
            <a:endParaRPr sz="1350" baseline="-15432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948685" y="4267581"/>
            <a:ext cx="45974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2260" algn="l"/>
              </a:tabLst>
            </a:pPr>
            <a:r>
              <a:rPr sz="900" spc="-25" dirty="0">
                <a:solidFill>
                  <a:srgbClr val="404040"/>
                </a:solidFill>
                <a:latin typeface="Times New Roman"/>
                <a:cs typeface="Times New Roman"/>
              </a:rPr>
              <a:t>0,3</a:t>
            </a:r>
            <a:r>
              <a:rPr sz="900" dirty="0">
                <a:solidFill>
                  <a:srgbClr val="404040"/>
                </a:solidFill>
                <a:latin typeface="Times New Roman"/>
                <a:cs typeface="Times New Roman"/>
              </a:rPr>
              <a:t>	</a:t>
            </a:r>
            <a:r>
              <a:rPr sz="1350" spc="-37" baseline="3086" dirty="0">
                <a:solidFill>
                  <a:srgbClr val="404040"/>
                </a:solidFill>
                <a:latin typeface="Times New Roman"/>
                <a:cs typeface="Times New Roman"/>
              </a:rPr>
              <a:t>0,3</a:t>
            </a:r>
            <a:endParaRPr sz="1350" baseline="3086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618482" y="4154804"/>
            <a:ext cx="1695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404040"/>
                </a:solidFill>
                <a:latin typeface="Times New Roman"/>
                <a:cs typeface="Times New Roman"/>
              </a:rPr>
              <a:t>1,0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004186" y="4210939"/>
            <a:ext cx="1695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404040"/>
                </a:solidFill>
                <a:latin typeface="Times New Roman"/>
                <a:cs typeface="Times New Roman"/>
              </a:rPr>
              <a:t>0,7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383660" y="4199382"/>
            <a:ext cx="1695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404040"/>
                </a:solidFill>
                <a:latin typeface="Times New Roman"/>
                <a:cs typeface="Times New Roman"/>
              </a:rPr>
              <a:t>0,6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763515" y="4247134"/>
            <a:ext cx="1695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404040"/>
                </a:solidFill>
                <a:latin typeface="Times New Roman"/>
                <a:cs typeface="Times New Roman"/>
              </a:rPr>
              <a:t>0,1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154301" y="3507994"/>
            <a:ext cx="1720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latin typeface="Times New Roman"/>
                <a:cs typeface="Times New Roman"/>
              </a:rPr>
              <a:t>6,7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521202" y="4003929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latin typeface="Times New Roman"/>
                <a:cs typeface="Times New Roman"/>
              </a:rPr>
              <a:t>2,2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900929" y="3739642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latin typeface="Times New Roman"/>
                <a:cs typeface="Times New Roman"/>
              </a:rPr>
              <a:t>4,6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82827" y="4380992"/>
            <a:ext cx="1695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585858"/>
                </a:solidFill>
                <a:latin typeface="Times New Roman"/>
                <a:cs typeface="Times New Roman"/>
              </a:rPr>
              <a:t>0,0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82827" y="3829939"/>
            <a:ext cx="1695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585858"/>
                </a:solidFill>
                <a:latin typeface="Times New Roman"/>
                <a:cs typeface="Times New Roman"/>
              </a:rPr>
              <a:t>5,0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25220" y="3278835"/>
            <a:ext cx="227329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0" dirty="0">
                <a:solidFill>
                  <a:srgbClr val="585858"/>
                </a:solidFill>
                <a:latin typeface="Times New Roman"/>
                <a:cs typeface="Times New Roman"/>
              </a:rPr>
              <a:t>10,0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25220" y="2728086"/>
            <a:ext cx="227329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0" dirty="0">
                <a:solidFill>
                  <a:srgbClr val="585858"/>
                </a:solidFill>
                <a:latin typeface="Times New Roman"/>
                <a:cs typeface="Times New Roman"/>
              </a:rPr>
              <a:t>15,0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25220" y="2177034"/>
            <a:ext cx="227329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0" dirty="0">
                <a:solidFill>
                  <a:srgbClr val="585858"/>
                </a:solidFill>
                <a:latin typeface="Times New Roman"/>
                <a:cs typeface="Times New Roman"/>
              </a:rPr>
              <a:t>20,0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25220" y="1625854"/>
            <a:ext cx="227329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0" dirty="0">
                <a:solidFill>
                  <a:srgbClr val="585858"/>
                </a:solidFill>
                <a:latin typeface="Times New Roman"/>
                <a:cs typeface="Times New Roman"/>
              </a:rPr>
              <a:t>25,0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25220" y="1075182"/>
            <a:ext cx="227329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0" dirty="0">
                <a:solidFill>
                  <a:srgbClr val="585858"/>
                </a:solidFill>
                <a:latin typeface="Times New Roman"/>
                <a:cs typeface="Times New Roman"/>
              </a:rPr>
              <a:t>30,0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304538" y="4517517"/>
            <a:ext cx="3619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585858"/>
                </a:solidFill>
                <a:latin typeface="Times New Roman"/>
                <a:cs typeface="Times New Roman"/>
              </a:rPr>
              <a:t>Імпорт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288794" y="792226"/>
            <a:ext cx="131762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dirty="0">
                <a:solidFill>
                  <a:srgbClr val="585858"/>
                </a:solidFill>
                <a:latin typeface="Times New Roman"/>
                <a:cs typeface="Times New Roman"/>
              </a:rPr>
              <a:t>І</a:t>
            </a:r>
            <a:r>
              <a:rPr sz="1300" b="1" spc="-50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300" b="1" dirty="0">
                <a:solidFill>
                  <a:srgbClr val="585858"/>
                </a:solidFill>
                <a:latin typeface="Times New Roman"/>
                <a:cs typeface="Times New Roman"/>
              </a:rPr>
              <a:t>півріччя</a:t>
            </a:r>
            <a:r>
              <a:rPr sz="1300" b="1" spc="-20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300" b="1" dirty="0">
                <a:solidFill>
                  <a:srgbClr val="585858"/>
                </a:solidFill>
                <a:latin typeface="Times New Roman"/>
                <a:cs typeface="Times New Roman"/>
              </a:rPr>
              <a:t>2023</a:t>
            </a:r>
            <a:r>
              <a:rPr sz="1300" b="1" spc="-30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300" b="1" spc="-25" dirty="0">
                <a:solidFill>
                  <a:srgbClr val="585858"/>
                </a:solidFill>
                <a:latin typeface="Times New Roman"/>
                <a:cs typeface="Times New Roman"/>
              </a:rPr>
              <a:t>р.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992124" y="4821935"/>
            <a:ext cx="59690" cy="59690"/>
          </a:xfrm>
          <a:custGeom>
            <a:avLst/>
            <a:gdLst/>
            <a:ahLst/>
            <a:cxnLst/>
            <a:rect l="l" t="t" r="r" b="b"/>
            <a:pathLst>
              <a:path w="59690" h="59689">
                <a:moveTo>
                  <a:pt x="59436" y="0"/>
                </a:moveTo>
                <a:lnTo>
                  <a:pt x="0" y="0"/>
                </a:lnTo>
                <a:lnTo>
                  <a:pt x="0" y="59435"/>
                </a:lnTo>
                <a:lnTo>
                  <a:pt x="59436" y="59435"/>
                </a:lnTo>
                <a:lnTo>
                  <a:pt x="59436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616963" y="4821935"/>
            <a:ext cx="59690" cy="59690"/>
          </a:xfrm>
          <a:custGeom>
            <a:avLst/>
            <a:gdLst/>
            <a:ahLst/>
            <a:cxnLst/>
            <a:rect l="l" t="t" r="r" b="b"/>
            <a:pathLst>
              <a:path w="59689" h="59689">
                <a:moveTo>
                  <a:pt x="59436" y="0"/>
                </a:moveTo>
                <a:lnTo>
                  <a:pt x="0" y="0"/>
                </a:lnTo>
                <a:lnTo>
                  <a:pt x="0" y="59435"/>
                </a:lnTo>
                <a:lnTo>
                  <a:pt x="59436" y="59435"/>
                </a:lnTo>
                <a:lnTo>
                  <a:pt x="59436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043683" y="4821935"/>
            <a:ext cx="58419" cy="59690"/>
          </a:xfrm>
          <a:custGeom>
            <a:avLst/>
            <a:gdLst/>
            <a:ahLst/>
            <a:cxnLst/>
            <a:rect l="l" t="t" r="r" b="b"/>
            <a:pathLst>
              <a:path w="58419" h="59689">
                <a:moveTo>
                  <a:pt x="57912" y="0"/>
                </a:moveTo>
                <a:lnTo>
                  <a:pt x="0" y="0"/>
                </a:lnTo>
                <a:lnTo>
                  <a:pt x="0" y="59435"/>
                </a:lnTo>
                <a:lnTo>
                  <a:pt x="57912" y="59435"/>
                </a:lnTo>
                <a:lnTo>
                  <a:pt x="57912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692907" y="4821935"/>
            <a:ext cx="58419" cy="59690"/>
          </a:xfrm>
          <a:custGeom>
            <a:avLst/>
            <a:gdLst/>
            <a:ahLst/>
            <a:cxnLst/>
            <a:rect l="l" t="t" r="r" b="b"/>
            <a:pathLst>
              <a:path w="58419" h="59689">
                <a:moveTo>
                  <a:pt x="57912" y="0"/>
                </a:moveTo>
                <a:lnTo>
                  <a:pt x="0" y="0"/>
                </a:lnTo>
                <a:lnTo>
                  <a:pt x="0" y="59435"/>
                </a:lnTo>
                <a:lnTo>
                  <a:pt x="57912" y="59435"/>
                </a:lnTo>
                <a:lnTo>
                  <a:pt x="5791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093720" y="4821935"/>
            <a:ext cx="58419" cy="59690"/>
          </a:xfrm>
          <a:custGeom>
            <a:avLst/>
            <a:gdLst/>
            <a:ahLst/>
            <a:cxnLst/>
            <a:rect l="l" t="t" r="r" b="b"/>
            <a:pathLst>
              <a:path w="58419" h="59689">
                <a:moveTo>
                  <a:pt x="57912" y="0"/>
                </a:moveTo>
                <a:lnTo>
                  <a:pt x="0" y="0"/>
                </a:lnTo>
                <a:lnTo>
                  <a:pt x="0" y="59435"/>
                </a:lnTo>
                <a:lnTo>
                  <a:pt x="57912" y="59435"/>
                </a:lnTo>
                <a:lnTo>
                  <a:pt x="57912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1061719" y="4517517"/>
            <a:ext cx="2707640" cy="411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3700">
              <a:lnSpc>
                <a:spcPct val="100000"/>
              </a:lnSpc>
              <a:spcBef>
                <a:spcPts val="100"/>
              </a:spcBef>
              <a:tabLst>
                <a:tab pos="1842135" algn="l"/>
              </a:tabLst>
            </a:pPr>
            <a:r>
              <a:rPr sz="900" spc="-10" dirty="0">
                <a:solidFill>
                  <a:srgbClr val="585858"/>
                </a:solidFill>
                <a:latin typeface="Times New Roman"/>
                <a:cs typeface="Times New Roman"/>
              </a:rPr>
              <a:t>Товарообіг</a:t>
            </a:r>
            <a:r>
              <a:rPr sz="900" dirty="0">
                <a:solidFill>
                  <a:srgbClr val="585858"/>
                </a:solidFill>
                <a:latin typeface="Times New Roman"/>
                <a:cs typeface="Times New Roman"/>
              </a:rPr>
              <a:t>	</a:t>
            </a:r>
            <a:r>
              <a:rPr sz="900" spc="-10" dirty="0">
                <a:solidFill>
                  <a:srgbClr val="585858"/>
                </a:solidFill>
                <a:latin typeface="Times New Roman"/>
                <a:cs typeface="Times New Roman"/>
              </a:rPr>
              <a:t>Експорт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  <a:tabLst>
                <a:tab pos="636905" algn="l"/>
                <a:tab pos="1062990" algn="l"/>
                <a:tab pos="1712595" algn="l"/>
              </a:tabLst>
            </a:pPr>
            <a:r>
              <a:rPr sz="900" dirty="0">
                <a:solidFill>
                  <a:srgbClr val="585858"/>
                </a:solidFill>
                <a:latin typeface="Times New Roman"/>
                <a:cs typeface="Times New Roman"/>
              </a:rPr>
              <a:t>країни</a:t>
            </a:r>
            <a:r>
              <a:rPr sz="900" spc="-30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900" spc="-35" dirty="0">
                <a:solidFill>
                  <a:srgbClr val="585858"/>
                </a:solidFill>
                <a:latin typeface="Times New Roman"/>
                <a:cs typeface="Times New Roman"/>
              </a:rPr>
              <a:t>ЄС</a:t>
            </a:r>
            <a:r>
              <a:rPr sz="900" dirty="0">
                <a:solidFill>
                  <a:srgbClr val="585858"/>
                </a:solidFill>
                <a:latin typeface="Times New Roman"/>
                <a:cs typeface="Times New Roman"/>
              </a:rPr>
              <a:t>	</a:t>
            </a:r>
            <a:r>
              <a:rPr sz="900" spc="-10" dirty="0">
                <a:solidFill>
                  <a:srgbClr val="585858"/>
                </a:solidFill>
                <a:latin typeface="Times New Roman"/>
                <a:cs typeface="Times New Roman"/>
              </a:rPr>
              <a:t>Китай</a:t>
            </a:r>
            <a:r>
              <a:rPr sz="900" dirty="0">
                <a:solidFill>
                  <a:srgbClr val="585858"/>
                </a:solidFill>
                <a:latin typeface="Times New Roman"/>
                <a:cs typeface="Times New Roman"/>
              </a:rPr>
              <a:t>	</a:t>
            </a:r>
            <a:r>
              <a:rPr sz="900" spc="-10" dirty="0">
                <a:solidFill>
                  <a:srgbClr val="585858"/>
                </a:solidFill>
                <a:latin typeface="Times New Roman"/>
                <a:cs typeface="Times New Roman"/>
              </a:rPr>
              <a:t>Туреччина</a:t>
            </a:r>
            <a:r>
              <a:rPr sz="900" dirty="0">
                <a:solidFill>
                  <a:srgbClr val="585858"/>
                </a:solidFill>
                <a:latin typeface="Times New Roman"/>
                <a:cs typeface="Times New Roman"/>
              </a:rPr>
              <a:t>	США</a:t>
            </a:r>
            <a:r>
              <a:rPr sz="900" spc="260" dirty="0">
                <a:solidFill>
                  <a:srgbClr val="585858"/>
                </a:solidFill>
                <a:latin typeface="Times New Roman"/>
                <a:cs typeface="Times New Roman"/>
              </a:rPr>
              <a:t>  </a:t>
            </a:r>
            <a:r>
              <a:rPr sz="900" dirty="0">
                <a:solidFill>
                  <a:srgbClr val="585858"/>
                </a:solidFill>
                <a:latin typeface="Times New Roman"/>
                <a:cs typeface="Times New Roman"/>
              </a:rPr>
              <a:t>країни</a:t>
            </a:r>
            <a:r>
              <a:rPr sz="900" spc="-10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900" spc="-25" dirty="0">
                <a:solidFill>
                  <a:srgbClr val="585858"/>
                </a:solidFill>
                <a:latin typeface="Times New Roman"/>
                <a:cs typeface="Times New Roman"/>
              </a:rPr>
              <a:t>СНД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3803903" y="4821935"/>
            <a:ext cx="58419" cy="59690"/>
          </a:xfrm>
          <a:custGeom>
            <a:avLst/>
            <a:gdLst/>
            <a:ahLst/>
            <a:cxnLst/>
            <a:rect l="l" t="t" r="r" b="b"/>
            <a:pathLst>
              <a:path w="58420" h="59689">
                <a:moveTo>
                  <a:pt x="57912" y="0"/>
                </a:moveTo>
                <a:lnTo>
                  <a:pt x="0" y="0"/>
                </a:lnTo>
                <a:lnTo>
                  <a:pt x="0" y="59435"/>
                </a:lnTo>
                <a:lnTo>
                  <a:pt x="57912" y="59435"/>
                </a:lnTo>
                <a:lnTo>
                  <a:pt x="57912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171188" y="4821935"/>
            <a:ext cx="59690" cy="59690"/>
          </a:xfrm>
          <a:custGeom>
            <a:avLst/>
            <a:gdLst/>
            <a:ahLst/>
            <a:cxnLst/>
            <a:rect l="l" t="t" r="r" b="b"/>
            <a:pathLst>
              <a:path w="59689" h="59689">
                <a:moveTo>
                  <a:pt x="59436" y="0"/>
                </a:moveTo>
                <a:lnTo>
                  <a:pt x="0" y="0"/>
                </a:lnTo>
                <a:lnTo>
                  <a:pt x="0" y="59435"/>
                </a:lnTo>
                <a:lnTo>
                  <a:pt x="59436" y="59435"/>
                </a:lnTo>
                <a:lnTo>
                  <a:pt x="59436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643628" y="4821935"/>
            <a:ext cx="58419" cy="59690"/>
          </a:xfrm>
          <a:custGeom>
            <a:avLst/>
            <a:gdLst/>
            <a:ahLst/>
            <a:cxnLst/>
            <a:rect l="l" t="t" r="r" b="b"/>
            <a:pathLst>
              <a:path w="58420" h="59689">
                <a:moveTo>
                  <a:pt x="57912" y="0"/>
                </a:moveTo>
                <a:lnTo>
                  <a:pt x="0" y="0"/>
                </a:lnTo>
                <a:lnTo>
                  <a:pt x="0" y="59435"/>
                </a:lnTo>
                <a:lnTo>
                  <a:pt x="57912" y="59435"/>
                </a:lnTo>
                <a:lnTo>
                  <a:pt x="57912" y="0"/>
                </a:lnTo>
                <a:close/>
              </a:path>
            </a:pathLst>
          </a:custGeom>
          <a:solidFill>
            <a:srgbClr val="DCE6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3872610" y="4765929"/>
            <a:ext cx="10852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585858"/>
                </a:solidFill>
                <a:latin typeface="Times New Roman"/>
                <a:cs typeface="Times New Roman"/>
              </a:rPr>
              <a:t>Індія</a:t>
            </a:r>
            <a:r>
              <a:rPr sz="900" spc="265" dirty="0">
                <a:solidFill>
                  <a:srgbClr val="585858"/>
                </a:solidFill>
                <a:latin typeface="Times New Roman"/>
                <a:cs typeface="Times New Roman"/>
              </a:rPr>
              <a:t>  </a:t>
            </a:r>
            <a:r>
              <a:rPr sz="900" dirty="0">
                <a:solidFill>
                  <a:srgbClr val="585858"/>
                </a:solidFill>
                <a:latin typeface="Times New Roman"/>
                <a:cs typeface="Times New Roman"/>
              </a:rPr>
              <a:t>Єгипет</a:t>
            </a:r>
            <a:r>
              <a:rPr sz="900" spc="270" dirty="0">
                <a:solidFill>
                  <a:srgbClr val="585858"/>
                </a:solidFill>
                <a:latin typeface="Times New Roman"/>
                <a:cs typeface="Times New Roman"/>
              </a:rPr>
              <a:t>  </a:t>
            </a:r>
            <a:r>
              <a:rPr sz="900" spc="-20" dirty="0">
                <a:solidFill>
                  <a:srgbClr val="585858"/>
                </a:solidFill>
                <a:latin typeface="Times New Roman"/>
                <a:cs typeface="Times New Roman"/>
              </a:rPr>
              <a:t>Інші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702808" y="4475988"/>
            <a:ext cx="4432300" cy="0"/>
          </a:xfrm>
          <a:custGeom>
            <a:avLst/>
            <a:gdLst/>
            <a:ahLst/>
            <a:cxnLst/>
            <a:rect l="l" t="t" r="r" b="b"/>
            <a:pathLst>
              <a:path w="4432300">
                <a:moveTo>
                  <a:pt x="0" y="0"/>
                </a:moveTo>
                <a:lnTo>
                  <a:pt x="443179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1" name="object 61"/>
          <p:cNvGrpSpPr/>
          <p:nvPr/>
        </p:nvGrpSpPr>
        <p:grpSpPr>
          <a:xfrm>
            <a:off x="5702808" y="1709928"/>
            <a:ext cx="4432300" cy="2565400"/>
            <a:chOff x="5702808" y="1709928"/>
            <a:chExt cx="4432300" cy="2565400"/>
          </a:xfrm>
        </p:grpSpPr>
        <p:sp>
          <p:nvSpPr>
            <p:cNvPr id="62" name="object 62"/>
            <p:cNvSpPr/>
            <p:nvPr/>
          </p:nvSpPr>
          <p:spPr>
            <a:xfrm>
              <a:off x="5702808" y="2819400"/>
              <a:ext cx="3710940" cy="1104900"/>
            </a:xfrm>
            <a:custGeom>
              <a:avLst/>
              <a:gdLst/>
              <a:ahLst/>
              <a:cxnLst/>
              <a:rect l="l" t="t" r="r" b="b"/>
              <a:pathLst>
                <a:path w="3710940" h="1104900">
                  <a:moveTo>
                    <a:pt x="0" y="1104900"/>
                  </a:moveTo>
                  <a:lnTo>
                    <a:pt x="755903" y="1104900"/>
                  </a:lnTo>
                </a:path>
                <a:path w="3710940" h="1104900">
                  <a:moveTo>
                    <a:pt x="877823" y="1104900"/>
                  </a:moveTo>
                  <a:lnTo>
                    <a:pt x="3710940" y="1104900"/>
                  </a:lnTo>
                </a:path>
                <a:path w="3710940" h="1104900">
                  <a:moveTo>
                    <a:pt x="0" y="0"/>
                  </a:moveTo>
                  <a:lnTo>
                    <a:pt x="445007" y="0"/>
                  </a:lnTo>
                </a:path>
                <a:path w="3710940" h="1104900">
                  <a:moveTo>
                    <a:pt x="566927" y="0"/>
                  </a:moveTo>
                  <a:lnTo>
                    <a:pt x="3400043" y="0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5836920" y="3249168"/>
              <a:ext cx="123825" cy="121920"/>
            </a:xfrm>
            <a:custGeom>
              <a:avLst/>
              <a:gdLst/>
              <a:ahLst/>
              <a:cxnLst/>
              <a:rect l="l" t="t" r="r" b="b"/>
              <a:pathLst>
                <a:path w="123825" h="121920">
                  <a:moveTo>
                    <a:pt x="123443" y="0"/>
                  </a:moveTo>
                  <a:lnTo>
                    <a:pt x="0" y="0"/>
                  </a:lnTo>
                  <a:lnTo>
                    <a:pt x="0" y="121920"/>
                  </a:lnTo>
                  <a:lnTo>
                    <a:pt x="123443" y="121920"/>
                  </a:lnTo>
                  <a:lnTo>
                    <a:pt x="123443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5992368" y="3089148"/>
              <a:ext cx="121920" cy="281940"/>
            </a:xfrm>
            <a:custGeom>
              <a:avLst/>
              <a:gdLst/>
              <a:ahLst/>
              <a:cxnLst/>
              <a:rect l="l" t="t" r="r" b="b"/>
              <a:pathLst>
                <a:path w="121920" h="281939">
                  <a:moveTo>
                    <a:pt x="121920" y="0"/>
                  </a:moveTo>
                  <a:lnTo>
                    <a:pt x="0" y="0"/>
                  </a:lnTo>
                  <a:lnTo>
                    <a:pt x="0" y="281939"/>
                  </a:lnTo>
                  <a:lnTo>
                    <a:pt x="121920" y="281939"/>
                  </a:lnTo>
                  <a:lnTo>
                    <a:pt x="121920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147816" y="2729484"/>
              <a:ext cx="121920" cy="641985"/>
            </a:xfrm>
            <a:custGeom>
              <a:avLst/>
              <a:gdLst/>
              <a:ahLst/>
              <a:cxnLst/>
              <a:rect l="l" t="t" r="r" b="b"/>
              <a:pathLst>
                <a:path w="121920" h="641985">
                  <a:moveTo>
                    <a:pt x="121920" y="0"/>
                  </a:moveTo>
                  <a:lnTo>
                    <a:pt x="0" y="0"/>
                  </a:lnTo>
                  <a:lnTo>
                    <a:pt x="0" y="641603"/>
                  </a:lnTo>
                  <a:lnTo>
                    <a:pt x="121920" y="641603"/>
                  </a:lnTo>
                  <a:lnTo>
                    <a:pt x="121920" y="0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7315200" y="3371088"/>
              <a:ext cx="121920" cy="109855"/>
            </a:xfrm>
            <a:custGeom>
              <a:avLst/>
              <a:gdLst/>
              <a:ahLst/>
              <a:cxnLst/>
              <a:rect l="l" t="t" r="r" b="b"/>
              <a:pathLst>
                <a:path w="121920" h="109854">
                  <a:moveTo>
                    <a:pt x="121920" y="0"/>
                  </a:moveTo>
                  <a:lnTo>
                    <a:pt x="0" y="0"/>
                  </a:lnTo>
                  <a:lnTo>
                    <a:pt x="0" y="109727"/>
                  </a:lnTo>
                  <a:lnTo>
                    <a:pt x="121920" y="109727"/>
                  </a:lnTo>
                  <a:lnTo>
                    <a:pt x="12192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7469124" y="3307080"/>
              <a:ext cx="123825" cy="64135"/>
            </a:xfrm>
            <a:custGeom>
              <a:avLst/>
              <a:gdLst/>
              <a:ahLst/>
              <a:cxnLst/>
              <a:rect l="l" t="t" r="r" b="b"/>
              <a:pathLst>
                <a:path w="123825" h="64135">
                  <a:moveTo>
                    <a:pt x="123444" y="0"/>
                  </a:moveTo>
                  <a:lnTo>
                    <a:pt x="0" y="0"/>
                  </a:lnTo>
                  <a:lnTo>
                    <a:pt x="0" y="64008"/>
                  </a:lnTo>
                  <a:lnTo>
                    <a:pt x="123444" y="64008"/>
                  </a:lnTo>
                  <a:lnTo>
                    <a:pt x="123444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7624572" y="3104388"/>
              <a:ext cx="123825" cy="266700"/>
            </a:xfrm>
            <a:custGeom>
              <a:avLst/>
              <a:gdLst/>
              <a:ahLst/>
              <a:cxnLst/>
              <a:rect l="l" t="t" r="r" b="b"/>
              <a:pathLst>
                <a:path w="123825" h="266700">
                  <a:moveTo>
                    <a:pt x="123444" y="0"/>
                  </a:moveTo>
                  <a:lnTo>
                    <a:pt x="0" y="0"/>
                  </a:lnTo>
                  <a:lnTo>
                    <a:pt x="0" y="266700"/>
                  </a:lnTo>
                  <a:lnTo>
                    <a:pt x="123444" y="266700"/>
                  </a:lnTo>
                  <a:lnTo>
                    <a:pt x="123444" y="0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9224772" y="2819400"/>
              <a:ext cx="342900" cy="0"/>
            </a:xfrm>
            <a:custGeom>
              <a:avLst/>
              <a:gdLst/>
              <a:ahLst/>
              <a:cxnLst/>
              <a:rect l="l" t="t" r="r" b="b"/>
              <a:pathLst>
                <a:path w="342900">
                  <a:moveTo>
                    <a:pt x="0" y="0"/>
                  </a:moveTo>
                  <a:lnTo>
                    <a:pt x="342900" y="0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8791956" y="2980944"/>
              <a:ext cx="121920" cy="390525"/>
            </a:xfrm>
            <a:custGeom>
              <a:avLst/>
              <a:gdLst/>
              <a:ahLst/>
              <a:cxnLst/>
              <a:rect l="l" t="t" r="r" b="b"/>
              <a:pathLst>
                <a:path w="121920" h="390525">
                  <a:moveTo>
                    <a:pt x="121920" y="0"/>
                  </a:moveTo>
                  <a:lnTo>
                    <a:pt x="0" y="0"/>
                  </a:lnTo>
                  <a:lnTo>
                    <a:pt x="0" y="390144"/>
                  </a:lnTo>
                  <a:lnTo>
                    <a:pt x="121920" y="390144"/>
                  </a:lnTo>
                  <a:lnTo>
                    <a:pt x="12192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8947404" y="2993136"/>
              <a:ext cx="121920" cy="378460"/>
            </a:xfrm>
            <a:custGeom>
              <a:avLst/>
              <a:gdLst/>
              <a:ahLst/>
              <a:cxnLst/>
              <a:rect l="l" t="t" r="r" b="b"/>
              <a:pathLst>
                <a:path w="121920" h="378460">
                  <a:moveTo>
                    <a:pt x="121920" y="0"/>
                  </a:moveTo>
                  <a:lnTo>
                    <a:pt x="0" y="0"/>
                  </a:lnTo>
                  <a:lnTo>
                    <a:pt x="0" y="377951"/>
                  </a:lnTo>
                  <a:lnTo>
                    <a:pt x="121920" y="377951"/>
                  </a:lnTo>
                  <a:lnTo>
                    <a:pt x="121920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9102852" y="2339340"/>
              <a:ext cx="121920" cy="1031875"/>
            </a:xfrm>
            <a:custGeom>
              <a:avLst/>
              <a:gdLst/>
              <a:ahLst/>
              <a:cxnLst/>
              <a:rect l="l" t="t" r="r" b="b"/>
              <a:pathLst>
                <a:path w="121920" h="1031875">
                  <a:moveTo>
                    <a:pt x="121920" y="0"/>
                  </a:moveTo>
                  <a:lnTo>
                    <a:pt x="0" y="0"/>
                  </a:lnTo>
                  <a:lnTo>
                    <a:pt x="0" y="1031748"/>
                  </a:lnTo>
                  <a:lnTo>
                    <a:pt x="121920" y="1031748"/>
                  </a:lnTo>
                  <a:lnTo>
                    <a:pt x="121920" y="0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303264" y="3252216"/>
              <a:ext cx="3077210" cy="454659"/>
            </a:xfrm>
            <a:custGeom>
              <a:avLst/>
              <a:gdLst/>
              <a:ahLst/>
              <a:cxnLst/>
              <a:rect l="l" t="t" r="r" b="b"/>
              <a:pathLst>
                <a:path w="3077209" h="454660">
                  <a:moveTo>
                    <a:pt x="121920" y="117348"/>
                  </a:moveTo>
                  <a:lnTo>
                    <a:pt x="0" y="117348"/>
                  </a:lnTo>
                  <a:lnTo>
                    <a:pt x="0" y="118872"/>
                  </a:lnTo>
                  <a:lnTo>
                    <a:pt x="121920" y="118872"/>
                  </a:lnTo>
                  <a:lnTo>
                    <a:pt x="121920" y="117348"/>
                  </a:lnTo>
                  <a:close/>
                </a:path>
                <a:path w="3077209" h="454660">
                  <a:moveTo>
                    <a:pt x="1600200" y="118872"/>
                  </a:moveTo>
                  <a:lnTo>
                    <a:pt x="1476756" y="118872"/>
                  </a:lnTo>
                  <a:lnTo>
                    <a:pt x="1476756" y="454152"/>
                  </a:lnTo>
                  <a:lnTo>
                    <a:pt x="1600200" y="454152"/>
                  </a:lnTo>
                  <a:lnTo>
                    <a:pt x="1600200" y="118872"/>
                  </a:lnTo>
                  <a:close/>
                </a:path>
                <a:path w="3077209" h="454660">
                  <a:moveTo>
                    <a:pt x="3076956" y="0"/>
                  </a:moveTo>
                  <a:lnTo>
                    <a:pt x="2955036" y="0"/>
                  </a:lnTo>
                  <a:lnTo>
                    <a:pt x="2955036" y="118872"/>
                  </a:lnTo>
                  <a:lnTo>
                    <a:pt x="3076956" y="118872"/>
                  </a:lnTo>
                  <a:lnTo>
                    <a:pt x="3076956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6458712" y="3371088"/>
              <a:ext cx="1598930" cy="795655"/>
            </a:xfrm>
            <a:custGeom>
              <a:avLst/>
              <a:gdLst/>
              <a:ahLst/>
              <a:cxnLst/>
              <a:rect l="l" t="t" r="r" b="b"/>
              <a:pathLst>
                <a:path w="1598929" h="795654">
                  <a:moveTo>
                    <a:pt x="121907" y="0"/>
                  </a:moveTo>
                  <a:lnTo>
                    <a:pt x="0" y="0"/>
                  </a:lnTo>
                  <a:lnTo>
                    <a:pt x="0" y="795528"/>
                  </a:lnTo>
                  <a:lnTo>
                    <a:pt x="121907" y="795528"/>
                  </a:lnTo>
                  <a:lnTo>
                    <a:pt x="121907" y="0"/>
                  </a:lnTo>
                  <a:close/>
                </a:path>
                <a:path w="1598929" h="795654">
                  <a:moveTo>
                    <a:pt x="1598676" y="0"/>
                  </a:moveTo>
                  <a:lnTo>
                    <a:pt x="1476756" y="0"/>
                  </a:lnTo>
                  <a:lnTo>
                    <a:pt x="1476756" y="522732"/>
                  </a:lnTo>
                  <a:lnTo>
                    <a:pt x="1598676" y="522732"/>
                  </a:lnTo>
                  <a:lnTo>
                    <a:pt x="1598676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9535667" y="3924300"/>
              <a:ext cx="599440" cy="0"/>
            </a:xfrm>
            <a:custGeom>
              <a:avLst/>
              <a:gdLst/>
              <a:ahLst/>
              <a:cxnLst/>
              <a:rect l="l" t="t" r="r" b="b"/>
              <a:pathLst>
                <a:path w="599440">
                  <a:moveTo>
                    <a:pt x="0" y="0"/>
                  </a:moveTo>
                  <a:lnTo>
                    <a:pt x="598931" y="0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9413748" y="3371088"/>
              <a:ext cx="121920" cy="904240"/>
            </a:xfrm>
            <a:custGeom>
              <a:avLst/>
              <a:gdLst/>
              <a:ahLst/>
              <a:cxnLst/>
              <a:rect l="l" t="t" r="r" b="b"/>
              <a:pathLst>
                <a:path w="121920" h="904239">
                  <a:moveTo>
                    <a:pt x="121920" y="0"/>
                  </a:moveTo>
                  <a:lnTo>
                    <a:pt x="0" y="0"/>
                  </a:lnTo>
                  <a:lnTo>
                    <a:pt x="0" y="903731"/>
                  </a:lnTo>
                  <a:lnTo>
                    <a:pt x="121920" y="903731"/>
                  </a:lnTo>
                  <a:lnTo>
                    <a:pt x="12192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6614147" y="3108959"/>
              <a:ext cx="1598930" cy="655320"/>
            </a:xfrm>
            <a:custGeom>
              <a:avLst/>
              <a:gdLst/>
              <a:ahLst/>
              <a:cxnLst/>
              <a:rect l="l" t="t" r="r" b="b"/>
              <a:pathLst>
                <a:path w="1598929" h="655320">
                  <a:moveTo>
                    <a:pt x="121932" y="0"/>
                  </a:moveTo>
                  <a:lnTo>
                    <a:pt x="0" y="0"/>
                  </a:lnTo>
                  <a:lnTo>
                    <a:pt x="0" y="262128"/>
                  </a:lnTo>
                  <a:lnTo>
                    <a:pt x="121932" y="262128"/>
                  </a:lnTo>
                  <a:lnTo>
                    <a:pt x="121932" y="0"/>
                  </a:lnTo>
                  <a:close/>
                </a:path>
                <a:path w="1598929" h="655320">
                  <a:moveTo>
                    <a:pt x="1598688" y="262128"/>
                  </a:moveTo>
                  <a:lnTo>
                    <a:pt x="1476768" y="262128"/>
                  </a:lnTo>
                  <a:lnTo>
                    <a:pt x="1476768" y="655320"/>
                  </a:lnTo>
                  <a:lnTo>
                    <a:pt x="1598688" y="655320"/>
                  </a:lnTo>
                  <a:lnTo>
                    <a:pt x="1598688" y="262128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9691116" y="2819400"/>
              <a:ext cx="32384" cy="0"/>
            </a:xfrm>
            <a:custGeom>
              <a:avLst/>
              <a:gdLst/>
              <a:ahLst/>
              <a:cxnLst/>
              <a:rect l="l" t="t" r="r" b="b"/>
              <a:pathLst>
                <a:path w="32384">
                  <a:moveTo>
                    <a:pt x="0" y="0"/>
                  </a:moveTo>
                  <a:lnTo>
                    <a:pt x="32003" y="0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9567672" y="2516124"/>
              <a:ext cx="123825" cy="855344"/>
            </a:xfrm>
            <a:custGeom>
              <a:avLst/>
              <a:gdLst/>
              <a:ahLst/>
              <a:cxnLst/>
              <a:rect l="l" t="t" r="r" b="b"/>
              <a:pathLst>
                <a:path w="123825" h="855345">
                  <a:moveTo>
                    <a:pt x="123444" y="0"/>
                  </a:moveTo>
                  <a:lnTo>
                    <a:pt x="0" y="0"/>
                  </a:lnTo>
                  <a:lnTo>
                    <a:pt x="0" y="854963"/>
                  </a:lnTo>
                  <a:lnTo>
                    <a:pt x="123444" y="854963"/>
                  </a:lnTo>
                  <a:lnTo>
                    <a:pt x="123444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6769608" y="3206495"/>
              <a:ext cx="1598930" cy="165100"/>
            </a:xfrm>
            <a:custGeom>
              <a:avLst/>
              <a:gdLst/>
              <a:ahLst/>
              <a:cxnLst/>
              <a:rect l="l" t="t" r="r" b="b"/>
              <a:pathLst>
                <a:path w="1598929" h="165100">
                  <a:moveTo>
                    <a:pt x="121920" y="0"/>
                  </a:moveTo>
                  <a:lnTo>
                    <a:pt x="0" y="0"/>
                  </a:lnTo>
                  <a:lnTo>
                    <a:pt x="0" y="164592"/>
                  </a:lnTo>
                  <a:lnTo>
                    <a:pt x="121920" y="164592"/>
                  </a:lnTo>
                  <a:lnTo>
                    <a:pt x="121920" y="0"/>
                  </a:lnTo>
                  <a:close/>
                </a:path>
                <a:path w="1598929" h="165100">
                  <a:moveTo>
                    <a:pt x="1598676" y="135636"/>
                  </a:moveTo>
                  <a:lnTo>
                    <a:pt x="1476756" y="135636"/>
                  </a:lnTo>
                  <a:lnTo>
                    <a:pt x="1476756" y="164592"/>
                  </a:lnTo>
                  <a:lnTo>
                    <a:pt x="1598676" y="164592"/>
                  </a:lnTo>
                  <a:lnTo>
                    <a:pt x="1598676" y="135636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9846564" y="2267712"/>
              <a:ext cx="288290" cy="551815"/>
            </a:xfrm>
            <a:custGeom>
              <a:avLst/>
              <a:gdLst/>
              <a:ahLst/>
              <a:cxnLst/>
              <a:rect l="l" t="t" r="r" b="b"/>
              <a:pathLst>
                <a:path w="288290" h="551814">
                  <a:moveTo>
                    <a:pt x="0" y="551688"/>
                  </a:moveTo>
                  <a:lnTo>
                    <a:pt x="288035" y="551688"/>
                  </a:lnTo>
                </a:path>
                <a:path w="288290" h="551814">
                  <a:moveTo>
                    <a:pt x="0" y="0"/>
                  </a:moveTo>
                  <a:lnTo>
                    <a:pt x="288035" y="0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5702808" y="1714500"/>
              <a:ext cx="4432300" cy="0"/>
            </a:xfrm>
            <a:custGeom>
              <a:avLst/>
              <a:gdLst/>
              <a:ahLst/>
              <a:cxnLst/>
              <a:rect l="l" t="t" r="r" b="b"/>
              <a:pathLst>
                <a:path w="4432300">
                  <a:moveTo>
                    <a:pt x="0" y="0"/>
                  </a:moveTo>
                  <a:lnTo>
                    <a:pt x="4431792" y="0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9723120" y="1754124"/>
              <a:ext cx="123825" cy="1617345"/>
            </a:xfrm>
            <a:custGeom>
              <a:avLst/>
              <a:gdLst/>
              <a:ahLst/>
              <a:cxnLst/>
              <a:rect l="l" t="t" r="r" b="b"/>
              <a:pathLst>
                <a:path w="123825" h="1617345">
                  <a:moveTo>
                    <a:pt x="123444" y="0"/>
                  </a:moveTo>
                  <a:lnTo>
                    <a:pt x="0" y="0"/>
                  </a:lnTo>
                  <a:lnTo>
                    <a:pt x="0" y="1616964"/>
                  </a:lnTo>
                  <a:lnTo>
                    <a:pt x="123444" y="1616964"/>
                  </a:lnTo>
                  <a:lnTo>
                    <a:pt x="123444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6925056" y="3023615"/>
              <a:ext cx="3075940" cy="772795"/>
            </a:xfrm>
            <a:custGeom>
              <a:avLst/>
              <a:gdLst/>
              <a:ahLst/>
              <a:cxnLst/>
              <a:rect l="l" t="t" r="r" b="b"/>
              <a:pathLst>
                <a:path w="3075940" h="772795">
                  <a:moveTo>
                    <a:pt x="121920" y="347472"/>
                  </a:moveTo>
                  <a:lnTo>
                    <a:pt x="0" y="347472"/>
                  </a:lnTo>
                  <a:lnTo>
                    <a:pt x="0" y="388620"/>
                  </a:lnTo>
                  <a:lnTo>
                    <a:pt x="121920" y="388620"/>
                  </a:lnTo>
                  <a:lnTo>
                    <a:pt x="121920" y="347472"/>
                  </a:lnTo>
                  <a:close/>
                </a:path>
                <a:path w="3075940" h="772795">
                  <a:moveTo>
                    <a:pt x="1598676" y="347472"/>
                  </a:moveTo>
                  <a:lnTo>
                    <a:pt x="1476756" y="347472"/>
                  </a:lnTo>
                  <a:lnTo>
                    <a:pt x="1476756" y="772668"/>
                  </a:lnTo>
                  <a:lnTo>
                    <a:pt x="1598676" y="772668"/>
                  </a:lnTo>
                  <a:lnTo>
                    <a:pt x="1598676" y="347472"/>
                  </a:lnTo>
                  <a:close/>
                </a:path>
                <a:path w="3075940" h="772795">
                  <a:moveTo>
                    <a:pt x="3075432" y="0"/>
                  </a:moveTo>
                  <a:lnTo>
                    <a:pt x="2953512" y="0"/>
                  </a:lnTo>
                  <a:lnTo>
                    <a:pt x="2953512" y="347472"/>
                  </a:lnTo>
                  <a:lnTo>
                    <a:pt x="3075432" y="347472"/>
                  </a:lnTo>
                  <a:lnTo>
                    <a:pt x="3075432" y="0"/>
                  </a:lnTo>
                  <a:close/>
                </a:path>
              </a:pathLst>
            </a:custGeom>
            <a:solidFill>
              <a:srgbClr val="DCE6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5702808" y="3371088"/>
              <a:ext cx="4432300" cy="0"/>
            </a:xfrm>
            <a:custGeom>
              <a:avLst/>
              <a:gdLst/>
              <a:ahLst/>
              <a:cxnLst/>
              <a:rect l="l" t="t" r="r" b="b"/>
              <a:pathLst>
                <a:path w="4432300">
                  <a:moveTo>
                    <a:pt x="0" y="0"/>
                  </a:moveTo>
                  <a:lnTo>
                    <a:pt x="4431792" y="0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6" name="object 86"/>
          <p:cNvSpPr/>
          <p:nvPr/>
        </p:nvSpPr>
        <p:spPr>
          <a:xfrm>
            <a:off x="5702808" y="1162812"/>
            <a:ext cx="4432300" cy="0"/>
          </a:xfrm>
          <a:custGeom>
            <a:avLst/>
            <a:gdLst/>
            <a:ahLst/>
            <a:cxnLst/>
            <a:rect l="l" t="t" r="r" b="b"/>
            <a:pathLst>
              <a:path w="4432300">
                <a:moveTo>
                  <a:pt x="0" y="0"/>
                </a:moveTo>
                <a:lnTo>
                  <a:pt x="443179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5828791" y="3041142"/>
            <a:ext cx="1416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404040"/>
                </a:solidFill>
                <a:latin typeface="Times New Roman"/>
                <a:cs typeface="Times New Roman"/>
              </a:rPr>
              <a:t>11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7288148" y="3518661"/>
            <a:ext cx="1797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900" spc="-25" dirty="0">
                <a:solidFill>
                  <a:srgbClr val="404040"/>
                </a:solidFill>
                <a:latin typeface="Times New Roman"/>
                <a:cs typeface="Times New Roman"/>
              </a:rPr>
              <a:t>10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5984240" y="2881629"/>
            <a:ext cx="1416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404040"/>
                </a:solidFill>
                <a:latin typeface="Times New Roman"/>
                <a:cs typeface="Times New Roman"/>
              </a:rPr>
              <a:t>26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7490586" y="3099054"/>
            <a:ext cx="825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04040"/>
                </a:solidFill>
                <a:latin typeface="Times New Roman"/>
                <a:cs typeface="Times New Roman"/>
              </a:rPr>
              <a:t>6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8771128" y="2823210"/>
            <a:ext cx="3352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350" baseline="-6172" dirty="0">
                <a:solidFill>
                  <a:srgbClr val="404040"/>
                </a:solidFill>
                <a:latin typeface="Times New Roman"/>
                <a:cs typeface="Times New Roman"/>
              </a:rPr>
              <a:t>35</a:t>
            </a:r>
            <a:r>
              <a:rPr sz="1350" spc="142" baseline="-6172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900" spc="-25" dirty="0">
                <a:solidFill>
                  <a:srgbClr val="404040"/>
                </a:solidFill>
                <a:latin typeface="Times New Roman"/>
                <a:cs typeface="Times New Roman"/>
              </a:rPr>
              <a:t>34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6139688" y="2521458"/>
            <a:ext cx="1416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404040"/>
                </a:solidFill>
                <a:latin typeface="Times New Roman"/>
                <a:cs typeface="Times New Roman"/>
              </a:rPr>
              <a:t>58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7629779" y="2897251"/>
            <a:ext cx="1289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404040"/>
                </a:solidFill>
                <a:latin typeface="Times New Roman"/>
                <a:cs typeface="Times New Roman"/>
              </a:rPr>
              <a:t>24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5690108" y="2131314"/>
            <a:ext cx="40462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16935" algn="l"/>
                <a:tab pos="4032885" algn="l"/>
              </a:tabLst>
            </a:pPr>
            <a:r>
              <a:rPr sz="900" u="sng" dirty="0">
                <a:solidFill>
                  <a:srgbClr val="404040"/>
                </a:solidFill>
                <a:uFill>
                  <a:solidFill>
                    <a:srgbClr val="D9D9D9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900" u="sng" spc="-25" dirty="0">
                <a:solidFill>
                  <a:srgbClr val="404040"/>
                </a:solidFill>
                <a:uFill>
                  <a:solidFill>
                    <a:srgbClr val="D9D9D9"/>
                  </a:solidFill>
                </a:uFill>
                <a:latin typeface="Times New Roman"/>
                <a:cs typeface="Times New Roman"/>
              </a:rPr>
              <a:t>94</a:t>
            </a:r>
            <a:r>
              <a:rPr sz="900" u="sng" dirty="0">
                <a:solidFill>
                  <a:srgbClr val="404040"/>
                </a:solidFill>
                <a:uFill>
                  <a:solidFill>
                    <a:srgbClr val="D9D9D9"/>
                  </a:solidFill>
                </a:uFill>
                <a:latin typeface="Times New Roman"/>
                <a:cs typeface="Times New Roman"/>
              </a:rPr>
              <a:t>	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6281165" y="3163316"/>
            <a:ext cx="1695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404040"/>
                </a:solidFill>
                <a:latin typeface="Times New Roman"/>
                <a:cs typeface="Times New Roman"/>
              </a:rPr>
              <a:t>0,1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6614159" y="3745229"/>
            <a:ext cx="130683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r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900" spc="-25" dirty="0">
                <a:solidFill>
                  <a:srgbClr val="404040"/>
                </a:solidFill>
                <a:latin typeface="Times New Roman"/>
                <a:cs typeface="Times New Roman"/>
              </a:rPr>
              <a:t>30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9258300" y="3044190"/>
            <a:ext cx="3098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404040"/>
                </a:solidFill>
                <a:latin typeface="Times New Roman"/>
                <a:cs typeface="Times New Roman"/>
              </a:rPr>
              <a:t>11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6432041" y="4205478"/>
            <a:ext cx="1797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900" spc="-25" dirty="0">
                <a:solidFill>
                  <a:srgbClr val="404040"/>
                </a:solidFill>
                <a:latin typeface="Times New Roman"/>
                <a:cs typeface="Times New Roman"/>
              </a:rPr>
              <a:t>72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7909306" y="3931666"/>
            <a:ext cx="1797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900" spc="-25" dirty="0">
                <a:solidFill>
                  <a:srgbClr val="404040"/>
                </a:solidFill>
                <a:latin typeface="Times New Roman"/>
                <a:cs typeface="Times New Roman"/>
              </a:rPr>
              <a:t>47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9387078" y="4312411"/>
            <a:ext cx="1797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900" spc="-25" dirty="0">
                <a:solidFill>
                  <a:srgbClr val="404040"/>
                </a:solidFill>
                <a:latin typeface="Times New Roman"/>
                <a:cs typeface="Times New Roman"/>
              </a:rPr>
              <a:t>82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6618478" y="2901823"/>
            <a:ext cx="1289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404040"/>
                </a:solidFill>
                <a:latin typeface="Times New Roman"/>
                <a:cs typeface="Times New Roman"/>
              </a:rPr>
              <a:t>24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8077454" y="3801872"/>
            <a:ext cx="1670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900" spc="-25" dirty="0">
                <a:solidFill>
                  <a:srgbClr val="404040"/>
                </a:solidFill>
                <a:latin typeface="Times New Roman"/>
                <a:cs typeface="Times New Roman"/>
              </a:rPr>
              <a:t>36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9560432" y="2308986"/>
            <a:ext cx="1416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404040"/>
                </a:solidFill>
                <a:latin typeface="Times New Roman"/>
                <a:cs typeface="Times New Roman"/>
              </a:rPr>
              <a:t>77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6760844" y="2998978"/>
            <a:ext cx="1416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404040"/>
                </a:solidFill>
                <a:latin typeface="Times New Roman"/>
                <a:cs typeface="Times New Roman"/>
              </a:rPr>
              <a:t>15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8267192" y="3135248"/>
            <a:ext cx="825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04040"/>
                </a:solidFill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9686925" y="1545717"/>
            <a:ext cx="19939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404040"/>
                </a:solidFill>
                <a:latin typeface="Times New Roman"/>
                <a:cs typeface="Times New Roman"/>
              </a:rPr>
              <a:t>147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6922389" y="3450717"/>
            <a:ext cx="1301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0" dirty="0">
                <a:latin typeface="Times New Roman"/>
                <a:cs typeface="Times New Roman"/>
              </a:rPr>
              <a:t>-</a:t>
            </a:r>
            <a:r>
              <a:rPr sz="1000" spc="-50" dirty="0">
                <a:latin typeface="Times New Roman"/>
                <a:cs typeface="Times New Roman"/>
              </a:rPr>
              <a:t>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8380476" y="3834765"/>
            <a:ext cx="1822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000" spc="-20" dirty="0">
                <a:latin typeface="Times New Roman"/>
                <a:cs typeface="Times New Roman"/>
              </a:rPr>
              <a:t>-</a:t>
            </a:r>
            <a:r>
              <a:rPr sz="1000" spc="-25" dirty="0">
                <a:latin typeface="Times New Roman"/>
                <a:cs typeface="Times New Roman"/>
              </a:rPr>
              <a:t>38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9864979" y="2800857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latin typeface="Times New Roman"/>
                <a:cs typeface="Times New Roman"/>
              </a:rPr>
              <a:t>32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5384419" y="4388358"/>
            <a:ext cx="23749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585858"/>
                </a:solidFill>
                <a:latin typeface="Times New Roman"/>
                <a:cs typeface="Times New Roman"/>
              </a:rPr>
              <a:t>-</a:t>
            </a:r>
            <a:r>
              <a:rPr sz="900" spc="-25" dirty="0">
                <a:solidFill>
                  <a:srgbClr val="585858"/>
                </a:solidFill>
                <a:latin typeface="Times New Roman"/>
                <a:cs typeface="Times New Roman"/>
              </a:rPr>
              <a:t>100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5441950" y="3836035"/>
            <a:ext cx="1797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585858"/>
                </a:solidFill>
                <a:latin typeface="Times New Roman"/>
                <a:cs typeface="Times New Roman"/>
              </a:rPr>
              <a:t>-</a:t>
            </a:r>
            <a:r>
              <a:rPr sz="900" spc="-25" dirty="0">
                <a:solidFill>
                  <a:srgbClr val="585858"/>
                </a:solidFill>
                <a:latin typeface="Times New Roman"/>
                <a:cs typeface="Times New Roman"/>
              </a:rPr>
              <a:t>50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5536819" y="3283966"/>
            <a:ext cx="825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585858"/>
                </a:solidFill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5479160" y="2731770"/>
            <a:ext cx="1416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585858"/>
                </a:solidFill>
                <a:latin typeface="Times New Roman"/>
                <a:cs typeface="Times New Roman"/>
              </a:rPr>
              <a:t>50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5421884" y="2179447"/>
            <a:ext cx="19939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585858"/>
                </a:solidFill>
                <a:latin typeface="Times New Roman"/>
                <a:cs typeface="Times New Roman"/>
              </a:rPr>
              <a:t>100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5421884" y="1627123"/>
            <a:ext cx="19939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585858"/>
                </a:solidFill>
                <a:latin typeface="Times New Roman"/>
                <a:cs typeface="Times New Roman"/>
              </a:rPr>
              <a:t>150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5421884" y="1075182"/>
            <a:ext cx="19939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585858"/>
                </a:solidFill>
                <a:latin typeface="Times New Roman"/>
                <a:cs typeface="Times New Roman"/>
              </a:rPr>
              <a:t>200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9217532" y="4524883"/>
            <a:ext cx="3619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585858"/>
                </a:solidFill>
                <a:latin typeface="Times New Roman"/>
                <a:cs typeface="Times New Roman"/>
              </a:rPr>
              <a:t>Імпорт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7137654" y="792226"/>
            <a:ext cx="131762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dirty="0">
                <a:solidFill>
                  <a:srgbClr val="585858"/>
                </a:solidFill>
                <a:latin typeface="Times New Roman"/>
                <a:cs typeface="Times New Roman"/>
              </a:rPr>
              <a:t>І</a:t>
            </a:r>
            <a:r>
              <a:rPr sz="1300" b="1" spc="-50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300" b="1" dirty="0">
                <a:solidFill>
                  <a:srgbClr val="585858"/>
                </a:solidFill>
                <a:latin typeface="Times New Roman"/>
                <a:cs typeface="Times New Roman"/>
              </a:rPr>
              <a:t>півріччя</a:t>
            </a:r>
            <a:r>
              <a:rPr sz="1300" b="1" spc="-20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300" b="1" dirty="0">
                <a:solidFill>
                  <a:srgbClr val="585858"/>
                </a:solidFill>
                <a:latin typeface="Times New Roman"/>
                <a:cs typeface="Times New Roman"/>
              </a:rPr>
              <a:t>2023</a:t>
            </a:r>
            <a:r>
              <a:rPr sz="1300" b="1" spc="-30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300" b="1" spc="-25" dirty="0">
                <a:solidFill>
                  <a:srgbClr val="585858"/>
                </a:solidFill>
                <a:latin typeface="Times New Roman"/>
                <a:cs typeface="Times New Roman"/>
              </a:rPr>
              <a:t>р.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5663184" y="4829555"/>
            <a:ext cx="59690" cy="59690"/>
          </a:xfrm>
          <a:custGeom>
            <a:avLst/>
            <a:gdLst/>
            <a:ahLst/>
            <a:cxnLst/>
            <a:rect l="l" t="t" r="r" b="b"/>
            <a:pathLst>
              <a:path w="59689" h="59689">
                <a:moveTo>
                  <a:pt x="59436" y="0"/>
                </a:moveTo>
                <a:lnTo>
                  <a:pt x="0" y="0"/>
                </a:lnTo>
                <a:lnTo>
                  <a:pt x="0" y="59436"/>
                </a:lnTo>
                <a:lnTo>
                  <a:pt x="59436" y="59436"/>
                </a:lnTo>
                <a:lnTo>
                  <a:pt x="59436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338315" y="4829555"/>
            <a:ext cx="59690" cy="59690"/>
          </a:xfrm>
          <a:custGeom>
            <a:avLst/>
            <a:gdLst/>
            <a:ahLst/>
            <a:cxnLst/>
            <a:rect l="l" t="t" r="r" b="b"/>
            <a:pathLst>
              <a:path w="59689" h="59689">
                <a:moveTo>
                  <a:pt x="59436" y="0"/>
                </a:moveTo>
                <a:lnTo>
                  <a:pt x="0" y="0"/>
                </a:lnTo>
                <a:lnTo>
                  <a:pt x="0" y="59436"/>
                </a:lnTo>
                <a:lnTo>
                  <a:pt x="59436" y="59436"/>
                </a:lnTo>
                <a:lnTo>
                  <a:pt x="59436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815328" y="4829555"/>
            <a:ext cx="58419" cy="59690"/>
          </a:xfrm>
          <a:custGeom>
            <a:avLst/>
            <a:gdLst/>
            <a:ahLst/>
            <a:cxnLst/>
            <a:rect l="l" t="t" r="r" b="b"/>
            <a:pathLst>
              <a:path w="58420" h="59689">
                <a:moveTo>
                  <a:pt x="57911" y="0"/>
                </a:moveTo>
                <a:lnTo>
                  <a:pt x="0" y="0"/>
                </a:lnTo>
                <a:lnTo>
                  <a:pt x="0" y="59436"/>
                </a:lnTo>
                <a:lnTo>
                  <a:pt x="57911" y="59436"/>
                </a:lnTo>
                <a:lnTo>
                  <a:pt x="57911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7514843" y="4829555"/>
            <a:ext cx="59690" cy="59690"/>
          </a:xfrm>
          <a:custGeom>
            <a:avLst/>
            <a:gdLst/>
            <a:ahLst/>
            <a:cxnLst/>
            <a:rect l="l" t="t" r="r" b="b"/>
            <a:pathLst>
              <a:path w="59690" h="59689">
                <a:moveTo>
                  <a:pt x="59435" y="0"/>
                </a:moveTo>
                <a:lnTo>
                  <a:pt x="0" y="0"/>
                </a:lnTo>
                <a:lnTo>
                  <a:pt x="0" y="59436"/>
                </a:lnTo>
                <a:lnTo>
                  <a:pt x="59435" y="59436"/>
                </a:lnTo>
                <a:lnTo>
                  <a:pt x="59435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7967471" y="4829555"/>
            <a:ext cx="58419" cy="59690"/>
          </a:xfrm>
          <a:custGeom>
            <a:avLst/>
            <a:gdLst/>
            <a:ahLst/>
            <a:cxnLst/>
            <a:rect l="l" t="t" r="r" b="b"/>
            <a:pathLst>
              <a:path w="58420" h="59689">
                <a:moveTo>
                  <a:pt x="57911" y="0"/>
                </a:moveTo>
                <a:lnTo>
                  <a:pt x="0" y="0"/>
                </a:lnTo>
                <a:lnTo>
                  <a:pt x="0" y="59436"/>
                </a:lnTo>
                <a:lnTo>
                  <a:pt x="57911" y="59436"/>
                </a:lnTo>
                <a:lnTo>
                  <a:pt x="57911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8726423" y="4829555"/>
            <a:ext cx="59690" cy="59690"/>
          </a:xfrm>
          <a:custGeom>
            <a:avLst/>
            <a:gdLst/>
            <a:ahLst/>
            <a:cxnLst/>
            <a:rect l="l" t="t" r="r" b="b"/>
            <a:pathLst>
              <a:path w="59690" h="59689">
                <a:moveTo>
                  <a:pt x="59435" y="0"/>
                </a:moveTo>
                <a:lnTo>
                  <a:pt x="0" y="0"/>
                </a:lnTo>
                <a:lnTo>
                  <a:pt x="0" y="59436"/>
                </a:lnTo>
                <a:lnTo>
                  <a:pt x="59435" y="59436"/>
                </a:lnTo>
                <a:lnTo>
                  <a:pt x="59435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9145523" y="4829555"/>
            <a:ext cx="59690" cy="59690"/>
          </a:xfrm>
          <a:custGeom>
            <a:avLst/>
            <a:gdLst/>
            <a:ahLst/>
            <a:cxnLst/>
            <a:rect l="l" t="t" r="r" b="b"/>
            <a:pathLst>
              <a:path w="59690" h="59689">
                <a:moveTo>
                  <a:pt x="59435" y="0"/>
                </a:moveTo>
                <a:lnTo>
                  <a:pt x="0" y="0"/>
                </a:lnTo>
                <a:lnTo>
                  <a:pt x="0" y="59436"/>
                </a:lnTo>
                <a:lnTo>
                  <a:pt x="59435" y="59436"/>
                </a:lnTo>
                <a:lnTo>
                  <a:pt x="59435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9668256" y="4829555"/>
            <a:ext cx="59690" cy="59690"/>
          </a:xfrm>
          <a:custGeom>
            <a:avLst/>
            <a:gdLst/>
            <a:ahLst/>
            <a:cxnLst/>
            <a:rect l="l" t="t" r="r" b="b"/>
            <a:pathLst>
              <a:path w="59690" h="59689">
                <a:moveTo>
                  <a:pt x="59435" y="0"/>
                </a:moveTo>
                <a:lnTo>
                  <a:pt x="0" y="0"/>
                </a:lnTo>
                <a:lnTo>
                  <a:pt x="0" y="59436"/>
                </a:lnTo>
                <a:lnTo>
                  <a:pt x="59435" y="59436"/>
                </a:lnTo>
                <a:lnTo>
                  <a:pt x="59435" y="0"/>
                </a:lnTo>
                <a:close/>
              </a:path>
            </a:pathLst>
          </a:custGeom>
          <a:solidFill>
            <a:srgbClr val="DCE6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 txBox="1"/>
          <p:nvPr/>
        </p:nvSpPr>
        <p:spPr>
          <a:xfrm>
            <a:off x="5733415" y="4524883"/>
            <a:ext cx="4250055" cy="411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9420">
              <a:lnSpc>
                <a:spcPct val="100000"/>
              </a:lnSpc>
              <a:spcBef>
                <a:spcPts val="100"/>
              </a:spcBef>
              <a:tabLst>
                <a:tab pos="1985010" algn="l"/>
              </a:tabLst>
            </a:pPr>
            <a:r>
              <a:rPr sz="900" spc="-10" dirty="0">
                <a:solidFill>
                  <a:srgbClr val="585858"/>
                </a:solidFill>
                <a:latin typeface="Times New Roman"/>
                <a:cs typeface="Times New Roman"/>
              </a:rPr>
              <a:t>Товарообіг</a:t>
            </a:r>
            <a:r>
              <a:rPr sz="900" dirty="0">
                <a:solidFill>
                  <a:srgbClr val="585858"/>
                </a:solidFill>
                <a:latin typeface="Times New Roman"/>
                <a:cs typeface="Times New Roman"/>
              </a:rPr>
              <a:t>	</a:t>
            </a:r>
            <a:r>
              <a:rPr sz="900" spc="-10" dirty="0">
                <a:solidFill>
                  <a:srgbClr val="585858"/>
                </a:solidFill>
                <a:latin typeface="Times New Roman"/>
                <a:cs typeface="Times New Roman"/>
              </a:rPr>
              <a:t>Експорт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  <a:tabLst>
                <a:tab pos="687705" algn="l"/>
                <a:tab pos="1163955" algn="l"/>
                <a:tab pos="1864360" algn="l"/>
                <a:tab pos="2315845" algn="l"/>
                <a:tab pos="3075940" algn="l"/>
                <a:tab pos="3495040" algn="l"/>
                <a:tab pos="4017645" algn="l"/>
              </a:tabLst>
            </a:pPr>
            <a:r>
              <a:rPr sz="900" dirty="0">
                <a:solidFill>
                  <a:srgbClr val="585858"/>
                </a:solidFill>
                <a:latin typeface="Times New Roman"/>
                <a:cs typeface="Times New Roman"/>
              </a:rPr>
              <a:t>країни</a:t>
            </a:r>
            <a:r>
              <a:rPr sz="900" spc="-30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900" spc="-35" dirty="0">
                <a:solidFill>
                  <a:srgbClr val="585858"/>
                </a:solidFill>
                <a:latin typeface="Times New Roman"/>
                <a:cs typeface="Times New Roman"/>
              </a:rPr>
              <a:t>ЄС</a:t>
            </a:r>
            <a:r>
              <a:rPr sz="900" dirty="0">
                <a:solidFill>
                  <a:srgbClr val="585858"/>
                </a:solidFill>
                <a:latin typeface="Times New Roman"/>
                <a:cs typeface="Times New Roman"/>
              </a:rPr>
              <a:t>	</a:t>
            </a:r>
            <a:r>
              <a:rPr sz="900" spc="-10" dirty="0">
                <a:solidFill>
                  <a:srgbClr val="585858"/>
                </a:solidFill>
                <a:latin typeface="Times New Roman"/>
                <a:cs typeface="Times New Roman"/>
              </a:rPr>
              <a:t>Китай</a:t>
            </a:r>
            <a:r>
              <a:rPr sz="900" dirty="0">
                <a:solidFill>
                  <a:srgbClr val="585858"/>
                </a:solidFill>
                <a:latin typeface="Times New Roman"/>
                <a:cs typeface="Times New Roman"/>
              </a:rPr>
              <a:t>	</a:t>
            </a:r>
            <a:r>
              <a:rPr sz="900" spc="-10" dirty="0">
                <a:solidFill>
                  <a:srgbClr val="585858"/>
                </a:solidFill>
                <a:latin typeface="Times New Roman"/>
                <a:cs typeface="Times New Roman"/>
              </a:rPr>
              <a:t>Туреччина</a:t>
            </a:r>
            <a:r>
              <a:rPr sz="900" dirty="0">
                <a:solidFill>
                  <a:srgbClr val="585858"/>
                </a:solidFill>
                <a:latin typeface="Times New Roman"/>
                <a:cs typeface="Times New Roman"/>
              </a:rPr>
              <a:t>	</a:t>
            </a:r>
            <a:r>
              <a:rPr sz="900" spc="-25" dirty="0">
                <a:solidFill>
                  <a:srgbClr val="585858"/>
                </a:solidFill>
                <a:latin typeface="Times New Roman"/>
                <a:cs typeface="Times New Roman"/>
              </a:rPr>
              <a:t>США</a:t>
            </a:r>
            <a:r>
              <a:rPr sz="900" dirty="0">
                <a:solidFill>
                  <a:srgbClr val="585858"/>
                </a:solidFill>
                <a:latin typeface="Times New Roman"/>
                <a:cs typeface="Times New Roman"/>
              </a:rPr>
              <a:t>	країни</a:t>
            </a:r>
            <a:r>
              <a:rPr sz="900" spc="-30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900" spc="-25" dirty="0">
                <a:solidFill>
                  <a:srgbClr val="585858"/>
                </a:solidFill>
                <a:latin typeface="Times New Roman"/>
                <a:cs typeface="Times New Roman"/>
              </a:rPr>
              <a:t>СНД</a:t>
            </a:r>
            <a:r>
              <a:rPr sz="900" dirty="0">
                <a:solidFill>
                  <a:srgbClr val="585858"/>
                </a:solidFill>
                <a:latin typeface="Times New Roman"/>
                <a:cs typeface="Times New Roman"/>
              </a:rPr>
              <a:t>	</a:t>
            </a:r>
            <a:r>
              <a:rPr sz="900" spc="-10" dirty="0">
                <a:solidFill>
                  <a:srgbClr val="585858"/>
                </a:solidFill>
                <a:latin typeface="Times New Roman"/>
                <a:cs typeface="Times New Roman"/>
              </a:rPr>
              <a:t>Індія</a:t>
            </a:r>
            <a:r>
              <a:rPr sz="900" dirty="0">
                <a:solidFill>
                  <a:srgbClr val="585858"/>
                </a:solidFill>
                <a:latin typeface="Times New Roman"/>
                <a:cs typeface="Times New Roman"/>
              </a:rPr>
              <a:t>	</a:t>
            </a:r>
            <a:r>
              <a:rPr sz="900" spc="-10" dirty="0">
                <a:solidFill>
                  <a:srgbClr val="585858"/>
                </a:solidFill>
                <a:latin typeface="Times New Roman"/>
                <a:cs typeface="Times New Roman"/>
              </a:rPr>
              <a:t>Єгипет</a:t>
            </a:r>
            <a:r>
              <a:rPr sz="900" dirty="0">
                <a:solidFill>
                  <a:srgbClr val="585858"/>
                </a:solidFill>
                <a:latin typeface="Times New Roman"/>
                <a:cs typeface="Times New Roman"/>
              </a:rPr>
              <a:t>	</a:t>
            </a:r>
            <a:r>
              <a:rPr sz="900" spc="-20" dirty="0">
                <a:solidFill>
                  <a:srgbClr val="585858"/>
                </a:solidFill>
                <a:latin typeface="Times New Roman"/>
                <a:cs typeface="Times New Roman"/>
              </a:rPr>
              <a:t>Інші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58339" y="441451"/>
            <a:ext cx="26365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Times New Roman"/>
                <a:cs typeface="Times New Roman"/>
              </a:rPr>
              <a:t>Національний</a:t>
            </a:r>
            <a:r>
              <a:rPr sz="1000" spc="229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інститут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стратегічних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досліджень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22350" y="596899"/>
            <a:ext cx="5657850" cy="0"/>
          </a:xfrm>
          <a:custGeom>
            <a:avLst/>
            <a:gdLst/>
            <a:ahLst/>
            <a:cxnLst/>
            <a:rect l="l" t="t" r="r" b="b"/>
            <a:pathLst>
              <a:path w="5657850">
                <a:moveTo>
                  <a:pt x="0" y="0"/>
                </a:moveTo>
                <a:lnTo>
                  <a:pt x="5657850" y="0"/>
                </a:lnTo>
              </a:path>
            </a:pathLst>
          </a:custGeom>
          <a:ln w="7365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471665" y="439927"/>
            <a:ext cx="1117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latin typeface="Times New Roman"/>
                <a:cs typeface="Times New Roman"/>
              </a:rPr>
              <a:t>|</a:t>
            </a:r>
            <a:r>
              <a:rPr sz="1000" b="1" spc="-25" dirty="0"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0769" y="320039"/>
            <a:ext cx="709930" cy="545465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004620" y="837691"/>
            <a:ext cx="6098540" cy="7541259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76200" marR="69850" algn="just">
              <a:lnSpc>
                <a:spcPct val="95800"/>
              </a:lnSpc>
              <a:spcBef>
                <a:spcPts val="160"/>
              </a:spcBef>
            </a:pPr>
            <a:r>
              <a:rPr sz="1300" dirty="0">
                <a:latin typeface="Times New Roman"/>
                <a:cs typeface="Times New Roman"/>
              </a:rPr>
              <a:t>значного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обсягу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експортної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пропозиції.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При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цьому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міжнародні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ціни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соєву</a:t>
            </a:r>
            <a:r>
              <a:rPr sz="1300" b="1" spc="80" dirty="0">
                <a:latin typeface="Times New Roman"/>
                <a:cs typeface="Times New Roman"/>
              </a:rPr>
              <a:t> </a:t>
            </a:r>
            <a:r>
              <a:rPr sz="1300" b="1" spc="-20" dirty="0">
                <a:latin typeface="Times New Roman"/>
                <a:cs typeface="Times New Roman"/>
              </a:rPr>
              <a:t>олію </a:t>
            </a:r>
            <a:r>
              <a:rPr sz="1300" dirty="0">
                <a:latin typeface="Times New Roman"/>
                <a:cs typeface="Times New Roman"/>
              </a:rPr>
              <a:t>зросли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порівняно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попереднім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місяцем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через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побоювання,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зумовлені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посушливою </a:t>
            </a:r>
            <a:r>
              <a:rPr sz="1300" dirty="0">
                <a:latin typeface="Times New Roman"/>
                <a:cs typeface="Times New Roman"/>
              </a:rPr>
              <a:t>погодою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регіонах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виробництва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сої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США.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Відновлення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світових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цін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ріпакову </a:t>
            </a:r>
            <a:r>
              <a:rPr sz="1300" dirty="0">
                <a:latin typeface="Times New Roman"/>
                <a:cs typeface="Times New Roman"/>
              </a:rPr>
              <a:t>олію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пояснюється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несприятливими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погодними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умовами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деяких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регіонах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Канади </a:t>
            </a:r>
            <a:r>
              <a:rPr sz="1300" dirty="0">
                <a:latin typeface="Times New Roman"/>
                <a:cs typeface="Times New Roman"/>
              </a:rPr>
              <a:t>та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Європи.</a:t>
            </a:r>
            <a:endParaRPr sz="1300">
              <a:latin typeface="Times New Roman"/>
              <a:cs typeface="Times New Roman"/>
            </a:endParaRPr>
          </a:p>
          <a:p>
            <a:pPr marL="76200" marR="71120" indent="359410" algn="just">
              <a:lnSpc>
                <a:spcPct val="95800"/>
              </a:lnSpc>
              <a:spcBef>
                <a:spcPts val="305"/>
              </a:spcBef>
            </a:pP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1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ринку</a:t>
            </a:r>
            <a:r>
              <a:rPr sz="1300" spc="130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молочної</a:t>
            </a:r>
            <a:r>
              <a:rPr sz="1300" b="1" spc="185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продукції</a:t>
            </a:r>
            <a:r>
              <a:rPr sz="1300" b="1" spc="1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відбулося</a:t>
            </a:r>
            <a:r>
              <a:rPr sz="1300" spc="1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зниження</a:t>
            </a:r>
            <a:r>
              <a:rPr sz="1300" spc="1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міжнародних</a:t>
            </a:r>
            <a:r>
              <a:rPr sz="1300" spc="1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цін</a:t>
            </a:r>
            <a:r>
              <a:rPr sz="1300" spc="1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145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сир, </a:t>
            </a:r>
            <a:r>
              <a:rPr sz="1300" dirty="0">
                <a:latin typeface="Times New Roman"/>
                <a:cs typeface="Times New Roman"/>
              </a:rPr>
              <a:t>сухе</a:t>
            </a:r>
            <a:r>
              <a:rPr sz="1300" spc="2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незбиране</a:t>
            </a:r>
            <a:r>
              <a:rPr sz="1300" spc="2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молоко</a:t>
            </a:r>
            <a:r>
              <a:rPr sz="1300" spc="2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та</a:t>
            </a:r>
            <a:r>
              <a:rPr sz="1300" spc="2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зростання</a:t>
            </a:r>
            <a:r>
              <a:rPr sz="1300" spc="2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цін</a:t>
            </a:r>
            <a:r>
              <a:rPr sz="1300" spc="2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2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вершкове</a:t>
            </a:r>
            <a:r>
              <a:rPr sz="1300" spc="2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масло.</a:t>
            </a:r>
            <a:r>
              <a:rPr sz="1300" spc="2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Разом</a:t>
            </a:r>
            <a:r>
              <a:rPr sz="1300" spc="2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із</a:t>
            </a:r>
            <a:r>
              <a:rPr sz="1300" spc="2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тим</a:t>
            </a:r>
            <a:r>
              <a:rPr sz="1300" spc="220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ФАО </a:t>
            </a:r>
            <a:r>
              <a:rPr sz="1300" dirty="0">
                <a:latin typeface="Times New Roman"/>
                <a:cs typeface="Times New Roman"/>
              </a:rPr>
              <a:t>повідомляє,</a:t>
            </a:r>
            <a:r>
              <a:rPr sz="1300" spc="20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що</a:t>
            </a:r>
            <a:r>
              <a:rPr sz="1300" spc="204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міжнародні</a:t>
            </a:r>
            <a:r>
              <a:rPr sz="1300" spc="19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ціни</a:t>
            </a:r>
            <a:r>
              <a:rPr sz="1300" spc="20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235" dirty="0">
                <a:latin typeface="Times New Roman"/>
                <a:cs typeface="Times New Roman"/>
              </a:rPr>
              <a:t>  </a:t>
            </a:r>
            <a:r>
              <a:rPr sz="1300" b="1" dirty="0">
                <a:latin typeface="Times New Roman"/>
                <a:cs typeface="Times New Roman"/>
              </a:rPr>
              <a:t>м’ясо</a:t>
            </a:r>
            <a:r>
              <a:rPr sz="1300" b="1" spc="215" dirty="0">
                <a:latin typeface="Times New Roman"/>
                <a:cs typeface="Times New Roman"/>
              </a:rPr>
              <a:t>  </a:t>
            </a:r>
            <a:r>
              <a:rPr sz="1300" b="1" dirty="0">
                <a:latin typeface="Times New Roman"/>
                <a:cs typeface="Times New Roman"/>
              </a:rPr>
              <a:t>птиці</a:t>
            </a:r>
            <a:r>
              <a:rPr sz="1300" b="1" spc="20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продовжували</a:t>
            </a:r>
            <a:r>
              <a:rPr sz="1300" spc="204" dirty="0">
                <a:latin typeface="Times New Roman"/>
                <a:cs typeface="Times New Roman"/>
              </a:rPr>
              <a:t>  </a:t>
            </a:r>
            <a:r>
              <a:rPr sz="1300" spc="-10" dirty="0">
                <a:latin typeface="Times New Roman"/>
                <a:cs typeface="Times New Roman"/>
              </a:rPr>
              <a:t>зростати. </a:t>
            </a:r>
            <a:r>
              <a:rPr sz="1300" dirty="0">
                <a:latin typeface="Times New Roman"/>
                <a:cs typeface="Times New Roman"/>
              </a:rPr>
              <a:t>Пояснюється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така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ситуація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високим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попитом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цю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продукцію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Східній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Азії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тлі </a:t>
            </a:r>
            <a:r>
              <a:rPr sz="1300" dirty="0">
                <a:latin typeface="Times New Roman"/>
                <a:cs typeface="Times New Roman"/>
              </a:rPr>
              <a:t>проблем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пропозицією,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зумовлених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масовими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спалахами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пташиного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грипу.</a:t>
            </a:r>
            <a:endParaRPr sz="1300">
              <a:latin typeface="Times New Roman"/>
              <a:cs typeface="Times New Roman"/>
            </a:endParaRPr>
          </a:p>
          <a:p>
            <a:pPr marL="76200" marR="72390" indent="359410" algn="just">
              <a:lnSpc>
                <a:spcPct val="95800"/>
              </a:lnSpc>
              <a:spcBef>
                <a:spcPts val="305"/>
              </a:spcBef>
            </a:pPr>
            <a:r>
              <a:rPr sz="1300" dirty="0">
                <a:latin typeface="Times New Roman"/>
                <a:cs typeface="Times New Roman"/>
              </a:rPr>
              <a:t>Ціни</a:t>
            </a:r>
            <a:r>
              <a:rPr sz="1300" spc="3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315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цукор</a:t>
            </a:r>
            <a:r>
              <a:rPr sz="1300" b="1" spc="3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підтримуються</a:t>
            </a:r>
            <a:r>
              <a:rPr sz="1300" spc="3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3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високому</a:t>
            </a:r>
            <a:r>
              <a:rPr sz="1300" spc="2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рівні</a:t>
            </a:r>
            <a:r>
              <a:rPr sz="1300" spc="3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через</a:t>
            </a:r>
            <a:r>
              <a:rPr sz="1300" spc="3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побоювання</a:t>
            </a:r>
            <a:r>
              <a:rPr sz="1300" spc="315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щодо </a:t>
            </a:r>
            <a:r>
              <a:rPr sz="1300" dirty="0">
                <a:latin typeface="Times New Roman"/>
                <a:cs typeface="Times New Roman"/>
              </a:rPr>
              <a:t>потенційного</a:t>
            </a:r>
            <a:r>
              <a:rPr sz="1300" spc="2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впливу</a:t>
            </a:r>
            <a:r>
              <a:rPr sz="1300" spc="3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явища</a:t>
            </a:r>
            <a:r>
              <a:rPr sz="1300" spc="36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Ель-</a:t>
            </a:r>
            <a:r>
              <a:rPr sz="1300" spc="-25" dirty="0">
                <a:latin typeface="Times New Roman"/>
                <a:cs typeface="Times New Roman"/>
              </a:rPr>
              <a:t>Ніньо</a:t>
            </a:r>
            <a:r>
              <a:rPr sz="1300" spc="-55" dirty="0">
                <a:latin typeface="Times New Roman"/>
                <a:cs typeface="Times New Roman"/>
              </a:rPr>
              <a:t> </a:t>
            </a:r>
            <a:r>
              <a:rPr sz="1275" baseline="39215" dirty="0">
                <a:latin typeface="Times New Roman"/>
                <a:cs typeface="Times New Roman"/>
              </a:rPr>
              <a:t>1</a:t>
            </a:r>
            <a:r>
              <a:rPr sz="1275" spc="419" baseline="392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3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врожай</a:t>
            </a:r>
            <a:r>
              <a:rPr sz="1300" spc="3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цукрової</a:t>
            </a:r>
            <a:r>
              <a:rPr sz="1300" spc="3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тростини</a:t>
            </a:r>
            <a:r>
              <a:rPr sz="1300" spc="3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36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сезоні </a:t>
            </a:r>
            <a:r>
              <a:rPr sz="1300" dirty="0">
                <a:latin typeface="Times New Roman"/>
                <a:cs typeface="Times New Roman"/>
              </a:rPr>
              <a:t>2023–2024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рр.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поряд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зі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зміцненням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обмінного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курсу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бразильського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реалу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долара </a:t>
            </a:r>
            <a:r>
              <a:rPr sz="1300" dirty="0">
                <a:latin typeface="Times New Roman"/>
                <a:cs typeface="Times New Roman"/>
              </a:rPr>
              <a:t>США.</a:t>
            </a:r>
            <a:r>
              <a:rPr sz="1300" spc="4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Однак</a:t>
            </a:r>
            <a:r>
              <a:rPr sz="1300" spc="4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</a:t>
            </a:r>
            <a:r>
              <a:rPr sz="1300" spc="4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червні</a:t>
            </a:r>
            <a:r>
              <a:rPr sz="1300" spc="4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зафіксовано</a:t>
            </a:r>
            <a:r>
              <a:rPr sz="1300" spc="4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зниження</a:t>
            </a:r>
            <a:r>
              <a:rPr sz="1300" spc="4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міжнародних</a:t>
            </a:r>
            <a:r>
              <a:rPr sz="1300" spc="43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цін</a:t>
            </a:r>
            <a:r>
              <a:rPr sz="1300" spc="4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4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цукор,</a:t>
            </a:r>
            <a:r>
              <a:rPr sz="1300" spc="434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що </a:t>
            </a:r>
            <a:r>
              <a:rPr sz="1300" spc="-10" dirty="0">
                <a:latin typeface="Times New Roman"/>
                <a:cs typeface="Times New Roman"/>
              </a:rPr>
              <a:t>зумовлено</a:t>
            </a:r>
            <a:r>
              <a:rPr sz="1300" spc="-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переважно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хорошим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урожаєм</a:t>
            </a:r>
            <a:r>
              <a:rPr sz="1300" spc="-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цукрової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тростини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</a:t>
            </a:r>
            <a:r>
              <a:rPr sz="1300" spc="-6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Бразилії.</a:t>
            </a:r>
            <a:endParaRPr sz="1300">
              <a:latin typeface="Times New Roman"/>
              <a:cs typeface="Times New Roman"/>
            </a:endParaRPr>
          </a:p>
          <a:p>
            <a:pPr marL="76200" marR="69850" indent="359410" algn="just">
              <a:lnSpc>
                <a:spcPct val="95900"/>
              </a:lnSpc>
              <a:spcBef>
                <a:spcPts val="295"/>
              </a:spcBef>
            </a:pP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3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ринок</a:t>
            </a:r>
            <a:r>
              <a:rPr sz="1300" spc="360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енергоресурсів</a:t>
            </a:r>
            <a:r>
              <a:rPr sz="1300" b="1" spc="3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суттєво</a:t>
            </a:r>
            <a:r>
              <a:rPr sz="1300" spc="3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впливають</a:t>
            </a:r>
            <a:r>
              <a:rPr sz="1300" spc="3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обмеження</a:t>
            </a:r>
            <a:r>
              <a:rPr sz="1300" spc="3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цін</a:t>
            </a:r>
            <a:r>
              <a:rPr sz="1300" spc="3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33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російську </a:t>
            </a:r>
            <a:r>
              <a:rPr sz="1300" dirty="0">
                <a:latin typeface="Times New Roman"/>
                <a:cs typeface="Times New Roman"/>
              </a:rPr>
              <a:t>нафту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й</a:t>
            </a:r>
            <a:r>
              <a:rPr sz="1300" spc="1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нафтопродукти,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запроваджені</a:t>
            </a:r>
            <a:r>
              <a:rPr sz="1300" spc="1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ЄС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і</a:t>
            </a:r>
            <a:r>
              <a:rPr sz="1300" spc="1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G7;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зміни</a:t>
            </a:r>
            <a:r>
              <a:rPr sz="1300" spc="1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глобальних</a:t>
            </a:r>
            <a:r>
              <a:rPr sz="1300" spc="11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енергетичних </a:t>
            </a:r>
            <a:r>
              <a:rPr sz="1300" dirty="0">
                <a:latin typeface="Times New Roman"/>
                <a:cs typeface="Times New Roman"/>
              </a:rPr>
              <a:t>потоках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унаслідок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війни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РФ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проти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України;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погодні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умови;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скорочення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видобутку </a:t>
            </a:r>
            <a:r>
              <a:rPr sz="1300" dirty="0">
                <a:latin typeface="Times New Roman"/>
                <a:cs typeface="Times New Roman"/>
              </a:rPr>
              <a:t>й</a:t>
            </a:r>
            <a:r>
              <a:rPr sz="1300" spc="-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постачання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ринок</a:t>
            </a:r>
            <a:r>
              <a:rPr sz="1300" spc="-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нафти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Саудівською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Аравією,</a:t>
            </a:r>
            <a:r>
              <a:rPr sz="1300" spc="-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іншими</a:t>
            </a:r>
            <a:r>
              <a:rPr sz="1300" spc="-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членами</a:t>
            </a:r>
            <a:r>
              <a:rPr sz="1300" spc="-5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ОПЕК+.</a:t>
            </a:r>
            <a:endParaRPr sz="1300">
              <a:latin typeface="Times New Roman"/>
              <a:cs typeface="Times New Roman"/>
            </a:endParaRPr>
          </a:p>
          <a:p>
            <a:pPr marL="435609" marR="68580" algn="just">
              <a:lnSpc>
                <a:spcPct val="95700"/>
              </a:lnSpc>
              <a:spcBef>
                <a:spcPts val="315"/>
              </a:spcBef>
            </a:pPr>
            <a:r>
              <a:rPr sz="1100" b="1" i="1" dirty="0">
                <a:latin typeface="Times New Roman"/>
                <a:cs typeface="Times New Roman"/>
              </a:rPr>
              <a:t>Довідково</a:t>
            </a:r>
            <a:r>
              <a:rPr sz="1100" dirty="0">
                <a:latin typeface="Times New Roman"/>
                <a:cs typeface="Times New Roman"/>
              </a:rPr>
              <a:t>.</a:t>
            </a:r>
            <a:r>
              <a:rPr sz="1100" spc="2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Згідно</a:t>
            </a:r>
            <a:r>
              <a:rPr sz="1100" spc="2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з</a:t>
            </a:r>
            <a:r>
              <a:rPr sz="1100" spc="2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оцінками</a:t>
            </a:r>
            <a:r>
              <a:rPr sz="1100" spc="19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Міжнародного</a:t>
            </a:r>
            <a:r>
              <a:rPr sz="1100" spc="204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енергетичного</a:t>
            </a:r>
            <a:r>
              <a:rPr sz="1100" spc="2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агентства,</a:t>
            </a:r>
            <a:r>
              <a:rPr sz="1100" spc="2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експорт</a:t>
            </a:r>
            <a:r>
              <a:rPr sz="1100" spc="21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російської </a:t>
            </a:r>
            <a:r>
              <a:rPr sz="1100" dirty="0">
                <a:latin typeface="Times New Roman"/>
                <a:cs typeface="Times New Roman"/>
              </a:rPr>
              <a:t>нафти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впав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на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600 тис.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барелів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на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добу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до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7,3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млн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барелів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на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добу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в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червні, що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є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найнижчим </a:t>
            </a:r>
            <a:r>
              <a:rPr sz="1100" dirty="0">
                <a:latin typeface="Times New Roman"/>
                <a:cs typeface="Times New Roman"/>
              </a:rPr>
              <a:t>показником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з березня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2021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р.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Очікувані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доходи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від експорту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впали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на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1,5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млрд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дол.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США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Times New Roman"/>
                <a:cs typeface="Times New Roman"/>
              </a:rPr>
              <a:t>до </a:t>
            </a:r>
            <a:r>
              <a:rPr sz="1100" dirty="0">
                <a:latin typeface="Times New Roman"/>
                <a:cs typeface="Times New Roman"/>
              </a:rPr>
              <a:t>11,8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млрд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дол.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США,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що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майже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вдвічі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менше,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ніж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рік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тому.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РФ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планує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скоротити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експорт</a:t>
            </a:r>
            <a:r>
              <a:rPr sz="1100" spc="-25" dirty="0">
                <a:latin typeface="Times New Roman"/>
                <a:cs typeface="Times New Roman"/>
              </a:rPr>
              <a:t> ще </a:t>
            </a:r>
            <a:r>
              <a:rPr sz="1100" dirty="0">
                <a:latin typeface="Times New Roman"/>
                <a:cs typeface="Times New Roman"/>
              </a:rPr>
              <a:t>на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500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тис.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барелів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на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добу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з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серпня,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щоб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зупинити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падіння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цін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і </a:t>
            </a:r>
            <a:r>
              <a:rPr sz="1100" spc="-10" dirty="0">
                <a:latin typeface="Times New Roman"/>
                <a:cs typeface="Times New Roman"/>
              </a:rPr>
              <a:t>доходів</a:t>
            </a:r>
            <a:r>
              <a:rPr sz="1050" spc="-15" baseline="39682" dirty="0">
                <a:latin typeface="Times New Roman"/>
                <a:cs typeface="Times New Roman"/>
              </a:rPr>
              <a:t>2</a:t>
            </a:r>
            <a:r>
              <a:rPr sz="1100" spc="-10" dirty="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marL="435609" marR="68580" algn="just">
              <a:lnSpc>
                <a:spcPct val="95700"/>
              </a:lnSpc>
              <a:spcBef>
                <a:spcPts val="10"/>
              </a:spcBef>
            </a:pPr>
            <a:r>
              <a:rPr sz="1100" dirty="0">
                <a:latin typeface="Times New Roman"/>
                <a:cs typeface="Times New Roman"/>
              </a:rPr>
              <a:t>Разом</a:t>
            </a:r>
            <a:r>
              <a:rPr sz="1100" spc="8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із</a:t>
            </a:r>
            <a:r>
              <a:rPr sz="1100" spc="8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тим,</a:t>
            </a:r>
            <a:r>
              <a:rPr sz="1100" spc="8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деякі</a:t>
            </a:r>
            <a:r>
              <a:rPr sz="1100" spc="9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експерти</a:t>
            </a:r>
            <a:r>
              <a:rPr sz="1100" spc="8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зазначають,</a:t>
            </a:r>
            <a:r>
              <a:rPr sz="1100" spc="9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що</a:t>
            </a:r>
            <a:r>
              <a:rPr sz="1100" spc="9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ефект</a:t>
            </a:r>
            <a:r>
              <a:rPr sz="1100" spc="9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від</a:t>
            </a:r>
            <a:r>
              <a:rPr sz="1100" spc="9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обмеження</a:t>
            </a:r>
            <a:r>
              <a:rPr sz="1100" spc="8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ціни</a:t>
            </a:r>
            <a:r>
              <a:rPr sz="1100" spc="8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на</a:t>
            </a:r>
            <a:r>
              <a:rPr sz="1100" spc="8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російську</a:t>
            </a:r>
            <a:r>
              <a:rPr sz="1100" spc="8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нафту </a:t>
            </a:r>
            <a:r>
              <a:rPr sz="1100" dirty="0">
                <a:latin typeface="Times New Roman"/>
                <a:cs typeface="Times New Roman"/>
              </a:rPr>
              <a:t>починає</a:t>
            </a:r>
            <a:r>
              <a:rPr sz="1100" spc="1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зменшуватися,</a:t>
            </a:r>
            <a:r>
              <a:rPr sz="1100" spc="1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оскільки</a:t>
            </a:r>
            <a:r>
              <a:rPr sz="1100" spc="1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скорочується</a:t>
            </a:r>
            <a:r>
              <a:rPr sz="1100" spc="1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різниця</a:t>
            </a:r>
            <a:r>
              <a:rPr sz="1100" spc="1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між</a:t>
            </a:r>
            <a:r>
              <a:rPr sz="1100" spc="15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ціною</a:t>
            </a:r>
            <a:r>
              <a:rPr sz="1100" spc="1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нафти</a:t>
            </a:r>
            <a:r>
              <a:rPr sz="1100" spc="1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марки</a:t>
            </a:r>
            <a:r>
              <a:rPr sz="1100" spc="1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«Brent»</a:t>
            </a:r>
            <a:r>
              <a:rPr sz="1100" spc="135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Times New Roman"/>
                <a:cs typeface="Times New Roman"/>
              </a:rPr>
              <a:t>та </a:t>
            </a:r>
            <a:r>
              <a:rPr sz="1100" dirty="0">
                <a:latin typeface="Times New Roman"/>
                <a:cs typeface="Times New Roman"/>
              </a:rPr>
              <a:t>ціною</a:t>
            </a:r>
            <a:r>
              <a:rPr sz="1100" spc="2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російської</a:t>
            </a:r>
            <a:r>
              <a:rPr sz="1100" spc="2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марки</a:t>
            </a:r>
            <a:r>
              <a:rPr sz="1100" spc="204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експортної</a:t>
            </a:r>
            <a:r>
              <a:rPr sz="1100" spc="2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нафтової</a:t>
            </a:r>
            <a:r>
              <a:rPr sz="1100" spc="2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суміші</a:t>
            </a:r>
            <a:r>
              <a:rPr sz="1100" spc="2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«Urals»,</a:t>
            </a:r>
            <a:r>
              <a:rPr sz="1100" spc="2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яка</a:t>
            </a:r>
            <a:r>
              <a:rPr sz="1100" spc="2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нещодавно</a:t>
            </a:r>
            <a:r>
              <a:rPr sz="1100" spc="22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перевищила </a:t>
            </a:r>
            <a:r>
              <a:rPr sz="1100" dirty="0">
                <a:latin typeface="Times New Roman"/>
                <a:cs typeface="Times New Roman"/>
              </a:rPr>
              <a:t>граничний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рівень</a:t>
            </a:r>
            <a:r>
              <a:rPr sz="1100" spc="1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60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дол.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США</a:t>
            </a:r>
            <a:r>
              <a:rPr sz="1100" spc="114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за</a:t>
            </a:r>
            <a:r>
              <a:rPr sz="1100" spc="1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барель.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Така</a:t>
            </a:r>
            <a:r>
              <a:rPr sz="1100" spc="1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ситуація</a:t>
            </a:r>
            <a:r>
              <a:rPr sz="1100" spc="114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потребуватиме</a:t>
            </a:r>
            <a:r>
              <a:rPr sz="1100" spc="1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додаткових</a:t>
            </a:r>
            <a:r>
              <a:rPr sz="1100" spc="12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зусиль </a:t>
            </a:r>
            <a:r>
              <a:rPr sz="1100" dirty="0">
                <a:latin typeface="Times New Roman"/>
                <a:cs typeface="Times New Roman"/>
              </a:rPr>
              <a:t>країн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Заходу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із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забезпечення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дотримання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іншими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країнами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вимог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санкцій</a:t>
            </a:r>
            <a:r>
              <a:rPr sz="1050" spc="-15" baseline="39682" dirty="0">
                <a:latin typeface="Times New Roman"/>
                <a:cs typeface="Times New Roman"/>
              </a:rPr>
              <a:t>3</a:t>
            </a:r>
            <a:r>
              <a:rPr sz="1100" spc="-10" dirty="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marL="435609" marR="68580" algn="just">
              <a:lnSpc>
                <a:spcPct val="95800"/>
              </a:lnSpc>
              <a:spcBef>
                <a:spcPts val="5"/>
              </a:spcBef>
            </a:pPr>
            <a:r>
              <a:rPr sz="1100" dirty="0">
                <a:latin typeface="Times New Roman"/>
                <a:cs typeface="Times New Roman"/>
              </a:rPr>
              <a:t>На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початку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2023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р.</a:t>
            </a:r>
            <a:r>
              <a:rPr sz="1100" spc="8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завдяки</a:t>
            </a:r>
            <a:r>
              <a:rPr sz="1100" spc="7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сприятливим</a:t>
            </a:r>
            <a:r>
              <a:rPr sz="1100" spc="8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погодним</a:t>
            </a:r>
            <a:r>
              <a:rPr sz="1100" spc="7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умовам</a:t>
            </a:r>
            <a:r>
              <a:rPr sz="1100" spc="8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та</a:t>
            </a:r>
            <a:r>
              <a:rPr sz="1100" spc="8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заходам,</a:t>
            </a:r>
            <a:r>
              <a:rPr sz="1100" spc="7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що</a:t>
            </a:r>
            <a:r>
              <a:rPr sz="1100" spc="7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їх</a:t>
            </a:r>
            <a:r>
              <a:rPr sz="1100" spc="8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вжили</a:t>
            </a:r>
            <a:r>
              <a:rPr sz="1100" spc="8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уряди, </a:t>
            </a:r>
            <a:r>
              <a:rPr sz="1100" dirty="0">
                <a:latin typeface="Times New Roman"/>
                <a:cs typeface="Times New Roman"/>
              </a:rPr>
              <a:t>глобальний</a:t>
            </a:r>
            <a:r>
              <a:rPr sz="1100" spc="4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ринок</a:t>
            </a:r>
            <a:r>
              <a:rPr sz="1100" spc="4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газу</a:t>
            </a:r>
            <a:r>
              <a:rPr sz="1100" spc="4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стабілізувався.</a:t>
            </a:r>
            <a:r>
              <a:rPr sz="1100" spc="45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Проте,</a:t>
            </a:r>
            <a:r>
              <a:rPr sz="1100" spc="4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на</a:t>
            </a:r>
            <a:r>
              <a:rPr sz="1100" spc="4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думку</a:t>
            </a:r>
            <a:r>
              <a:rPr sz="1100" spc="4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Міжнародного</a:t>
            </a:r>
            <a:r>
              <a:rPr sz="1100" spc="459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енергетичного </a:t>
            </a:r>
            <a:r>
              <a:rPr sz="1100" dirty="0">
                <a:latin typeface="Times New Roman"/>
                <a:cs typeface="Times New Roman"/>
              </a:rPr>
              <a:t>агентства,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потрібні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додаткові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зусилля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з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підготовки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до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можливих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у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майбутньому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негативних </a:t>
            </a:r>
            <a:r>
              <a:rPr sz="1100" dirty="0">
                <a:latin typeface="Times New Roman"/>
                <a:cs typeface="Times New Roman"/>
              </a:rPr>
              <a:t>наслідків</a:t>
            </a:r>
            <a:r>
              <a:rPr sz="1100" spc="2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несприятливих</a:t>
            </a:r>
            <a:r>
              <a:rPr sz="1100" spc="229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погодних</a:t>
            </a:r>
            <a:r>
              <a:rPr sz="1100" spc="2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умов</a:t>
            </a:r>
            <a:r>
              <a:rPr sz="1100" spc="2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(жарке</a:t>
            </a:r>
            <a:r>
              <a:rPr sz="1100" spc="2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літо,</a:t>
            </a:r>
            <a:r>
              <a:rPr sz="1100" spc="2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холодний</a:t>
            </a:r>
            <a:r>
              <a:rPr sz="1100" spc="24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осінньо-</a:t>
            </a:r>
            <a:r>
              <a:rPr sz="1100" dirty="0">
                <a:latin typeface="Times New Roman"/>
                <a:cs typeface="Times New Roman"/>
              </a:rPr>
              <a:t>зимовий</a:t>
            </a:r>
            <a:r>
              <a:rPr sz="1100" spc="24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період), </a:t>
            </a:r>
            <a:r>
              <a:rPr sz="1100" dirty="0">
                <a:latin typeface="Times New Roman"/>
                <a:cs typeface="Times New Roman"/>
              </a:rPr>
              <a:t>зменшення</a:t>
            </a:r>
            <a:r>
              <a:rPr sz="1100" spc="2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постачань</a:t>
            </a:r>
            <a:r>
              <a:rPr sz="1100" spc="26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скрапленого</a:t>
            </a:r>
            <a:r>
              <a:rPr sz="1100" spc="26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природного</a:t>
            </a:r>
            <a:r>
              <a:rPr sz="1100" spc="254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газу</a:t>
            </a:r>
            <a:r>
              <a:rPr sz="1100" spc="2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та</a:t>
            </a:r>
            <a:r>
              <a:rPr sz="1100" spc="26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подальшого</a:t>
            </a:r>
            <a:r>
              <a:rPr sz="1100" spc="26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скорочення</a:t>
            </a:r>
            <a:r>
              <a:rPr sz="1100" spc="254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поставок </a:t>
            </a:r>
            <a:r>
              <a:rPr sz="1100" dirty="0">
                <a:latin typeface="Times New Roman"/>
                <a:cs typeface="Times New Roman"/>
              </a:rPr>
              <a:t>російського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трубопровідного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газу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до</a:t>
            </a:r>
            <a:r>
              <a:rPr sz="1100" spc="-20" dirty="0">
                <a:latin typeface="Times New Roman"/>
                <a:cs typeface="Times New Roman"/>
              </a:rPr>
              <a:t> ЄС</a:t>
            </a:r>
            <a:r>
              <a:rPr sz="1050" spc="-30" baseline="39682" dirty="0">
                <a:latin typeface="Times New Roman"/>
                <a:cs typeface="Times New Roman"/>
              </a:rPr>
              <a:t>4</a:t>
            </a:r>
            <a:r>
              <a:rPr sz="1100" spc="-20" dirty="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marL="76200" marR="69850" indent="359410" algn="just">
              <a:lnSpc>
                <a:spcPct val="95900"/>
              </a:lnSpc>
              <a:spcBef>
                <a:spcPts val="285"/>
              </a:spcBef>
            </a:pPr>
            <a:r>
              <a:rPr sz="1300" b="1" dirty="0">
                <a:latin typeface="Times New Roman"/>
                <a:cs typeface="Times New Roman"/>
              </a:rPr>
              <a:t>На</a:t>
            </a:r>
            <a:r>
              <a:rPr sz="1300" b="1" spc="330" dirty="0">
                <a:latin typeface="Times New Roman"/>
                <a:cs typeface="Times New Roman"/>
              </a:rPr>
              <a:t>  </a:t>
            </a:r>
            <a:r>
              <a:rPr sz="1300" b="1" dirty="0">
                <a:latin typeface="Times New Roman"/>
                <a:cs typeface="Times New Roman"/>
              </a:rPr>
              <a:t>ринках</a:t>
            </a:r>
            <a:r>
              <a:rPr sz="1300" b="1" spc="335" dirty="0">
                <a:latin typeface="Times New Roman"/>
                <a:cs typeface="Times New Roman"/>
              </a:rPr>
              <a:t>  </a:t>
            </a:r>
            <a:r>
              <a:rPr sz="1300" b="1" dirty="0">
                <a:latin typeface="Times New Roman"/>
                <a:cs typeface="Times New Roman"/>
              </a:rPr>
              <a:t>металопродукції</a:t>
            </a:r>
            <a:r>
              <a:rPr sz="1300" b="1" spc="34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спостерігатиметься</a:t>
            </a:r>
            <a:r>
              <a:rPr sz="1300" spc="32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деяке</a:t>
            </a:r>
            <a:r>
              <a:rPr sz="1300" spc="320" dirty="0">
                <a:latin typeface="Times New Roman"/>
                <a:cs typeface="Times New Roman"/>
              </a:rPr>
              <a:t>  </a:t>
            </a:r>
            <a:r>
              <a:rPr sz="1300" spc="-10" dirty="0">
                <a:latin typeface="Times New Roman"/>
                <a:cs typeface="Times New Roman"/>
              </a:rPr>
              <a:t>пожвавлення. </a:t>
            </a:r>
            <a:r>
              <a:rPr sz="1300" dirty="0">
                <a:latin typeface="Times New Roman"/>
                <a:cs typeface="Times New Roman"/>
              </a:rPr>
              <a:t>За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оцінками</a:t>
            </a:r>
            <a:r>
              <a:rPr sz="1300" spc="1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Всесвітньої</a:t>
            </a:r>
            <a:r>
              <a:rPr sz="1300" spc="1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асоціації</a:t>
            </a:r>
            <a:r>
              <a:rPr sz="1300" spc="1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сталі,</a:t>
            </a:r>
            <a:r>
              <a:rPr sz="1300" spc="2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</a:t>
            </a:r>
            <a:r>
              <a:rPr sz="1300" spc="1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2023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р.</a:t>
            </a:r>
            <a:r>
              <a:rPr sz="1300" spc="1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світовий</a:t>
            </a:r>
            <a:r>
              <a:rPr sz="1300" spc="1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попит</a:t>
            </a:r>
            <a:r>
              <a:rPr sz="1300" spc="1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1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сталь</a:t>
            </a:r>
            <a:r>
              <a:rPr sz="1300" spc="17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зросте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2,3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%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порівняно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2022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р.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–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1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822,3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млн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т.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Прогнозується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також,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що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попит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на </a:t>
            </a:r>
            <a:r>
              <a:rPr sz="1300" dirty="0">
                <a:latin typeface="Times New Roman"/>
                <a:cs typeface="Times New Roman"/>
              </a:rPr>
              <a:t>сталь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2024 р.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зросте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1,7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%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і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досягне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1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854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млн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т.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поточному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році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очікується </a:t>
            </a:r>
            <a:r>
              <a:rPr sz="1300" dirty="0">
                <a:latin typeface="Times New Roman"/>
                <a:cs typeface="Times New Roman"/>
              </a:rPr>
              <a:t>збільшення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попиту</a:t>
            </a:r>
            <a:r>
              <a:rPr sz="1300" spc="-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сталь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</a:t>
            </a:r>
            <a:r>
              <a:rPr sz="1300" spc="-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більшості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регіонів,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за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винятком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ЄС,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Великої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Британії, </a:t>
            </a:r>
            <a:r>
              <a:rPr sz="1300" dirty="0">
                <a:latin typeface="Times New Roman"/>
                <a:cs typeface="Times New Roman"/>
              </a:rPr>
              <a:t>Північної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Африки,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РФ,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країн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СНД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та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України,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а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2024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р.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падіння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попиту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сталь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80820" y="8727693"/>
            <a:ext cx="1829435" cy="7620"/>
          </a:xfrm>
          <a:custGeom>
            <a:avLst/>
            <a:gdLst/>
            <a:ahLst/>
            <a:cxnLst/>
            <a:rect l="l" t="t" r="r" b="b"/>
            <a:pathLst>
              <a:path w="1829435" h="7620">
                <a:moveTo>
                  <a:pt x="1829054" y="0"/>
                </a:moveTo>
                <a:lnTo>
                  <a:pt x="0" y="0"/>
                </a:lnTo>
                <a:lnTo>
                  <a:pt x="0" y="7619"/>
                </a:lnTo>
                <a:lnTo>
                  <a:pt x="1829054" y="7619"/>
                </a:lnTo>
                <a:lnTo>
                  <a:pt x="18290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42720" y="8760104"/>
            <a:ext cx="60204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algn="just">
              <a:lnSpc>
                <a:spcPct val="110000"/>
              </a:lnSpc>
              <a:spcBef>
                <a:spcPts val="100"/>
              </a:spcBef>
            </a:pPr>
            <a:r>
              <a:rPr sz="975" baseline="38461" dirty="0">
                <a:latin typeface="Times New Roman"/>
                <a:cs typeface="Times New Roman"/>
              </a:rPr>
              <a:t>1</a:t>
            </a:r>
            <a:r>
              <a:rPr sz="975" spc="89" baseline="38461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Ель-</a:t>
            </a:r>
            <a:r>
              <a:rPr sz="1000" dirty="0">
                <a:latin typeface="Times New Roman"/>
                <a:cs typeface="Times New Roman"/>
              </a:rPr>
              <a:t>Ніньо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–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природне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явище,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що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спричиняє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нагрівання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планети.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Це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явище,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пов’язане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з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потеплінням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Times New Roman"/>
                <a:cs typeface="Times New Roman"/>
              </a:rPr>
              <a:t>вод </a:t>
            </a:r>
            <a:r>
              <a:rPr sz="1000" dirty="0">
                <a:latin typeface="Times New Roman"/>
                <a:cs typeface="Times New Roman"/>
              </a:rPr>
              <a:t>екваторіальної</a:t>
            </a:r>
            <a:r>
              <a:rPr sz="1000" spc="15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зони</a:t>
            </a:r>
            <a:r>
              <a:rPr sz="1000" spc="16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Тихого</a:t>
            </a:r>
            <a:r>
              <a:rPr sz="1000" spc="16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океану.</a:t>
            </a:r>
            <a:r>
              <a:rPr sz="1000" spc="16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Воно</a:t>
            </a:r>
            <a:r>
              <a:rPr sz="1000" spc="16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є</a:t>
            </a:r>
            <a:r>
              <a:rPr sz="1000" spc="16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циклічним</a:t>
            </a:r>
            <a:r>
              <a:rPr sz="1000" spc="16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та</a:t>
            </a:r>
            <a:r>
              <a:rPr sz="1000" spc="16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відбувається</a:t>
            </a:r>
            <a:r>
              <a:rPr sz="1000" spc="16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кожні</a:t>
            </a:r>
            <a:r>
              <a:rPr sz="1000" spc="16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три-вісім</a:t>
            </a:r>
            <a:r>
              <a:rPr sz="1000" spc="16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років</a:t>
            </a:r>
            <a:r>
              <a:rPr sz="1000" spc="16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і</a:t>
            </a:r>
            <a:r>
              <a:rPr sz="1000" spc="15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триває</a:t>
            </a:r>
            <a:r>
              <a:rPr sz="1000" spc="16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Times New Roman"/>
                <a:cs typeface="Times New Roman"/>
              </a:rPr>
              <a:t>8– </a:t>
            </a:r>
            <a:r>
              <a:rPr sz="1000" dirty="0">
                <a:latin typeface="Times New Roman"/>
                <a:cs typeface="Times New Roman"/>
              </a:rPr>
              <a:t>10</a:t>
            </a:r>
            <a:r>
              <a:rPr sz="1000" spc="-10" dirty="0">
                <a:latin typeface="Times New Roman"/>
                <a:cs typeface="Times New Roman"/>
              </a:rPr>
              <a:t> місяців.</a:t>
            </a:r>
            <a:endParaRPr sz="1000">
              <a:latin typeface="Times New Roman"/>
              <a:cs typeface="Times New Roman"/>
            </a:endParaRPr>
          </a:p>
          <a:p>
            <a:pPr marL="38100" algn="just">
              <a:lnSpc>
                <a:spcPct val="100000"/>
              </a:lnSpc>
              <a:spcBef>
                <a:spcPts val="120"/>
              </a:spcBef>
            </a:pPr>
            <a:r>
              <a:rPr sz="975" baseline="38461" dirty="0">
                <a:latin typeface="Times New Roman"/>
                <a:cs typeface="Times New Roman"/>
              </a:rPr>
              <a:t>2</a:t>
            </a:r>
            <a:r>
              <a:rPr sz="975" spc="157" baseline="38461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Oil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Market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Report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–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July 2023.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URL: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https://</a:t>
            </a:r>
            <a:r>
              <a:rPr sz="1000" spc="-10" dirty="0">
                <a:latin typeface="Times New Roman"/>
                <a:cs typeface="Times New Roman"/>
                <a:hlinkClick r:id="rId3"/>
              </a:rPr>
              <a:t>www.iea.org/reports/oil-market-report-july-</a:t>
            </a:r>
            <a:r>
              <a:rPr sz="1000" spc="-20" dirty="0">
                <a:latin typeface="Times New Roman"/>
                <a:cs typeface="Times New Roman"/>
                <a:hlinkClick r:id="rId3"/>
              </a:rPr>
              <a:t>2023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68120" y="9434270"/>
            <a:ext cx="66675" cy="124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50" spc="-5" dirty="0">
                <a:latin typeface="Times New Roman"/>
                <a:cs typeface="Times New Roman"/>
              </a:rPr>
              <a:t>3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96669" y="9447986"/>
            <a:ext cx="57404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20395" algn="l"/>
                <a:tab pos="961390" algn="l"/>
                <a:tab pos="1379855" algn="l"/>
                <a:tab pos="1839595" algn="l"/>
                <a:tab pos="2223770" algn="l"/>
                <a:tab pos="2571115" algn="l"/>
                <a:tab pos="2903220" algn="l"/>
                <a:tab pos="3531870" algn="l"/>
                <a:tab pos="4203700" algn="l"/>
                <a:tab pos="4559935" algn="l"/>
                <a:tab pos="4969510" algn="l"/>
                <a:tab pos="5438775" algn="l"/>
              </a:tabLst>
            </a:pPr>
            <a:r>
              <a:rPr sz="1000" spc="-10" dirty="0">
                <a:latin typeface="Times New Roman"/>
                <a:cs typeface="Times New Roman"/>
              </a:rPr>
              <a:t>Russian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spc="-25" dirty="0">
                <a:latin typeface="Times New Roman"/>
                <a:cs typeface="Times New Roman"/>
              </a:rPr>
              <a:t>oil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spc="-20" dirty="0">
                <a:latin typeface="Times New Roman"/>
                <a:cs typeface="Times New Roman"/>
              </a:rPr>
              <a:t>tops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spc="-20" dirty="0">
                <a:latin typeface="Times New Roman"/>
                <a:cs typeface="Times New Roman"/>
              </a:rPr>
              <a:t>price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spc="-25" dirty="0">
                <a:latin typeface="Times New Roman"/>
                <a:cs typeface="Times New Roman"/>
              </a:rPr>
              <a:t>cap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spc="-25" dirty="0">
                <a:latin typeface="Times New Roman"/>
                <a:cs typeface="Times New Roman"/>
              </a:rPr>
              <a:t>set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spc="-25" dirty="0">
                <a:latin typeface="Times New Roman"/>
                <a:cs typeface="Times New Roman"/>
              </a:rPr>
              <a:t>by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spc="-10" dirty="0">
                <a:latin typeface="Times New Roman"/>
                <a:cs typeface="Times New Roman"/>
              </a:rPr>
              <a:t>Western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spc="-10" dirty="0">
                <a:latin typeface="Times New Roman"/>
                <a:cs typeface="Times New Roman"/>
              </a:rPr>
              <a:t>countries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spc="-25" dirty="0">
                <a:latin typeface="Times New Roman"/>
                <a:cs typeface="Times New Roman"/>
              </a:rPr>
              <a:t>for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spc="-10" dirty="0">
                <a:latin typeface="Times New Roman"/>
                <a:cs typeface="Times New Roman"/>
              </a:rPr>
              <a:t>first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spc="-10" dirty="0">
                <a:latin typeface="Times New Roman"/>
                <a:cs typeface="Times New Roman"/>
              </a:rPr>
              <a:t>time.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spc="-20" dirty="0">
                <a:latin typeface="Times New Roman"/>
                <a:cs typeface="Times New Roman"/>
              </a:rPr>
              <a:t>URL: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42720" y="9599777"/>
            <a:ext cx="4831080" cy="36068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r>
              <a:rPr sz="1000" spc="-10" dirty="0">
                <a:latin typeface="Times New Roman"/>
                <a:cs typeface="Times New Roman"/>
              </a:rPr>
              <a:t>https://edition.cnn.com/2023/07/13/energy/russian-oil-price-cap-breached/index.html</a:t>
            </a:r>
            <a:endParaRPr sz="10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975" baseline="38461" dirty="0">
                <a:latin typeface="Times New Roman"/>
                <a:cs typeface="Times New Roman"/>
              </a:rPr>
              <a:t>4</a:t>
            </a:r>
            <a:r>
              <a:rPr sz="975" spc="172" baseline="38461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Gas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Market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Report,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Q2-</a:t>
            </a:r>
            <a:r>
              <a:rPr sz="1000" dirty="0">
                <a:latin typeface="Times New Roman"/>
                <a:cs typeface="Times New Roman"/>
              </a:rPr>
              <a:t>2023.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URL: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https://</a:t>
            </a:r>
            <a:r>
              <a:rPr sz="1000" spc="-10" dirty="0">
                <a:latin typeface="Times New Roman"/>
                <a:cs typeface="Times New Roman"/>
                <a:hlinkClick r:id="rId4"/>
              </a:rPr>
              <a:t>www.iea.org/reports/gas-market-report-q2-</a:t>
            </a:r>
            <a:r>
              <a:rPr sz="1000" spc="-20" dirty="0">
                <a:latin typeface="Times New Roman"/>
                <a:cs typeface="Times New Roman"/>
                <a:hlinkClick r:id="rId4"/>
              </a:rPr>
              <a:t>2023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22350" y="320039"/>
            <a:ext cx="5657850" cy="545465"/>
            <a:chOff x="1022350" y="320039"/>
            <a:chExt cx="5657850" cy="545465"/>
          </a:xfrm>
        </p:grpSpPr>
        <p:sp>
          <p:nvSpPr>
            <p:cNvPr id="3" name="object 3"/>
            <p:cNvSpPr/>
            <p:nvPr/>
          </p:nvSpPr>
          <p:spPr>
            <a:xfrm>
              <a:off x="1022350" y="596899"/>
              <a:ext cx="5657850" cy="0"/>
            </a:xfrm>
            <a:custGeom>
              <a:avLst/>
              <a:gdLst/>
              <a:ahLst/>
              <a:cxnLst/>
              <a:rect l="l" t="t" r="r" b="b"/>
              <a:pathLst>
                <a:path w="5657850">
                  <a:moveTo>
                    <a:pt x="0" y="0"/>
                  </a:moveTo>
                  <a:lnTo>
                    <a:pt x="5657850" y="0"/>
                  </a:lnTo>
                </a:path>
              </a:pathLst>
            </a:custGeom>
            <a:ln w="7365">
              <a:solidFill>
                <a:srgbClr val="DA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80769" y="320039"/>
              <a:ext cx="709930" cy="545465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1030020" y="441451"/>
            <a:ext cx="6048375" cy="6199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40815">
              <a:lnSpc>
                <a:spcPct val="100000"/>
              </a:lnSpc>
              <a:spcBef>
                <a:spcPts val="95"/>
              </a:spcBef>
              <a:tabLst>
                <a:tab pos="5454015" algn="l"/>
              </a:tabLst>
            </a:pPr>
            <a:r>
              <a:rPr sz="1000" spc="-10" dirty="0">
                <a:latin typeface="Times New Roman"/>
                <a:cs typeface="Times New Roman"/>
              </a:rPr>
              <a:t>Національний</a:t>
            </a:r>
            <a:r>
              <a:rPr sz="1000" spc="229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інститут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стратегічних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досліджень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spc="-25" dirty="0">
                <a:latin typeface="Times New Roman"/>
                <a:cs typeface="Times New Roman"/>
              </a:rPr>
              <a:t>|</a:t>
            </a:r>
            <a:r>
              <a:rPr sz="1000" b="1" spc="-25" dirty="0"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655"/>
              </a:spcBef>
            </a:pPr>
            <a:r>
              <a:rPr sz="1300" spc="-10" dirty="0">
                <a:latin typeface="Times New Roman"/>
                <a:cs typeface="Times New Roman"/>
              </a:rPr>
              <a:t>триватиме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лише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РФ,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інших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країнах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СНД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та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Україні</a:t>
            </a:r>
            <a:r>
              <a:rPr sz="1275" spc="-15" baseline="39215" dirty="0">
                <a:latin typeface="Times New Roman"/>
                <a:cs typeface="Times New Roman"/>
              </a:rPr>
              <a:t>5</a:t>
            </a:r>
            <a:r>
              <a:rPr sz="1300" spc="-10" dirty="0">
                <a:latin typeface="Times New Roman"/>
                <a:cs typeface="Times New Roman"/>
              </a:rPr>
              <a:t>.</a:t>
            </a:r>
            <a:endParaRPr sz="1300">
              <a:latin typeface="Times New Roman"/>
              <a:cs typeface="Times New Roman"/>
            </a:endParaRPr>
          </a:p>
          <a:p>
            <a:pPr marL="410209" marR="43180" algn="just">
              <a:lnSpc>
                <a:spcPct val="95900"/>
              </a:lnSpc>
              <a:spcBef>
                <a:spcPts val="305"/>
              </a:spcBef>
            </a:pPr>
            <a:r>
              <a:rPr sz="1100" b="1" i="1" dirty="0">
                <a:latin typeface="Times New Roman"/>
                <a:cs typeface="Times New Roman"/>
              </a:rPr>
              <a:t>Довідково</a:t>
            </a:r>
            <a:r>
              <a:rPr sz="1100" dirty="0">
                <a:latin typeface="Times New Roman"/>
                <a:cs typeface="Times New Roman"/>
              </a:rPr>
              <a:t>.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Серед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країн,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які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входять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до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десятки основних споживачів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сталі, найбільше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зросте </a:t>
            </a:r>
            <a:r>
              <a:rPr sz="1100" dirty="0">
                <a:latin typeface="Times New Roman"/>
                <a:cs typeface="Times New Roman"/>
              </a:rPr>
              <a:t>споживання</a:t>
            </a:r>
            <a:r>
              <a:rPr sz="1100" spc="45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готової</a:t>
            </a:r>
            <a:r>
              <a:rPr sz="1100" spc="4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металопродукції</a:t>
            </a:r>
            <a:r>
              <a:rPr sz="1100" spc="4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у</a:t>
            </a:r>
            <a:r>
              <a:rPr sz="1100" spc="4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Туреччині,</a:t>
            </a:r>
            <a:r>
              <a:rPr sz="1100" spc="4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Індії</a:t>
            </a:r>
            <a:r>
              <a:rPr sz="1100" spc="4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та</a:t>
            </a:r>
            <a:r>
              <a:rPr sz="1100" spc="45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Японії:</a:t>
            </a:r>
            <a:r>
              <a:rPr sz="1100" spc="4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на</a:t>
            </a:r>
            <a:r>
              <a:rPr sz="1100" spc="4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9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%,</a:t>
            </a:r>
            <a:r>
              <a:rPr sz="1100" spc="4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7,3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%</a:t>
            </a:r>
            <a:r>
              <a:rPr sz="1100" spc="465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Times New Roman"/>
                <a:cs typeface="Times New Roman"/>
              </a:rPr>
              <a:t>та </a:t>
            </a:r>
            <a:r>
              <a:rPr sz="1100" dirty="0">
                <a:latin typeface="Times New Roman"/>
                <a:cs typeface="Times New Roman"/>
              </a:rPr>
              <a:t>4 %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відповідно</a:t>
            </a:r>
            <a:r>
              <a:rPr sz="1050" spc="-15" baseline="39682" dirty="0">
                <a:latin typeface="Times New Roman"/>
                <a:cs typeface="Times New Roman"/>
              </a:rPr>
              <a:t>6</a:t>
            </a:r>
            <a:r>
              <a:rPr sz="1100" spc="-10" dirty="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marL="410209" marR="43180" algn="just">
              <a:lnSpc>
                <a:spcPct val="95700"/>
              </a:lnSpc>
              <a:spcBef>
                <a:spcPts val="5"/>
              </a:spcBef>
            </a:pPr>
            <a:r>
              <a:rPr sz="1100" dirty="0">
                <a:latin typeface="Times New Roman"/>
                <a:cs typeface="Times New Roman"/>
              </a:rPr>
              <a:t>У</a:t>
            </a:r>
            <a:r>
              <a:rPr sz="1100" spc="114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поточному</a:t>
            </a:r>
            <a:r>
              <a:rPr sz="1100" spc="1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році</a:t>
            </a:r>
            <a:r>
              <a:rPr sz="1100" spc="1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Китай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–</a:t>
            </a:r>
            <a:r>
              <a:rPr sz="1100" spc="1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найбільший</a:t>
            </a:r>
            <a:r>
              <a:rPr sz="1100" spc="1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споживач</a:t>
            </a:r>
            <a:r>
              <a:rPr sz="1100" spc="1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сталі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–</a:t>
            </a:r>
            <a:r>
              <a:rPr sz="1100" spc="1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відновить</a:t>
            </a:r>
            <a:r>
              <a:rPr sz="1100" spc="1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обсяги</a:t>
            </a:r>
            <a:r>
              <a:rPr sz="1100" spc="1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виробництва</a:t>
            </a:r>
            <a:r>
              <a:rPr sz="1100" spc="135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Times New Roman"/>
                <a:cs typeface="Times New Roman"/>
              </a:rPr>
              <a:t>та </a:t>
            </a:r>
            <a:r>
              <a:rPr sz="1100" dirty="0">
                <a:latin typeface="Times New Roman"/>
                <a:cs typeface="Times New Roman"/>
              </a:rPr>
              <a:t>використання</a:t>
            </a:r>
            <a:r>
              <a:rPr sz="1100" spc="36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сталі</a:t>
            </a:r>
            <a:r>
              <a:rPr sz="1100" spc="38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після</a:t>
            </a:r>
            <a:r>
              <a:rPr sz="1100" spc="37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скасування</a:t>
            </a:r>
            <a:r>
              <a:rPr sz="1100" spc="37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обмежень,</a:t>
            </a:r>
            <a:r>
              <a:rPr sz="1100" spc="3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пов’язаних</a:t>
            </a:r>
            <a:r>
              <a:rPr sz="1100" spc="37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з</a:t>
            </a:r>
            <a:r>
              <a:rPr sz="1100" spc="37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пандемією</a:t>
            </a:r>
            <a:r>
              <a:rPr sz="1100" spc="38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коронавірусу. </a:t>
            </a:r>
            <a:r>
              <a:rPr sz="1100" dirty="0">
                <a:latin typeface="Times New Roman"/>
                <a:cs typeface="Times New Roman"/>
              </a:rPr>
              <a:t>Ознаками</a:t>
            </a:r>
            <a:r>
              <a:rPr sz="1100" spc="1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цього</a:t>
            </a:r>
            <a:r>
              <a:rPr sz="1100" spc="1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процесу</a:t>
            </a:r>
            <a:r>
              <a:rPr sz="1100" spc="1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є</a:t>
            </a:r>
            <a:r>
              <a:rPr sz="1100" spc="1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збільшення</a:t>
            </a:r>
            <a:r>
              <a:rPr sz="1100" spc="1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імпорту</a:t>
            </a:r>
            <a:r>
              <a:rPr sz="1100" spc="1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залізної</a:t>
            </a:r>
            <a:r>
              <a:rPr sz="1100" spc="1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руди</a:t>
            </a:r>
            <a:r>
              <a:rPr sz="1100" spc="1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та,</a:t>
            </a:r>
            <a:r>
              <a:rPr sz="1100" spc="1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як</a:t>
            </a:r>
            <a:r>
              <a:rPr sz="1100" spc="1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результат,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–</a:t>
            </a:r>
            <a:r>
              <a:rPr sz="1100" spc="15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зростання </a:t>
            </a:r>
            <a:r>
              <a:rPr sz="1100" dirty="0">
                <a:latin typeface="Times New Roman"/>
                <a:cs typeface="Times New Roman"/>
              </a:rPr>
              <a:t>обсягів</a:t>
            </a:r>
            <a:r>
              <a:rPr sz="1100" spc="180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виробництва</a:t>
            </a:r>
            <a:r>
              <a:rPr sz="1100" spc="190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сталі.</a:t>
            </a:r>
            <a:r>
              <a:rPr sz="1100" spc="185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На</a:t>
            </a:r>
            <a:r>
              <a:rPr sz="1100" spc="190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тлі</a:t>
            </a:r>
            <a:r>
              <a:rPr sz="1100" spc="190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послаблення</a:t>
            </a:r>
            <a:r>
              <a:rPr sz="1100" spc="185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курсу</a:t>
            </a:r>
            <a:r>
              <a:rPr sz="1100" spc="180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юаня</a:t>
            </a:r>
            <a:r>
              <a:rPr sz="1100" spc="185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проти</a:t>
            </a:r>
            <a:r>
              <a:rPr sz="1100" spc="185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долара</a:t>
            </a:r>
            <a:r>
              <a:rPr sz="1100" spc="190" dirty="0">
                <a:latin typeface="Times New Roman"/>
                <a:cs typeface="Times New Roman"/>
              </a:rPr>
              <a:t>  </a:t>
            </a:r>
            <a:r>
              <a:rPr sz="1100" spc="-20" dirty="0">
                <a:latin typeface="Times New Roman"/>
                <a:cs typeface="Times New Roman"/>
              </a:rPr>
              <a:t>США, </a:t>
            </a:r>
            <a:r>
              <a:rPr sz="1100" dirty="0">
                <a:latin typeface="Times New Roman"/>
                <a:cs typeface="Times New Roman"/>
              </a:rPr>
              <a:t>конкурентних</a:t>
            </a:r>
            <a:r>
              <a:rPr sz="1100" spc="2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цін</a:t>
            </a:r>
            <a:r>
              <a:rPr sz="1100" spc="2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та</a:t>
            </a:r>
            <a:r>
              <a:rPr sz="1100" spc="2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зменшення</a:t>
            </a:r>
            <a:r>
              <a:rPr sz="1100" spc="2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попиту</a:t>
            </a:r>
            <a:r>
              <a:rPr sz="1100" spc="2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в</a:t>
            </a:r>
            <a:r>
              <a:rPr sz="1100" spc="2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Китаї</a:t>
            </a:r>
            <a:r>
              <a:rPr sz="1100" spc="2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на</a:t>
            </a:r>
            <a:r>
              <a:rPr sz="1100" spc="254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металопродукцію,</a:t>
            </a:r>
            <a:r>
              <a:rPr sz="1100" spc="2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наприклад</a:t>
            </a:r>
            <a:r>
              <a:rPr sz="1100" spc="254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з</a:t>
            </a:r>
            <a:r>
              <a:rPr sz="1100" spc="235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Times New Roman"/>
                <a:cs typeface="Times New Roman"/>
              </a:rPr>
              <a:t>боку </a:t>
            </a:r>
            <a:r>
              <a:rPr sz="1100" dirty="0">
                <a:latin typeface="Times New Roman"/>
                <a:cs typeface="Times New Roman"/>
              </a:rPr>
              <a:t>будівельної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галузі,</a:t>
            </a:r>
            <a:r>
              <a:rPr sz="1100" spc="5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зростають</a:t>
            </a:r>
            <a:r>
              <a:rPr sz="1100" spc="5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обсяги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експорту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китайської</a:t>
            </a:r>
            <a:r>
              <a:rPr sz="1100" spc="5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сталі,</a:t>
            </a:r>
            <a:r>
              <a:rPr sz="1100" spc="5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зокрема</a:t>
            </a:r>
            <a:r>
              <a:rPr sz="1100" spc="5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до</a:t>
            </a:r>
            <a:r>
              <a:rPr sz="1100" spc="5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Індії.</a:t>
            </a:r>
            <a:r>
              <a:rPr sz="1100" spc="5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Унаслідок </a:t>
            </a:r>
            <a:r>
              <a:rPr sz="1100" dirty="0">
                <a:latin typeface="Times New Roman"/>
                <a:cs typeface="Times New Roman"/>
              </a:rPr>
              <a:t>того,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що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дешева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китайська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сталь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заполонила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індійський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ринок,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уряд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країни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розмірковує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Times New Roman"/>
                <a:cs typeface="Times New Roman"/>
              </a:rPr>
              <a:t>над </a:t>
            </a:r>
            <a:r>
              <a:rPr sz="1100" dirty="0">
                <a:latin typeface="Times New Roman"/>
                <a:cs typeface="Times New Roman"/>
              </a:rPr>
              <a:t>уведенням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компенсаційного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мита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на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певну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китайську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металопродукцію</a:t>
            </a:r>
            <a:r>
              <a:rPr sz="1050" spc="-15" baseline="39682" dirty="0">
                <a:latin typeface="Times New Roman"/>
                <a:cs typeface="Times New Roman"/>
              </a:rPr>
              <a:t>7</a:t>
            </a:r>
            <a:r>
              <a:rPr sz="1100" spc="-10" dirty="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marL="410209" marR="45085" algn="just">
              <a:lnSpc>
                <a:spcPct val="95900"/>
              </a:lnSpc>
              <a:spcBef>
                <a:spcPts val="10"/>
              </a:spcBef>
            </a:pPr>
            <a:r>
              <a:rPr sz="1100" dirty="0">
                <a:latin typeface="Times New Roman"/>
                <a:cs typeface="Times New Roman"/>
              </a:rPr>
              <a:t>Стосовно</a:t>
            </a:r>
            <a:r>
              <a:rPr sz="1100" spc="9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РФ,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яка</a:t>
            </a:r>
            <a:r>
              <a:rPr sz="1100" spc="1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також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є</a:t>
            </a:r>
            <a:r>
              <a:rPr sz="1100" spc="9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одним</a:t>
            </a:r>
            <a:r>
              <a:rPr sz="1100" spc="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з</a:t>
            </a:r>
            <a:r>
              <a:rPr sz="1100" spc="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найбільших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споживачів</a:t>
            </a:r>
            <a:r>
              <a:rPr sz="1100" spc="9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сталі,</a:t>
            </a:r>
            <a:r>
              <a:rPr sz="1100" spc="1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Всесвітня</a:t>
            </a:r>
            <a:r>
              <a:rPr sz="1100" spc="8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асоціація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сталі </a:t>
            </a:r>
            <a:r>
              <a:rPr sz="1100" dirty="0">
                <a:latin typeface="Times New Roman"/>
                <a:cs typeface="Times New Roman"/>
              </a:rPr>
              <a:t>прогнозує,</a:t>
            </a:r>
            <a:r>
              <a:rPr sz="1100" spc="16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що</a:t>
            </a:r>
            <a:r>
              <a:rPr sz="1100" spc="17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скорочення</a:t>
            </a:r>
            <a:r>
              <a:rPr sz="1100" spc="1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попиту</a:t>
            </a:r>
            <a:r>
              <a:rPr sz="1100" spc="15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на</a:t>
            </a:r>
            <a:r>
              <a:rPr sz="1100" spc="17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сталь</a:t>
            </a:r>
            <a:r>
              <a:rPr sz="1100" spc="17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продовжиться</a:t>
            </a:r>
            <a:r>
              <a:rPr sz="1100" spc="17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у</a:t>
            </a:r>
            <a:r>
              <a:rPr sz="1100" spc="15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2023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р.</a:t>
            </a:r>
            <a:r>
              <a:rPr sz="1100" spc="15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і</a:t>
            </a:r>
            <a:r>
              <a:rPr sz="1100" spc="17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навіть</a:t>
            </a:r>
            <a:r>
              <a:rPr sz="1100" spc="17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прискориться </a:t>
            </a:r>
            <a:r>
              <a:rPr sz="1100" dirty="0">
                <a:latin typeface="Times New Roman"/>
                <a:cs typeface="Times New Roman"/>
              </a:rPr>
              <a:t>у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2024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р.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Розвиток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російського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будівельного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сектору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та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машинобудівної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галузі,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де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найбільше </a:t>
            </a:r>
            <a:r>
              <a:rPr sz="1100" dirty="0">
                <a:latin typeface="Times New Roman"/>
                <a:cs typeface="Times New Roman"/>
              </a:rPr>
              <a:t>використовується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сталь,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у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2023–2024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рр.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уповільниться,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оскільки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економіка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країни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потерпає </a:t>
            </a:r>
            <a:r>
              <a:rPr sz="1100" dirty="0">
                <a:latin typeface="Times New Roman"/>
                <a:cs typeface="Times New Roman"/>
              </a:rPr>
              <a:t>від</a:t>
            </a:r>
            <a:r>
              <a:rPr sz="1100" spc="2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серйозних</a:t>
            </a:r>
            <a:r>
              <a:rPr sz="1100" spc="2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проблем</a:t>
            </a:r>
            <a:r>
              <a:rPr sz="1100" spc="2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через</a:t>
            </a:r>
            <a:r>
              <a:rPr sz="1100" spc="2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санкції</a:t>
            </a:r>
            <a:r>
              <a:rPr sz="1100" spc="2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Заходу,</a:t>
            </a:r>
            <a:r>
              <a:rPr sz="1100" spc="2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відтік</a:t>
            </a:r>
            <a:r>
              <a:rPr sz="1100" spc="2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робочої</a:t>
            </a:r>
            <a:r>
              <a:rPr sz="1100" spc="2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сили</a:t>
            </a:r>
            <a:r>
              <a:rPr sz="1100" spc="2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внаслідок</a:t>
            </a:r>
            <a:r>
              <a:rPr sz="1100" spc="2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імміграції</a:t>
            </a:r>
            <a:r>
              <a:rPr sz="1100" spc="220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Times New Roman"/>
                <a:cs typeface="Times New Roman"/>
              </a:rPr>
              <a:t>та </a:t>
            </a:r>
            <a:r>
              <a:rPr sz="1100" dirty="0">
                <a:latin typeface="Times New Roman"/>
                <a:cs typeface="Times New Roman"/>
              </a:rPr>
              <a:t>військової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мобілізації.</a:t>
            </a:r>
            <a:endParaRPr sz="1100">
              <a:latin typeface="Times New Roman"/>
              <a:cs typeface="Times New Roman"/>
            </a:endParaRPr>
          </a:p>
          <a:p>
            <a:pPr marL="410209" algn="just">
              <a:lnSpc>
                <a:spcPct val="100000"/>
              </a:lnSpc>
              <a:spcBef>
                <a:spcPts val="254"/>
              </a:spcBef>
            </a:pPr>
            <a:r>
              <a:rPr sz="1300" b="1" dirty="0">
                <a:latin typeface="Times New Roman"/>
                <a:cs typeface="Times New Roman"/>
              </a:rPr>
              <a:t>Зовнішня</a:t>
            </a:r>
            <a:r>
              <a:rPr sz="1300" b="1" spc="-70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торгівля</a:t>
            </a:r>
            <a:r>
              <a:rPr sz="1300" b="1" spc="-60" dirty="0">
                <a:latin typeface="Times New Roman"/>
                <a:cs typeface="Times New Roman"/>
              </a:rPr>
              <a:t> </a:t>
            </a:r>
            <a:r>
              <a:rPr sz="1300" b="1" spc="-10" dirty="0">
                <a:latin typeface="Times New Roman"/>
                <a:cs typeface="Times New Roman"/>
              </a:rPr>
              <a:t>України</a:t>
            </a:r>
            <a:endParaRPr sz="1300">
              <a:latin typeface="Times New Roman"/>
              <a:cs typeface="Times New Roman"/>
            </a:endParaRPr>
          </a:p>
          <a:p>
            <a:pPr marL="50800" marR="46990" indent="359410" algn="just">
              <a:lnSpc>
                <a:spcPct val="95800"/>
              </a:lnSpc>
              <a:spcBef>
                <a:spcPts val="270"/>
              </a:spcBef>
            </a:pPr>
            <a:r>
              <a:rPr sz="1300" dirty="0">
                <a:latin typeface="Times New Roman"/>
                <a:cs typeface="Times New Roman"/>
              </a:rPr>
              <a:t>Економіка</a:t>
            </a:r>
            <a:r>
              <a:rPr sz="1300" spc="1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України</a:t>
            </a:r>
            <a:r>
              <a:rPr sz="1300" spc="1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поступово</a:t>
            </a:r>
            <a:r>
              <a:rPr sz="1300" spc="1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пристосовується</a:t>
            </a:r>
            <a:r>
              <a:rPr sz="1300" spc="1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</a:t>
            </a:r>
            <a:r>
              <a:rPr sz="1300" spc="1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функціонування</a:t>
            </a:r>
            <a:r>
              <a:rPr sz="1300" spc="1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15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умовах </a:t>
            </a:r>
            <a:r>
              <a:rPr sz="1300" dirty="0">
                <a:latin typeface="Times New Roman"/>
                <a:cs typeface="Times New Roman"/>
              </a:rPr>
              <a:t>воєнного</a:t>
            </a:r>
            <a:r>
              <a:rPr sz="1300" spc="18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стану,</a:t>
            </a:r>
            <a:r>
              <a:rPr sz="1300" spc="19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що</a:t>
            </a:r>
            <a:r>
              <a:rPr sz="1300" spc="19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позначається</a:t>
            </a:r>
            <a:r>
              <a:rPr sz="1300" spc="19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19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показниках</a:t>
            </a:r>
            <a:r>
              <a:rPr sz="1300" spc="19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зовнішньої</a:t>
            </a:r>
            <a:r>
              <a:rPr sz="1300" spc="19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торгівлі.</a:t>
            </a:r>
            <a:r>
              <a:rPr sz="1300" spc="190" dirty="0">
                <a:latin typeface="Times New Roman"/>
                <a:cs typeface="Times New Roman"/>
              </a:rPr>
              <a:t>  </a:t>
            </a:r>
            <a:r>
              <a:rPr sz="1300" spc="-20" dirty="0">
                <a:latin typeface="Times New Roman"/>
                <a:cs typeface="Times New Roman"/>
              </a:rPr>
              <a:t>Так, </a:t>
            </a:r>
            <a:r>
              <a:rPr sz="1300" b="1" dirty="0">
                <a:latin typeface="Times New Roman"/>
                <a:cs typeface="Times New Roman"/>
              </a:rPr>
              <a:t>товарообіг</a:t>
            </a:r>
            <a:r>
              <a:rPr sz="1300" b="1" spc="495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України</a:t>
            </a:r>
            <a:r>
              <a:rPr sz="1300" b="1" spc="4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почав</a:t>
            </a:r>
            <a:r>
              <a:rPr sz="1300" spc="4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відновлюватися,</a:t>
            </a:r>
            <a:r>
              <a:rPr sz="1300" spc="459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навіть</a:t>
            </a:r>
            <a:r>
              <a:rPr sz="1300" spc="4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продемонстрував</a:t>
            </a:r>
            <a:r>
              <a:rPr sz="1300" spc="45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невелике </a:t>
            </a:r>
            <a:r>
              <a:rPr sz="1300" dirty="0">
                <a:latin typeface="Times New Roman"/>
                <a:cs typeface="Times New Roman"/>
              </a:rPr>
              <a:t>зростання</a:t>
            </a:r>
            <a:r>
              <a:rPr sz="1300" spc="4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</a:t>
            </a:r>
            <a:r>
              <a:rPr sz="1300" spc="19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вартісному</a:t>
            </a:r>
            <a:r>
              <a:rPr sz="1300" spc="3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вимірі</a:t>
            </a:r>
            <a:r>
              <a:rPr sz="1300" spc="4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4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4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%</a:t>
            </a:r>
            <a:r>
              <a:rPr sz="1300" spc="43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(</a:t>
            </a:r>
            <a:r>
              <a:rPr sz="1300" i="1" dirty="0">
                <a:latin typeface="Times New Roman"/>
                <a:cs typeface="Times New Roman"/>
              </a:rPr>
              <a:t>табл.</a:t>
            </a:r>
            <a:r>
              <a:rPr sz="1300" i="1" spc="-5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1,</a:t>
            </a:r>
            <a:r>
              <a:rPr sz="1300" i="1" spc="409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додаток</a:t>
            </a:r>
            <a:r>
              <a:rPr sz="1300" dirty="0">
                <a:latin typeface="Times New Roman"/>
                <a:cs typeface="Times New Roman"/>
              </a:rPr>
              <a:t>).</a:t>
            </a:r>
            <a:r>
              <a:rPr sz="1300" spc="43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Проте</a:t>
            </a:r>
            <a:r>
              <a:rPr sz="1300" spc="4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</a:t>
            </a:r>
            <a:r>
              <a:rPr sz="1300" spc="39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фізичних </a:t>
            </a:r>
            <a:r>
              <a:rPr sz="1300" dirty="0">
                <a:latin typeface="Times New Roman"/>
                <a:cs typeface="Times New Roman"/>
              </a:rPr>
              <a:t>обсягах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товарообіг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зменшився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рівнозначну</a:t>
            </a:r>
            <a:r>
              <a:rPr sz="1300" spc="-5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величину.</a:t>
            </a:r>
            <a:endParaRPr sz="1300">
              <a:latin typeface="Times New Roman"/>
              <a:cs typeface="Times New Roman"/>
            </a:endParaRPr>
          </a:p>
          <a:p>
            <a:pPr marL="50800" marR="43815" indent="359410" algn="just">
              <a:lnSpc>
                <a:spcPct val="95900"/>
              </a:lnSpc>
              <a:spcBef>
                <a:spcPts val="305"/>
              </a:spcBef>
            </a:pPr>
            <a:r>
              <a:rPr sz="1300" dirty="0">
                <a:latin typeface="Times New Roman"/>
                <a:cs typeface="Times New Roman"/>
              </a:rPr>
              <a:t>Негативну</a:t>
            </a:r>
            <a:r>
              <a:rPr sz="1300" spc="1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динаміку</a:t>
            </a:r>
            <a:r>
              <a:rPr sz="1300" spc="2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експорту</a:t>
            </a:r>
            <a:r>
              <a:rPr sz="1300" spc="1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товарів</a:t>
            </a:r>
            <a:r>
              <a:rPr sz="1300" spc="2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не</a:t>
            </a:r>
            <a:r>
              <a:rPr sz="1300" spc="2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вдалося</a:t>
            </a:r>
            <a:r>
              <a:rPr sz="1300" spc="2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подолати.</a:t>
            </a:r>
            <a:r>
              <a:rPr sz="1300" spc="2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Обсяг</a:t>
            </a:r>
            <a:r>
              <a:rPr sz="1300" spc="21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експорту </a:t>
            </a:r>
            <a:r>
              <a:rPr sz="1300" dirty="0">
                <a:latin typeface="Times New Roman"/>
                <a:cs typeface="Times New Roman"/>
              </a:rPr>
              <a:t>скоротився</a:t>
            </a:r>
            <a:r>
              <a:rPr sz="1300" spc="4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4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14 %</a:t>
            </a:r>
            <a:r>
              <a:rPr sz="1300" spc="4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</a:t>
            </a:r>
            <a:r>
              <a:rPr sz="1300" spc="4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19,4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млрд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дол.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США.</a:t>
            </a:r>
            <a:r>
              <a:rPr sz="1300" spc="4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Фізичні</a:t>
            </a:r>
            <a:r>
              <a:rPr sz="1300" spc="4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обсяги</a:t>
            </a:r>
            <a:r>
              <a:rPr sz="1300" spc="48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експорту</a:t>
            </a:r>
            <a:r>
              <a:rPr sz="1300" spc="47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зросли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4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%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завдяки</a:t>
            </a:r>
            <a:r>
              <a:rPr sz="1300" spc="2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вирішенню</a:t>
            </a:r>
            <a:r>
              <a:rPr sz="1300" spc="2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деяких</a:t>
            </a:r>
            <a:r>
              <a:rPr sz="1300" spc="2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проблем</a:t>
            </a:r>
            <a:r>
              <a:rPr sz="1300" spc="229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із</a:t>
            </a:r>
            <a:r>
              <a:rPr sz="1300" spc="2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логістикою,</a:t>
            </a:r>
            <a:r>
              <a:rPr sz="1300" spc="2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які</a:t>
            </a:r>
            <a:r>
              <a:rPr sz="1300" spc="2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виникли</a:t>
            </a:r>
            <a:r>
              <a:rPr sz="1300" spc="2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</a:t>
            </a:r>
            <a:r>
              <a:rPr sz="1300" spc="21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зв’язку </a:t>
            </a:r>
            <a:r>
              <a:rPr sz="1300" dirty="0">
                <a:latin typeface="Times New Roman"/>
                <a:cs typeface="Times New Roman"/>
              </a:rPr>
              <a:t>з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російською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агресією,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що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триває.</a:t>
            </a:r>
            <a:endParaRPr sz="1300">
              <a:latin typeface="Times New Roman"/>
              <a:cs typeface="Times New Roman"/>
            </a:endParaRPr>
          </a:p>
          <a:p>
            <a:pPr marL="50800" marR="44450" indent="359410" algn="just">
              <a:lnSpc>
                <a:spcPct val="95900"/>
              </a:lnSpc>
              <a:spcBef>
                <a:spcPts val="290"/>
              </a:spcBef>
            </a:pP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відміну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від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експорту,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вартісні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обсяги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імпорту товарів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збільшилися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20 </a:t>
            </a:r>
            <a:r>
              <a:rPr sz="1300" spc="-50" dirty="0">
                <a:latin typeface="Times New Roman"/>
                <a:cs typeface="Times New Roman"/>
              </a:rPr>
              <a:t>% </a:t>
            </a:r>
            <a:r>
              <a:rPr sz="1300" dirty="0">
                <a:latin typeface="Times New Roman"/>
                <a:cs typeface="Times New Roman"/>
              </a:rPr>
              <a:t>до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30,4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млрд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дол.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США,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однак,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фізичні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обсяги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імпорту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впали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26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%,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що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свідчить </a:t>
            </a:r>
            <a:r>
              <a:rPr sz="1300" dirty="0">
                <a:latin typeface="Times New Roman"/>
                <a:cs typeface="Times New Roman"/>
              </a:rPr>
              <a:t>як</a:t>
            </a:r>
            <a:r>
              <a:rPr sz="1300" spc="1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про</a:t>
            </a:r>
            <a:r>
              <a:rPr sz="1300" spc="1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зростання</a:t>
            </a:r>
            <a:r>
              <a:rPr sz="1300" spc="1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світових</a:t>
            </a:r>
            <a:r>
              <a:rPr sz="1300" spc="1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цін</a:t>
            </a:r>
            <a:r>
              <a:rPr sz="1300" spc="1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1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основні</a:t>
            </a:r>
            <a:r>
              <a:rPr sz="1300" spc="1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товари</a:t>
            </a:r>
            <a:r>
              <a:rPr sz="1300" spc="1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українського</a:t>
            </a:r>
            <a:r>
              <a:rPr sz="1300" spc="1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імпорту,</a:t>
            </a:r>
            <a:r>
              <a:rPr sz="1300" spc="1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так</a:t>
            </a:r>
            <a:r>
              <a:rPr sz="1300" spc="1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і</a:t>
            </a:r>
            <a:r>
              <a:rPr sz="1300" spc="145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про </a:t>
            </a:r>
            <a:r>
              <a:rPr sz="1300" dirty="0">
                <a:latin typeface="Times New Roman"/>
                <a:cs typeface="Times New Roman"/>
              </a:rPr>
              <a:t>певні</a:t>
            </a:r>
            <a:r>
              <a:rPr sz="1300" spc="-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зміни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</a:t>
            </a:r>
            <a:r>
              <a:rPr sz="1300" spc="-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самій</a:t>
            </a:r>
            <a:r>
              <a:rPr sz="1300" spc="-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товарній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структурі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імпорту.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8120" y="6645020"/>
            <a:ext cx="3569335" cy="41402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indent="359410">
              <a:lnSpc>
                <a:spcPts val="1500"/>
              </a:lnSpc>
              <a:spcBef>
                <a:spcPts val="195"/>
              </a:spcBef>
              <a:tabLst>
                <a:tab pos="1035050" algn="l"/>
                <a:tab pos="1537335" algn="l"/>
                <a:tab pos="1911985" algn="l"/>
                <a:tab pos="2420620" algn="l"/>
                <a:tab pos="2948305" algn="l"/>
                <a:tab pos="3180080" algn="l"/>
              </a:tabLst>
            </a:pPr>
            <a:r>
              <a:rPr sz="1300" spc="-10" dirty="0">
                <a:latin typeface="Times New Roman"/>
                <a:cs typeface="Times New Roman"/>
              </a:rPr>
              <a:t>Значне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10" dirty="0">
                <a:latin typeface="Times New Roman"/>
                <a:cs typeface="Times New Roman"/>
              </a:rPr>
              <a:t>зростання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10" dirty="0">
                <a:latin typeface="Times New Roman"/>
                <a:cs typeface="Times New Roman"/>
              </a:rPr>
              <a:t>негативного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10" dirty="0">
                <a:latin typeface="Times New Roman"/>
                <a:cs typeface="Times New Roman"/>
              </a:rPr>
              <a:t>сальдо </a:t>
            </a:r>
            <a:r>
              <a:rPr sz="1300" dirty="0">
                <a:latin typeface="Times New Roman"/>
                <a:cs typeface="Times New Roman"/>
              </a:rPr>
              <a:t>11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млрд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дол.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США,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10" dirty="0">
                <a:latin typeface="Times New Roman"/>
                <a:cs typeface="Times New Roman"/>
              </a:rPr>
              <a:t>відбулося,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10" dirty="0">
                <a:latin typeface="Times New Roman"/>
                <a:cs typeface="Times New Roman"/>
              </a:rPr>
              <a:t>зокрема,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10" dirty="0">
                <a:latin typeface="Times New Roman"/>
                <a:cs typeface="Times New Roman"/>
              </a:rPr>
              <a:t>через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49618" y="6645020"/>
            <a:ext cx="1793239" cy="41402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30175" marR="5080" indent="-118110">
              <a:lnSpc>
                <a:spcPts val="1500"/>
              </a:lnSpc>
              <a:spcBef>
                <a:spcPts val="195"/>
              </a:spcBef>
              <a:tabLst>
                <a:tab pos="742315" algn="l"/>
                <a:tab pos="861060" algn="l"/>
                <a:tab pos="1577975" algn="l"/>
                <a:tab pos="1613535" algn="l"/>
              </a:tabLst>
            </a:pPr>
            <a:r>
              <a:rPr sz="1300" spc="-10" dirty="0">
                <a:latin typeface="Times New Roman"/>
                <a:cs typeface="Times New Roman"/>
              </a:rPr>
              <a:t>торгівлі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10" dirty="0">
                <a:latin typeface="Times New Roman"/>
                <a:cs typeface="Times New Roman"/>
              </a:rPr>
              <a:t>товарами,</a:t>
            </a:r>
            <a:r>
              <a:rPr sz="1300" dirty="0">
                <a:latin typeface="Times New Roman"/>
                <a:cs typeface="Times New Roman"/>
              </a:rPr>
              <a:t>		</a:t>
            </a:r>
            <a:r>
              <a:rPr sz="1300" spc="-25" dirty="0">
                <a:latin typeface="Times New Roman"/>
                <a:cs typeface="Times New Roman"/>
              </a:rPr>
              <a:t>до </a:t>
            </a:r>
            <a:r>
              <a:rPr sz="1300" spc="-10" dirty="0">
                <a:latin typeface="Times New Roman"/>
                <a:cs typeface="Times New Roman"/>
              </a:rPr>
              <a:t>значний</a:t>
            </a:r>
            <a:r>
              <a:rPr sz="1300" dirty="0">
                <a:latin typeface="Times New Roman"/>
                <a:cs typeface="Times New Roman"/>
              </a:rPr>
              <a:t>		</a:t>
            </a:r>
            <a:r>
              <a:rPr sz="1300" spc="-10" dirty="0">
                <a:latin typeface="Times New Roman"/>
                <a:cs typeface="Times New Roman"/>
              </a:rPr>
              <a:t>дефіцит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50" dirty="0">
                <a:latin typeface="Times New Roman"/>
                <a:cs typeface="Times New Roman"/>
              </a:rPr>
              <a:t>у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51562" y="6645020"/>
            <a:ext cx="581660" cy="41402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indent="140335">
              <a:lnSpc>
                <a:spcPts val="1500"/>
              </a:lnSpc>
              <a:spcBef>
                <a:spcPts val="195"/>
              </a:spcBef>
            </a:pPr>
            <a:r>
              <a:rPr sz="1300" spc="-20" dirty="0">
                <a:latin typeface="Times New Roman"/>
                <a:cs typeface="Times New Roman"/>
              </a:rPr>
              <a:t>понад </a:t>
            </a:r>
            <a:r>
              <a:rPr sz="1300" spc="-10" dirty="0">
                <a:latin typeface="Times New Roman"/>
                <a:cs typeface="Times New Roman"/>
              </a:rPr>
              <a:t>торгівлі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80820" y="7267319"/>
            <a:ext cx="1829435" cy="7620"/>
          </a:xfrm>
          <a:custGeom>
            <a:avLst/>
            <a:gdLst/>
            <a:ahLst/>
            <a:cxnLst/>
            <a:rect l="l" t="t" r="r" b="b"/>
            <a:pathLst>
              <a:path w="1829435" h="7620">
                <a:moveTo>
                  <a:pt x="1829054" y="0"/>
                </a:moveTo>
                <a:lnTo>
                  <a:pt x="0" y="0"/>
                </a:lnTo>
                <a:lnTo>
                  <a:pt x="0" y="7620"/>
                </a:lnTo>
                <a:lnTo>
                  <a:pt x="1829054" y="7620"/>
                </a:lnTo>
                <a:lnTo>
                  <a:pt x="18290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042720" y="7299731"/>
            <a:ext cx="6022340" cy="2493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1750" algn="just">
              <a:lnSpc>
                <a:spcPct val="110000"/>
              </a:lnSpc>
              <a:spcBef>
                <a:spcPts val="100"/>
              </a:spcBef>
            </a:pPr>
            <a:r>
              <a:rPr sz="975" baseline="38461" dirty="0">
                <a:latin typeface="Times New Roman"/>
                <a:cs typeface="Times New Roman"/>
              </a:rPr>
              <a:t>5</a:t>
            </a:r>
            <a:r>
              <a:rPr sz="975" spc="165" baseline="38461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Short</a:t>
            </a:r>
            <a:r>
              <a:rPr sz="1000" spc="18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Range</a:t>
            </a:r>
            <a:r>
              <a:rPr sz="1000" spc="18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Outlook</a:t>
            </a:r>
            <a:r>
              <a:rPr sz="1000" spc="18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April</a:t>
            </a:r>
            <a:r>
              <a:rPr sz="1000" spc="18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2023.</a:t>
            </a:r>
            <a:r>
              <a:rPr sz="1000" spc="17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URL:</a:t>
            </a:r>
            <a:r>
              <a:rPr sz="1000" spc="1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https://worldsteel.org/media-centre/press-releases/2023/worldsteel-short- range-outlook-april-2023/</a:t>
            </a:r>
            <a:endParaRPr sz="1000">
              <a:latin typeface="Times New Roman"/>
              <a:cs typeface="Times New Roman"/>
            </a:endParaRPr>
          </a:p>
          <a:p>
            <a:pPr marL="38100" marR="30480" algn="just">
              <a:lnSpc>
                <a:spcPct val="95800"/>
              </a:lnSpc>
              <a:spcBef>
                <a:spcPts val="160"/>
              </a:spcBef>
            </a:pPr>
            <a:r>
              <a:rPr sz="975" baseline="38461" dirty="0">
                <a:latin typeface="Times New Roman"/>
                <a:cs typeface="Times New Roman"/>
              </a:rPr>
              <a:t>6</a:t>
            </a:r>
            <a:r>
              <a:rPr sz="975" spc="75" baseline="38461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У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Туреччині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головними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драйверами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зростання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споживання сталі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є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будівельна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галузь,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зусилля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якої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значною </a:t>
            </a:r>
            <a:r>
              <a:rPr sz="1000" dirty="0">
                <a:latin typeface="Times New Roman"/>
                <a:cs typeface="Times New Roman"/>
              </a:rPr>
              <a:t>мірою</a:t>
            </a:r>
            <a:r>
              <a:rPr sz="1000" spc="26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спрямовуються</a:t>
            </a:r>
            <a:r>
              <a:rPr sz="1000" spc="26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на</a:t>
            </a:r>
            <a:r>
              <a:rPr sz="1000" spc="27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відбудову</a:t>
            </a:r>
            <a:r>
              <a:rPr sz="1000" spc="27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населених</a:t>
            </a:r>
            <a:r>
              <a:rPr sz="1000" spc="27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пунктів,</a:t>
            </a:r>
            <a:r>
              <a:rPr sz="1000" spc="26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постраждалих</a:t>
            </a:r>
            <a:r>
              <a:rPr sz="1000" spc="254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від</a:t>
            </a:r>
            <a:r>
              <a:rPr sz="1000" spc="26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землетрусу,</a:t>
            </a:r>
            <a:r>
              <a:rPr sz="1000" spc="28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та</a:t>
            </a:r>
            <a:r>
              <a:rPr sz="1000" spc="2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автомобільна </a:t>
            </a:r>
            <a:r>
              <a:rPr sz="1000" dirty="0">
                <a:latin typeface="Times New Roman"/>
                <a:cs typeface="Times New Roman"/>
              </a:rPr>
              <a:t>індустрія.</a:t>
            </a:r>
            <a:r>
              <a:rPr sz="1000" spc="19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В</a:t>
            </a:r>
            <a:r>
              <a:rPr sz="1000" spc="204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Індії,</a:t>
            </a:r>
            <a:r>
              <a:rPr sz="1000" spc="20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зростання</a:t>
            </a:r>
            <a:r>
              <a:rPr sz="1000" spc="19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використання</a:t>
            </a:r>
            <a:r>
              <a:rPr sz="1000" spc="19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сталі</a:t>
            </a:r>
            <a:r>
              <a:rPr sz="1000" spc="204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стимулюватимуть</a:t>
            </a:r>
            <a:r>
              <a:rPr sz="1000" spc="2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витрати</a:t>
            </a:r>
            <a:r>
              <a:rPr sz="1000" spc="204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уряду</a:t>
            </a:r>
            <a:r>
              <a:rPr sz="1000" spc="19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на</a:t>
            </a:r>
            <a:r>
              <a:rPr sz="1000" spc="20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інфраструктуру</a:t>
            </a:r>
            <a:r>
              <a:rPr sz="1000" spc="20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Times New Roman"/>
                <a:cs typeface="Times New Roman"/>
              </a:rPr>
              <a:t>та </a:t>
            </a:r>
            <a:r>
              <a:rPr sz="1000" dirty="0">
                <a:latin typeface="Times New Roman"/>
                <a:cs typeface="Times New Roman"/>
              </a:rPr>
              <a:t>інвестиції</a:t>
            </a:r>
            <a:r>
              <a:rPr sz="1000" spc="24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у</a:t>
            </a:r>
            <a:r>
              <a:rPr sz="1000" spc="22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відновлювані</a:t>
            </a:r>
            <a:r>
              <a:rPr sz="1000" spc="24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джерела</a:t>
            </a:r>
            <a:r>
              <a:rPr sz="1000" spc="24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енергії,</a:t>
            </a:r>
            <a:r>
              <a:rPr sz="1000" spc="23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зростаючий</a:t>
            </a:r>
            <a:r>
              <a:rPr sz="1000" spc="229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попит</a:t>
            </a:r>
            <a:r>
              <a:rPr sz="1000" spc="229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на</a:t>
            </a:r>
            <a:r>
              <a:rPr sz="1000" spc="24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житло</a:t>
            </a:r>
            <a:r>
              <a:rPr sz="1000" spc="254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у</a:t>
            </a:r>
            <a:r>
              <a:rPr sz="1000" spc="22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містах</a:t>
            </a:r>
            <a:r>
              <a:rPr sz="1000" spc="26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і</a:t>
            </a:r>
            <a:r>
              <a:rPr sz="1000" spc="23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реалізацію</a:t>
            </a:r>
            <a:r>
              <a:rPr sz="1000" spc="25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проєктів</a:t>
            </a:r>
            <a:r>
              <a:rPr sz="1000" spc="50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з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доступного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житла,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а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також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попит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з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боку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автомобільної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галузі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та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підприємств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з</a:t>
            </a:r>
            <a:r>
              <a:rPr sz="1000" spc="12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виробництва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споживчих </a:t>
            </a:r>
            <a:r>
              <a:rPr sz="1000" dirty="0">
                <a:latin typeface="Times New Roman"/>
                <a:cs typeface="Times New Roman"/>
              </a:rPr>
              <a:t>товарів</a:t>
            </a:r>
            <a:r>
              <a:rPr sz="1000" spc="24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довготривалого</a:t>
            </a:r>
            <a:r>
              <a:rPr sz="1000" spc="25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використання.</a:t>
            </a:r>
            <a:r>
              <a:rPr sz="1000" spc="25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В</a:t>
            </a:r>
            <a:r>
              <a:rPr sz="1000" spc="26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Японії</a:t>
            </a:r>
            <a:r>
              <a:rPr sz="1000" spc="24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споживання</a:t>
            </a:r>
            <a:r>
              <a:rPr sz="1000" spc="24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сталі</a:t>
            </a:r>
            <a:r>
              <a:rPr sz="1000" spc="24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збільшиться</a:t>
            </a:r>
            <a:r>
              <a:rPr sz="1000" spc="26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у</a:t>
            </a:r>
            <a:r>
              <a:rPr sz="1000" spc="22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зв’язку</a:t>
            </a:r>
            <a:r>
              <a:rPr sz="1000" spc="22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зі</a:t>
            </a:r>
            <a:r>
              <a:rPr sz="1000" spc="24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зростанням </a:t>
            </a:r>
            <a:r>
              <a:rPr sz="1000" dirty="0">
                <a:latin typeface="Times New Roman"/>
                <a:cs typeface="Times New Roman"/>
              </a:rPr>
              <a:t>будівельної</a:t>
            </a:r>
            <a:r>
              <a:rPr sz="1000" spc="47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галузі</a:t>
            </a:r>
            <a:r>
              <a:rPr sz="1000" spc="47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завдяки</a:t>
            </a:r>
            <a:r>
              <a:rPr sz="1000" spc="47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реалізації</a:t>
            </a:r>
            <a:r>
              <a:rPr sz="1000" spc="48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проєктів</a:t>
            </a:r>
            <a:r>
              <a:rPr sz="1000" spc="484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цивільного</a:t>
            </a:r>
            <a:r>
              <a:rPr sz="1000" spc="48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будівництва</a:t>
            </a:r>
            <a:r>
              <a:rPr sz="1000" spc="47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в</a:t>
            </a:r>
            <a:r>
              <a:rPr sz="1000" spc="47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рамках</a:t>
            </a:r>
            <a:r>
              <a:rPr sz="1000" spc="47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Основного</a:t>
            </a:r>
            <a:r>
              <a:rPr sz="1000" spc="4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плану </a:t>
            </a:r>
            <a:r>
              <a:rPr sz="1000" dirty="0">
                <a:latin typeface="Times New Roman"/>
                <a:cs typeface="Times New Roman"/>
              </a:rPr>
              <a:t>забезпечення</a:t>
            </a:r>
            <a:r>
              <a:rPr sz="1000" spc="29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національної</a:t>
            </a:r>
            <a:r>
              <a:rPr sz="1000" spc="29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стійкості,</a:t>
            </a:r>
            <a:r>
              <a:rPr sz="1000" spc="28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а</a:t>
            </a:r>
            <a:r>
              <a:rPr sz="1000" spc="28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також</a:t>
            </a:r>
            <a:r>
              <a:rPr sz="1000" spc="27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відновленню</a:t>
            </a:r>
            <a:r>
              <a:rPr sz="1000" spc="28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капітальних</a:t>
            </a:r>
            <a:r>
              <a:rPr sz="1000" spc="27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інвестицій,</a:t>
            </a:r>
            <a:r>
              <a:rPr sz="1000" spc="28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будівництву</a:t>
            </a:r>
            <a:r>
              <a:rPr sz="1000" spc="3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нових </a:t>
            </a:r>
            <a:r>
              <a:rPr sz="1000" dirty="0">
                <a:latin typeface="Times New Roman"/>
                <a:cs typeface="Times New Roman"/>
              </a:rPr>
              <a:t>складів</a:t>
            </a:r>
            <a:r>
              <a:rPr sz="1000" spc="31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і</a:t>
            </a:r>
            <a:r>
              <a:rPr sz="1000" spc="31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логістичних</a:t>
            </a:r>
            <a:r>
              <a:rPr sz="1000" spc="3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об’єктів,</a:t>
            </a:r>
            <a:r>
              <a:rPr sz="1000" spc="32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зростанню</a:t>
            </a:r>
            <a:r>
              <a:rPr sz="1000" spc="31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виробництва</a:t>
            </a:r>
            <a:r>
              <a:rPr sz="1000" spc="31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продукції</a:t>
            </a:r>
            <a:r>
              <a:rPr sz="1000" spc="31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промислового</a:t>
            </a:r>
            <a:r>
              <a:rPr sz="1000" spc="32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машинобудування</a:t>
            </a:r>
            <a:r>
              <a:rPr sz="1000" spc="315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Times New Roman"/>
                <a:cs typeface="Times New Roman"/>
              </a:rPr>
              <a:t>та </a:t>
            </a:r>
            <a:r>
              <a:rPr sz="1000" spc="-10" dirty="0">
                <a:latin typeface="Times New Roman"/>
                <a:cs typeface="Times New Roman"/>
              </a:rPr>
              <a:t>автомобілів.</a:t>
            </a:r>
            <a:endParaRPr sz="1000">
              <a:latin typeface="Times New Roman"/>
              <a:cs typeface="Times New Roman"/>
            </a:endParaRPr>
          </a:p>
          <a:p>
            <a:pPr marL="38100" algn="just">
              <a:lnSpc>
                <a:spcPts val="1165"/>
              </a:lnSpc>
            </a:pPr>
            <a:r>
              <a:rPr sz="975" baseline="38461" dirty="0">
                <a:latin typeface="Times New Roman"/>
                <a:cs typeface="Times New Roman"/>
              </a:rPr>
              <a:t>7</a:t>
            </a:r>
            <a:r>
              <a:rPr sz="975" spc="104" baseline="38461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China’s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Major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Exports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by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Quantity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and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Value,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June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2023.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URL: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  <a:hlinkClick r:id="rId3"/>
              </a:rPr>
              <a:t>http://english.customs.gov.cn/Statics/0937d234-</a:t>
            </a:r>
            <a:endParaRPr sz="1000">
              <a:latin typeface="Times New Roman"/>
              <a:cs typeface="Times New Roman"/>
            </a:endParaRPr>
          </a:p>
          <a:p>
            <a:pPr marL="38100" algn="just">
              <a:lnSpc>
                <a:spcPct val="100000"/>
              </a:lnSpc>
              <a:spcBef>
                <a:spcPts val="120"/>
              </a:spcBef>
            </a:pPr>
            <a:r>
              <a:rPr sz="1000" spc="-10" dirty="0">
                <a:latin typeface="Times New Roman"/>
                <a:cs typeface="Times New Roman"/>
                <a:hlinkClick r:id="rId3"/>
              </a:rPr>
              <a:t>a8d8-452a-8764-</a:t>
            </a:r>
            <a:r>
              <a:rPr sz="1000" dirty="0">
                <a:latin typeface="Times New Roman"/>
                <a:cs typeface="Times New Roman"/>
                <a:hlinkClick r:id="rId3"/>
              </a:rPr>
              <a:t>d7a3ee874f65.html</a:t>
            </a:r>
            <a:r>
              <a:rPr sz="1000" spc="28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;</a:t>
            </a:r>
            <a:r>
              <a:rPr sz="1000" spc="26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Індія</a:t>
            </a:r>
            <a:r>
              <a:rPr sz="1000" spc="27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у</a:t>
            </a:r>
            <a:r>
              <a:rPr sz="1000" spc="26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квітні–травні</a:t>
            </a:r>
            <a:r>
              <a:rPr sz="1000" spc="26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збільшила</a:t>
            </a:r>
            <a:r>
              <a:rPr sz="1000" spc="27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імпорт</a:t>
            </a:r>
            <a:r>
              <a:rPr sz="1000" spc="26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сталі</a:t>
            </a:r>
            <a:r>
              <a:rPr sz="1000" spc="29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з</a:t>
            </a:r>
            <a:r>
              <a:rPr sz="1000" spc="27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Китаю</a:t>
            </a:r>
            <a:r>
              <a:rPr sz="1000" spc="27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до</a:t>
            </a:r>
            <a:r>
              <a:rPr sz="1000" spc="2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6-річного</a:t>
            </a:r>
            <a:endParaRPr sz="1000">
              <a:latin typeface="Times New Roman"/>
              <a:cs typeface="Times New Roman"/>
            </a:endParaRPr>
          </a:p>
          <a:p>
            <a:pPr marL="38100" marR="33020" algn="just">
              <a:lnSpc>
                <a:spcPct val="110000"/>
              </a:lnSpc>
              <a:spcBef>
                <a:spcPts val="10"/>
              </a:spcBef>
            </a:pPr>
            <a:r>
              <a:rPr sz="1000" dirty="0">
                <a:latin typeface="Times New Roman"/>
                <a:cs typeface="Times New Roman"/>
              </a:rPr>
              <a:t>максимуму.</a:t>
            </a:r>
            <a:r>
              <a:rPr sz="1000" spc="155" dirty="0">
                <a:latin typeface="Times New Roman"/>
                <a:cs typeface="Times New Roman"/>
              </a:rPr>
              <a:t>  </a:t>
            </a:r>
            <a:r>
              <a:rPr sz="1000" dirty="0">
                <a:latin typeface="Times New Roman"/>
                <a:cs typeface="Times New Roman"/>
              </a:rPr>
              <a:t>URL:</a:t>
            </a:r>
            <a:r>
              <a:rPr sz="1000" spc="160" dirty="0">
                <a:latin typeface="Times New Roman"/>
                <a:cs typeface="Times New Roman"/>
              </a:rPr>
              <a:t>  </a:t>
            </a:r>
            <a:r>
              <a:rPr sz="1000" spc="-10" dirty="0">
                <a:latin typeface="Times New Roman"/>
                <a:cs typeface="Times New Roman"/>
              </a:rPr>
              <a:t>https://gmk.center/ua/news/indiya-u-kvitni-travni-zbilshila-import-stali-z-kitaju-do-6-richnogo- maksimumu/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58339" y="441451"/>
            <a:ext cx="26365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Times New Roman"/>
                <a:cs typeface="Times New Roman"/>
              </a:rPr>
              <a:t>Національний</a:t>
            </a:r>
            <a:r>
              <a:rPr sz="1000" spc="229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інститут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стратегічних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досліджень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22350" y="596899"/>
            <a:ext cx="5657850" cy="0"/>
          </a:xfrm>
          <a:custGeom>
            <a:avLst/>
            <a:gdLst/>
            <a:ahLst/>
            <a:cxnLst/>
            <a:rect l="l" t="t" r="r" b="b"/>
            <a:pathLst>
              <a:path w="5657850">
                <a:moveTo>
                  <a:pt x="0" y="0"/>
                </a:moveTo>
                <a:lnTo>
                  <a:pt x="5657850" y="0"/>
                </a:lnTo>
              </a:path>
            </a:pathLst>
          </a:custGeom>
          <a:ln w="7365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471665" y="439927"/>
            <a:ext cx="1117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latin typeface="Times New Roman"/>
                <a:cs typeface="Times New Roman"/>
              </a:rPr>
              <a:t>|</a:t>
            </a:r>
            <a:r>
              <a:rPr sz="1000" b="1" spc="-25" dirty="0">
                <a:latin typeface="Times New Roman"/>
                <a:cs typeface="Times New Roman"/>
              </a:rPr>
              <a:t>4</a:t>
            </a:r>
            <a:endParaRPr sz="10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0769" y="320039"/>
            <a:ext cx="709930" cy="545465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068120" y="837691"/>
            <a:ext cx="5973445" cy="846455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10160" algn="just">
              <a:lnSpc>
                <a:spcPct val="95800"/>
              </a:lnSpc>
              <a:spcBef>
                <a:spcPts val="160"/>
              </a:spcBef>
            </a:pPr>
            <a:r>
              <a:rPr sz="1300" dirty="0">
                <a:latin typeface="Times New Roman"/>
                <a:cs typeface="Times New Roman"/>
              </a:rPr>
              <a:t>машинами,</a:t>
            </a:r>
            <a:r>
              <a:rPr sz="1300" spc="21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устаткуванням</a:t>
            </a:r>
            <a:r>
              <a:rPr sz="1300" spc="204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і</a:t>
            </a:r>
            <a:r>
              <a:rPr sz="1300" spc="21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транспортом,</a:t>
            </a:r>
            <a:r>
              <a:rPr sz="1300" spc="204" dirty="0">
                <a:latin typeface="Times New Roman"/>
                <a:cs typeface="Times New Roman"/>
              </a:rPr>
              <a:t>  </a:t>
            </a:r>
            <a:r>
              <a:rPr sz="1300" spc="-10" dirty="0">
                <a:latin typeface="Times New Roman"/>
                <a:cs typeface="Times New Roman"/>
              </a:rPr>
              <a:t>паливно-</a:t>
            </a:r>
            <a:r>
              <a:rPr sz="1300" dirty="0">
                <a:latin typeface="Times New Roman"/>
                <a:cs typeface="Times New Roman"/>
              </a:rPr>
              <a:t>енергетичними</a:t>
            </a:r>
            <a:r>
              <a:rPr sz="1300" spc="204" dirty="0">
                <a:latin typeface="Times New Roman"/>
                <a:cs typeface="Times New Roman"/>
              </a:rPr>
              <a:t>  </a:t>
            </a:r>
            <a:r>
              <a:rPr sz="1300" spc="-10" dirty="0">
                <a:latin typeface="Times New Roman"/>
                <a:cs typeface="Times New Roman"/>
              </a:rPr>
              <a:t>товарами, </a:t>
            </a:r>
            <a:r>
              <a:rPr sz="1300" dirty="0">
                <a:latin typeface="Times New Roman"/>
                <a:cs typeface="Times New Roman"/>
              </a:rPr>
              <a:t>продукцією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хімічної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промисловості,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текстилем,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текстильними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виробами,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взуттям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та </a:t>
            </a:r>
            <a:r>
              <a:rPr sz="1300" dirty="0">
                <a:latin typeface="Times New Roman"/>
                <a:cs typeface="Times New Roman"/>
              </a:rPr>
              <a:t>іншими</a:t>
            </a:r>
            <a:r>
              <a:rPr sz="1300" spc="-7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товарами.</a:t>
            </a:r>
            <a:endParaRPr sz="1300">
              <a:latin typeface="Times New Roman"/>
              <a:cs typeface="Times New Roman"/>
            </a:endParaRPr>
          </a:p>
          <a:p>
            <a:pPr marL="12700" marR="11430" indent="359410" algn="just">
              <a:lnSpc>
                <a:spcPct val="95800"/>
              </a:lnSpc>
              <a:spcBef>
                <a:spcPts val="305"/>
              </a:spcBef>
            </a:pPr>
            <a:r>
              <a:rPr sz="1300" b="1" dirty="0">
                <a:latin typeface="Times New Roman"/>
                <a:cs typeface="Times New Roman"/>
              </a:rPr>
              <a:t>Товарна</a:t>
            </a:r>
            <a:r>
              <a:rPr sz="1300" b="1" spc="155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структура</a:t>
            </a:r>
            <a:r>
              <a:rPr sz="1300" b="1" spc="170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експорту</a:t>
            </a:r>
            <a:r>
              <a:rPr sz="1300" b="1" spc="170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та</a:t>
            </a:r>
            <a:r>
              <a:rPr sz="1300" b="1" spc="160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імпорту</a:t>
            </a:r>
            <a:r>
              <a:rPr sz="1300" b="1" spc="1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зазнала</a:t>
            </a:r>
            <a:r>
              <a:rPr sz="1300" spc="1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змін</a:t>
            </a:r>
            <a:r>
              <a:rPr sz="1300" spc="1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порівняно</a:t>
            </a:r>
            <a:r>
              <a:rPr sz="1300" spc="1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</a:t>
            </a:r>
            <a:r>
              <a:rPr sz="1300" spc="13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першим </a:t>
            </a:r>
            <a:r>
              <a:rPr sz="1300" dirty="0">
                <a:latin typeface="Times New Roman"/>
                <a:cs typeface="Times New Roman"/>
              </a:rPr>
              <a:t>півріччям</a:t>
            </a:r>
            <a:r>
              <a:rPr sz="1300" spc="4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минулого</a:t>
            </a:r>
            <a:r>
              <a:rPr sz="1300" spc="4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року.</a:t>
            </a:r>
            <a:r>
              <a:rPr sz="1300" spc="4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4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експорті,</a:t>
            </a:r>
            <a:r>
              <a:rPr sz="1300" spc="4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як</a:t>
            </a:r>
            <a:r>
              <a:rPr sz="1300" spc="48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і</a:t>
            </a:r>
            <a:r>
              <a:rPr sz="1300" spc="4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раніше,</a:t>
            </a:r>
            <a:r>
              <a:rPr sz="1300" spc="4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зберігається</a:t>
            </a:r>
            <a:r>
              <a:rPr sz="1300" spc="484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домінування </a:t>
            </a:r>
            <a:r>
              <a:rPr sz="1300" dirty="0">
                <a:latin typeface="Times New Roman"/>
                <a:cs typeface="Times New Roman"/>
              </a:rPr>
              <a:t>продовольчих</a:t>
            </a:r>
            <a:r>
              <a:rPr sz="1300" spc="1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товарів</a:t>
            </a:r>
            <a:r>
              <a:rPr sz="1300" spc="1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та</a:t>
            </a:r>
            <a:r>
              <a:rPr sz="1300" spc="1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сільськогосподарської</a:t>
            </a:r>
            <a:r>
              <a:rPr sz="1300" spc="1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сировини,</a:t>
            </a:r>
            <a:r>
              <a:rPr sz="1300" spc="20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частка</a:t>
            </a:r>
            <a:r>
              <a:rPr sz="1300" spc="1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такої</a:t>
            </a:r>
            <a:r>
              <a:rPr sz="1300" spc="20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продукції </a:t>
            </a:r>
            <a:r>
              <a:rPr sz="1300" dirty="0">
                <a:latin typeface="Times New Roman"/>
                <a:cs typeface="Times New Roman"/>
              </a:rPr>
              <a:t>зросла</a:t>
            </a:r>
            <a:r>
              <a:rPr sz="1300" spc="1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</a:t>
            </a:r>
            <a:r>
              <a:rPr sz="1300" spc="1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60,6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%</a:t>
            </a:r>
            <a:r>
              <a:rPr sz="1300" spc="1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від</a:t>
            </a:r>
            <a:r>
              <a:rPr sz="1300" spc="1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загального</a:t>
            </a:r>
            <a:r>
              <a:rPr sz="1300" spc="1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обсягу</a:t>
            </a:r>
            <a:r>
              <a:rPr sz="1300" spc="1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експорту.</a:t>
            </a:r>
            <a:r>
              <a:rPr sz="1300" spc="1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Частка</a:t>
            </a:r>
            <a:r>
              <a:rPr sz="1300" spc="15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несільськогосподарської </a:t>
            </a:r>
            <a:r>
              <a:rPr sz="1300" dirty="0">
                <a:latin typeface="Times New Roman"/>
                <a:cs typeface="Times New Roman"/>
              </a:rPr>
              <a:t>продукції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експорті</a:t>
            </a:r>
            <a:r>
              <a:rPr sz="1300" spc="-10" dirty="0">
                <a:latin typeface="Times New Roman"/>
                <a:cs typeface="Times New Roman"/>
              </a:rPr>
              <a:t> відповідно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зменшилася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39,4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%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(</a:t>
            </a:r>
            <a:r>
              <a:rPr sz="1300" i="1" dirty="0">
                <a:latin typeface="Times New Roman"/>
                <a:cs typeface="Times New Roman"/>
              </a:rPr>
              <a:t>рис.</a:t>
            </a:r>
            <a:r>
              <a:rPr sz="1300" i="1" spc="-20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1,</a:t>
            </a:r>
            <a:r>
              <a:rPr sz="1300" i="1" spc="-30" dirty="0">
                <a:latin typeface="Times New Roman"/>
                <a:cs typeface="Times New Roman"/>
              </a:rPr>
              <a:t> </a:t>
            </a:r>
            <a:r>
              <a:rPr sz="1300" i="1" spc="-10" dirty="0">
                <a:latin typeface="Times New Roman"/>
                <a:cs typeface="Times New Roman"/>
              </a:rPr>
              <a:t>додаток</a:t>
            </a:r>
            <a:r>
              <a:rPr sz="1300" spc="-10" dirty="0">
                <a:latin typeface="Times New Roman"/>
                <a:cs typeface="Times New Roman"/>
              </a:rPr>
              <a:t>).</a:t>
            </a:r>
            <a:endParaRPr sz="1300">
              <a:latin typeface="Times New Roman"/>
              <a:cs typeface="Times New Roman"/>
            </a:endParaRPr>
          </a:p>
          <a:p>
            <a:pPr marL="12700" marR="9525" indent="359410" algn="just">
              <a:lnSpc>
                <a:spcPct val="95900"/>
              </a:lnSpc>
              <a:spcBef>
                <a:spcPts val="295"/>
              </a:spcBef>
            </a:pPr>
            <a:r>
              <a:rPr sz="1300" dirty="0">
                <a:latin typeface="Times New Roman"/>
                <a:cs typeface="Times New Roman"/>
              </a:rPr>
              <a:t>Зокрема,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частка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експорту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металів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та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виробів з них скоротилася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 майже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11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% </a:t>
            </a:r>
            <a:r>
              <a:rPr sz="1300" dirty="0">
                <a:latin typeface="Times New Roman"/>
                <a:cs typeface="Times New Roman"/>
              </a:rPr>
              <a:t>унаслідок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скорочення виробництва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металургійними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підприємствами,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а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також</a:t>
            </a:r>
            <a:r>
              <a:rPr sz="1300" spc="-10" dirty="0">
                <a:latin typeface="Times New Roman"/>
                <a:cs typeface="Times New Roman"/>
              </a:rPr>
              <a:t> через </a:t>
            </a:r>
            <a:r>
              <a:rPr sz="1300" dirty="0">
                <a:latin typeface="Times New Roman"/>
                <a:cs typeface="Times New Roman"/>
              </a:rPr>
              <a:t>логістичні</a:t>
            </a:r>
            <a:r>
              <a:rPr sz="1300" spc="3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проблеми.</a:t>
            </a:r>
            <a:r>
              <a:rPr sz="1300" spc="3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Зазнали</a:t>
            </a:r>
            <a:r>
              <a:rPr sz="1300" spc="3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скорочення</a:t>
            </a:r>
            <a:r>
              <a:rPr sz="1300" spc="3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також:</a:t>
            </a:r>
            <a:r>
              <a:rPr sz="1300" spc="3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частки</a:t>
            </a:r>
            <a:r>
              <a:rPr sz="1300" spc="3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експорту</a:t>
            </a:r>
            <a:r>
              <a:rPr sz="1300" spc="35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мінеральних </a:t>
            </a:r>
            <a:r>
              <a:rPr sz="1300" dirty="0">
                <a:latin typeface="Times New Roman"/>
                <a:cs typeface="Times New Roman"/>
              </a:rPr>
              <a:t>продуктів</a:t>
            </a:r>
            <a:r>
              <a:rPr sz="1300" spc="2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(до</a:t>
            </a:r>
            <a:r>
              <a:rPr sz="1300" spc="2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5,1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%)</a:t>
            </a:r>
            <a:r>
              <a:rPr sz="1300" spc="2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(здебільшого</a:t>
            </a:r>
            <a:r>
              <a:rPr sz="1300" spc="2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через</a:t>
            </a:r>
            <a:r>
              <a:rPr sz="1300" spc="2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зменшення</a:t>
            </a:r>
            <a:r>
              <a:rPr sz="1300" spc="20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обсягів</a:t>
            </a:r>
            <a:r>
              <a:rPr sz="1300" spc="20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експорту</a:t>
            </a:r>
            <a:r>
              <a:rPr sz="1300" spc="1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залізної</a:t>
            </a:r>
            <a:r>
              <a:rPr sz="1300" spc="215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та </a:t>
            </a:r>
            <a:r>
              <a:rPr sz="1300" dirty="0">
                <a:latin typeface="Times New Roman"/>
                <a:cs typeface="Times New Roman"/>
              </a:rPr>
              <a:t>титанової</a:t>
            </a:r>
            <a:r>
              <a:rPr sz="1300" spc="2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руд),</a:t>
            </a:r>
            <a:r>
              <a:rPr sz="1300" spc="2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машин,</a:t>
            </a:r>
            <a:r>
              <a:rPr sz="1300" spc="20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устаткування</a:t>
            </a:r>
            <a:r>
              <a:rPr sz="1300" spc="2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і</a:t>
            </a:r>
            <a:r>
              <a:rPr sz="1300" spc="20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транспорту</a:t>
            </a:r>
            <a:r>
              <a:rPr sz="1300" spc="1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(до</a:t>
            </a:r>
            <a:r>
              <a:rPr sz="1300" spc="2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8,6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%),</a:t>
            </a:r>
            <a:r>
              <a:rPr sz="1300" spc="2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продукції</a:t>
            </a:r>
            <a:r>
              <a:rPr sz="1300" spc="19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хімічної промисловості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(до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3,1 %)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та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паливно-</a:t>
            </a:r>
            <a:r>
              <a:rPr sz="1300" dirty="0">
                <a:latin typeface="Times New Roman"/>
                <a:cs typeface="Times New Roman"/>
              </a:rPr>
              <a:t>енергетичних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товарів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(до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1,2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%).</a:t>
            </a:r>
            <a:endParaRPr sz="1300">
              <a:latin typeface="Times New Roman"/>
              <a:cs typeface="Times New Roman"/>
            </a:endParaRPr>
          </a:p>
          <a:p>
            <a:pPr marL="12700" marR="10160" indent="359410" algn="just">
              <a:lnSpc>
                <a:spcPct val="95800"/>
              </a:lnSpc>
              <a:spcBef>
                <a:spcPts val="305"/>
              </a:spcBef>
            </a:pP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12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імпорті</a:t>
            </a:r>
            <a:r>
              <a:rPr sz="1300" spc="13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зменшилася</a:t>
            </a:r>
            <a:r>
              <a:rPr sz="1300" spc="13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частка</a:t>
            </a:r>
            <a:r>
              <a:rPr sz="1300" spc="13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ввезення</a:t>
            </a:r>
            <a:r>
              <a:rPr sz="1300" spc="13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передусім</a:t>
            </a:r>
            <a:r>
              <a:rPr sz="1300" spc="125" dirty="0">
                <a:latin typeface="Times New Roman"/>
                <a:cs typeface="Times New Roman"/>
              </a:rPr>
              <a:t>  </a:t>
            </a:r>
            <a:r>
              <a:rPr sz="1300" spc="-10" dirty="0">
                <a:latin typeface="Times New Roman"/>
                <a:cs typeface="Times New Roman"/>
              </a:rPr>
              <a:t>паливно-енергетичних </a:t>
            </a:r>
            <a:r>
              <a:rPr sz="1300" dirty="0">
                <a:latin typeface="Times New Roman"/>
                <a:cs typeface="Times New Roman"/>
              </a:rPr>
              <a:t>товарів</a:t>
            </a:r>
            <a:r>
              <a:rPr sz="1300" spc="3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(до</a:t>
            </a:r>
            <a:r>
              <a:rPr sz="1300" spc="3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19,2 %</a:t>
            </a:r>
            <a:r>
              <a:rPr sz="1300" spc="3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від</a:t>
            </a:r>
            <a:r>
              <a:rPr sz="1300" spc="3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загального</a:t>
            </a:r>
            <a:r>
              <a:rPr sz="1300" spc="3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обсягу</a:t>
            </a:r>
            <a:r>
              <a:rPr sz="1300" spc="3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імпорту),</a:t>
            </a:r>
            <a:r>
              <a:rPr sz="1300" spc="3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що</a:t>
            </a:r>
            <a:r>
              <a:rPr sz="1300" spc="3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свідчить</a:t>
            </a:r>
            <a:r>
              <a:rPr sz="1300" spc="3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про</a:t>
            </a:r>
            <a:r>
              <a:rPr sz="1300" spc="33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поступове </a:t>
            </a:r>
            <a:r>
              <a:rPr sz="1300" dirty="0">
                <a:latin typeface="Times New Roman"/>
                <a:cs typeface="Times New Roman"/>
              </a:rPr>
              <a:t>насичення</a:t>
            </a:r>
            <a:r>
              <a:rPr sz="1300" spc="4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внутрішнього</a:t>
            </a:r>
            <a:r>
              <a:rPr sz="1300" spc="4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ринку</a:t>
            </a:r>
            <a:r>
              <a:rPr sz="1300" spc="4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цими</a:t>
            </a:r>
            <a:r>
              <a:rPr sz="1300" spc="4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товарами.</a:t>
            </a:r>
            <a:r>
              <a:rPr sz="1300" spc="43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Водночас</a:t>
            </a:r>
            <a:r>
              <a:rPr sz="1300" spc="43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збільшилися</a:t>
            </a:r>
            <a:r>
              <a:rPr sz="1300" spc="46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частки </a:t>
            </a:r>
            <a:r>
              <a:rPr sz="1300" dirty="0">
                <a:latin typeface="Times New Roman"/>
                <a:cs typeface="Times New Roman"/>
              </a:rPr>
              <a:t>імпорту</a:t>
            </a:r>
            <a:r>
              <a:rPr sz="1300" spc="2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машин,</a:t>
            </a:r>
            <a:r>
              <a:rPr sz="1300" spc="2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устаткування</a:t>
            </a:r>
            <a:r>
              <a:rPr sz="1300" spc="229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і</a:t>
            </a:r>
            <a:r>
              <a:rPr sz="1300" spc="229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транспорту</a:t>
            </a:r>
            <a:r>
              <a:rPr sz="1300" spc="2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(до</a:t>
            </a:r>
            <a:r>
              <a:rPr sz="1300" spc="2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29,2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%)</a:t>
            </a:r>
            <a:r>
              <a:rPr sz="1300" spc="2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та</a:t>
            </a:r>
            <a:r>
              <a:rPr sz="1300" spc="2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продовольчих</a:t>
            </a:r>
            <a:r>
              <a:rPr sz="1300" spc="229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товарів </a:t>
            </a:r>
            <a:r>
              <a:rPr sz="1300" dirty="0">
                <a:latin typeface="Times New Roman"/>
                <a:cs typeface="Times New Roman"/>
              </a:rPr>
              <a:t>і</a:t>
            </a:r>
            <a:r>
              <a:rPr sz="1300" spc="-10" dirty="0">
                <a:latin typeface="Times New Roman"/>
                <a:cs typeface="Times New Roman"/>
              </a:rPr>
              <a:t> сільськогосподарської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продукції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(до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11,4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%).</a:t>
            </a:r>
            <a:endParaRPr sz="1300">
              <a:latin typeface="Times New Roman"/>
              <a:cs typeface="Times New Roman"/>
            </a:endParaRPr>
          </a:p>
          <a:p>
            <a:pPr marL="12700" marR="7620" indent="359410" algn="just">
              <a:lnSpc>
                <a:spcPct val="95600"/>
              </a:lnSpc>
              <a:spcBef>
                <a:spcPts val="305"/>
              </a:spcBef>
            </a:pPr>
            <a:r>
              <a:rPr sz="1300" b="1" dirty="0">
                <a:latin typeface="Times New Roman"/>
                <a:cs typeface="Times New Roman"/>
              </a:rPr>
              <a:t>Географічну</a:t>
            </a:r>
            <a:r>
              <a:rPr sz="1300" b="1" spc="220" dirty="0">
                <a:latin typeface="Times New Roman"/>
                <a:cs typeface="Times New Roman"/>
              </a:rPr>
              <a:t>  </a:t>
            </a:r>
            <a:r>
              <a:rPr sz="1300" b="1" dirty="0">
                <a:latin typeface="Times New Roman"/>
                <a:cs typeface="Times New Roman"/>
              </a:rPr>
              <a:t>структуру</a:t>
            </a:r>
            <a:r>
              <a:rPr sz="1300" b="1" spc="225" dirty="0">
                <a:latin typeface="Times New Roman"/>
                <a:cs typeface="Times New Roman"/>
              </a:rPr>
              <a:t>  </a:t>
            </a:r>
            <a:r>
              <a:rPr sz="1300" b="1" dirty="0">
                <a:latin typeface="Times New Roman"/>
                <a:cs typeface="Times New Roman"/>
              </a:rPr>
              <a:t>зовнішньої</a:t>
            </a:r>
            <a:r>
              <a:rPr sz="1300" b="1" spc="225" dirty="0">
                <a:latin typeface="Times New Roman"/>
                <a:cs typeface="Times New Roman"/>
              </a:rPr>
              <a:t>  </a:t>
            </a:r>
            <a:r>
              <a:rPr sz="1300" b="1" dirty="0">
                <a:latin typeface="Times New Roman"/>
                <a:cs typeface="Times New Roman"/>
              </a:rPr>
              <a:t>торгівлі</a:t>
            </a:r>
            <a:r>
              <a:rPr sz="1300" b="1" spc="220" dirty="0">
                <a:latin typeface="Times New Roman"/>
                <a:cs typeface="Times New Roman"/>
              </a:rPr>
              <a:t>  </a:t>
            </a:r>
            <a:r>
              <a:rPr sz="1300" b="1" dirty="0">
                <a:latin typeface="Times New Roman"/>
                <a:cs typeface="Times New Roman"/>
              </a:rPr>
              <a:t>товарами</a:t>
            </a:r>
            <a:r>
              <a:rPr sz="1300" dirty="0">
                <a:latin typeface="Times New Roman"/>
                <a:cs typeface="Times New Roman"/>
              </a:rPr>
              <a:t>,</a:t>
            </a:r>
            <a:r>
              <a:rPr sz="1300" spc="204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питому</a:t>
            </a:r>
            <a:r>
              <a:rPr sz="1300" spc="200" dirty="0">
                <a:latin typeface="Times New Roman"/>
                <a:cs typeface="Times New Roman"/>
              </a:rPr>
              <a:t>  </a:t>
            </a:r>
            <a:r>
              <a:rPr sz="1300" spc="-20" dirty="0">
                <a:latin typeface="Times New Roman"/>
                <a:cs typeface="Times New Roman"/>
              </a:rPr>
              <a:t>вагу </a:t>
            </a:r>
            <a:r>
              <a:rPr sz="1300" dirty="0">
                <a:latin typeface="Times New Roman"/>
                <a:cs typeface="Times New Roman"/>
              </a:rPr>
              <a:t>основних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країн-</a:t>
            </a:r>
            <a:r>
              <a:rPr sz="1300" dirty="0">
                <a:latin typeface="Times New Roman"/>
                <a:cs typeface="Times New Roman"/>
              </a:rPr>
              <a:t>партнерів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(торговельних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блоків)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експорті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й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імпорті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та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зміни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їхніх </a:t>
            </a:r>
            <a:r>
              <a:rPr sz="1300" dirty="0">
                <a:latin typeface="Times New Roman"/>
                <a:cs typeface="Times New Roman"/>
              </a:rPr>
              <a:t>показників</a:t>
            </a:r>
            <a:r>
              <a:rPr sz="1300" spc="3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за</a:t>
            </a:r>
            <a:r>
              <a:rPr sz="1300" spc="4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результатами</a:t>
            </a:r>
            <a:r>
              <a:rPr sz="1300" spc="3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6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місяців</a:t>
            </a:r>
            <a:r>
              <a:rPr sz="1300" spc="4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2023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р.</a:t>
            </a:r>
            <a:r>
              <a:rPr sz="1300" spc="3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показано</a:t>
            </a:r>
            <a:r>
              <a:rPr sz="1300" spc="4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405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рис.</a:t>
            </a:r>
            <a:r>
              <a:rPr sz="1300" i="1" spc="-15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2</a:t>
            </a:r>
            <a:r>
              <a:rPr sz="1300" i="1" spc="395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та</a:t>
            </a:r>
            <a:r>
              <a:rPr sz="1300" i="1" spc="405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у</a:t>
            </a:r>
            <a:r>
              <a:rPr sz="1300" i="1" spc="400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табл. </a:t>
            </a:r>
            <a:r>
              <a:rPr sz="1300" i="1" spc="-50" dirty="0">
                <a:latin typeface="Times New Roman"/>
                <a:cs typeface="Times New Roman"/>
              </a:rPr>
              <a:t>2 </a:t>
            </a:r>
            <a:r>
              <a:rPr sz="1300" i="1" dirty="0">
                <a:latin typeface="Times New Roman"/>
                <a:cs typeface="Times New Roman"/>
              </a:rPr>
              <a:t>в</a:t>
            </a:r>
            <a:r>
              <a:rPr sz="1300" i="1" spc="-10" dirty="0">
                <a:latin typeface="Times New Roman"/>
                <a:cs typeface="Times New Roman"/>
              </a:rPr>
              <a:t> додатку</a:t>
            </a:r>
            <a:r>
              <a:rPr sz="1300" spc="-10" dirty="0">
                <a:latin typeface="Times New Roman"/>
                <a:cs typeface="Times New Roman"/>
              </a:rPr>
              <a:t>.</a:t>
            </a:r>
            <a:endParaRPr sz="1300">
              <a:latin typeface="Times New Roman"/>
              <a:cs typeface="Times New Roman"/>
            </a:endParaRPr>
          </a:p>
          <a:p>
            <a:pPr marL="12700" marR="5080" indent="359410" algn="just">
              <a:lnSpc>
                <a:spcPct val="95800"/>
              </a:lnSpc>
              <a:spcBef>
                <a:spcPts val="305"/>
              </a:spcBef>
            </a:pPr>
            <a:r>
              <a:rPr sz="1300" dirty="0">
                <a:latin typeface="Times New Roman"/>
                <a:cs typeface="Times New Roman"/>
              </a:rPr>
              <a:t>У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географічній</a:t>
            </a:r>
            <a:r>
              <a:rPr sz="1300" spc="1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структурі</a:t>
            </a:r>
            <a:r>
              <a:rPr sz="1300" spc="1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зовнішньої</a:t>
            </a:r>
            <a:r>
              <a:rPr sz="1300" spc="1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торгівлі</a:t>
            </a:r>
            <a:r>
              <a:rPr sz="1300" spc="1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товарами</a:t>
            </a:r>
            <a:r>
              <a:rPr sz="1300" spc="1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понад</a:t>
            </a:r>
            <a:r>
              <a:rPr sz="1300" spc="1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62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%</a:t>
            </a:r>
            <a:r>
              <a:rPr sz="1300" spc="12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експорту </a:t>
            </a:r>
            <a:r>
              <a:rPr sz="1300" dirty="0">
                <a:latin typeface="Times New Roman"/>
                <a:cs typeface="Times New Roman"/>
              </a:rPr>
              <a:t>та</a:t>
            </a:r>
            <a:r>
              <a:rPr sz="1300" spc="2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майже</a:t>
            </a:r>
            <a:r>
              <a:rPr sz="1300" spc="2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52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%</a:t>
            </a:r>
            <a:r>
              <a:rPr sz="1300" spc="2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імпорту</a:t>
            </a:r>
            <a:r>
              <a:rPr sz="1300" spc="2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України</a:t>
            </a:r>
            <a:r>
              <a:rPr sz="1300" spc="2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припадало</a:t>
            </a:r>
            <a:r>
              <a:rPr sz="1300" spc="2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2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ЄС,</a:t>
            </a:r>
            <a:r>
              <a:rPr sz="1300" spc="2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частка</a:t>
            </a:r>
            <a:r>
              <a:rPr sz="1300" spc="2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товарообігу</a:t>
            </a:r>
            <a:r>
              <a:rPr sz="1300" spc="2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</a:t>
            </a:r>
            <a:r>
              <a:rPr sz="1300" spc="2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яким</a:t>
            </a:r>
            <a:r>
              <a:rPr sz="1300" spc="320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у </a:t>
            </a:r>
            <a:r>
              <a:rPr sz="1300" dirty="0">
                <a:latin typeface="Times New Roman"/>
                <a:cs typeface="Times New Roman"/>
              </a:rPr>
              <a:t>підсумку</a:t>
            </a:r>
            <a:r>
              <a:rPr sz="1300" spc="10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зросла</a:t>
            </a:r>
            <a:r>
              <a:rPr sz="1300" spc="114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до</a:t>
            </a:r>
            <a:r>
              <a:rPr sz="1300" spc="12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56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%.</a:t>
            </a:r>
            <a:r>
              <a:rPr sz="1300" spc="12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12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умовах</a:t>
            </a:r>
            <a:r>
              <a:rPr sz="1300" spc="114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війни</a:t>
            </a:r>
            <a:r>
              <a:rPr sz="1300" spc="114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Україна,</a:t>
            </a:r>
            <a:r>
              <a:rPr sz="1300" spc="12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наскільки</a:t>
            </a:r>
            <a:r>
              <a:rPr sz="1300" spc="114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це</a:t>
            </a:r>
            <a:r>
              <a:rPr sz="1300" spc="120" dirty="0">
                <a:latin typeface="Times New Roman"/>
                <a:cs typeface="Times New Roman"/>
              </a:rPr>
              <a:t>  </a:t>
            </a:r>
            <a:r>
              <a:rPr sz="1300" spc="-10" dirty="0">
                <a:latin typeface="Times New Roman"/>
                <a:cs typeface="Times New Roman"/>
              </a:rPr>
              <a:t>можливо, </a:t>
            </a:r>
            <a:r>
              <a:rPr sz="1300" dirty="0">
                <a:latin typeface="Times New Roman"/>
                <a:cs typeface="Times New Roman"/>
              </a:rPr>
              <a:t>використовує</a:t>
            </a:r>
            <a:r>
              <a:rPr sz="1300" spc="290" dirty="0">
                <a:latin typeface="Times New Roman"/>
                <a:cs typeface="Times New Roman"/>
              </a:rPr>
              <a:t>   </a:t>
            </a:r>
            <a:r>
              <a:rPr sz="1300" dirty="0">
                <a:latin typeface="Times New Roman"/>
                <a:cs typeface="Times New Roman"/>
              </a:rPr>
              <a:t>режим</a:t>
            </a:r>
            <a:r>
              <a:rPr sz="1300" spc="290" dirty="0">
                <a:latin typeface="Times New Roman"/>
                <a:cs typeface="Times New Roman"/>
              </a:rPr>
              <a:t>   </a:t>
            </a:r>
            <a:r>
              <a:rPr sz="1300" dirty="0">
                <a:latin typeface="Times New Roman"/>
                <a:cs typeface="Times New Roman"/>
              </a:rPr>
              <a:t>вільної</a:t>
            </a:r>
            <a:r>
              <a:rPr sz="1300" spc="290" dirty="0">
                <a:latin typeface="Times New Roman"/>
                <a:cs typeface="Times New Roman"/>
              </a:rPr>
              <a:t>   </a:t>
            </a:r>
            <a:r>
              <a:rPr sz="1300" dirty="0">
                <a:latin typeface="Times New Roman"/>
                <a:cs typeface="Times New Roman"/>
              </a:rPr>
              <a:t>торгівлі,</a:t>
            </a:r>
            <a:r>
              <a:rPr sz="1300" spc="290" dirty="0">
                <a:latin typeface="Times New Roman"/>
                <a:cs typeface="Times New Roman"/>
              </a:rPr>
              <a:t>   </a:t>
            </a:r>
            <a:r>
              <a:rPr sz="1300" dirty="0">
                <a:latin typeface="Times New Roman"/>
                <a:cs typeface="Times New Roman"/>
              </a:rPr>
              <a:t>передбачений</a:t>
            </a:r>
            <a:r>
              <a:rPr sz="1300" spc="295" dirty="0">
                <a:latin typeface="Times New Roman"/>
                <a:cs typeface="Times New Roman"/>
              </a:rPr>
              <a:t>   </a:t>
            </a:r>
            <a:r>
              <a:rPr sz="1300" dirty="0">
                <a:latin typeface="Times New Roman"/>
                <a:cs typeface="Times New Roman"/>
              </a:rPr>
              <a:t>поглибленою</a:t>
            </a:r>
            <a:r>
              <a:rPr sz="1300" spc="290" dirty="0">
                <a:latin typeface="Times New Roman"/>
                <a:cs typeface="Times New Roman"/>
              </a:rPr>
              <a:t>   </a:t>
            </a:r>
            <a:r>
              <a:rPr sz="1300" spc="-50" dirty="0">
                <a:latin typeface="Times New Roman"/>
                <a:cs typeface="Times New Roman"/>
              </a:rPr>
              <a:t>і </a:t>
            </a:r>
            <a:r>
              <a:rPr sz="1300" dirty="0">
                <a:latin typeface="Times New Roman"/>
                <a:cs typeface="Times New Roman"/>
              </a:rPr>
              <a:t>всеохоплюючою</a:t>
            </a:r>
            <a:r>
              <a:rPr sz="1300" spc="1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зоною</a:t>
            </a:r>
            <a:r>
              <a:rPr sz="1300" spc="1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вільної</a:t>
            </a:r>
            <a:r>
              <a:rPr sz="1300" spc="1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торгівлі.</a:t>
            </a:r>
            <a:r>
              <a:rPr sz="1300" spc="20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Успішно</a:t>
            </a:r>
            <a:r>
              <a:rPr sz="1300" spc="20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також</a:t>
            </a:r>
            <a:r>
              <a:rPr sz="1300" spc="1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використовується</a:t>
            </a:r>
            <a:r>
              <a:rPr sz="1300" spc="20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такий </a:t>
            </a:r>
            <a:r>
              <a:rPr sz="1300" dirty="0">
                <a:latin typeface="Times New Roman"/>
                <a:cs typeface="Times New Roman"/>
              </a:rPr>
              <a:t>інструмент</a:t>
            </a:r>
            <a:r>
              <a:rPr sz="1300" spc="4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підтримки</a:t>
            </a:r>
            <a:r>
              <a:rPr sz="1300" spc="459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української</a:t>
            </a:r>
            <a:r>
              <a:rPr sz="1300" spc="4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економіки,</a:t>
            </a:r>
            <a:r>
              <a:rPr sz="1300" spc="4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як</a:t>
            </a:r>
            <a:r>
              <a:rPr sz="1300" spc="4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скасування</a:t>
            </a:r>
            <a:r>
              <a:rPr sz="1300" spc="4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ЄС</a:t>
            </a:r>
            <a:r>
              <a:rPr sz="1300" spc="434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торговельних </a:t>
            </a:r>
            <a:r>
              <a:rPr sz="1300" dirty="0">
                <a:latin typeface="Times New Roman"/>
                <a:cs typeface="Times New Roman"/>
              </a:rPr>
              <a:t>обмежень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 </a:t>
            </a:r>
            <a:r>
              <a:rPr sz="1300" spc="-10" dirty="0">
                <a:latin typeface="Times New Roman"/>
                <a:cs typeface="Times New Roman"/>
              </a:rPr>
              <a:t>український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експорт.</a:t>
            </a:r>
            <a:endParaRPr sz="1300">
              <a:latin typeface="Times New Roman"/>
              <a:cs typeface="Times New Roman"/>
            </a:endParaRPr>
          </a:p>
          <a:p>
            <a:pPr marL="12700" marR="7620" indent="359410" algn="just">
              <a:lnSpc>
                <a:spcPct val="95800"/>
              </a:lnSpc>
              <a:spcBef>
                <a:spcPts val="309"/>
              </a:spcBef>
            </a:pPr>
            <a:r>
              <a:rPr sz="1300" dirty="0">
                <a:latin typeface="Times New Roman"/>
                <a:cs typeface="Times New Roman"/>
              </a:rPr>
              <a:t>Проте</a:t>
            </a:r>
            <a:r>
              <a:rPr sz="1300" spc="1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1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першій</a:t>
            </a:r>
            <a:r>
              <a:rPr sz="1300" spc="1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половині</a:t>
            </a:r>
            <a:r>
              <a:rPr sz="1300" spc="1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поточного</a:t>
            </a:r>
            <a:r>
              <a:rPr sz="1300" spc="1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року</a:t>
            </a:r>
            <a:r>
              <a:rPr sz="1300" spc="1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зафіксовано</a:t>
            </a:r>
            <a:r>
              <a:rPr sz="1300" spc="1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зменшення</a:t>
            </a:r>
            <a:r>
              <a:rPr sz="1300" spc="18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вартісних </a:t>
            </a:r>
            <a:r>
              <a:rPr sz="1300" dirty="0">
                <a:latin typeface="Times New Roman"/>
                <a:cs typeface="Times New Roman"/>
              </a:rPr>
              <a:t>обсягів</a:t>
            </a:r>
            <a:r>
              <a:rPr sz="1300" spc="4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експорту</a:t>
            </a:r>
            <a:r>
              <a:rPr sz="1300" spc="409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</a:t>
            </a:r>
            <a:r>
              <a:rPr sz="1300" spc="4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ЄС</a:t>
            </a:r>
            <a:r>
              <a:rPr sz="1300" spc="4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4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10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%</a:t>
            </a:r>
            <a:r>
              <a:rPr sz="1300" spc="4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</a:t>
            </a:r>
            <a:r>
              <a:rPr sz="1300" spc="4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12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млрд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дол.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США,</a:t>
            </a:r>
            <a:r>
              <a:rPr sz="1300" spc="4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спричинене</a:t>
            </a:r>
            <a:r>
              <a:rPr sz="1300" spc="42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падінням </a:t>
            </a:r>
            <a:r>
              <a:rPr sz="1300" dirty="0">
                <a:latin typeface="Times New Roman"/>
                <a:cs typeface="Times New Roman"/>
              </a:rPr>
              <a:t>обсягів</a:t>
            </a:r>
            <a:r>
              <a:rPr sz="1300" spc="3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експорту</a:t>
            </a:r>
            <a:r>
              <a:rPr sz="1300" spc="30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більшості</a:t>
            </a:r>
            <a:r>
              <a:rPr sz="1300" spc="3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товарних</a:t>
            </a:r>
            <a:r>
              <a:rPr sz="1300" spc="3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груп:</a:t>
            </a:r>
            <a:r>
              <a:rPr sz="1300" spc="33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паливно-</a:t>
            </a:r>
            <a:r>
              <a:rPr sz="1300" dirty="0">
                <a:latin typeface="Times New Roman"/>
                <a:cs typeface="Times New Roman"/>
              </a:rPr>
              <a:t>мастильних</a:t>
            </a:r>
            <a:r>
              <a:rPr sz="1300" spc="3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матеріалів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–</a:t>
            </a:r>
            <a:r>
              <a:rPr sz="1300" spc="330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на </a:t>
            </a:r>
            <a:r>
              <a:rPr sz="1300" dirty="0">
                <a:latin typeface="Times New Roman"/>
                <a:cs typeface="Times New Roman"/>
              </a:rPr>
              <a:t>53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%;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капітального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обладнання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(крім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транспортного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обладнання) та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його</a:t>
            </a:r>
            <a:r>
              <a:rPr sz="1300" spc="-10" dirty="0">
                <a:latin typeface="Times New Roman"/>
                <a:cs typeface="Times New Roman"/>
              </a:rPr>
              <a:t> запчастин</a:t>
            </a:r>
            <a:r>
              <a:rPr sz="1300" spc="5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і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аксесуарів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–</a:t>
            </a:r>
            <a:r>
              <a:rPr sz="1300" spc="3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3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23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%;</a:t>
            </a:r>
            <a:r>
              <a:rPr sz="1300" spc="3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промислових</a:t>
            </a:r>
            <a:r>
              <a:rPr sz="1300" spc="3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матеріалів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–</a:t>
            </a:r>
            <a:r>
              <a:rPr sz="1300" spc="3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3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20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%;</a:t>
            </a:r>
            <a:r>
              <a:rPr sz="1300" spc="25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споживчих</a:t>
            </a:r>
            <a:r>
              <a:rPr sz="1300" spc="3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товарів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–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18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%.</a:t>
            </a:r>
            <a:endParaRPr sz="1300">
              <a:latin typeface="Times New Roman"/>
              <a:cs typeface="Times New Roman"/>
            </a:endParaRPr>
          </a:p>
          <a:p>
            <a:pPr marL="12700" marR="8890" indent="359410" algn="just">
              <a:lnSpc>
                <a:spcPct val="95900"/>
              </a:lnSpc>
              <a:spcBef>
                <a:spcPts val="295"/>
              </a:spcBef>
            </a:pPr>
            <a:r>
              <a:rPr sz="1300" dirty="0">
                <a:latin typeface="Times New Roman"/>
                <a:cs typeface="Times New Roman"/>
              </a:rPr>
              <a:t>Зменшення</a:t>
            </a:r>
            <a:r>
              <a:rPr sz="1300" spc="18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показника</a:t>
            </a:r>
            <a:r>
              <a:rPr sz="1300" spc="18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експорту</a:t>
            </a:r>
            <a:r>
              <a:rPr sz="1300" spc="17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не</a:t>
            </a:r>
            <a:r>
              <a:rPr sz="1300" spc="19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вдалося</a:t>
            </a:r>
            <a:r>
              <a:rPr sz="1300" spc="19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компенсувати</a:t>
            </a:r>
            <a:r>
              <a:rPr sz="1300" spc="190" dirty="0">
                <a:latin typeface="Times New Roman"/>
                <a:cs typeface="Times New Roman"/>
              </a:rPr>
              <a:t>  </a:t>
            </a:r>
            <a:r>
              <a:rPr sz="1300" spc="-10" dirty="0">
                <a:latin typeface="Times New Roman"/>
                <a:cs typeface="Times New Roman"/>
              </a:rPr>
              <a:t>збільшенням </a:t>
            </a:r>
            <a:r>
              <a:rPr sz="1300" dirty="0">
                <a:latin typeface="Times New Roman"/>
                <a:cs typeface="Times New Roman"/>
              </a:rPr>
              <a:t>постачання</a:t>
            </a:r>
            <a:r>
              <a:rPr sz="1300" spc="4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</a:t>
            </a:r>
            <a:r>
              <a:rPr sz="1300" spc="4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ЄС</a:t>
            </a:r>
            <a:r>
              <a:rPr sz="1300" spc="4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транспортного</a:t>
            </a:r>
            <a:r>
              <a:rPr sz="1300" spc="459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обладнання</a:t>
            </a:r>
            <a:r>
              <a:rPr sz="1300" spc="4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та</a:t>
            </a:r>
            <a:r>
              <a:rPr sz="1300" spc="459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його</a:t>
            </a:r>
            <a:r>
              <a:rPr sz="1300" spc="4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запчастин</a:t>
            </a:r>
            <a:r>
              <a:rPr sz="1300" spc="459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і</a:t>
            </a:r>
            <a:r>
              <a:rPr sz="1300" spc="459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аксесуарів </a:t>
            </a:r>
            <a:r>
              <a:rPr sz="1300" dirty="0">
                <a:latin typeface="Times New Roman"/>
                <a:cs typeface="Times New Roman"/>
              </a:rPr>
              <a:t>(на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17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%),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інших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товарів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(на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1867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%),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а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також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продовольства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й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сировини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для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його </a:t>
            </a:r>
            <a:r>
              <a:rPr sz="1300" dirty="0">
                <a:latin typeface="Times New Roman"/>
                <a:cs typeface="Times New Roman"/>
              </a:rPr>
              <a:t>виробництва</a:t>
            </a:r>
            <a:r>
              <a:rPr sz="1300" spc="14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(на</a:t>
            </a:r>
            <a:r>
              <a:rPr sz="1300" spc="15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29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%).</a:t>
            </a:r>
            <a:r>
              <a:rPr sz="1300" spc="14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Експорту</a:t>
            </a:r>
            <a:r>
              <a:rPr sz="1300" spc="13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цієї</a:t>
            </a:r>
            <a:r>
              <a:rPr sz="1300" spc="15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групи</a:t>
            </a:r>
            <a:r>
              <a:rPr sz="1300" spc="14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товарів</a:t>
            </a:r>
            <a:r>
              <a:rPr sz="1300" spc="14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не</a:t>
            </a:r>
            <a:r>
              <a:rPr sz="1300" spc="15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сприяли</a:t>
            </a:r>
            <a:r>
              <a:rPr sz="1300" spc="145" dirty="0">
                <a:latin typeface="Times New Roman"/>
                <a:cs typeface="Times New Roman"/>
              </a:rPr>
              <a:t>  </a:t>
            </a:r>
            <a:r>
              <a:rPr sz="1300" spc="-10" dirty="0">
                <a:latin typeface="Times New Roman"/>
                <a:cs typeface="Times New Roman"/>
              </a:rPr>
              <a:t>проблеми </a:t>
            </a:r>
            <a:r>
              <a:rPr sz="1300" dirty="0">
                <a:latin typeface="Times New Roman"/>
                <a:cs typeface="Times New Roman"/>
              </a:rPr>
              <a:t>з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транзитом</a:t>
            </a:r>
            <a:r>
              <a:rPr sz="1300" spc="4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аграрної</a:t>
            </a:r>
            <a:r>
              <a:rPr sz="1300" spc="4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продукції,</a:t>
            </a:r>
            <a:r>
              <a:rPr sz="1300" spc="43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а</a:t>
            </a:r>
            <a:r>
              <a:rPr sz="1300" spc="4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також</a:t>
            </a:r>
            <a:r>
              <a:rPr sz="1300" spc="4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заборона</a:t>
            </a:r>
            <a:r>
              <a:rPr sz="1300" spc="43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</a:t>
            </a:r>
            <a:r>
              <a:rPr sz="1300" spc="4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боку</a:t>
            </a:r>
            <a:r>
              <a:rPr sz="1300" spc="409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Польщі,</a:t>
            </a:r>
            <a:r>
              <a:rPr sz="1300" spc="44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Угорщини, </a:t>
            </a:r>
            <a:r>
              <a:rPr sz="1300" dirty="0">
                <a:latin typeface="Times New Roman"/>
                <a:cs typeface="Times New Roman"/>
              </a:rPr>
              <a:t>Болгарії,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Словаччини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та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Румунії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імпорт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української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пшениці,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кукурудзи,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насіння </a:t>
            </a:r>
            <a:r>
              <a:rPr sz="1300" dirty="0">
                <a:latin typeface="Times New Roman"/>
                <a:cs typeface="Times New Roman"/>
              </a:rPr>
              <a:t>ріпаку</a:t>
            </a:r>
            <a:r>
              <a:rPr sz="1300" spc="16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та</a:t>
            </a:r>
            <a:r>
              <a:rPr sz="1300" spc="18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соняшнику</a:t>
            </a:r>
            <a:r>
              <a:rPr sz="1300" spc="17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до</a:t>
            </a:r>
            <a:r>
              <a:rPr sz="1300" spc="18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15 вересня</a:t>
            </a:r>
            <a:r>
              <a:rPr sz="1300" spc="18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поточного</a:t>
            </a:r>
            <a:r>
              <a:rPr sz="1300" spc="18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року.</a:t>
            </a:r>
            <a:r>
              <a:rPr sz="1300" spc="18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Заборона</a:t>
            </a:r>
            <a:r>
              <a:rPr sz="1300" spc="18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може</a:t>
            </a:r>
            <a:r>
              <a:rPr sz="1300" spc="180" dirty="0">
                <a:latin typeface="Times New Roman"/>
                <a:cs typeface="Times New Roman"/>
              </a:rPr>
              <a:t>  </a:t>
            </a:r>
            <a:r>
              <a:rPr sz="1300" spc="-20" dirty="0">
                <a:latin typeface="Times New Roman"/>
                <a:cs typeface="Times New Roman"/>
              </a:rPr>
              <a:t>бути</a:t>
            </a:r>
            <a:endParaRPr sz="1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22350" y="320039"/>
            <a:ext cx="5657850" cy="545465"/>
            <a:chOff x="1022350" y="320039"/>
            <a:chExt cx="5657850" cy="545465"/>
          </a:xfrm>
        </p:grpSpPr>
        <p:sp>
          <p:nvSpPr>
            <p:cNvPr id="3" name="object 3"/>
            <p:cNvSpPr/>
            <p:nvPr/>
          </p:nvSpPr>
          <p:spPr>
            <a:xfrm>
              <a:off x="1022350" y="596899"/>
              <a:ext cx="5657850" cy="0"/>
            </a:xfrm>
            <a:custGeom>
              <a:avLst/>
              <a:gdLst/>
              <a:ahLst/>
              <a:cxnLst/>
              <a:rect l="l" t="t" r="r" b="b"/>
              <a:pathLst>
                <a:path w="5657850">
                  <a:moveTo>
                    <a:pt x="0" y="0"/>
                  </a:moveTo>
                  <a:lnTo>
                    <a:pt x="5657850" y="0"/>
                  </a:lnTo>
                </a:path>
              </a:pathLst>
            </a:custGeom>
            <a:ln w="7365">
              <a:solidFill>
                <a:srgbClr val="DA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80769" y="320039"/>
              <a:ext cx="709930" cy="545465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979220" y="441451"/>
            <a:ext cx="6148070" cy="57213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1615">
              <a:lnSpc>
                <a:spcPct val="100000"/>
              </a:lnSpc>
              <a:spcBef>
                <a:spcPts val="95"/>
              </a:spcBef>
              <a:tabLst>
                <a:tab pos="5504815" algn="l"/>
              </a:tabLst>
            </a:pPr>
            <a:r>
              <a:rPr sz="1000" spc="-10" dirty="0">
                <a:latin typeface="Times New Roman"/>
                <a:cs typeface="Times New Roman"/>
              </a:rPr>
              <a:t>Національний</a:t>
            </a:r>
            <a:r>
              <a:rPr sz="1000" spc="229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інститут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стратегічних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досліджень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spc="-25" dirty="0">
                <a:latin typeface="Times New Roman"/>
                <a:cs typeface="Times New Roman"/>
              </a:rPr>
              <a:t>|</a:t>
            </a:r>
            <a:r>
              <a:rPr sz="1000" b="1" spc="-25" dirty="0">
                <a:latin typeface="Times New Roman"/>
                <a:cs typeface="Times New Roman"/>
              </a:rPr>
              <a:t>5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01600" algn="just">
              <a:lnSpc>
                <a:spcPct val="100000"/>
              </a:lnSpc>
              <a:spcBef>
                <a:spcPts val="655"/>
              </a:spcBef>
            </a:pPr>
            <a:r>
              <a:rPr sz="1300" dirty="0">
                <a:latin typeface="Times New Roman"/>
                <a:cs typeface="Times New Roman"/>
              </a:rPr>
              <a:t>продовжена</a:t>
            </a:r>
            <a:r>
              <a:rPr sz="1300" spc="-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кінця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2023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р.</a:t>
            </a:r>
            <a:r>
              <a:rPr sz="1275" spc="-30" baseline="39215" dirty="0">
                <a:latin typeface="Times New Roman"/>
                <a:cs typeface="Times New Roman"/>
              </a:rPr>
              <a:t>8</a:t>
            </a:r>
            <a:r>
              <a:rPr sz="1300" spc="-20" dirty="0">
                <a:latin typeface="Times New Roman"/>
                <a:cs typeface="Times New Roman"/>
              </a:rPr>
              <a:t>.</a:t>
            </a:r>
            <a:endParaRPr sz="1300">
              <a:latin typeface="Times New Roman"/>
              <a:cs typeface="Times New Roman"/>
            </a:endParaRPr>
          </a:p>
          <a:p>
            <a:pPr marL="101600" marR="97790" indent="359410" algn="just">
              <a:lnSpc>
                <a:spcPct val="95900"/>
              </a:lnSpc>
              <a:spcBef>
                <a:spcPts val="295"/>
              </a:spcBef>
            </a:pPr>
            <a:r>
              <a:rPr sz="1300" dirty="0">
                <a:latin typeface="Times New Roman"/>
                <a:cs typeface="Times New Roman"/>
              </a:rPr>
              <a:t>Прямою</a:t>
            </a:r>
            <a:r>
              <a:rPr sz="1300" spc="4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протилежністю</a:t>
            </a:r>
            <a:r>
              <a:rPr sz="1300" spc="4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українському</a:t>
            </a:r>
            <a:r>
              <a:rPr sz="1300" spc="4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експорту</a:t>
            </a:r>
            <a:r>
              <a:rPr sz="1300" spc="4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</a:t>
            </a:r>
            <a:r>
              <a:rPr sz="1300" spc="459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ЄС</a:t>
            </a:r>
            <a:r>
              <a:rPr sz="1300" spc="4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був</a:t>
            </a:r>
            <a:r>
              <a:rPr sz="1300" spc="4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імпорт,</a:t>
            </a:r>
            <a:r>
              <a:rPr sz="1300" spc="465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який </a:t>
            </a:r>
            <a:r>
              <a:rPr sz="1300" dirty="0">
                <a:latin typeface="Times New Roman"/>
                <a:cs typeface="Times New Roman"/>
              </a:rPr>
              <a:t>збільшився</a:t>
            </a:r>
            <a:r>
              <a:rPr sz="1300" spc="4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</a:t>
            </a:r>
            <a:r>
              <a:rPr sz="1300" spc="4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ЄС</a:t>
            </a:r>
            <a:r>
              <a:rPr sz="1300" spc="4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43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35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%</a:t>
            </a:r>
            <a:r>
              <a:rPr sz="1300" spc="4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і</a:t>
            </a:r>
            <a:r>
              <a:rPr sz="1300" spc="43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становив</a:t>
            </a:r>
            <a:r>
              <a:rPr sz="1300" spc="4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15,7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млрд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дол.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США.</a:t>
            </a:r>
            <a:r>
              <a:rPr sz="1300" spc="4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Україна</a:t>
            </a:r>
            <a:r>
              <a:rPr sz="1300" spc="43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збільшила </a:t>
            </a:r>
            <a:r>
              <a:rPr sz="1300" dirty="0">
                <a:latin typeface="Times New Roman"/>
                <a:cs typeface="Times New Roman"/>
              </a:rPr>
              <a:t>ввезення</a:t>
            </a:r>
            <a:r>
              <a:rPr sz="1300" spc="3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товарів</a:t>
            </a:r>
            <a:r>
              <a:rPr sz="1300" spc="3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</a:t>
            </a:r>
            <a:r>
              <a:rPr sz="1300" spc="3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ЄС</a:t>
            </a:r>
            <a:r>
              <a:rPr sz="1300" spc="3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за</a:t>
            </a:r>
            <a:r>
              <a:rPr sz="1300" spc="3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всіма,</a:t>
            </a:r>
            <a:r>
              <a:rPr sz="1300" spc="3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без</a:t>
            </a:r>
            <a:r>
              <a:rPr sz="1300" spc="3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винятку,</a:t>
            </a:r>
            <a:r>
              <a:rPr sz="1300" spc="3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основними</a:t>
            </a:r>
            <a:r>
              <a:rPr sz="1300" spc="3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групами</a:t>
            </a:r>
            <a:r>
              <a:rPr sz="1300" spc="3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товарів,</a:t>
            </a:r>
            <a:r>
              <a:rPr sz="1300" spc="365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що </a:t>
            </a:r>
            <a:r>
              <a:rPr sz="1300" spc="-10" dirty="0">
                <a:latin typeface="Times New Roman"/>
                <a:cs typeface="Times New Roman"/>
              </a:rPr>
              <a:t>спричинило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нарощування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негативного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сальдо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</a:t>
            </a:r>
            <a:r>
              <a:rPr sz="1300" spc="-6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торгівлі.</a:t>
            </a:r>
            <a:endParaRPr sz="1300">
              <a:latin typeface="Times New Roman"/>
              <a:cs typeface="Times New Roman"/>
            </a:endParaRPr>
          </a:p>
          <a:p>
            <a:pPr marL="101600" marR="93980" indent="359410" algn="just">
              <a:lnSpc>
                <a:spcPct val="96600"/>
              </a:lnSpc>
              <a:spcBef>
                <a:spcPts val="290"/>
              </a:spcBef>
            </a:pPr>
            <a:r>
              <a:rPr sz="1300" dirty="0">
                <a:latin typeface="Times New Roman"/>
                <a:cs typeface="Times New Roman"/>
              </a:rPr>
              <a:t>Продовжується</a:t>
            </a:r>
            <a:r>
              <a:rPr sz="1300" spc="2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тенденція</a:t>
            </a:r>
            <a:r>
              <a:rPr sz="1300" spc="2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зменшення</a:t>
            </a:r>
            <a:r>
              <a:rPr sz="1300" spc="3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обсягів</a:t>
            </a:r>
            <a:r>
              <a:rPr sz="1300" spc="2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торгівлі</a:t>
            </a:r>
            <a:r>
              <a:rPr sz="1300" spc="2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товарами</a:t>
            </a:r>
            <a:r>
              <a:rPr sz="1300" spc="2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</a:t>
            </a:r>
            <a:r>
              <a:rPr sz="1300" spc="29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країнами </a:t>
            </a:r>
            <a:r>
              <a:rPr sz="1300" dirty="0">
                <a:latin typeface="Times New Roman"/>
                <a:cs typeface="Times New Roman"/>
              </a:rPr>
              <a:t>СНД.</a:t>
            </a:r>
            <a:r>
              <a:rPr sz="1300" spc="21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Їхня</a:t>
            </a:r>
            <a:r>
              <a:rPr sz="1300" spc="22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частка</a:t>
            </a:r>
            <a:r>
              <a:rPr sz="1300" spc="22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у</a:t>
            </a:r>
            <a:r>
              <a:rPr sz="1300" spc="21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географічній</a:t>
            </a:r>
            <a:r>
              <a:rPr sz="1300" spc="21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структурі</a:t>
            </a:r>
            <a:r>
              <a:rPr sz="1300" spc="215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зовнішньої</a:t>
            </a:r>
            <a:r>
              <a:rPr sz="1300" spc="220" dirty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торгівлі</a:t>
            </a:r>
            <a:r>
              <a:rPr sz="1300" spc="220" dirty="0">
                <a:latin typeface="Times New Roman"/>
                <a:cs typeface="Times New Roman"/>
              </a:rPr>
              <a:t>  </a:t>
            </a:r>
            <a:r>
              <a:rPr sz="1300" spc="-10" dirty="0">
                <a:latin typeface="Times New Roman"/>
                <a:cs typeface="Times New Roman"/>
              </a:rPr>
              <a:t>товарами </a:t>
            </a:r>
            <a:r>
              <a:rPr sz="1300" dirty="0">
                <a:latin typeface="Times New Roman"/>
                <a:cs typeface="Times New Roman"/>
              </a:rPr>
              <a:t>скоротилася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2,9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%,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питома</a:t>
            </a:r>
            <a:r>
              <a:rPr sz="1300" spc="1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вага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цього</a:t>
            </a:r>
            <a:r>
              <a:rPr sz="1300" spc="1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об’єднання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країн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1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експорті</a:t>
            </a:r>
            <a:r>
              <a:rPr sz="1300" spc="11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зменшилася </a:t>
            </a:r>
            <a:r>
              <a:rPr sz="1300" dirty="0">
                <a:latin typeface="Times New Roman"/>
                <a:cs typeface="Times New Roman"/>
              </a:rPr>
              <a:t>до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4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%,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а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імпорті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Symbol"/>
                <a:cs typeface="Symbol"/>
              </a:rPr>
              <a:t>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2,2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%.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Зафіксовано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падіння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експорту до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країн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СНД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47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% </a:t>
            </a:r>
            <a:r>
              <a:rPr sz="1300" dirty="0">
                <a:latin typeface="Times New Roman"/>
                <a:cs typeface="Times New Roman"/>
              </a:rPr>
              <a:t>до</a:t>
            </a:r>
            <a:r>
              <a:rPr sz="1300" spc="2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0,8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млрд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дол.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США</a:t>
            </a:r>
            <a:r>
              <a:rPr sz="1300" spc="2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внаслідок</a:t>
            </a:r>
            <a:r>
              <a:rPr sz="1300" spc="2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зменшення</a:t>
            </a:r>
            <a:r>
              <a:rPr sz="1300" spc="2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постачань</a:t>
            </a:r>
            <a:r>
              <a:rPr sz="1300" spc="2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майже</a:t>
            </a:r>
            <a:r>
              <a:rPr sz="1300" spc="2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всіх</a:t>
            </a:r>
            <a:r>
              <a:rPr sz="1300" spc="2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груп</a:t>
            </a:r>
            <a:r>
              <a:rPr sz="1300" spc="24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товарів, </a:t>
            </a:r>
            <a:r>
              <a:rPr sz="1300" dirty="0">
                <a:latin typeface="Times New Roman"/>
                <a:cs typeface="Times New Roman"/>
              </a:rPr>
              <a:t>крім</a:t>
            </a:r>
            <a:r>
              <a:rPr sz="1300" spc="18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паливно-</a:t>
            </a:r>
            <a:r>
              <a:rPr sz="1300" dirty="0">
                <a:latin typeface="Times New Roman"/>
                <a:cs typeface="Times New Roman"/>
              </a:rPr>
              <a:t>енергетичних</a:t>
            </a:r>
            <a:r>
              <a:rPr sz="1300" spc="1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(збільшення</a:t>
            </a:r>
            <a:r>
              <a:rPr sz="1300" spc="1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експорту</a:t>
            </a:r>
            <a:r>
              <a:rPr sz="1300" spc="1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електроенергії</a:t>
            </a:r>
            <a:r>
              <a:rPr sz="1300" spc="1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</a:t>
            </a:r>
            <a:r>
              <a:rPr sz="1300" spc="1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Молдови)</a:t>
            </a:r>
            <a:r>
              <a:rPr sz="1300" spc="185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та </a:t>
            </a:r>
            <a:r>
              <a:rPr sz="1300" dirty="0">
                <a:latin typeface="Times New Roman"/>
                <a:cs typeface="Times New Roman"/>
              </a:rPr>
              <a:t>інших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товарів,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які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становлять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незначну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частку.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Прогнозовано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зменшилися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і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обсяги </a:t>
            </a:r>
            <a:r>
              <a:rPr sz="1300" dirty="0">
                <a:latin typeface="Times New Roman"/>
                <a:cs typeface="Times New Roman"/>
              </a:rPr>
              <a:t>ввезення</a:t>
            </a:r>
            <a:r>
              <a:rPr sz="1300" spc="4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товарів</a:t>
            </a:r>
            <a:r>
              <a:rPr sz="1300" spc="4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</a:t>
            </a:r>
            <a:r>
              <a:rPr sz="1300" spc="4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країни</a:t>
            </a:r>
            <a:r>
              <a:rPr sz="1300" spc="4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СНД</a:t>
            </a:r>
            <a:r>
              <a:rPr sz="1300" spc="4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4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82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%</a:t>
            </a:r>
            <a:r>
              <a:rPr sz="1300" spc="4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</a:t>
            </a:r>
            <a:r>
              <a:rPr sz="1300" spc="4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0,7 млрд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дол.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США,</a:t>
            </a:r>
            <a:r>
              <a:rPr sz="1300" spc="4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за</a:t>
            </a:r>
            <a:r>
              <a:rPr sz="1300" spc="47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винятком продовольства,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сировини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для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його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виробництва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та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інших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товарів.</a:t>
            </a:r>
            <a:endParaRPr sz="1300">
              <a:latin typeface="Times New Roman"/>
              <a:cs typeface="Times New Roman"/>
            </a:endParaRPr>
          </a:p>
          <a:p>
            <a:pPr marL="101600" marR="95250" indent="359410" algn="just">
              <a:lnSpc>
                <a:spcPct val="95800"/>
              </a:lnSpc>
              <a:spcBef>
                <a:spcPts val="305"/>
              </a:spcBef>
            </a:pPr>
            <a:r>
              <a:rPr sz="1300" dirty="0">
                <a:latin typeface="Times New Roman"/>
                <a:cs typeface="Times New Roman"/>
              </a:rPr>
              <a:t>Крім</a:t>
            </a:r>
            <a:r>
              <a:rPr sz="1300" spc="3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ЄС,</a:t>
            </a:r>
            <a:r>
              <a:rPr sz="1300" spc="3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значні</a:t>
            </a:r>
            <a:r>
              <a:rPr sz="1300" spc="3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обсяги</a:t>
            </a:r>
            <a:r>
              <a:rPr sz="1300" spc="3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товарних</a:t>
            </a:r>
            <a:r>
              <a:rPr sz="1300" spc="3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потоків</a:t>
            </a:r>
            <a:r>
              <a:rPr sz="1300" spc="3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</a:t>
            </a:r>
            <a:r>
              <a:rPr sz="1300" spc="3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України</a:t>
            </a:r>
            <a:r>
              <a:rPr sz="1300" spc="3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також</a:t>
            </a:r>
            <a:r>
              <a:rPr sz="1300" spc="3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прямували</a:t>
            </a:r>
            <a:r>
              <a:rPr sz="1300" spc="345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до </a:t>
            </a:r>
            <a:r>
              <a:rPr sz="1300" dirty="0">
                <a:latin typeface="Times New Roman"/>
                <a:cs typeface="Times New Roman"/>
              </a:rPr>
              <a:t>Китаю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(8,5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%),</a:t>
            </a:r>
            <a:r>
              <a:rPr sz="1300" spc="2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Туреччини</a:t>
            </a:r>
            <a:r>
              <a:rPr sz="1300" spc="2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(8,2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%),</a:t>
            </a:r>
            <a:r>
              <a:rPr sz="1300" spc="2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Єгипту</a:t>
            </a:r>
            <a:r>
              <a:rPr sz="1300" spc="20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(2,9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%),</a:t>
            </a:r>
            <a:r>
              <a:rPr sz="1300" spc="2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Індії</a:t>
            </a:r>
            <a:r>
              <a:rPr sz="1300" spc="2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(1,6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%)</a:t>
            </a:r>
            <a:r>
              <a:rPr sz="1300" spc="2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та</a:t>
            </a:r>
            <a:r>
              <a:rPr sz="1300" spc="2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США</a:t>
            </a:r>
            <a:r>
              <a:rPr sz="1300" spc="2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(1,5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%). </a:t>
            </a:r>
            <a:r>
              <a:rPr sz="1300" dirty="0">
                <a:latin typeface="Times New Roman"/>
                <a:cs typeface="Times New Roman"/>
              </a:rPr>
              <a:t>Серед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основних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торговельних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партнерів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найбільше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поліпшився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показник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експорту </a:t>
            </a:r>
            <a:r>
              <a:rPr sz="1300" dirty="0">
                <a:latin typeface="Times New Roman"/>
                <a:cs typeface="Times New Roman"/>
              </a:rPr>
              <a:t>до</a:t>
            </a:r>
            <a:r>
              <a:rPr sz="1300" spc="3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Туреччини</a:t>
            </a:r>
            <a:r>
              <a:rPr sz="1300" spc="3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(на</a:t>
            </a:r>
            <a:r>
              <a:rPr sz="1300" spc="3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24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%)</a:t>
            </a:r>
            <a:r>
              <a:rPr sz="1300" spc="3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за</a:t>
            </a:r>
            <a:r>
              <a:rPr sz="1300" spc="3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рахунок</a:t>
            </a:r>
            <a:r>
              <a:rPr sz="1300" spc="3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нарощування</a:t>
            </a:r>
            <a:r>
              <a:rPr sz="1300" spc="3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поставок</a:t>
            </a:r>
            <a:r>
              <a:rPr sz="1300" spc="3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олії</a:t>
            </a:r>
            <a:r>
              <a:rPr sz="1300" spc="35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соняшникової, </a:t>
            </a:r>
            <a:r>
              <a:rPr sz="1300" dirty="0">
                <a:latin typeface="Times New Roman"/>
                <a:cs typeface="Times New Roman"/>
              </a:rPr>
              <a:t>пшениці,</a:t>
            </a:r>
            <a:r>
              <a:rPr sz="1300" spc="3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соєвих</a:t>
            </a:r>
            <a:r>
              <a:rPr sz="1300" spc="3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бобів,</a:t>
            </a:r>
            <a:r>
              <a:rPr sz="1300" spc="3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ячменю,</a:t>
            </a:r>
            <a:r>
              <a:rPr sz="1300" spc="3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гороху,</a:t>
            </a:r>
            <a:r>
              <a:rPr sz="1300" spc="3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лісоматеріалів,</a:t>
            </a:r>
            <a:r>
              <a:rPr sz="1300" spc="40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феросплавів,</a:t>
            </a:r>
            <a:r>
              <a:rPr sz="1300" spc="38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двигунів, запчастин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залізничних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локомотивів,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моторних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вагонів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трамваїв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тощо.</a:t>
            </a:r>
            <a:endParaRPr sz="1300">
              <a:latin typeface="Times New Roman"/>
              <a:cs typeface="Times New Roman"/>
            </a:endParaRPr>
          </a:p>
          <a:p>
            <a:pPr marL="101600" marR="95885" indent="359410" algn="just">
              <a:lnSpc>
                <a:spcPct val="95900"/>
              </a:lnSpc>
              <a:spcBef>
                <a:spcPts val="295"/>
              </a:spcBef>
            </a:pPr>
            <a:r>
              <a:rPr sz="1300" dirty="0">
                <a:latin typeface="Times New Roman"/>
                <a:cs typeface="Times New Roman"/>
              </a:rPr>
              <a:t>Зважаючи</a:t>
            </a:r>
            <a:r>
              <a:rPr sz="1300" spc="25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</a:t>
            </a:r>
            <a:r>
              <a:rPr sz="1300" spc="2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потреби</a:t>
            </a:r>
            <a:r>
              <a:rPr sz="1300" spc="2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української</a:t>
            </a:r>
            <a:r>
              <a:rPr sz="1300" spc="25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економіки,</a:t>
            </a:r>
            <a:r>
              <a:rPr sz="1300" spc="2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помітно</a:t>
            </a:r>
            <a:r>
              <a:rPr sz="1300" spc="2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зріс</a:t>
            </a:r>
            <a:r>
              <a:rPr sz="1300" spc="2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імпорт</a:t>
            </a:r>
            <a:r>
              <a:rPr sz="1300" spc="2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</a:t>
            </a:r>
            <a:r>
              <a:rPr sz="1300" spc="25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Китаю </a:t>
            </a:r>
            <a:r>
              <a:rPr sz="1300" dirty="0">
                <a:latin typeface="Times New Roman"/>
                <a:cs typeface="Times New Roman"/>
              </a:rPr>
              <a:t>(зокрема</a:t>
            </a:r>
            <a:r>
              <a:rPr sz="1300" spc="4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автомобілів,</a:t>
            </a:r>
            <a:r>
              <a:rPr sz="1300" spc="4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безпілотних</a:t>
            </a:r>
            <a:r>
              <a:rPr sz="1300" spc="4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літальних</a:t>
            </a:r>
            <a:r>
              <a:rPr sz="1300" spc="4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апаратів,</a:t>
            </a:r>
            <a:r>
              <a:rPr sz="1300" spc="48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комп’ютерів,</a:t>
            </a:r>
            <a:r>
              <a:rPr sz="1300" spc="47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побутової </a:t>
            </a:r>
            <a:r>
              <a:rPr sz="1300" dirty="0">
                <a:latin typeface="Times New Roman"/>
                <a:cs typeface="Times New Roman"/>
              </a:rPr>
              <a:t>техніки,</a:t>
            </a:r>
            <a:r>
              <a:rPr sz="1300" spc="280" dirty="0">
                <a:latin typeface="Times New Roman"/>
                <a:cs typeface="Times New Roman"/>
              </a:rPr>
              <a:t>   </a:t>
            </a:r>
            <a:r>
              <a:rPr sz="1300" dirty="0">
                <a:latin typeface="Times New Roman"/>
                <a:cs typeface="Times New Roman"/>
              </a:rPr>
              <a:t>металопродукції,</a:t>
            </a:r>
            <a:r>
              <a:rPr sz="1300" spc="280" dirty="0">
                <a:latin typeface="Times New Roman"/>
                <a:cs typeface="Times New Roman"/>
              </a:rPr>
              <a:t>   </a:t>
            </a:r>
            <a:r>
              <a:rPr sz="1300" dirty="0">
                <a:latin typeface="Times New Roman"/>
                <a:cs typeface="Times New Roman"/>
              </a:rPr>
              <a:t>електрогенераторних</a:t>
            </a:r>
            <a:r>
              <a:rPr sz="1300" spc="290" dirty="0">
                <a:latin typeface="Times New Roman"/>
                <a:cs typeface="Times New Roman"/>
              </a:rPr>
              <a:t>   </a:t>
            </a:r>
            <a:r>
              <a:rPr sz="1300" dirty="0">
                <a:latin typeface="Times New Roman"/>
                <a:cs typeface="Times New Roman"/>
              </a:rPr>
              <a:t>установок,</a:t>
            </a:r>
            <a:r>
              <a:rPr sz="1300" spc="280" dirty="0">
                <a:latin typeface="Times New Roman"/>
                <a:cs typeface="Times New Roman"/>
              </a:rPr>
              <a:t>   </a:t>
            </a:r>
            <a:r>
              <a:rPr sz="1300" spc="-10" dirty="0">
                <a:latin typeface="Times New Roman"/>
                <a:cs typeface="Times New Roman"/>
              </a:rPr>
              <a:t>акумуляторів </a:t>
            </a:r>
            <a:r>
              <a:rPr sz="1300" dirty="0">
                <a:latin typeface="Times New Roman"/>
                <a:cs typeface="Times New Roman"/>
              </a:rPr>
              <a:t>електричних,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засобів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захисту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рослин,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добрив,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нафтопродуктів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тощо)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та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Туреччини </a:t>
            </a:r>
            <a:r>
              <a:rPr sz="1300" dirty="0">
                <a:latin typeface="Times New Roman"/>
                <a:cs typeface="Times New Roman"/>
              </a:rPr>
              <a:t>(нафтопродуктів,</a:t>
            </a:r>
            <a:r>
              <a:rPr sz="1300" spc="260" dirty="0">
                <a:latin typeface="Times New Roman"/>
                <a:cs typeface="Times New Roman"/>
              </a:rPr>
              <a:t>   </a:t>
            </a:r>
            <a:r>
              <a:rPr sz="1300" dirty="0">
                <a:latin typeface="Times New Roman"/>
                <a:cs typeface="Times New Roman"/>
              </a:rPr>
              <a:t>електрогенераторних</a:t>
            </a:r>
            <a:r>
              <a:rPr sz="1300" spc="275" dirty="0">
                <a:latin typeface="Times New Roman"/>
                <a:cs typeface="Times New Roman"/>
              </a:rPr>
              <a:t>   </a:t>
            </a:r>
            <a:r>
              <a:rPr sz="1300" dirty="0">
                <a:latin typeface="Times New Roman"/>
                <a:cs typeface="Times New Roman"/>
              </a:rPr>
              <a:t>установок,</a:t>
            </a:r>
            <a:r>
              <a:rPr sz="1300" spc="265" dirty="0">
                <a:latin typeface="Times New Roman"/>
                <a:cs typeface="Times New Roman"/>
              </a:rPr>
              <a:t>   </a:t>
            </a:r>
            <a:r>
              <a:rPr sz="1300" dirty="0">
                <a:latin typeface="Times New Roman"/>
                <a:cs typeface="Times New Roman"/>
              </a:rPr>
              <a:t>транспортних</a:t>
            </a:r>
            <a:r>
              <a:rPr sz="1300" spc="260" dirty="0">
                <a:latin typeface="Times New Roman"/>
                <a:cs typeface="Times New Roman"/>
              </a:rPr>
              <a:t>   </a:t>
            </a:r>
            <a:r>
              <a:rPr sz="1300" spc="-10" dirty="0">
                <a:latin typeface="Times New Roman"/>
                <a:cs typeface="Times New Roman"/>
              </a:rPr>
              <a:t>засобів, </a:t>
            </a:r>
            <a:r>
              <a:rPr sz="1300" dirty="0">
                <a:latin typeface="Times New Roman"/>
                <a:cs typeface="Times New Roman"/>
              </a:rPr>
              <a:t>металопродукції,</a:t>
            </a:r>
            <a:r>
              <a:rPr sz="1300" spc="1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шин</a:t>
            </a:r>
            <a:r>
              <a:rPr sz="1300" spc="1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та</a:t>
            </a:r>
            <a:r>
              <a:rPr sz="1300" spc="1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покришок,</a:t>
            </a:r>
            <a:r>
              <a:rPr sz="1300" spc="1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лікарських</a:t>
            </a:r>
            <a:r>
              <a:rPr sz="1300" spc="1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засобів,</a:t>
            </a:r>
            <a:r>
              <a:rPr sz="1300" spc="1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солі,</a:t>
            </a:r>
            <a:r>
              <a:rPr sz="1300" spc="1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овочів,</a:t>
            </a:r>
            <a:r>
              <a:rPr sz="1300" spc="2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риби</a:t>
            </a:r>
            <a:r>
              <a:rPr sz="1300" spc="17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свіжої </a:t>
            </a:r>
            <a:r>
              <a:rPr sz="1300" dirty="0">
                <a:latin typeface="Times New Roman"/>
                <a:cs typeface="Times New Roman"/>
              </a:rPr>
              <a:t>тощо)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(</a:t>
            </a:r>
            <a:r>
              <a:rPr sz="1300" i="1" dirty="0">
                <a:latin typeface="Times New Roman"/>
                <a:cs typeface="Times New Roman"/>
              </a:rPr>
              <a:t>табл.</a:t>
            </a:r>
            <a:r>
              <a:rPr sz="1300" i="1" spc="-20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2,</a:t>
            </a:r>
            <a:r>
              <a:rPr sz="1300" i="1" spc="-20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рис.</a:t>
            </a:r>
            <a:r>
              <a:rPr sz="1300" i="1" spc="-15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3</a:t>
            </a:r>
            <a:r>
              <a:rPr sz="1300" i="1" spc="-10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і</a:t>
            </a:r>
            <a:r>
              <a:rPr sz="1300" i="1" spc="-20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4,</a:t>
            </a:r>
            <a:r>
              <a:rPr sz="1300" i="1" spc="-20" dirty="0">
                <a:latin typeface="Times New Roman"/>
                <a:cs typeface="Times New Roman"/>
              </a:rPr>
              <a:t> </a:t>
            </a:r>
            <a:r>
              <a:rPr sz="1300" i="1" spc="-10" dirty="0">
                <a:latin typeface="Times New Roman"/>
                <a:cs typeface="Times New Roman"/>
              </a:rPr>
              <a:t>додаток</a:t>
            </a:r>
            <a:r>
              <a:rPr sz="1300" spc="-10" dirty="0">
                <a:latin typeface="Times New Roman"/>
                <a:cs typeface="Times New Roman"/>
              </a:rPr>
              <a:t>).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80820" y="9440874"/>
            <a:ext cx="1829435" cy="7620"/>
          </a:xfrm>
          <a:custGeom>
            <a:avLst/>
            <a:gdLst/>
            <a:ahLst/>
            <a:cxnLst/>
            <a:rect l="l" t="t" r="r" b="b"/>
            <a:pathLst>
              <a:path w="1829435" h="7620">
                <a:moveTo>
                  <a:pt x="1829054" y="0"/>
                </a:moveTo>
                <a:lnTo>
                  <a:pt x="0" y="0"/>
                </a:lnTo>
                <a:lnTo>
                  <a:pt x="0" y="7620"/>
                </a:lnTo>
                <a:lnTo>
                  <a:pt x="1829054" y="7620"/>
                </a:lnTo>
                <a:lnTo>
                  <a:pt x="18290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068120" y="9470237"/>
            <a:ext cx="5962650" cy="363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000"/>
              </a:lnSpc>
              <a:spcBef>
                <a:spcPts val="100"/>
              </a:spcBef>
            </a:pPr>
            <a:r>
              <a:rPr sz="975" baseline="38461" dirty="0">
                <a:latin typeface="Times New Roman"/>
                <a:cs typeface="Times New Roman"/>
              </a:rPr>
              <a:t>8</a:t>
            </a:r>
            <a:r>
              <a:rPr sz="975" spc="569" baseline="38461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Five</a:t>
            </a:r>
            <a:r>
              <a:rPr sz="1000" spc="44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European</a:t>
            </a:r>
            <a:r>
              <a:rPr sz="1000" spc="434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countries</a:t>
            </a:r>
            <a:r>
              <a:rPr sz="1000" spc="45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will</a:t>
            </a:r>
            <a:r>
              <a:rPr sz="1000" spc="44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extend</a:t>
            </a:r>
            <a:r>
              <a:rPr sz="1000" spc="44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ban</a:t>
            </a:r>
            <a:r>
              <a:rPr sz="1000" spc="44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on</a:t>
            </a:r>
            <a:r>
              <a:rPr sz="1000" spc="434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Ukraine’s</a:t>
            </a:r>
            <a:r>
              <a:rPr sz="1000" spc="44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grain</a:t>
            </a:r>
            <a:r>
              <a:rPr sz="1000" spc="434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but</a:t>
            </a:r>
            <a:r>
              <a:rPr sz="1000" spc="44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let</a:t>
            </a:r>
            <a:r>
              <a:rPr sz="1000" spc="44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it</a:t>
            </a:r>
            <a:r>
              <a:rPr sz="1000" spc="44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head</a:t>
            </a:r>
            <a:r>
              <a:rPr sz="1000" spc="45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to</a:t>
            </a:r>
            <a:r>
              <a:rPr sz="1000" spc="434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other</a:t>
            </a:r>
            <a:r>
              <a:rPr sz="1000" spc="44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places.</a:t>
            </a:r>
            <a:r>
              <a:rPr sz="1000" spc="434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URL: </a:t>
            </a:r>
            <a:r>
              <a:rPr sz="1000" spc="-10" dirty="0">
                <a:latin typeface="Times New Roman"/>
                <a:cs typeface="Times New Roman"/>
              </a:rPr>
              <a:t>https://apnews.com/article/grain-import-ban-ukraine-russia-war-85491c0420045fca26ad37907e3e0d74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65411" y="763269"/>
            <a:ext cx="720090" cy="568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4930">
              <a:lnSpc>
                <a:spcPct val="100000"/>
              </a:lnSpc>
              <a:spcBef>
                <a:spcPts val="95"/>
              </a:spcBef>
            </a:pPr>
            <a:r>
              <a:rPr sz="1300" i="1" spc="-10" dirty="0">
                <a:latin typeface="Times New Roman"/>
                <a:cs typeface="Times New Roman"/>
              </a:rPr>
              <a:t>Додаток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300" i="1" dirty="0">
                <a:latin typeface="Times New Roman"/>
                <a:cs typeface="Times New Roman"/>
              </a:rPr>
              <a:t>Таблиця</a:t>
            </a:r>
            <a:r>
              <a:rPr sz="1300" i="1" spc="-50" dirty="0">
                <a:latin typeface="Times New Roman"/>
                <a:cs typeface="Times New Roman"/>
              </a:rPr>
              <a:t> 1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70150" y="1453642"/>
            <a:ext cx="7513955" cy="568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dirty="0">
                <a:latin typeface="Times New Roman"/>
                <a:cs typeface="Times New Roman"/>
              </a:rPr>
              <a:t>Товарна</a:t>
            </a:r>
            <a:r>
              <a:rPr sz="1300" b="1" spc="-55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структура</a:t>
            </a:r>
            <a:r>
              <a:rPr sz="1300" b="1" spc="-50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зовнішньої</a:t>
            </a:r>
            <a:r>
              <a:rPr sz="1300" b="1" spc="-50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торгівлі</a:t>
            </a:r>
            <a:r>
              <a:rPr sz="1300" b="1" spc="-50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товарами</a:t>
            </a:r>
            <a:r>
              <a:rPr sz="1300" b="1" spc="-25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за</a:t>
            </a:r>
            <a:r>
              <a:rPr sz="1300" b="1" spc="-50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січень</a:t>
            </a:r>
            <a:r>
              <a:rPr sz="1300" b="1" spc="-40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–</a:t>
            </a:r>
            <a:r>
              <a:rPr sz="1300" b="1" spc="-35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червень</a:t>
            </a:r>
            <a:r>
              <a:rPr sz="1300" b="1" spc="-40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2023</a:t>
            </a:r>
            <a:r>
              <a:rPr sz="1300" b="1" spc="-50" dirty="0">
                <a:latin typeface="Times New Roman"/>
                <a:cs typeface="Times New Roman"/>
              </a:rPr>
              <a:t> </a:t>
            </a:r>
            <a:r>
              <a:rPr sz="1300" b="1" spc="-25" dirty="0">
                <a:latin typeface="Times New Roman"/>
                <a:cs typeface="Times New Roman"/>
              </a:rPr>
              <a:t>р.</a:t>
            </a:r>
            <a:endParaRPr sz="13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165"/>
              </a:spcBef>
            </a:pPr>
            <a:r>
              <a:rPr sz="1300" i="1" dirty="0">
                <a:latin typeface="Times New Roman"/>
                <a:cs typeface="Times New Roman"/>
              </a:rPr>
              <a:t>млн</a:t>
            </a:r>
            <a:r>
              <a:rPr sz="1300" i="1" spc="-30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дол.</a:t>
            </a:r>
            <a:r>
              <a:rPr sz="1300" i="1" spc="-30" dirty="0">
                <a:latin typeface="Times New Roman"/>
                <a:cs typeface="Times New Roman"/>
              </a:rPr>
              <a:t> </a:t>
            </a:r>
            <a:r>
              <a:rPr sz="1300" i="1" spc="-25" dirty="0">
                <a:latin typeface="Times New Roman"/>
                <a:cs typeface="Times New Roman"/>
              </a:rPr>
              <a:t>США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6627" y="6608774"/>
            <a:ext cx="15144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dirty="0">
                <a:latin typeface="Times New Roman"/>
                <a:cs typeface="Times New Roman"/>
              </a:rPr>
              <a:t>Джерело: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Держмитслужба</a:t>
            </a:r>
            <a:r>
              <a:rPr sz="1000" i="1" spc="-10" dirty="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20062" y="2052459"/>
          <a:ext cx="9489440" cy="4498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15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10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23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05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9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848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54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2067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76860">
                        <a:lnSpc>
                          <a:spcPct val="100000"/>
                        </a:lnSpc>
                      </a:pPr>
                      <a:r>
                        <a:rPr sz="1050" b="1" spc="110" dirty="0">
                          <a:solidFill>
                            <a:srgbClr val="000080"/>
                          </a:solidFill>
                          <a:latin typeface="Times New Roman"/>
                          <a:cs typeface="Times New Roman"/>
                        </a:rPr>
                        <a:t>Код</a:t>
                      </a:r>
                      <a:r>
                        <a:rPr sz="1050" b="1" spc="85" dirty="0">
                          <a:solidFill>
                            <a:srgbClr val="00008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75" dirty="0">
                          <a:solidFill>
                            <a:srgbClr val="000080"/>
                          </a:solidFill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050" b="1" spc="100" dirty="0">
                          <a:solidFill>
                            <a:srgbClr val="00008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85" dirty="0">
                          <a:solidFill>
                            <a:srgbClr val="000080"/>
                          </a:solidFill>
                          <a:latin typeface="Times New Roman"/>
                          <a:cs typeface="Times New Roman"/>
                        </a:rPr>
                        <a:t>найменування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8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80"/>
                      </a:solidFill>
                      <a:prstDash val="solid"/>
                    </a:lnT>
                    <a:lnB w="9525">
                      <a:solidFill>
                        <a:srgbClr val="00008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050" b="1" spc="95" dirty="0">
                          <a:solidFill>
                            <a:srgbClr val="000080"/>
                          </a:solidFill>
                          <a:latin typeface="Times New Roman"/>
                          <a:cs typeface="Times New Roman"/>
                        </a:rPr>
                        <a:t>2022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654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8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050" b="1" spc="95" dirty="0">
                          <a:solidFill>
                            <a:srgbClr val="000080"/>
                          </a:solidFill>
                          <a:latin typeface="Times New Roman"/>
                          <a:cs typeface="Times New Roman"/>
                        </a:rPr>
                        <a:t>2023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654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8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900" b="1" spc="130" dirty="0">
                          <a:solidFill>
                            <a:srgbClr val="000080"/>
                          </a:solidFill>
                          <a:latin typeface="Times New Roman"/>
                          <a:cs typeface="Times New Roman"/>
                        </a:rPr>
                        <a:t>Зміни</a:t>
                      </a:r>
                      <a:r>
                        <a:rPr sz="900" b="1" spc="50" dirty="0">
                          <a:solidFill>
                            <a:srgbClr val="00008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10" dirty="0">
                          <a:solidFill>
                            <a:srgbClr val="000080"/>
                          </a:solidFill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900" b="1" spc="70" dirty="0">
                          <a:solidFill>
                            <a:srgbClr val="00008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105" dirty="0">
                          <a:solidFill>
                            <a:srgbClr val="000080"/>
                          </a:solidFill>
                          <a:latin typeface="Times New Roman"/>
                          <a:cs typeface="Times New Roman"/>
                        </a:rPr>
                        <a:t>попереднього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b="1" spc="105" dirty="0">
                          <a:solidFill>
                            <a:srgbClr val="000080"/>
                          </a:solidFill>
                          <a:latin typeface="Times New Roman"/>
                          <a:cs typeface="Times New Roman"/>
                        </a:rPr>
                        <a:t>періоду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80"/>
                      </a:solidFill>
                      <a:prstDash val="solid"/>
                    </a:lnR>
                    <a:lnT w="9525">
                      <a:solidFill>
                        <a:srgbClr val="00008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5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9525">
                      <a:solidFill>
                        <a:srgbClr val="00008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80"/>
                      </a:solidFill>
                      <a:prstDash val="solid"/>
                    </a:lnT>
                    <a:lnB w="9525">
                      <a:solidFill>
                        <a:srgbClr val="00008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330"/>
                        </a:spcBef>
                        <a:tabLst>
                          <a:tab pos="829944" algn="l"/>
                          <a:tab pos="1541145" algn="l"/>
                          <a:tab pos="2210435" algn="l"/>
                        </a:tabLst>
                      </a:pPr>
                      <a:r>
                        <a:rPr sz="850" b="1" spc="65" dirty="0">
                          <a:solidFill>
                            <a:srgbClr val="000080"/>
                          </a:solidFill>
                          <a:latin typeface="Times New Roman"/>
                          <a:cs typeface="Times New Roman"/>
                        </a:rPr>
                        <a:t>Товарообіг</a:t>
                      </a:r>
                      <a:r>
                        <a:rPr sz="850" b="1" dirty="0">
                          <a:solidFill>
                            <a:srgbClr val="000080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50" b="1" spc="65" dirty="0">
                          <a:solidFill>
                            <a:srgbClr val="000080"/>
                          </a:solidFill>
                          <a:latin typeface="Times New Roman"/>
                          <a:cs typeface="Times New Roman"/>
                        </a:rPr>
                        <a:t>Експорт</a:t>
                      </a:r>
                      <a:r>
                        <a:rPr sz="850" b="1" dirty="0">
                          <a:solidFill>
                            <a:srgbClr val="000080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50" b="1" spc="70" dirty="0">
                          <a:solidFill>
                            <a:srgbClr val="000080"/>
                          </a:solidFill>
                          <a:latin typeface="Times New Roman"/>
                          <a:cs typeface="Times New Roman"/>
                        </a:rPr>
                        <a:t>Імпорт</a:t>
                      </a:r>
                      <a:r>
                        <a:rPr sz="850" b="1" dirty="0">
                          <a:solidFill>
                            <a:srgbClr val="000080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50" b="1" spc="75" dirty="0">
                          <a:solidFill>
                            <a:srgbClr val="000080"/>
                          </a:solidFill>
                          <a:latin typeface="Times New Roman"/>
                          <a:cs typeface="Times New Roman"/>
                        </a:rPr>
                        <a:t>Сальдо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8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330"/>
                        </a:spcBef>
                        <a:tabLst>
                          <a:tab pos="813435" algn="l"/>
                          <a:tab pos="1499235" algn="l"/>
                          <a:tab pos="2143760" algn="l"/>
                        </a:tabLst>
                      </a:pPr>
                      <a:r>
                        <a:rPr sz="850" b="1" spc="65" dirty="0">
                          <a:solidFill>
                            <a:srgbClr val="000080"/>
                          </a:solidFill>
                          <a:latin typeface="Times New Roman"/>
                          <a:cs typeface="Times New Roman"/>
                        </a:rPr>
                        <a:t>Товарообіг</a:t>
                      </a:r>
                      <a:r>
                        <a:rPr sz="850" b="1" dirty="0">
                          <a:solidFill>
                            <a:srgbClr val="000080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50" b="1" spc="65" dirty="0">
                          <a:solidFill>
                            <a:srgbClr val="000080"/>
                          </a:solidFill>
                          <a:latin typeface="Times New Roman"/>
                          <a:cs typeface="Times New Roman"/>
                        </a:rPr>
                        <a:t>Експорт</a:t>
                      </a:r>
                      <a:r>
                        <a:rPr sz="850" b="1" dirty="0">
                          <a:solidFill>
                            <a:srgbClr val="000080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50" b="1" spc="70" dirty="0">
                          <a:solidFill>
                            <a:srgbClr val="000080"/>
                          </a:solidFill>
                          <a:latin typeface="Times New Roman"/>
                          <a:cs typeface="Times New Roman"/>
                        </a:rPr>
                        <a:t>Імпорт</a:t>
                      </a:r>
                      <a:r>
                        <a:rPr sz="850" b="1" dirty="0">
                          <a:solidFill>
                            <a:srgbClr val="000080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850" b="1" spc="75" dirty="0">
                          <a:solidFill>
                            <a:srgbClr val="000080"/>
                          </a:solidFill>
                          <a:latin typeface="Times New Roman"/>
                          <a:cs typeface="Times New Roman"/>
                        </a:rPr>
                        <a:t>Сальдо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8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850" b="1" spc="75" dirty="0">
                          <a:solidFill>
                            <a:srgbClr val="000080"/>
                          </a:solidFill>
                          <a:latin typeface="Times New Roman"/>
                          <a:cs typeface="Times New Roman"/>
                        </a:rPr>
                        <a:t>Товарообіг</a:t>
                      </a:r>
                      <a:r>
                        <a:rPr sz="850" b="1" spc="310" dirty="0">
                          <a:solidFill>
                            <a:srgbClr val="00008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b="1" spc="75" dirty="0">
                          <a:solidFill>
                            <a:srgbClr val="000080"/>
                          </a:solidFill>
                          <a:latin typeface="Times New Roman"/>
                          <a:cs typeface="Times New Roman"/>
                        </a:rPr>
                        <a:t>Експорт</a:t>
                      </a:r>
                      <a:r>
                        <a:rPr sz="850" b="1" spc="265" dirty="0">
                          <a:solidFill>
                            <a:srgbClr val="000080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850" b="1" spc="70" dirty="0">
                          <a:solidFill>
                            <a:srgbClr val="000080"/>
                          </a:solidFill>
                          <a:latin typeface="Times New Roman"/>
                          <a:cs typeface="Times New Roman"/>
                        </a:rPr>
                        <a:t>Імпорт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8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8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780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b="1" spc="105" dirty="0">
                          <a:latin typeface="Arial Narrow"/>
                          <a:cs typeface="Arial Narrow"/>
                        </a:rPr>
                        <a:t>Всього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T="33655" marB="0">
                    <a:lnL w="9525">
                      <a:solidFill>
                        <a:srgbClr val="00008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80"/>
                      </a:solidFill>
                      <a:prstDash val="solid"/>
                    </a:lnT>
                    <a:lnB w="9525">
                      <a:solidFill>
                        <a:srgbClr val="00008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2222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b="1" spc="114" dirty="0">
                          <a:latin typeface="Arial Narrow"/>
                          <a:cs typeface="Arial Narrow"/>
                        </a:rPr>
                        <a:t>47</a:t>
                      </a:r>
                      <a:r>
                        <a:rPr sz="1300" b="1" spc="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300" b="1" spc="90" dirty="0">
                          <a:latin typeface="Arial Narrow"/>
                          <a:cs typeface="Arial Narrow"/>
                        </a:rPr>
                        <a:t>939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T="336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80"/>
                      </a:solidFill>
                      <a:prstDash val="solid"/>
                    </a:lnT>
                    <a:lnB w="9525">
                      <a:solidFill>
                        <a:srgbClr val="00008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2222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b="1" spc="114" dirty="0">
                          <a:latin typeface="Arial Narrow"/>
                          <a:cs typeface="Arial Narrow"/>
                        </a:rPr>
                        <a:t>22</a:t>
                      </a:r>
                      <a:r>
                        <a:rPr sz="1300" b="1" spc="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300" b="1" spc="90" dirty="0">
                          <a:latin typeface="Arial Narrow"/>
                          <a:cs typeface="Arial Narrow"/>
                        </a:rPr>
                        <a:t>648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T="336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80"/>
                      </a:solidFill>
                      <a:prstDash val="solid"/>
                    </a:lnT>
                    <a:lnB w="9525">
                      <a:solidFill>
                        <a:srgbClr val="00008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2222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b="1" spc="114" dirty="0">
                          <a:latin typeface="Arial Narrow"/>
                          <a:cs typeface="Arial Narrow"/>
                        </a:rPr>
                        <a:t>25</a:t>
                      </a:r>
                      <a:r>
                        <a:rPr sz="1300" b="1" spc="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300" b="1" spc="90" dirty="0">
                          <a:latin typeface="Arial Narrow"/>
                          <a:cs typeface="Arial Narrow"/>
                        </a:rPr>
                        <a:t>291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T="336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80"/>
                      </a:solidFill>
                      <a:prstDash val="solid"/>
                    </a:lnT>
                    <a:lnB w="9525">
                      <a:solidFill>
                        <a:srgbClr val="00008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2222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b="1" spc="95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-</a:t>
                      </a:r>
                      <a:r>
                        <a:rPr sz="1300" b="1" spc="114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2</a:t>
                      </a:r>
                      <a:r>
                        <a:rPr sz="1300" b="1" spc="3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300" b="1" spc="9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642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T="336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80"/>
                      </a:solidFill>
                      <a:prstDash val="solid"/>
                    </a:lnT>
                    <a:lnB w="9525">
                      <a:solidFill>
                        <a:srgbClr val="00008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2222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b="1" spc="114" dirty="0">
                          <a:latin typeface="Arial Narrow"/>
                          <a:cs typeface="Arial Narrow"/>
                        </a:rPr>
                        <a:t>49</a:t>
                      </a:r>
                      <a:r>
                        <a:rPr sz="1300" b="1" spc="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300" b="1" spc="90" dirty="0">
                          <a:latin typeface="Arial Narrow"/>
                          <a:cs typeface="Arial Narrow"/>
                        </a:rPr>
                        <a:t>841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T="336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80"/>
                      </a:solidFill>
                      <a:prstDash val="solid"/>
                    </a:lnT>
                    <a:lnB w="9525">
                      <a:solidFill>
                        <a:srgbClr val="00008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2222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b="1" spc="114" dirty="0">
                          <a:latin typeface="Arial Narrow"/>
                          <a:cs typeface="Arial Narrow"/>
                        </a:rPr>
                        <a:t>19</a:t>
                      </a:r>
                      <a:r>
                        <a:rPr sz="1300" b="1" spc="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300" b="1" spc="90" dirty="0">
                          <a:latin typeface="Arial Narrow"/>
                          <a:cs typeface="Arial Narrow"/>
                        </a:rPr>
                        <a:t>407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T="336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80"/>
                      </a:solidFill>
                      <a:prstDash val="solid"/>
                    </a:lnT>
                    <a:lnB w="9525">
                      <a:solidFill>
                        <a:srgbClr val="00008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2222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b="1" spc="114" dirty="0">
                          <a:latin typeface="Arial Narrow"/>
                          <a:cs typeface="Arial Narrow"/>
                        </a:rPr>
                        <a:t>30</a:t>
                      </a:r>
                      <a:r>
                        <a:rPr sz="1300" b="1" spc="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300" b="1" spc="90" dirty="0">
                          <a:latin typeface="Arial Narrow"/>
                          <a:cs typeface="Arial Narrow"/>
                        </a:rPr>
                        <a:t>434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T="336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80"/>
                      </a:solidFill>
                      <a:prstDash val="solid"/>
                    </a:lnT>
                    <a:lnB w="9525">
                      <a:solidFill>
                        <a:srgbClr val="00008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22860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b="1" spc="95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-</a:t>
                      </a:r>
                      <a:r>
                        <a:rPr sz="1300" b="1" spc="114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11</a:t>
                      </a:r>
                      <a:r>
                        <a:rPr sz="1300" b="1" spc="3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300" b="1" spc="9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027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T="336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80"/>
                      </a:solidFill>
                      <a:prstDash val="solid"/>
                    </a:lnT>
                    <a:lnB w="9525">
                      <a:solidFill>
                        <a:srgbClr val="00008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b="1" spc="125" dirty="0">
                          <a:solidFill>
                            <a:srgbClr val="000080"/>
                          </a:solidFill>
                          <a:latin typeface="Arial Narrow"/>
                          <a:cs typeface="Arial Narrow"/>
                        </a:rPr>
                        <a:t>4%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T="336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80"/>
                      </a:solidFill>
                      <a:prstDash val="solid"/>
                    </a:lnT>
                    <a:lnB w="9525">
                      <a:solidFill>
                        <a:srgbClr val="00008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b="1" spc="95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-</a:t>
                      </a:r>
                      <a:r>
                        <a:rPr sz="1300" b="1" spc="114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14%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T="336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80"/>
                      </a:solidFill>
                      <a:prstDash val="solid"/>
                    </a:lnT>
                    <a:lnB w="9525">
                      <a:solidFill>
                        <a:srgbClr val="00008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b="1" spc="114" dirty="0">
                          <a:solidFill>
                            <a:srgbClr val="000080"/>
                          </a:solidFill>
                          <a:latin typeface="Arial Narrow"/>
                          <a:cs typeface="Arial Narrow"/>
                        </a:rPr>
                        <a:t>20%</a:t>
                      </a:r>
                      <a:endParaRPr sz="1300">
                        <a:latin typeface="Arial Narrow"/>
                        <a:cs typeface="Arial Narrow"/>
                      </a:endParaRPr>
                    </a:p>
                  </a:txBody>
                  <a:tcPr marL="0" marR="0" marT="336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80"/>
                      </a:solidFill>
                      <a:prstDash val="solid"/>
                    </a:lnR>
                    <a:lnT w="9525">
                      <a:solidFill>
                        <a:srgbClr val="000080"/>
                      </a:solidFill>
                      <a:prstDash val="solid"/>
                    </a:lnT>
                    <a:lnB w="9525">
                      <a:solidFill>
                        <a:srgbClr val="00008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645">
                <a:tc>
                  <a:txBody>
                    <a:bodyPr/>
                    <a:lstStyle/>
                    <a:p>
                      <a:pPr marL="28575" marR="110489">
                        <a:lnSpc>
                          <a:spcPts val="1320"/>
                        </a:lnSpc>
                      </a:pPr>
                      <a:r>
                        <a:rPr sz="1050" i="1" spc="65" dirty="0">
                          <a:latin typeface="Arial Narrow"/>
                          <a:cs typeface="Arial Narrow"/>
                        </a:rPr>
                        <a:t>1-</a:t>
                      </a:r>
                      <a:r>
                        <a:rPr sz="1050" i="1" spc="85" dirty="0">
                          <a:latin typeface="Arial Narrow"/>
                          <a:cs typeface="Arial Narrow"/>
                        </a:rPr>
                        <a:t>24</a:t>
                      </a:r>
                      <a:r>
                        <a:rPr sz="1050" i="1" spc="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50" i="1" spc="80" dirty="0">
                          <a:latin typeface="Arial Narrow"/>
                          <a:cs typeface="Arial Narrow"/>
                        </a:rPr>
                        <a:t>Продовольчі</a:t>
                      </a:r>
                      <a:r>
                        <a:rPr sz="1050" i="1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50" i="1" spc="90" dirty="0">
                          <a:latin typeface="Arial Narrow"/>
                          <a:cs typeface="Arial Narrow"/>
                        </a:rPr>
                        <a:t>товари</a:t>
                      </a:r>
                      <a:r>
                        <a:rPr sz="1050" i="1" spc="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50" i="1" spc="95" dirty="0">
                          <a:latin typeface="Arial Narrow"/>
                          <a:cs typeface="Arial Narrow"/>
                        </a:rPr>
                        <a:t>та</a:t>
                      </a:r>
                      <a:r>
                        <a:rPr sz="1050" i="1" spc="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50" i="1" spc="30" dirty="0">
                          <a:latin typeface="Arial Narrow"/>
                          <a:cs typeface="Arial Narrow"/>
                        </a:rPr>
                        <a:t>с/г </a:t>
                      </a:r>
                      <a:r>
                        <a:rPr sz="1050" i="1" spc="65" dirty="0">
                          <a:latin typeface="Arial Narrow"/>
                          <a:cs typeface="Arial Narrow"/>
                        </a:rPr>
                        <a:t>продукція</a:t>
                      </a:r>
                      <a:endParaRPr sz="105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9525">
                      <a:solidFill>
                        <a:srgbClr val="000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000080"/>
                      </a:solidFill>
                      <a:prstDash val="solid"/>
                    </a:lnT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100" dirty="0">
                          <a:latin typeface="Arial Narrow"/>
                          <a:cs typeface="Arial Narrow"/>
                        </a:rPr>
                        <a:t>12</a:t>
                      </a:r>
                      <a:r>
                        <a:rPr sz="1150" spc="9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50" spc="80" dirty="0">
                          <a:latin typeface="Arial Narrow"/>
                          <a:cs typeface="Arial Narrow"/>
                        </a:rPr>
                        <a:t>822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80"/>
                      </a:solidFill>
                      <a:prstDash val="solid"/>
                    </a:lnT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100" dirty="0">
                          <a:latin typeface="Arial Narrow"/>
                          <a:cs typeface="Arial Narrow"/>
                        </a:rPr>
                        <a:t>10</a:t>
                      </a:r>
                      <a:r>
                        <a:rPr sz="1150" spc="9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50" spc="80" dirty="0">
                          <a:latin typeface="Arial Narrow"/>
                          <a:cs typeface="Arial Narrow"/>
                        </a:rPr>
                        <a:t>060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80"/>
                      </a:solidFill>
                      <a:prstDash val="solid"/>
                    </a:lnT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2</a:t>
                      </a:r>
                      <a:r>
                        <a:rPr sz="1150" spc="8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50" spc="80" dirty="0">
                          <a:latin typeface="Arial Narrow"/>
                          <a:cs typeface="Arial Narrow"/>
                        </a:rPr>
                        <a:t>762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80"/>
                      </a:solidFill>
                      <a:prstDash val="solid"/>
                    </a:lnT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solidFill>
                            <a:srgbClr val="000080"/>
                          </a:solidFill>
                          <a:latin typeface="Arial Narrow"/>
                          <a:cs typeface="Arial Narrow"/>
                        </a:rPr>
                        <a:t>7</a:t>
                      </a:r>
                      <a:r>
                        <a:rPr sz="1150" spc="85" dirty="0">
                          <a:solidFill>
                            <a:srgbClr val="00008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50" spc="80" dirty="0">
                          <a:solidFill>
                            <a:srgbClr val="000080"/>
                          </a:solidFill>
                          <a:latin typeface="Arial Narrow"/>
                          <a:cs typeface="Arial Narrow"/>
                        </a:rPr>
                        <a:t>298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80"/>
                      </a:solidFill>
                      <a:prstDash val="solid"/>
                    </a:lnT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100" dirty="0">
                          <a:latin typeface="Arial Narrow"/>
                          <a:cs typeface="Arial Narrow"/>
                        </a:rPr>
                        <a:t>15</a:t>
                      </a:r>
                      <a:r>
                        <a:rPr sz="1150" spc="9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50" spc="80" dirty="0">
                          <a:latin typeface="Arial Narrow"/>
                          <a:cs typeface="Arial Narrow"/>
                        </a:rPr>
                        <a:t>229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80"/>
                      </a:solidFill>
                      <a:prstDash val="solid"/>
                    </a:lnT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100" dirty="0">
                          <a:latin typeface="Arial Narrow"/>
                          <a:cs typeface="Arial Narrow"/>
                        </a:rPr>
                        <a:t>11</a:t>
                      </a:r>
                      <a:r>
                        <a:rPr sz="1150" spc="9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50" spc="80" dirty="0">
                          <a:latin typeface="Arial Narrow"/>
                          <a:cs typeface="Arial Narrow"/>
                        </a:rPr>
                        <a:t>761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80"/>
                      </a:solidFill>
                      <a:prstDash val="solid"/>
                    </a:lnT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3</a:t>
                      </a:r>
                      <a:r>
                        <a:rPr sz="1150" spc="8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50" spc="80" dirty="0">
                          <a:latin typeface="Arial Narrow"/>
                          <a:cs typeface="Arial Narrow"/>
                        </a:rPr>
                        <a:t>468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80"/>
                      </a:solidFill>
                      <a:prstDash val="solid"/>
                    </a:lnT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solidFill>
                            <a:srgbClr val="000080"/>
                          </a:solidFill>
                          <a:latin typeface="Arial Narrow"/>
                          <a:cs typeface="Arial Narrow"/>
                        </a:rPr>
                        <a:t>8</a:t>
                      </a:r>
                      <a:r>
                        <a:rPr sz="1150" spc="85" dirty="0">
                          <a:solidFill>
                            <a:srgbClr val="00008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50" spc="80" dirty="0">
                          <a:solidFill>
                            <a:srgbClr val="000080"/>
                          </a:solidFill>
                          <a:latin typeface="Arial Narrow"/>
                          <a:cs typeface="Arial Narrow"/>
                        </a:rPr>
                        <a:t>293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80"/>
                      </a:solidFill>
                      <a:prstDash val="solid"/>
                    </a:lnT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110" dirty="0">
                          <a:solidFill>
                            <a:srgbClr val="000080"/>
                          </a:solidFill>
                          <a:latin typeface="Arial Narrow"/>
                          <a:cs typeface="Arial Narrow"/>
                        </a:rPr>
                        <a:t>19%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80"/>
                      </a:solidFill>
                      <a:prstDash val="solid"/>
                    </a:lnT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110" dirty="0">
                          <a:solidFill>
                            <a:srgbClr val="000080"/>
                          </a:solidFill>
                          <a:latin typeface="Arial Narrow"/>
                          <a:cs typeface="Arial Narrow"/>
                        </a:rPr>
                        <a:t>17%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80"/>
                      </a:solidFill>
                      <a:prstDash val="solid"/>
                    </a:lnT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110" dirty="0">
                          <a:solidFill>
                            <a:srgbClr val="000080"/>
                          </a:solidFill>
                          <a:latin typeface="Arial Narrow"/>
                          <a:cs typeface="Arial Narrow"/>
                        </a:rPr>
                        <a:t>26%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80"/>
                      </a:solidFill>
                      <a:prstDash val="solid"/>
                    </a:lnR>
                    <a:lnT w="9525">
                      <a:solidFill>
                        <a:srgbClr val="000080"/>
                      </a:solidFill>
                      <a:prstDash val="solid"/>
                    </a:lnT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645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050" i="1" spc="75" dirty="0">
                          <a:latin typeface="Arial Narrow"/>
                          <a:cs typeface="Arial Narrow"/>
                        </a:rPr>
                        <a:t>25-</a:t>
                      </a:r>
                      <a:r>
                        <a:rPr sz="1050" i="1" spc="85" dirty="0">
                          <a:latin typeface="Arial Narrow"/>
                          <a:cs typeface="Arial Narrow"/>
                        </a:rPr>
                        <a:t>26</a:t>
                      </a:r>
                      <a:r>
                        <a:rPr sz="1050" i="1" spc="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50" i="1" spc="80" dirty="0">
                          <a:latin typeface="Arial Narrow"/>
                          <a:cs typeface="Arial Narrow"/>
                        </a:rPr>
                        <a:t>Мінеральні</a:t>
                      </a:r>
                      <a:r>
                        <a:rPr sz="1050" i="1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50" i="1" spc="75" dirty="0">
                          <a:latin typeface="Arial Narrow"/>
                          <a:cs typeface="Arial Narrow"/>
                        </a:rPr>
                        <a:t>продукти</a:t>
                      </a:r>
                      <a:endParaRPr sz="1050">
                        <a:latin typeface="Arial Narrow"/>
                        <a:cs typeface="Arial Narrow"/>
                      </a:endParaRPr>
                    </a:p>
                  </a:txBody>
                  <a:tcPr marL="0" marR="0" marT="86360" marB="0">
                    <a:lnL w="9525">
                      <a:solidFill>
                        <a:srgbClr val="000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2</a:t>
                      </a:r>
                      <a:r>
                        <a:rPr sz="1150" spc="8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50" spc="80" dirty="0">
                          <a:latin typeface="Arial Narrow"/>
                          <a:cs typeface="Arial Narrow"/>
                        </a:rPr>
                        <a:t>522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2</a:t>
                      </a:r>
                      <a:r>
                        <a:rPr sz="1150" spc="8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50" spc="80" dirty="0">
                          <a:latin typeface="Arial Narrow"/>
                          <a:cs typeface="Arial Narrow"/>
                        </a:rPr>
                        <a:t>361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159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161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solidFill>
                            <a:srgbClr val="000080"/>
                          </a:solidFill>
                          <a:latin typeface="Arial Narrow"/>
                          <a:cs typeface="Arial Narrow"/>
                        </a:rPr>
                        <a:t>2</a:t>
                      </a:r>
                      <a:r>
                        <a:rPr sz="1150" spc="85" dirty="0">
                          <a:solidFill>
                            <a:srgbClr val="00008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50" spc="80" dirty="0">
                          <a:solidFill>
                            <a:srgbClr val="000080"/>
                          </a:solidFill>
                          <a:latin typeface="Arial Narrow"/>
                          <a:cs typeface="Arial Narrow"/>
                        </a:rPr>
                        <a:t>200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1</a:t>
                      </a:r>
                      <a:r>
                        <a:rPr sz="1150" spc="8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50" spc="80" dirty="0">
                          <a:latin typeface="Arial Narrow"/>
                          <a:cs typeface="Arial Narrow"/>
                        </a:rPr>
                        <a:t>110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159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986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0955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124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0955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solidFill>
                            <a:srgbClr val="000080"/>
                          </a:solidFill>
                          <a:latin typeface="Arial Narrow"/>
                          <a:cs typeface="Arial Narrow"/>
                        </a:rPr>
                        <a:t>862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7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-</a:t>
                      </a:r>
                      <a:r>
                        <a:rPr sz="1150" spc="10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56%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7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-</a:t>
                      </a:r>
                      <a:r>
                        <a:rPr sz="1150" spc="10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58%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7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-</a:t>
                      </a:r>
                      <a:r>
                        <a:rPr sz="1150" spc="10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23%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8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645">
                <a:tc>
                  <a:txBody>
                    <a:bodyPr/>
                    <a:lstStyle/>
                    <a:p>
                      <a:pPr marL="28575" marR="541655">
                        <a:lnSpc>
                          <a:spcPts val="1320"/>
                        </a:lnSpc>
                      </a:pPr>
                      <a:r>
                        <a:rPr sz="1050" i="1" spc="85" dirty="0">
                          <a:latin typeface="Arial Narrow"/>
                          <a:cs typeface="Arial Narrow"/>
                        </a:rPr>
                        <a:t>27</a:t>
                      </a:r>
                      <a:r>
                        <a:rPr sz="1050" i="1" spc="7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50" i="1" spc="80" dirty="0">
                          <a:latin typeface="Arial Narrow"/>
                          <a:cs typeface="Arial Narrow"/>
                        </a:rPr>
                        <a:t>Паливно-енергетичні товари</a:t>
                      </a:r>
                      <a:endParaRPr sz="105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9525">
                      <a:solidFill>
                        <a:srgbClr val="000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6</a:t>
                      </a:r>
                      <a:r>
                        <a:rPr sz="1150" spc="8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50" spc="80" dirty="0">
                          <a:latin typeface="Arial Narrow"/>
                          <a:cs typeface="Arial Narrow"/>
                        </a:rPr>
                        <a:t>869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431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6</a:t>
                      </a:r>
                      <a:r>
                        <a:rPr sz="1150" spc="8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50" spc="80" dirty="0">
                          <a:latin typeface="Arial Narrow"/>
                          <a:cs typeface="Arial Narrow"/>
                        </a:rPr>
                        <a:t>438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7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-</a:t>
                      </a:r>
                      <a:r>
                        <a:rPr sz="1150" spc="9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6 </a:t>
                      </a:r>
                      <a:r>
                        <a:rPr sz="1150" spc="8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007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6</a:t>
                      </a:r>
                      <a:r>
                        <a:rPr sz="1150" spc="8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50" spc="80" dirty="0">
                          <a:latin typeface="Arial Narrow"/>
                          <a:cs typeface="Arial Narrow"/>
                        </a:rPr>
                        <a:t>075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236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5</a:t>
                      </a:r>
                      <a:r>
                        <a:rPr sz="1150" spc="8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50" spc="80" dirty="0">
                          <a:latin typeface="Arial Narrow"/>
                          <a:cs typeface="Arial Narrow"/>
                        </a:rPr>
                        <a:t>838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7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-</a:t>
                      </a:r>
                      <a:r>
                        <a:rPr sz="1150" spc="9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5 </a:t>
                      </a:r>
                      <a:r>
                        <a:rPr sz="1150" spc="8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602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7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-</a:t>
                      </a:r>
                      <a:r>
                        <a:rPr sz="1150" spc="10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12%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7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-</a:t>
                      </a:r>
                      <a:r>
                        <a:rPr sz="1150" spc="10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45%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7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-</a:t>
                      </a:r>
                      <a:r>
                        <a:rPr sz="1150" spc="105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9%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8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645">
                <a:tc>
                  <a:txBody>
                    <a:bodyPr/>
                    <a:lstStyle/>
                    <a:p>
                      <a:pPr marL="28575" marR="616585">
                        <a:lnSpc>
                          <a:spcPts val="1320"/>
                        </a:lnSpc>
                      </a:pPr>
                      <a:r>
                        <a:rPr sz="1050" i="1" spc="75" dirty="0">
                          <a:latin typeface="Arial Narrow"/>
                          <a:cs typeface="Arial Narrow"/>
                        </a:rPr>
                        <a:t>28-</a:t>
                      </a:r>
                      <a:r>
                        <a:rPr sz="1050" i="1" spc="85" dirty="0">
                          <a:latin typeface="Arial Narrow"/>
                          <a:cs typeface="Arial Narrow"/>
                        </a:rPr>
                        <a:t>40</a:t>
                      </a:r>
                      <a:r>
                        <a:rPr sz="1050" i="1" spc="6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50" i="1" spc="70" dirty="0">
                          <a:latin typeface="Arial Narrow"/>
                          <a:cs typeface="Arial Narrow"/>
                        </a:rPr>
                        <a:t>Продукція</a:t>
                      </a:r>
                      <a:r>
                        <a:rPr sz="1050" i="1" spc="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50" i="1" spc="50" dirty="0">
                          <a:latin typeface="Arial Narrow"/>
                          <a:cs typeface="Arial Narrow"/>
                        </a:rPr>
                        <a:t>хімічної </a:t>
                      </a:r>
                      <a:r>
                        <a:rPr sz="1050" i="1" spc="80" dirty="0">
                          <a:latin typeface="Arial Narrow"/>
                          <a:cs typeface="Arial Narrow"/>
                        </a:rPr>
                        <a:t>промисловості,</a:t>
                      </a:r>
                      <a:r>
                        <a:rPr sz="1050" i="1" spc="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50" i="1" spc="60" dirty="0">
                          <a:latin typeface="Arial Narrow"/>
                          <a:cs typeface="Arial Narrow"/>
                        </a:rPr>
                        <a:t>каучук</a:t>
                      </a:r>
                      <a:endParaRPr sz="105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9525">
                      <a:solidFill>
                        <a:srgbClr val="000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5</a:t>
                      </a:r>
                      <a:r>
                        <a:rPr sz="1150" spc="8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50" spc="80" dirty="0">
                          <a:latin typeface="Arial Narrow"/>
                          <a:cs typeface="Arial Narrow"/>
                        </a:rPr>
                        <a:t>650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1</a:t>
                      </a:r>
                      <a:r>
                        <a:rPr sz="1150" spc="8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50" spc="80" dirty="0">
                          <a:latin typeface="Arial Narrow"/>
                          <a:cs typeface="Arial Narrow"/>
                        </a:rPr>
                        <a:t>042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4</a:t>
                      </a:r>
                      <a:r>
                        <a:rPr sz="1150" spc="8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50" spc="80" dirty="0">
                          <a:latin typeface="Arial Narrow"/>
                          <a:cs typeface="Arial Narrow"/>
                        </a:rPr>
                        <a:t>608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7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-</a:t>
                      </a:r>
                      <a:r>
                        <a:rPr sz="1150" spc="9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3 </a:t>
                      </a:r>
                      <a:r>
                        <a:rPr sz="1150" spc="8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566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6</a:t>
                      </a:r>
                      <a:r>
                        <a:rPr sz="1150" spc="8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50" spc="80" dirty="0">
                          <a:latin typeface="Arial Narrow"/>
                          <a:cs typeface="Arial Narrow"/>
                        </a:rPr>
                        <a:t>101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159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597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5</a:t>
                      </a:r>
                      <a:r>
                        <a:rPr sz="1150" spc="8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50" spc="80" dirty="0">
                          <a:latin typeface="Arial Narrow"/>
                          <a:cs typeface="Arial Narrow"/>
                        </a:rPr>
                        <a:t>504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7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-</a:t>
                      </a:r>
                      <a:r>
                        <a:rPr sz="1150" spc="9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4 </a:t>
                      </a:r>
                      <a:r>
                        <a:rPr sz="1150" spc="8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906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120" dirty="0">
                          <a:solidFill>
                            <a:srgbClr val="000080"/>
                          </a:solidFill>
                          <a:latin typeface="Arial Narrow"/>
                          <a:cs typeface="Arial Narrow"/>
                        </a:rPr>
                        <a:t>8%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7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-</a:t>
                      </a:r>
                      <a:r>
                        <a:rPr sz="1150" spc="10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43%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110" dirty="0">
                          <a:solidFill>
                            <a:srgbClr val="000080"/>
                          </a:solidFill>
                          <a:latin typeface="Arial Narrow"/>
                          <a:cs typeface="Arial Narrow"/>
                        </a:rPr>
                        <a:t>19%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8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28575" marR="160020">
                        <a:lnSpc>
                          <a:spcPts val="1320"/>
                        </a:lnSpc>
                      </a:pPr>
                      <a:r>
                        <a:rPr sz="1050" i="1" spc="75" dirty="0">
                          <a:latin typeface="Arial Narrow"/>
                          <a:cs typeface="Arial Narrow"/>
                        </a:rPr>
                        <a:t>41-</a:t>
                      </a:r>
                      <a:r>
                        <a:rPr sz="1050" i="1" spc="85" dirty="0">
                          <a:latin typeface="Arial Narrow"/>
                          <a:cs typeface="Arial Narrow"/>
                        </a:rPr>
                        <a:t>43</a:t>
                      </a:r>
                      <a:r>
                        <a:rPr sz="1050" i="1" spc="6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50" i="1" spc="75" dirty="0">
                          <a:latin typeface="Arial Narrow"/>
                          <a:cs typeface="Arial Narrow"/>
                        </a:rPr>
                        <a:t>Шкірсировина,</a:t>
                      </a:r>
                      <a:r>
                        <a:rPr sz="1050" i="1" spc="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50" i="1" spc="85" dirty="0">
                          <a:latin typeface="Arial Narrow"/>
                          <a:cs typeface="Arial Narrow"/>
                        </a:rPr>
                        <a:t>хутро,</a:t>
                      </a:r>
                      <a:r>
                        <a:rPr sz="1050" i="1" spc="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50" i="1" spc="70" dirty="0">
                          <a:latin typeface="Arial Narrow"/>
                          <a:cs typeface="Arial Narrow"/>
                        </a:rPr>
                        <a:t>та </a:t>
                      </a:r>
                      <a:r>
                        <a:rPr sz="1050" i="1" spc="85" dirty="0">
                          <a:latin typeface="Arial Narrow"/>
                          <a:cs typeface="Arial Narrow"/>
                        </a:rPr>
                        <a:t>вироби</a:t>
                      </a:r>
                      <a:r>
                        <a:rPr sz="1050" i="1" spc="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50" i="1" spc="65" dirty="0">
                          <a:latin typeface="Arial Narrow"/>
                          <a:cs typeface="Arial Narrow"/>
                        </a:rPr>
                        <a:t>з</a:t>
                      </a:r>
                      <a:r>
                        <a:rPr sz="1050" i="1" spc="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50" i="1" spc="65" dirty="0">
                          <a:latin typeface="Arial Narrow"/>
                          <a:cs typeface="Arial Narrow"/>
                        </a:rPr>
                        <a:t>них</a:t>
                      </a:r>
                      <a:endParaRPr sz="105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9525">
                      <a:solidFill>
                        <a:srgbClr val="000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168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65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103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7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-</a:t>
                      </a:r>
                      <a:r>
                        <a:rPr sz="1150" spc="75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38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172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46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126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7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-</a:t>
                      </a:r>
                      <a:r>
                        <a:rPr sz="1150" spc="75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79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120" dirty="0">
                          <a:solidFill>
                            <a:srgbClr val="000080"/>
                          </a:solidFill>
                          <a:latin typeface="Arial Narrow"/>
                          <a:cs typeface="Arial Narrow"/>
                        </a:rPr>
                        <a:t>2%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7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-</a:t>
                      </a:r>
                      <a:r>
                        <a:rPr sz="1150" spc="10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29%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110" dirty="0">
                          <a:solidFill>
                            <a:srgbClr val="000080"/>
                          </a:solidFill>
                          <a:latin typeface="Arial Narrow"/>
                          <a:cs typeface="Arial Narrow"/>
                        </a:rPr>
                        <a:t>22%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8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645">
                <a:tc>
                  <a:txBody>
                    <a:bodyPr/>
                    <a:lstStyle/>
                    <a:p>
                      <a:pPr marL="28575" marR="139700">
                        <a:lnSpc>
                          <a:spcPts val="1320"/>
                        </a:lnSpc>
                      </a:pPr>
                      <a:r>
                        <a:rPr sz="1050" i="1" spc="75" dirty="0">
                          <a:latin typeface="Arial Narrow"/>
                          <a:cs typeface="Arial Narrow"/>
                        </a:rPr>
                        <a:t>44-</a:t>
                      </a:r>
                      <a:r>
                        <a:rPr sz="1050" i="1" spc="85" dirty="0">
                          <a:latin typeface="Arial Narrow"/>
                          <a:cs typeface="Arial Narrow"/>
                        </a:rPr>
                        <a:t>49</a:t>
                      </a:r>
                      <a:r>
                        <a:rPr sz="1050" i="1" spc="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50" i="1" spc="90" dirty="0">
                          <a:latin typeface="Arial Narrow"/>
                          <a:cs typeface="Arial Narrow"/>
                        </a:rPr>
                        <a:t>Деревина</a:t>
                      </a:r>
                      <a:r>
                        <a:rPr sz="1050" i="1" spc="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50" i="1" spc="95" dirty="0">
                          <a:latin typeface="Arial Narrow"/>
                          <a:cs typeface="Arial Narrow"/>
                        </a:rPr>
                        <a:t>та</a:t>
                      </a:r>
                      <a:r>
                        <a:rPr sz="1050" i="1" spc="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50" i="1" spc="75" dirty="0">
                          <a:latin typeface="Arial Narrow"/>
                          <a:cs typeface="Arial Narrow"/>
                        </a:rPr>
                        <a:t>целюлозно- </a:t>
                      </a:r>
                      <a:r>
                        <a:rPr sz="1050" i="1" spc="80" dirty="0">
                          <a:latin typeface="Arial Narrow"/>
                          <a:cs typeface="Arial Narrow"/>
                        </a:rPr>
                        <a:t>паперові</a:t>
                      </a:r>
                      <a:r>
                        <a:rPr sz="1050" i="1" spc="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50" i="1" spc="75" dirty="0">
                          <a:latin typeface="Arial Narrow"/>
                          <a:cs typeface="Arial Narrow"/>
                        </a:rPr>
                        <a:t>вироби</a:t>
                      </a:r>
                      <a:endParaRPr sz="105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9525">
                      <a:solidFill>
                        <a:srgbClr val="000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1</a:t>
                      </a:r>
                      <a:r>
                        <a:rPr sz="1150" spc="8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50" spc="80" dirty="0">
                          <a:latin typeface="Arial Narrow"/>
                          <a:cs typeface="Arial Narrow"/>
                        </a:rPr>
                        <a:t>576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1</a:t>
                      </a:r>
                      <a:r>
                        <a:rPr sz="1150" spc="8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50" spc="80" dirty="0">
                          <a:latin typeface="Arial Narrow"/>
                          <a:cs typeface="Arial Narrow"/>
                        </a:rPr>
                        <a:t>160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159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416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0955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solidFill>
                            <a:srgbClr val="000080"/>
                          </a:solidFill>
                          <a:latin typeface="Arial Narrow"/>
                          <a:cs typeface="Arial Narrow"/>
                        </a:rPr>
                        <a:t>743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1</a:t>
                      </a:r>
                      <a:r>
                        <a:rPr sz="1150" spc="8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50" spc="80" dirty="0">
                          <a:latin typeface="Arial Narrow"/>
                          <a:cs typeface="Arial Narrow"/>
                        </a:rPr>
                        <a:t>431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159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941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0955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490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0955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solidFill>
                            <a:srgbClr val="000080"/>
                          </a:solidFill>
                          <a:latin typeface="Arial Narrow"/>
                          <a:cs typeface="Arial Narrow"/>
                        </a:rPr>
                        <a:t>452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7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-</a:t>
                      </a:r>
                      <a:r>
                        <a:rPr sz="1150" spc="105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9%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7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-</a:t>
                      </a:r>
                      <a:r>
                        <a:rPr sz="1150" spc="10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19%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110" dirty="0">
                          <a:solidFill>
                            <a:srgbClr val="000080"/>
                          </a:solidFill>
                          <a:latin typeface="Arial Narrow"/>
                          <a:cs typeface="Arial Narrow"/>
                        </a:rPr>
                        <a:t>18%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8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4645">
                <a:tc>
                  <a:txBody>
                    <a:bodyPr/>
                    <a:lstStyle/>
                    <a:p>
                      <a:pPr marL="28575" marR="310515">
                        <a:lnSpc>
                          <a:spcPts val="1320"/>
                        </a:lnSpc>
                      </a:pPr>
                      <a:r>
                        <a:rPr sz="1050" i="1" spc="75" dirty="0">
                          <a:latin typeface="Arial Narrow"/>
                          <a:cs typeface="Arial Narrow"/>
                        </a:rPr>
                        <a:t>50-</a:t>
                      </a:r>
                      <a:r>
                        <a:rPr sz="1050" i="1" spc="85" dirty="0">
                          <a:latin typeface="Arial Narrow"/>
                          <a:cs typeface="Arial Narrow"/>
                        </a:rPr>
                        <a:t>67</a:t>
                      </a:r>
                      <a:r>
                        <a:rPr sz="1050" i="1" spc="5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50" i="1" spc="80" dirty="0">
                          <a:latin typeface="Arial Narrow"/>
                          <a:cs typeface="Arial Narrow"/>
                        </a:rPr>
                        <a:t>Текстиль,</a:t>
                      </a:r>
                      <a:r>
                        <a:rPr sz="1050" i="1" spc="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50" i="1" spc="70" dirty="0">
                          <a:latin typeface="Arial Narrow"/>
                          <a:cs typeface="Arial Narrow"/>
                        </a:rPr>
                        <a:t>текстильні </a:t>
                      </a:r>
                      <a:r>
                        <a:rPr sz="1050" i="1" spc="80" dirty="0">
                          <a:latin typeface="Arial Narrow"/>
                          <a:cs typeface="Arial Narrow"/>
                        </a:rPr>
                        <a:t>вироби,</a:t>
                      </a:r>
                      <a:r>
                        <a:rPr sz="1050" i="1" spc="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50" i="1" spc="75" dirty="0">
                          <a:latin typeface="Arial Narrow"/>
                          <a:cs typeface="Arial Narrow"/>
                        </a:rPr>
                        <a:t>взуття</a:t>
                      </a:r>
                      <a:endParaRPr sz="105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9525">
                      <a:solidFill>
                        <a:srgbClr val="000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1</a:t>
                      </a:r>
                      <a:r>
                        <a:rPr sz="1150" spc="8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50" spc="80" dirty="0">
                          <a:latin typeface="Arial Narrow"/>
                          <a:cs typeface="Arial Narrow"/>
                        </a:rPr>
                        <a:t>660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447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1</a:t>
                      </a:r>
                      <a:r>
                        <a:rPr sz="1150" spc="8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50" spc="80" dirty="0">
                          <a:latin typeface="Arial Narrow"/>
                          <a:cs typeface="Arial Narrow"/>
                        </a:rPr>
                        <a:t>212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7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-</a:t>
                      </a:r>
                      <a:r>
                        <a:rPr sz="1150" spc="8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765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1</a:t>
                      </a:r>
                      <a:r>
                        <a:rPr sz="1150" spc="8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50" spc="80" dirty="0">
                          <a:latin typeface="Arial Narrow"/>
                          <a:cs typeface="Arial Narrow"/>
                        </a:rPr>
                        <a:t>607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238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1</a:t>
                      </a:r>
                      <a:r>
                        <a:rPr sz="1150" spc="8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50" spc="80" dirty="0">
                          <a:latin typeface="Arial Narrow"/>
                          <a:cs typeface="Arial Narrow"/>
                        </a:rPr>
                        <a:t>369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7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-</a:t>
                      </a:r>
                      <a:r>
                        <a:rPr sz="1150" spc="9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1 </a:t>
                      </a:r>
                      <a:r>
                        <a:rPr sz="1150" spc="8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132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7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-</a:t>
                      </a:r>
                      <a:r>
                        <a:rPr sz="1150" spc="105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3%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7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-</a:t>
                      </a:r>
                      <a:r>
                        <a:rPr sz="1150" spc="10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47%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110" dirty="0">
                          <a:solidFill>
                            <a:srgbClr val="000080"/>
                          </a:solidFill>
                          <a:latin typeface="Arial Narrow"/>
                          <a:cs typeface="Arial Narrow"/>
                        </a:rPr>
                        <a:t>13%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8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4645">
                <a:tc>
                  <a:txBody>
                    <a:bodyPr/>
                    <a:lstStyle/>
                    <a:p>
                      <a:pPr marL="28575" marR="302895">
                        <a:lnSpc>
                          <a:spcPts val="1320"/>
                        </a:lnSpc>
                      </a:pPr>
                      <a:r>
                        <a:rPr sz="1050" i="1" spc="75" dirty="0">
                          <a:latin typeface="Arial Narrow"/>
                          <a:cs typeface="Arial Narrow"/>
                        </a:rPr>
                        <a:t>68-</a:t>
                      </a:r>
                      <a:r>
                        <a:rPr sz="1050" i="1" spc="85" dirty="0">
                          <a:latin typeface="Arial Narrow"/>
                          <a:cs typeface="Arial Narrow"/>
                        </a:rPr>
                        <a:t>70</a:t>
                      </a:r>
                      <a:r>
                        <a:rPr sz="1050" i="1" spc="7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50" i="1" spc="85" dirty="0">
                          <a:latin typeface="Arial Narrow"/>
                          <a:cs typeface="Arial Narrow"/>
                        </a:rPr>
                        <a:t>Вироби</a:t>
                      </a:r>
                      <a:r>
                        <a:rPr sz="1050" i="1" spc="7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50" i="1" dirty="0">
                          <a:latin typeface="Arial Narrow"/>
                          <a:cs typeface="Arial Narrow"/>
                        </a:rPr>
                        <a:t>із</a:t>
                      </a:r>
                      <a:r>
                        <a:rPr sz="1050" i="1" spc="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50" i="1" spc="55" dirty="0">
                          <a:latin typeface="Arial Narrow"/>
                          <a:cs typeface="Arial Narrow"/>
                        </a:rPr>
                        <a:t>каміння,скла, </a:t>
                      </a:r>
                      <a:r>
                        <a:rPr sz="1050" i="1" spc="60" dirty="0">
                          <a:latin typeface="Arial Narrow"/>
                          <a:cs typeface="Arial Narrow"/>
                        </a:rPr>
                        <a:t>кераміка</a:t>
                      </a:r>
                      <a:endParaRPr sz="105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9525">
                      <a:solidFill>
                        <a:srgbClr val="000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159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412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0955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174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159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238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7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-</a:t>
                      </a:r>
                      <a:r>
                        <a:rPr sz="1150" spc="75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64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159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460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159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150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0955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310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7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-</a:t>
                      </a:r>
                      <a:r>
                        <a:rPr sz="1150" spc="8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160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110" dirty="0">
                          <a:solidFill>
                            <a:srgbClr val="000080"/>
                          </a:solidFill>
                          <a:latin typeface="Arial Narrow"/>
                          <a:cs typeface="Arial Narrow"/>
                        </a:rPr>
                        <a:t>12%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7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-</a:t>
                      </a:r>
                      <a:r>
                        <a:rPr sz="1150" spc="10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14%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110" dirty="0">
                          <a:solidFill>
                            <a:srgbClr val="000080"/>
                          </a:solidFill>
                          <a:latin typeface="Arial Narrow"/>
                          <a:cs typeface="Arial Narrow"/>
                        </a:rPr>
                        <a:t>30%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8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050" i="1" spc="75" dirty="0">
                          <a:latin typeface="Arial Narrow"/>
                          <a:cs typeface="Arial Narrow"/>
                        </a:rPr>
                        <a:t>72-</a:t>
                      </a:r>
                      <a:r>
                        <a:rPr sz="1050" i="1" spc="85" dirty="0">
                          <a:latin typeface="Arial Narrow"/>
                          <a:cs typeface="Arial Narrow"/>
                        </a:rPr>
                        <a:t>83</a:t>
                      </a:r>
                      <a:r>
                        <a:rPr sz="1050" i="1" spc="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50" i="1" spc="100" dirty="0">
                          <a:latin typeface="Arial Narrow"/>
                          <a:cs typeface="Arial Narrow"/>
                        </a:rPr>
                        <a:t>Метали</a:t>
                      </a:r>
                      <a:r>
                        <a:rPr sz="1050" i="1" spc="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50" i="1" spc="95" dirty="0">
                          <a:latin typeface="Arial Narrow"/>
                          <a:cs typeface="Arial Narrow"/>
                        </a:rPr>
                        <a:t>та</a:t>
                      </a:r>
                      <a:r>
                        <a:rPr sz="1050" i="1" spc="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50" i="1" spc="85" dirty="0">
                          <a:latin typeface="Arial Narrow"/>
                          <a:cs typeface="Arial Narrow"/>
                        </a:rPr>
                        <a:t>вироби</a:t>
                      </a:r>
                      <a:r>
                        <a:rPr sz="1050" i="1" spc="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50" i="1" spc="65" dirty="0">
                          <a:latin typeface="Arial Narrow"/>
                          <a:cs typeface="Arial Narrow"/>
                        </a:rPr>
                        <a:t>з</a:t>
                      </a:r>
                      <a:r>
                        <a:rPr sz="1050" i="1" spc="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50" i="1" spc="65" dirty="0">
                          <a:latin typeface="Arial Narrow"/>
                          <a:cs typeface="Arial Narrow"/>
                        </a:rPr>
                        <a:t>них</a:t>
                      </a:r>
                      <a:endParaRPr sz="1050">
                        <a:latin typeface="Arial Narrow"/>
                        <a:cs typeface="Arial Narrow"/>
                      </a:endParaRPr>
                    </a:p>
                  </a:txBody>
                  <a:tcPr marL="0" marR="0" marT="86360" marB="0">
                    <a:lnL w="9525">
                      <a:solidFill>
                        <a:srgbClr val="000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5</a:t>
                      </a:r>
                      <a:r>
                        <a:rPr sz="1150" spc="8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50" spc="80" dirty="0">
                          <a:latin typeface="Arial Narrow"/>
                          <a:cs typeface="Arial Narrow"/>
                        </a:rPr>
                        <a:t>115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4</a:t>
                      </a:r>
                      <a:r>
                        <a:rPr sz="1150" spc="8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50" spc="80" dirty="0">
                          <a:latin typeface="Arial Narrow"/>
                          <a:cs typeface="Arial Narrow"/>
                        </a:rPr>
                        <a:t>004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1</a:t>
                      </a:r>
                      <a:r>
                        <a:rPr sz="1150" spc="8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50" spc="80" dirty="0">
                          <a:latin typeface="Arial Narrow"/>
                          <a:cs typeface="Arial Narrow"/>
                        </a:rPr>
                        <a:t>111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solidFill>
                            <a:srgbClr val="000080"/>
                          </a:solidFill>
                          <a:latin typeface="Arial Narrow"/>
                          <a:cs typeface="Arial Narrow"/>
                        </a:rPr>
                        <a:t>2</a:t>
                      </a:r>
                      <a:r>
                        <a:rPr sz="1150" spc="85" dirty="0">
                          <a:solidFill>
                            <a:srgbClr val="00008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50" spc="80" dirty="0">
                          <a:solidFill>
                            <a:srgbClr val="000080"/>
                          </a:solidFill>
                          <a:latin typeface="Arial Narrow"/>
                          <a:cs typeface="Arial Narrow"/>
                        </a:rPr>
                        <a:t>893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3</a:t>
                      </a:r>
                      <a:r>
                        <a:rPr sz="1150" spc="8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50" spc="80" dirty="0">
                          <a:latin typeface="Arial Narrow"/>
                          <a:cs typeface="Arial Narrow"/>
                        </a:rPr>
                        <a:t>592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2</a:t>
                      </a:r>
                      <a:r>
                        <a:rPr sz="1150" spc="8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50" spc="80" dirty="0">
                          <a:latin typeface="Arial Narrow"/>
                          <a:cs typeface="Arial Narrow"/>
                        </a:rPr>
                        <a:t>116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1</a:t>
                      </a:r>
                      <a:r>
                        <a:rPr sz="1150" spc="8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50" spc="80" dirty="0">
                          <a:latin typeface="Arial Narrow"/>
                          <a:cs typeface="Arial Narrow"/>
                        </a:rPr>
                        <a:t>476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solidFill>
                            <a:srgbClr val="000080"/>
                          </a:solidFill>
                          <a:latin typeface="Arial Narrow"/>
                          <a:cs typeface="Arial Narrow"/>
                        </a:rPr>
                        <a:t>641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7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-</a:t>
                      </a:r>
                      <a:r>
                        <a:rPr sz="1150" spc="10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30%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7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-</a:t>
                      </a:r>
                      <a:r>
                        <a:rPr sz="1150" spc="10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47%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110" dirty="0">
                          <a:solidFill>
                            <a:srgbClr val="000080"/>
                          </a:solidFill>
                          <a:latin typeface="Arial Narrow"/>
                          <a:cs typeface="Arial Narrow"/>
                        </a:rPr>
                        <a:t>33%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80"/>
                      </a:solidFill>
                      <a:prstDash val="solid"/>
                    </a:ln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4645">
                <a:tc>
                  <a:txBody>
                    <a:bodyPr/>
                    <a:lstStyle/>
                    <a:p>
                      <a:pPr marL="28575" marR="228600">
                        <a:lnSpc>
                          <a:spcPts val="1320"/>
                        </a:lnSpc>
                      </a:pPr>
                      <a:r>
                        <a:rPr sz="1050" i="1" spc="75" dirty="0">
                          <a:latin typeface="Arial Narrow"/>
                          <a:cs typeface="Arial Narrow"/>
                        </a:rPr>
                        <a:t>84-</a:t>
                      </a:r>
                      <a:r>
                        <a:rPr sz="1050" i="1" spc="85" dirty="0">
                          <a:latin typeface="Arial Narrow"/>
                          <a:cs typeface="Arial Narrow"/>
                        </a:rPr>
                        <a:t>90</a:t>
                      </a:r>
                      <a:r>
                        <a:rPr sz="1050" i="1" spc="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50" i="1" spc="95" dirty="0">
                          <a:latin typeface="Arial Narrow"/>
                          <a:cs typeface="Arial Narrow"/>
                        </a:rPr>
                        <a:t>Машини,</a:t>
                      </a:r>
                      <a:r>
                        <a:rPr sz="1050" i="1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50" i="1" spc="75" dirty="0">
                          <a:latin typeface="Arial Narrow"/>
                          <a:cs typeface="Arial Narrow"/>
                        </a:rPr>
                        <a:t>устаткування </a:t>
                      </a:r>
                      <a:r>
                        <a:rPr sz="1050" i="1" spc="95" dirty="0">
                          <a:latin typeface="Arial Narrow"/>
                          <a:cs typeface="Arial Narrow"/>
                        </a:rPr>
                        <a:t>та</a:t>
                      </a:r>
                      <a:r>
                        <a:rPr sz="1050" i="1" spc="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50" i="1" spc="90" dirty="0">
                          <a:latin typeface="Arial Narrow"/>
                          <a:cs typeface="Arial Narrow"/>
                        </a:rPr>
                        <a:t>транспорт</a:t>
                      </a:r>
                      <a:endParaRPr sz="105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9525">
                      <a:solidFill>
                        <a:srgbClr val="000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9</a:t>
                      </a:r>
                      <a:r>
                        <a:rPr sz="1150" spc="8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50" spc="80" dirty="0">
                          <a:latin typeface="Arial Narrow"/>
                          <a:cs typeface="Arial Narrow"/>
                        </a:rPr>
                        <a:t>378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2</a:t>
                      </a:r>
                      <a:r>
                        <a:rPr sz="1150" spc="8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50" spc="80" dirty="0">
                          <a:latin typeface="Arial Narrow"/>
                          <a:cs typeface="Arial Narrow"/>
                        </a:rPr>
                        <a:t>356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7</a:t>
                      </a:r>
                      <a:r>
                        <a:rPr sz="1150" spc="8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50" spc="80" dirty="0">
                          <a:latin typeface="Arial Narrow"/>
                          <a:cs typeface="Arial Narrow"/>
                        </a:rPr>
                        <a:t>022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7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-</a:t>
                      </a:r>
                      <a:r>
                        <a:rPr sz="1150" spc="9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4 </a:t>
                      </a:r>
                      <a:r>
                        <a:rPr sz="1150" spc="8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667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100" dirty="0">
                          <a:latin typeface="Arial Narrow"/>
                          <a:cs typeface="Arial Narrow"/>
                        </a:rPr>
                        <a:t>10</a:t>
                      </a:r>
                      <a:r>
                        <a:rPr sz="1150" spc="9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50" spc="80" dirty="0">
                          <a:latin typeface="Arial Narrow"/>
                          <a:cs typeface="Arial Narrow"/>
                        </a:rPr>
                        <a:t>545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1</a:t>
                      </a:r>
                      <a:r>
                        <a:rPr sz="1150" spc="8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50" spc="80" dirty="0">
                          <a:latin typeface="Arial Narrow"/>
                          <a:cs typeface="Arial Narrow"/>
                        </a:rPr>
                        <a:t>660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8</a:t>
                      </a:r>
                      <a:r>
                        <a:rPr sz="1150" spc="8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50" spc="80" dirty="0">
                          <a:latin typeface="Arial Narrow"/>
                          <a:cs typeface="Arial Narrow"/>
                        </a:rPr>
                        <a:t>885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7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-</a:t>
                      </a:r>
                      <a:r>
                        <a:rPr sz="1150" spc="9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7 </a:t>
                      </a:r>
                      <a:r>
                        <a:rPr sz="1150" spc="8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225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110" dirty="0">
                          <a:solidFill>
                            <a:srgbClr val="000080"/>
                          </a:solidFill>
                          <a:latin typeface="Arial Narrow"/>
                          <a:cs typeface="Arial Narrow"/>
                        </a:rPr>
                        <a:t>12%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7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-</a:t>
                      </a:r>
                      <a:r>
                        <a:rPr sz="1150" spc="10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30%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110" dirty="0">
                          <a:solidFill>
                            <a:srgbClr val="000080"/>
                          </a:solidFill>
                          <a:latin typeface="Arial Narrow"/>
                          <a:cs typeface="Arial Narrow"/>
                        </a:rPr>
                        <a:t>27%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8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4645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050" i="1" spc="65" dirty="0">
                          <a:latin typeface="Arial Narrow"/>
                          <a:cs typeface="Arial Narrow"/>
                        </a:rPr>
                        <a:t>Інші</a:t>
                      </a:r>
                      <a:r>
                        <a:rPr sz="1050" i="1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50" i="1" spc="80" dirty="0">
                          <a:latin typeface="Arial Narrow"/>
                          <a:cs typeface="Arial Narrow"/>
                        </a:rPr>
                        <a:t>товари</a:t>
                      </a:r>
                      <a:endParaRPr sz="1050">
                        <a:latin typeface="Arial Narrow"/>
                        <a:cs typeface="Arial Narrow"/>
                      </a:endParaRPr>
                    </a:p>
                  </a:txBody>
                  <a:tcPr marL="0" marR="0" marT="86360" marB="0">
                    <a:lnL w="9525">
                      <a:solidFill>
                        <a:srgbClr val="000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B w="9525">
                      <a:solidFill>
                        <a:srgbClr val="00008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1</a:t>
                      </a:r>
                      <a:r>
                        <a:rPr sz="1150" spc="8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50" spc="80" dirty="0">
                          <a:latin typeface="Arial Narrow"/>
                          <a:cs typeface="Arial Narrow"/>
                        </a:rPr>
                        <a:t>767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8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549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8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1</a:t>
                      </a:r>
                      <a:r>
                        <a:rPr sz="1150" spc="8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50" spc="80" dirty="0">
                          <a:latin typeface="Arial Narrow"/>
                          <a:cs typeface="Arial Narrow"/>
                        </a:rPr>
                        <a:t>218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8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7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-</a:t>
                      </a:r>
                      <a:r>
                        <a:rPr sz="1150" spc="8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669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8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3</a:t>
                      </a:r>
                      <a:r>
                        <a:rPr sz="1150" spc="8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50" spc="80" dirty="0">
                          <a:latin typeface="Arial Narrow"/>
                          <a:cs typeface="Arial Narrow"/>
                        </a:rPr>
                        <a:t>518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8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674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8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90" dirty="0">
                          <a:latin typeface="Arial Narrow"/>
                          <a:cs typeface="Arial Narrow"/>
                        </a:rPr>
                        <a:t>2</a:t>
                      </a:r>
                      <a:r>
                        <a:rPr sz="1150" spc="8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50" spc="80" dirty="0">
                          <a:latin typeface="Arial Narrow"/>
                          <a:cs typeface="Arial Narrow"/>
                        </a:rPr>
                        <a:t>844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8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7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-</a:t>
                      </a:r>
                      <a:r>
                        <a:rPr sz="1150" spc="9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2 </a:t>
                      </a:r>
                      <a:r>
                        <a:rPr sz="1150" spc="80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170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8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110" dirty="0">
                          <a:solidFill>
                            <a:srgbClr val="000080"/>
                          </a:solidFill>
                          <a:latin typeface="Arial Narrow"/>
                          <a:cs typeface="Arial Narrow"/>
                        </a:rPr>
                        <a:t>99%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8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110" dirty="0">
                          <a:solidFill>
                            <a:srgbClr val="000080"/>
                          </a:solidFill>
                          <a:latin typeface="Arial Narrow"/>
                          <a:cs typeface="Arial Narrow"/>
                        </a:rPr>
                        <a:t>23%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8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50" spc="110" dirty="0">
                          <a:solidFill>
                            <a:srgbClr val="000080"/>
                          </a:solidFill>
                          <a:latin typeface="Arial Narrow"/>
                          <a:cs typeface="Arial Narrow"/>
                        </a:rPr>
                        <a:t>134%</a:t>
                      </a:r>
                      <a:endParaRPr sz="1150">
                        <a:latin typeface="Arial Narrow"/>
                        <a:cs typeface="Arial Narrow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80"/>
                      </a:solidFill>
                      <a:prstDash val="solid"/>
                    </a:lnR>
                    <a:lnB w="9525">
                      <a:solidFill>
                        <a:srgbClr val="00008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5653098"/>
            <a:ext cx="7375525" cy="401955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sz="1150" i="1" dirty="0">
                <a:latin typeface="Times New Roman"/>
                <a:cs typeface="Times New Roman"/>
              </a:rPr>
              <a:t>Рис.</a:t>
            </a:r>
            <a:r>
              <a:rPr sz="1150" i="1" spc="-10" dirty="0">
                <a:latin typeface="Times New Roman"/>
                <a:cs typeface="Times New Roman"/>
              </a:rPr>
              <a:t> </a:t>
            </a:r>
            <a:r>
              <a:rPr sz="1150" i="1" dirty="0">
                <a:latin typeface="Times New Roman"/>
                <a:cs typeface="Times New Roman"/>
              </a:rPr>
              <a:t>1.</a:t>
            </a:r>
            <a:r>
              <a:rPr sz="1150" i="1" spc="-2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Товарна</a:t>
            </a:r>
            <a:r>
              <a:rPr sz="1150" spc="-2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структура</a:t>
            </a:r>
            <a:r>
              <a:rPr sz="1150" spc="-1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зовнішньої</a:t>
            </a:r>
            <a:r>
              <a:rPr sz="1150" spc="-1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торгівлі</a:t>
            </a:r>
            <a:r>
              <a:rPr sz="1150" spc="-1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товарами</a:t>
            </a:r>
            <a:r>
              <a:rPr sz="1150" spc="-1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у</a:t>
            </a:r>
            <a:r>
              <a:rPr sz="1150" spc="-2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І</a:t>
            </a:r>
            <a:r>
              <a:rPr sz="1150" spc="-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півріччі</a:t>
            </a:r>
            <a:r>
              <a:rPr sz="1150" spc="-1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2022</a:t>
            </a:r>
            <a:r>
              <a:rPr sz="1150" spc="-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р.</a:t>
            </a:r>
            <a:r>
              <a:rPr sz="1150" spc="-1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та</a:t>
            </a:r>
            <a:r>
              <a:rPr sz="1150" spc="-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у</a:t>
            </a:r>
            <a:r>
              <a:rPr sz="1150" spc="-2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І</a:t>
            </a:r>
            <a:r>
              <a:rPr sz="1150" spc="-2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півріччі</a:t>
            </a:r>
            <a:r>
              <a:rPr sz="1150" spc="-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2023</a:t>
            </a:r>
            <a:r>
              <a:rPr sz="1150" spc="-1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р.,</a:t>
            </a:r>
            <a:r>
              <a:rPr sz="1150" spc="-10" dirty="0">
                <a:latin typeface="Times New Roman"/>
                <a:cs typeface="Times New Roman"/>
              </a:rPr>
              <a:t> </a:t>
            </a:r>
            <a:r>
              <a:rPr sz="1150" i="1" dirty="0">
                <a:latin typeface="Times New Roman"/>
                <a:cs typeface="Times New Roman"/>
              </a:rPr>
              <a:t>%</a:t>
            </a:r>
            <a:r>
              <a:rPr sz="1150" i="1" spc="-10" dirty="0">
                <a:latin typeface="Times New Roman"/>
                <a:cs typeface="Times New Roman"/>
              </a:rPr>
              <a:t> </a:t>
            </a:r>
            <a:r>
              <a:rPr sz="1150" i="1" dirty="0">
                <a:latin typeface="Times New Roman"/>
                <a:cs typeface="Times New Roman"/>
              </a:rPr>
              <a:t>(вартісні</a:t>
            </a:r>
            <a:r>
              <a:rPr sz="1150" i="1" spc="-5" dirty="0">
                <a:latin typeface="Times New Roman"/>
                <a:cs typeface="Times New Roman"/>
              </a:rPr>
              <a:t> </a:t>
            </a:r>
            <a:r>
              <a:rPr sz="1150" i="1" spc="-10" dirty="0">
                <a:latin typeface="Times New Roman"/>
                <a:cs typeface="Times New Roman"/>
              </a:rPr>
              <a:t>обсяги)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1000" i="1" dirty="0">
                <a:latin typeface="Times New Roman"/>
                <a:cs typeface="Times New Roman"/>
              </a:rPr>
              <a:t>Джерело: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складено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авторами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за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даними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Держмитслужби</a:t>
            </a:r>
            <a:r>
              <a:rPr sz="1000" i="1" spc="-10" dirty="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36547" y="4629911"/>
            <a:ext cx="486409" cy="0"/>
          </a:xfrm>
          <a:custGeom>
            <a:avLst/>
            <a:gdLst/>
            <a:ahLst/>
            <a:cxnLst/>
            <a:rect l="l" t="t" r="r" b="b"/>
            <a:pathLst>
              <a:path w="486410">
                <a:moveTo>
                  <a:pt x="0" y="0"/>
                </a:moveTo>
                <a:lnTo>
                  <a:pt x="48615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71927" y="4629911"/>
            <a:ext cx="972819" cy="0"/>
          </a:xfrm>
          <a:custGeom>
            <a:avLst/>
            <a:gdLst/>
            <a:ahLst/>
            <a:cxnLst/>
            <a:rect l="l" t="t" r="r" b="b"/>
            <a:pathLst>
              <a:path w="972820">
                <a:moveTo>
                  <a:pt x="0" y="0"/>
                </a:moveTo>
                <a:lnTo>
                  <a:pt x="97231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35011" y="4629911"/>
            <a:ext cx="486409" cy="0"/>
          </a:xfrm>
          <a:custGeom>
            <a:avLst/>
            <a:gdLst/>
            <a:ahLst/>
            <a:cxnLst/>
            <a:rect l="l" t="t" r="r" b="b"/>
            <a:pathLst>
              <a:path w="486409">
                <a:moveTo>
                  <a:pt x="0" y="0"/>
                </a:moveTo>
                <a:lnTo>
                  <a:pt x="48615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1336547" y="4538472"/>
            <a:ext cx="6484620" cy="433070"/>
            <a:chOff x="1336547" y="4538472"/>
            <a:chExt cx="6484620" cy="433070"/>
          </a:xfrm>
        </p:grpSpPr>
        <p:sp>
          <p:nvSpPr>
            <p:cNvPr id="7" name="object 7"/>
            <p:cNvSpPr/>
            <p:nvPr/>
          </p:nvSpPr>
          <p:spPr>
            <a:xfrm>
              <a:off x="4091940" y="4629912"/>
              <a:ext cx="2593975" cy="0"/>
            </a:xfrm>
            <a:custGeom>
              <a:avLst/>
              <a:gdLst/>
              <a:ahLst/>
              <a:cxnLst/>
              <a:rect l="l" t="t" r="r" b="b"/>
              <a:pathLst>
                <a:path w="2593975">
                  <a:moveTo>
                    <a:pt x="0" y="0"/>
                  </a:moveTo>
                  <a:lnTo>
                    <a:pt x="973836" y="0"/>
                  </a:lnTo>
                </a:path>
                <a:path w="2593975">
                  <a:moveTo>
                    <a:pt x="1621536" y="0"/>
                  </a:moveTo>
                  <a:lnTo>
                    <a:pt x="2593848" y="0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065776" y="4538472"/>
              <a:ext cx="647700" cy="428625"/>
            </a:xfrm>
            <a:custGeom>
              <a:avLst/>
              <a:gdLst/>
              <a:ahLst/>
              <a:cxnLst/>
              <a:rect l="l" t="t" r="r" b="b"/>
              <a:pathLst>
                <a:path w="647700" h="428625">
                  <a:moveTo>
                    <a:pt x="647700" y="0"/>
                  </a:moveTo>
                  <a:lnTo>
                    <a:pt x="0" y="0"/>
                  </a:lnTo>
                  <a:lnTo>
                    <a:pt x="0" y="428244"/>
                  </a:lnTo>
                  <a:lnTo>
                    <a:pt x="647700" y="428244"/>
                  </a:lnTo>
                  <a:lnTo>
                    <a:pt x="647700" y="0"/>
                  </a:lnTo>
                  <a:close/>
                </a:path>
              </a:pathLst>
            </a:custGeom>
            <a:solidFill>
              <a:srgbClr val="66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36547" y="4966716"/>
              <a:ext cx="6484620" cy="0"/>
            </a:xfrm>
            <a:custGeom>
              <a:avLst/>
              <a:gdLst/>
              <a:ahLst/>
              <a:cxnLst/>
              <a:rect l="l" t="t" r="r" b="b"/>
              <a:pathLst>
                <a:path w="6484620">
                  <a:moveTo>
                    <a:pt x="0" y="0"/>
                  </a:moveTo>
                  <a:lnTo>
                    <a:pt x="6484620" y="0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1336547" y="4293108"/>
            <a:ext cx="486409" cy="0"/>
          </a:xfrm>
          <a:custGeom>
            <a:avLst/>
            <a:gdLst/>
            <a:ahLst/>
            <a:cxnLst/>
            <a:rect l="l" t="t" r="r" b="b"/>
            <a:pathLst>
              <a:path w="486410">
                <a:moveTo>
                  <a:pt x="0" y="0"/>
                </a:moveTo>
                <a:lnTo>
                  <a:pt x="48615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471927" y="4293108"/>
            <a:ext cx="972819" cy="0"/>
          </a:xfrm>
          <a:custGeom>
            <a:avLst/>
            <a:gdLst/>
            <a:ahLst/>
            <a:cxnLst/>
            <a:rect l="l" t="t" r="r" b="b"/>
            <a:pathLst>
              <a:path w="972820">
                <a:moveTo>
                  <a:pt x="0" y="0"/>
                </a:moveTo>
                <a:lnTo>
                  <a:pt x="97231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091940" y="4293108"/>
            <a:ext cx="974090" cy="0"/>
          </a:xfrm>
          <a:custGeom>
            <a:avLst/>
            <a:gdLst/>
            <a:ahLst/>
            <a:cxnLst/>
            <a:rect l="l" t="t" r="r" b="b"/>
            <a:pathLst>
              <a:path w="974089">
                <a:moveTo>
                  <a:pt x="0" y="0"/>
                </a:moveTo>
                <a:lnTo>
                  <a:pt x="97383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713476" y="4293108"/>
            <a:ext cx="972819" cy="0"/>
          </a:xfrm>
          <a:custGeom>
            <a:avLst/>
            <a:gdLst/>
            <a:ahLst/>
            <a:cxnLst/>
            <a:rect l="l" t="t" r="r" b="b"/>
            <a:pathLst>
              <a:path w="972820">
                <a:moveTo>
                  <a:pt x="0" y="0"/>
                </a:moveTo>
                <a:lnTo>
                  <a:pt x="97231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335011" y="4293108"/>
            <a:ext cx="486409" cy="0"/>
          </a:xfrm>
          <a:custGeom>
            <a:avLst/>
            <a:gdLst/>
            <a:ahLst/>
            <a:cxnLst/>
            <a:rect l="l" t="t" r="r" b="b"/>
            <a:pathLst>
              <a:path w="486409">
                <a:moveTo>
                  <a:pt x="0" y="0"/>
                </a:moveTo>
                <a:lnTo>
                  <a:pt x="48615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36547" y="3956304"/>
            <a:ext cx="486409" cy="0"/>
          </a:xfrm>
          <a:custGeom>
            <a:avLst/>
            <a:gdLst/>
            <a:ahLst/>
            <a:cxnLst/>
            <a:rect l="l" t="t" r="r" b="b"/>
            <a:pathLst>
              <a:path w="486410">
                <a:moveTo>
                  <a:pt x="0" y="0"/>
                </a:moveTo>
                <a:lnTo>
                  <a:pt x="48615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471927" y="3954017"/>
            <a:ext cx="2593975" cy="5080"/>
          </a:xfrm>
          <a:custGeom>
            <a:avLst/>
            <a:gdLst/>
            <a:ahLst/>
            <a:cxnLst/>
            <a:rect l="l" t="t" r="r" b="b"/>
            <a:pathLst>
              <a:path w="2593975" h="5079">
                <a:moveTo>
                  <a:pt x="0" y="4572"/>
                </a:moveTo>
                <a:lnTo>
                  <a:pt x="2593848" y="4572"/>
                </a:lnTo>
              </a:path>
              <a:path w="2593975" h="5079">
                <a:moveTo>
                  <a:pt x="0" y="0"/>
                </a:moveTo>
                <a:lnTo>
                  <a:pt x="972312" y="0"/>
                </a:lnTo>
              </a:path>
              <a:path w="2593975" h="5079">
                <a:moveTo>
                  <a:pt x="1620012" y="0"/>
                </a:moveTo>
                <a:lnTo>
                  <a:pt x="2593848" y="0"/>
                </a:lnTo>
              </a:path>
            </a:pathLst>
          </a:custGeom>
          <a:ln w="4572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713476" y="3956304"/>
            <a:ext cx="972819" cy="0"/>
          </a:xfrm>
          <a:custGeom>
            <a:avLst/>
            <a:gdLst/>
            <a:ahLst/>
            <a:cxnLst/>
            <a:rect l="l" t="t" r="r" b="b"/>
            <a:pathLst>
              <a:path w="972820">
                <a:moveTo>
                  <a:pt x="0" y="0"/>
                </a:moveTo>
                <a:lnTo>
                  <a:pt x="97231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335011" y="3956304"/>
            <a:ext cx="486409" cy="0"/>
          </a:xfrm>
          <a:custGeom>
            <a:avLst/>
            <a:gdLst/>
            <a:ahLst/>
            <a:cxnLst/>
            <a:rect l="l" t="t" r="r" b="b"/>
            <a:pathLst>
              <a:path w="486409">
                <a:moveTo>
                  <a:pt x="0" y="0"/>
                </a:moveTo>
                <a:lnTo>
                  <a:pt x="48615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336547" y="3617976"/>
            <a:ext cx="486409" cy="0"/>
          </a:xfrm>
          <a:custGeom>
            <a:avLst/>
            <a:gdLst/>
            <a:ahLst/>
            <a:cxnLst/>
            <a:rect l="l" t="t" r="r" b="b"/>
            <a:pathLst>
              <a:path w="486410">
                <a:moveTo>
                  <a:pt x="0" y="0"/>
                </a:moveTo>
                <a:lnTo>
                  <a:pt x="48615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335011" y="3617976"/>
            <a:ext cx="486409" cy="0"/>
          </a:xfrm>
          <a:custGeom>
            <a:avLst/>
            <a:gdLst/>
            <a:ahLst/>
            <a:cxnLst/>
            <a:rect l="l" t="t" r="r" b="b"/>
            <a:pathLst>
              <a:path w="486409">
                <a:moveTo>
                  <a:pt x="0" y="0"/>
                </a:moveTo>
                <a:lnTo>
                  <a:pt x="48615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1" name="object 21"/>
          <p:cNvGrpSpPr/>
          <p:nvPr/>
        </p:nvGrpSpPr>
        <p:grpSpPr>
          <a:xfrm>
            <a:off x="1336547" y="1592580"/>
            <a:ext cx="6484620" cy="2047239"/>
            <a:chOff x="1336547" y="1592580"/>
            <a:chExt cx="6484620" cy="2047239"/>
          </a:xfrm>
        </p:grpSpPr>
        <p:sp>
          <p:nvSpPr>
            <p:cNvPr id="22" name="object 22"/>
            <p:cNvSpPr/>
            <p:nvPr/>
          </p:nvSpPr>
          <p:spPr>
            <a:xfrm>
              <a:off x="2471927" y="3617976"/>
              <a:ext cx="4213860" cy="0"/>
            </a:xfrm>
            <a:custGeom>
              <a:avLst/>
              <a:gdLst/>
              <a:ahLst/>
              <a:cxnLst/>
              <a:rect l="l" t="t" r="r" b="b"/>
              <a:pathLst>
                <a:path w="4213859">
                  <a:moveTo>
                    <a:pt x="0" y="0"/>
                  </a:moveTo>
                  <a:lnTo>
                    <a:pt x="972312" y="0"/>
                  </a:lnTo>
                </a:path>
                <a:path w="4213859">
                  <a:moveTo>
                    <a:pt x="1620012" y="0"/>
                  </a:moveTo>
                  <a:lnTo>
                    <a:pt x="2593848" y="0"/>
                  </a:lnTo>
                </a:path>
                <a:path w="4213859">
                  <a:moveTo>
                    <a:pt x="3241548" y="0"/>
                  </a:moveTo>
                  <a:lnTo>
                    <a:pt x="4213860" y="0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065776" y="3453384"/>
              <a:ext cx="647700" cy="147955"/>
            </a:xfrm>
            <a:custGeom>
              <a:avLst/>
              <a:gdLst/>
              <a:ahLst/>
              <a:cxnLst/>
              <a:rect l="l" t="t" r="r" b="b"/>
              <a:pathLst>
                <a:path w="647700" h="147954">
                  <a:moveTo>
                    <a:pt x="647700" y="0"/>
                  </a:moveTo>
                  <a:lnTo>
                    <a:pt x="0" y="0"/>
                  </a:lnTo>
                  <a:lnTo>
                    <a:pt x="0" y="147827"/>
                  </a:lnTo>
                  <a:lnTo>
                    <a:pt x="647700" y="147827"/>
                  </a:lnTo>
                  <a:lnTo>
                    <a:pt x="647700" y="0"/>
                  </a:lnTo>
                  <a:close/>
                </a:path>
              </a:pathLst>
            </a:custGeom>
            <a:solidFill>
              <a:srgbClr val="F9C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336547" y="3281172"/>
              <a:ext cx="2108200" cy="0"/>
            </a:xfrm>
            <a:custGeom>
              <a:avLst/>
              <a:gdLst/>
              <a:ahLst/>
              <a:cxnLst/>
              <a:rect l="l" t="t" r="r" b="b"/>
              <a:pathLst>
                <a:path w="2108200">
                  <a:moveTo>
                    <a:pt x="0" y="0"/>
                  </a:moveTo>
                  <a:lnTo>
                    <a:pt x="486156" y="0"/>
                  </a:lnTo>
                </a:path>
                <a:path w="2108200">
                  <a:moveTo>
                    <a:pt x="1135380" y="0"/>
                  </a:moveTo>
                  <a:lnTo>
                    <a:pt x="2107691" y="0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822703" y="3447288"/>
              <a:ext cx="649605" cy="64135"/>
            </a:xfrm>
            <a:custGeom>
              <a:avLst/>
              <a:gdLst/>
              <a:ahLst/>
              <a:cxnLst/>
              <a:rect l="l" t="t" r="r" b="b"/>
              <a:pathLst>
                <a:path w="649605" h="64135">
                  <a:moveTo>
                    <a:pt x="649223" y="0"/>
                  </a:moveTo>
                  <a:lnTo>
                    <a:pt x="0" y="0"/>
                  </a:lnTo>
                  <a:lnTo>
                    <a:pt x="0" y="64008"/>
                  </a:lnTo>
                  <a:lnTo>
                    <a:pt x="649223" y="64008"/>
                  </a:lnTo>
                  <a:lnTo>
                    <a:pt x="649223" y="0"/>
                  </a:lnTo>
                  <a:close/>
                </a:path>
              </a:pathLst>
            </a:custGeom>
            <a:solidFill>
              <a:srgbClr val="DCE6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822703" y="3096768"/>
              <a:ext cx="649605" cy="350520"/>
            </a:xfrm>
            <a:custGeom>
              <a:avLst/>
              <a:gdLst/>
              <a:ahLst/>
              <a:cxnLst/>
              <a:rect l="l" t="t" r="r" b="b"/>
              <a:pathLst>
                <a:path w="649605" h="350520">
                  <a:moveTo>
                    <a:pt x="649223" y="0"/>
                  </a:moveTo>
                  <a:lnTo>
                    <a:pt x="0" y="0"/>
                  </a:lnTo>
                  <a:lnTo>
                    <a:pt x="0" y="350520"/>
                  </a:lnTo>
                  <a:lnTo>
                    <a:pt x="649223" y="350520"/>
                  </a:lnTo>
                  <a:lnTo>
                    <a:pt x="649223" y="0"/>
                  </a:lnTo>
                  <a:close/>
                </a:path>
              </a:pathLst>
            </a:custGeom>
            <a:solidFill>
              <a:srgbClr val="99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471927" y="1933956"/>
              <a:ext cx="4213860" cy="1347470"/>
            </a:xfrm>
            <a:custGeom>
              <a:avLst/>
              <a:gdLst/>
              <a:ahLst/>
              <a:cxnLst/>
              <a:rect l="l" t="t" r="r" b="b"/>
              <a:pathLst>
                <a:path w="4213859" h="1347470">
                  <a:moveTo>
                    <a:pt x="1620012" y="1347216"/>
                  </a:moveTo>
                  <a:lnTo>
                    <a:pt x="2593848" y="1347216"/>
                  </a:lnTo>
                </a:path>
                <a:path w="4213859" h="1347470">
                  <a:moveTo>
                    <a:pt x="0" y="1010412"/>
                  </a:moveTo>
                  <a:lnTo>
                    <a:pt x="972312" y="1010412"/>
                  </a:lnTo>
                </a:path>
                <a:path w="4213859" h="1347470">
                  <a:moveTo>
                    <a:pt x="1620012" y="1010412"/>
                  </a:moveTo>
                  <a:lnTo>
                    <a:pt x="2593848" y="1010412"/>
                  </a:lnTo>
                </a:path>
                <a:path w="4213859" h="1347470">
                  <a:moveTo>
                    <a:pt x="0" y="673608"/>
                  </a:moveTo>
                  <a:lnTo>
                    <a:pt x="972312" y="673608"/>
                  </a:lnTo>
                </a:path>
                <a:path w="4213859" h="1347470">
                  <a:moveTo>
                    <a:pt x="1620012" y="673608"/>
                  </a:moveTo>
                  <a:lnTo>
                    <a:pt x="2593848" y="673608"/>
                  </a:lnTo>
                </a:path>
                <a:path w="4213859" h="1347470">
                  <a:moveTo>
                    <a:pt x="0" y="336804"/>
                  </a:moveTo>
                  <a:lnTo>
                    <a:pt x="972312" y="336804"/>
                  </a:lnTo>
                </a:path>
                <a:path w="4213859" h="1347470">
                  <a:moveTo>
                    <a:pt x="1620012" y="336804"/>
                  </a:moveTo>
                  <a:lnTo>
                    <a:pt x="2593848" y="336804"/>
                  </a:lnTo>
                </a:path>
                <a:path w="4213859" h="1347470">
                  <a:moveTo>
                    <a:pt x="0" y="0"/>
                  </a:moveTo>
                  <a:lnTo>
                    <a:pt x="972312" y="0"/>
                  </a:lnTo>
                </a:path>
                <a:path w="4213859" h="1347470">
                  <a:moveTo>
                    <a:pt x="1620012" y="0"/>
                  </a:moveTo>
                  <a:lnTo>
                    <a:pt x="2593848" y="0"/>
                  </a:lnTo>
                </a:path>
                <a:path w="4213859" h="1347470">
                  <a:moveTo>
                    <a:pt x="3241548" y="0"/>
                  </a:moveTo>
                  <a:lnTo>
                    <a:pt x="4213860" y="0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065776" y="1964436"/>
              <a:ext cx="647700" cy="20320"/>
            </a:xfrm>
            <a:custGeom>
              <a:avLst/>
              <a:gdLst/>
              <a:ahLst/>
              <a:cxnLst/>
              <a:rect l="l" t="t" r="r" b="b"/>
              <a:pathLst>
                <a:path w="647700" h="20319">
                  <a:moveTo>
                    <a:pt x="647700" y="0"/>
                  </a:moveTo>
                  <a:lnTo>
                    <a:pt x="0" y="0"/>
                  </a:lnTo>
                  <a:lnTo>
                    <a:pt x="0" y="19812"/>
                  </a:lnTo>
                  <a:lnTo>
                    <a:pt x="647700" y="19812"/>
                  </a:lnTo>
                  <a:lnTo>
                    <a:pt x="647700" y="0"/>
                  </a:lnTo>
                  <a:close/>
                </a:path>
              </a:pathLst>
            </a:custGeom>
            <a:solidFill>
              <a:srgbClr val="99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335012" y="1933956"/>
              <a:ext cx="486409" cy="0"/>
            </a:xfrm>
            <a:custGeom>
              <a:avLst/>
              <a:gdLst/>
              <a:ahLst/>
              <a:cxnLst/>
              <a:rect l="l" t="t" r="r" b="b"/>
              <a:pathLst>
                <a:path w="486409">
                  <a:moveTo>
                    <a:pt x="0" y="0"/>
                  </a:moveTo>
                  <a:lnTo>
                    <a:pt x="486156" y="0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685788" y="1981200"/>
              <a:ext cx="649605" cy="13970"/>
            </a:xfrm>
            <a:custGeom>
              <a:avLst/>
              <a:gdLst/>
              <a:ahLst/>
              <a:cxnLst/>
              <a:rect l="l" t="t" r="r" b="b"/>
              <a:pathLst>
                <a:path w="649604" h="13969">
                  <a:moveTo>
                    <a:pt x="649223" y="0"/>
                  </a:moveTo>
                  <a:lnTo>
                    <a:pt x="0" y="0"/>
                  </a:lnTo>
                  <a:lnTo>
                    <a:pt x="0" y="13715"/>
                  </a:lnTo>
                  <a:lnTo>
                    <a:pt x="649223" y="13715"/>
                  </a:lnTo>
                  <a:lnTo>
                    <a:pt x="649223" y="0"/>
                  </a:lnTo>
                  <a:close/>
                </a:path>
              </a:pathLst>
            </a:custGeom>
            <a:solidFill>
              <a:srgbClr val="99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336547" y="1594866"/>
              <a:ext cx="6484620" cy="5080"/>
            </a:xfrm>
            <a:custGeom>
              <a:avLst/>
              <a:gdLst/>
              <a:ahLst/>
              <a:cxnLst/>
              <a:rect l="l" t="t" r="r" b="b"/>
              <a:pathLst>
                <a:path w="6484620" h="5080">
                  <a:moveTo>
                    <a:pt x="0" y="4572"/>
                  </a:moveTo>
                  <a:lnTo>
                    <a:pt x="2107691" y="4572"/>
                  </a:lnTo>
                </a:path>
                <a:path w="6484620" h="5080">
                  <a:moveTo>
                    <a:pt x="2755391" y="4572"/>
                  </a:moveTo>
                  <a:lnTo>
                    <a:pt x="3729228" y="4572"/>
                  </a:lnTo>
                </a:path>
                <a:path w="6484620" h="5080">
                  <a:moveTo>
                    <a:pt x="4376928" y="4572"/>
                  </a:moveTo>
                  <a:lnTo>
                    <a:pt x="5349240" y="4572"/>
                  </a:lnTo>
                </a:path>
                <a:path w="6484620" h="5080">
                  <a:moveTo>
                    <a:pt x="5998463" y="4572"/>
                  </a:moveTo>
                  <a:lnTo>
                    <a:pt x="6484620" y="4572"/>
                  </a:lnTo>
                </a:path>
                <a:path w="6484620" h="5080">
                  <a:moveTo>
                    <a:pt x="0" y="0"/>
                  </a:moveTo>
                  <a:lnTo>
                    <a:pt x="6484620" y="0"/>
                  </a:lnTo>
                </a:path>
              </a:pathLst>
            </a:custGeom>
            <a:ln w="457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444240" y="1597152"/>
              <a:ext cx="647700" cy="2042160"/>
            </a:xfrm>
            <a:custGeom>
              <a:avLst/>
              <a:gdLst/>
              <a:ahLst/>
              <a:cxnLst/>
              <a:rect l="l" t="t" r="r" b="b"/>
              <a:pathLst>
                <a:path w="647700" h="2042160">
                  <a:moveTo>
                    <a:pt x="647700" y="0"/>
                  </a:moveTo>
                  <a:lnTo>
                    <a:pt x="0" y="0"/>
                  </a:lnTo>
                  <a:lnTo>
                    <a:pt x="0" y="2042160"/>
                  </a:lnTo>
                  <a:lnTo>
                    <a:pt x="647700" y="2042160"/>
                  </a:lnTo>
                  <a:lnTo>
                    <a:pt x="647700" y="0"/>
                  </a:lnTo>
                  <a:close/>
                </a:path>
              </a:pathLst>
            </a:custGeom>
            <a:solidFill>
              <a:srgbClr val="E36C0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/>
          <p:nvPr/>
        </p:nvSpPr>
        <p:spPr>
          <a:xfrm>
            <a:off x="5713476" y="3281172"/>
            <a:ext cx="972819" cy="0"/>
          </a:xfrm>
          <a:custGeom>
            <a:avLst/>
            <a:gdLst/>
            <a:ahLst/>
            <a:cxnLst/>
            <a:rect l="l" t="t" r="r" b="b"/>
            <a:pathLst>
              <a:path w="972820">
                <a:moveTo>
                  <a:pt x="0" y="0"/>
                </a:moveTo>
                <a:lnTo>
                  <a:pt x="97231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335011" y="3281172"/>
            <a:ext cx="486409" cy="0"/>
          </a:xfrm>
          <a:custGeom>
            <a:avLst/>
            <a:gdLst/>
            <a:ahLst/>
            <a:cxnLst/>
            <a:rect l="l" t="t" r="r" b="b"/>
            <a:pathLst>
              <a:path w="486409">
                <a:moveTo>
                  <a:pt x="0" y="0"/>
                </a:moveTo>
                <a:lnTo>
                  <a:pt x="48615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336547" y="2944368"/>
            <a:ext cx="486409" cy="0"/>
          </a:xfrm>
          <a:custGeom>
            <a:avLst/>
            <a:gdLst/>
            <a:ahLst/>
            <a:cxnLst/>
            <a:rect l="l" t="t" r="r" b="b"/>
            <a:pathLst>
              <a:path w="486410">
                <a:moveTo>
                  <a:pt x="0" y="0"/>
                </a:moveTo>
                <a:lnTo>
                  <a:pt x="48615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713476" y="2944368"/>
            <a:ext cx="972819" cy="0"/>
          </a:xfrm>
          <a:custGeom>
            <a:avLst/>
            <a:gdLst/>
            <a:ahLst/>
            <a:cxnLst/>
            <a:rect l="l" t="t" r="r" b="b"/>
            <a:pathLst>
              <a:path w="972820">
                <a:moveTo>
                  <a:pt x="0" y="0"/>
                </a:moveTo>
                <a:lnTo>
                  <a:pt x="97231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335011" y="2944368"/>
            <a:ext cx="486409" cy="0"/>
          </a:xfrm>
          <a:custGeom>
            <a:avLst/>
            <a:gdLst/>
            <a:ahLst/>
            <a:cxnLst/>
            <a:rect l="l" t="t" r="r" b="b"/>
            <a:pathLst>
              <a:path w="486409">
                <a:moveTo>
                  <a:pt x="0" y="0"/>
                </a:moveTo>
                <a:lnTo>
                  <a:pt x="48615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336547" y="2607564"/>
            <a:ext cx="486409" cy="0"/>
          </a:xfrm>
          <a:custGeom>
            <a:avLst/>
            <a:gdLst/>
            <a:ahLst/>
            <a:cxnLst/>
            <a:rect l="l" t="t" r="r" b="b"/>
            <a:pathLst>
              <a:path w="486410">
                <a:moveTo>
                  <a:pt x="0" y="0"/>
                </a:moveTo>
                <a:lnTo>
                  <a:pt x="48615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713476" y="2607564"/>
            <a:ext cx="972819" cy="0"/>
          </a:xfrm>
          <a:custGeom>
            <a:avLst/>
            <a:gdLst/>
            <a:ahLst/>
            <a:cxnLst/>
            <a:rect l="l" t="t" r="r" b="b"/>
            <a:pathLst>
              <a:path w="972820">
                <a:moveTo>
                  <a:pt x="0" y="0"/>
                </a:moveTo>
                <a:lnTo>
                  <a:pt x="97231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335011" y="2607564"/>
            <a:ext cx="486409" cy="0"/>
          </a:xfrm>
          <a:custGeom>
            <a:avLst/>
            <a:gdLst/>
            <a:ahLst/>
            <a:cxnLst/>
            <a:rect l="l" t="t" r="r" b="b"/>
            <a:pathLst>
              <a:path w="486409">
                <a:moveTo>
                  <a:pt x="0" y="0"/>
                </a:moveTo>
                <a:lnTo>
                  <a:pt x="48615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336547" y="2270760"/>
            <a:ext cx="486409" cy="0"/>
          </a:xfrm>
          <a:custGeom>
            <a:avLst/>
            <a:gdLst/>
            <a:ahLst/>
            <a:cxnLst/>
            <a:rect l="l" t="t" r="r" b="b"/>
            <a:pathLst>
              <a:path w="486410">
                <a:moveTo>
                  <a:pt x="0" y="0"/>
                </a:moveTo>
                <a:lnTo>
                  <a:pt x="48615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713476" y="2270760"/>
            <a:ext cx="972819" cy="0"/>
          </a:xfrm>
          <a:custGeom>
            <a:avLst/>
            <a:gdLst/>
            <a:ahLst/>
            <a:cxnLst/>
            <a:rect l="l" t="t" r="r" b="b"/>
            <a:pathLst>
              <a:path w="972820">
                <a:moveTo>
                  <a:pt x="0" y="0"/>
                </a:moveTo>
                <a:lnTo>
                  <a:pt x="97231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335011" y="2270760"/>
            <a:ext cx="486409" cy="0"/>
          </a:xfrm>
          <a:custGeom>
            <a:avLst/>
            <a:gdLst/>
            <a:ahLst/>
            <a:cxnLst/>
            <a:rect l="l" t="t" r="r" b="b"/>
            <a:pathLst>
              <a:path w="486409">
                <a:moveTo>
                  <a:pt x="0" y="0"/>
                </a:moveTo>
                <a:lnTo>
                  <a:pt x="48615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336547" y="1933956"/>
            <a:ext cx="486409" cy="0"/>
          </a:xfrm>
          <a:custGeom>
            <a:avLst/>
            <a:gdLst/>
            <a:ahLst/>
            <a:cxnLst/>
            <a:rect l="l" t="t" r="r" b="b"/>
            <a:pathLst>
              <a:path w="486410">
                <a:moveTo>
                  <a:pt x="0" y="0"/>
                </a:moveTo>
                <a:lnTo>
                  <a:pt x="48615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444240" y="3810000"/>
            <a:ext cx="647700" cy="41275"/>
          </a:xfrm>
          <a:custGeom>
            <a:avLst/>
            <a:gdLst/>
            <a:ahLst/>
            <a:cxnLst/>
            <a:rect l="l" t="t" r="r" b="b"/>
            <a:pathLst>
              <a:path w="647700" h="41275">
                <a:moveTo>
                  <a:pt x="647700" y="0"/>
                </a:moveTo>
                <a:lnTo>
                  <a:pt x="0" y="0"/>
                </a:lnTo>
                <a:lnTo>
                  <a:pt x="0" y="41148"/>
                </a:lnTo>
                <a:lnTo>
                  <a:pt x="647700" y="41148"/>
                </a:lnTo>
                <a:lnTo>
                  <a:pt x="647700" y="0"/>
                </a:lnTo>
                <a:close/>
              </a:path>
            </a:pathLst>
          </a:custGeom>
          <a:solidFill>
            <a:srgbClr val="DCE6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822704" y="4610100"/>
            <a:ext cx="649605" cy="356870"/>
          </a:xfrm>
          <a:prstGeom prst="rect">
            <a:avLst/>
          </a:prstGeom>
          <a:solidFill>
            <a:srgbClr val="6699FF"/>
          </a:solidFill>
        </p:spPr>
        <p:txBody>
          <a:bodyPr vert="horz" wrap="square" lIns="0" tIns="97155" rIns="0" bIns="0" rtlCol="0">
            <a:spAutoFit/>
          </a:bodyPr>
          <a:lstStyle/>
          <a:p>
            <a:pPr marL="212725">
              <a:lnSpc>
                <a:spcPct val="100000"/>
              </a:lnSpc>
              <a:spcBef>
                <a:spcPts val="765"/>
              </a:spcBef>
            </a:pPr>
            <a:r>
              <a:rPr sz="1000" spc="-20" dirty="0">
                <a:latin typeface="Times New Roman"/>
                <a:cs typeface="Times New Roman"/>
              </a:rPr>
              <a:t>10,6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444240" y="4613148"/>
            <a:ext cx="647700" cy="353695"/>
          </a:xfrm>
          <a:prstGeom prst="rect">
            <a:avLst/>
          </a:prstGeom>
          <a:solidFill>
            <a:srgbClr val="6699FF"/>
          </a:solidFill>
        </p:spPr>
        <p:txBody>
          <a:bodyPr vert="horz" wrap="square" lIns="0" tIns="95885" rIns="0" bIns="0" rtlCol="0">
            <a:spAutoFit/>
          </a:bodyPr>
          <a:lstStyle/>
          <a:p>
            <a:pPr marL="212725">
              <a:lnSpc>
                <a:spcPct val="100000"/>
              </a:lnSpc>
              <a:spcBef>
                <a:spcPts val="755"/>
              </a:spcBef>
            </a:pPr>
            <a:r>
              <a:rPr sz="1000" spc="-20" dirty="0">
                <a:latin typeface="Times New Roman"/>
                <a:cs typeface="Times New Roman"/>
              </a:rPr>
              <a:t>10,5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065776" y="4538472"/>
            <a:ext cx="647700" cy="428625"/>
          </a:xfrm>
          <a:prstGeom prst="rect">
            <a:avLst/>
          </a:prstGeom>
          <a:solidFill>
            <a:srgbClr val="6699FF"/>
          </a:solidFill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900">
              <a:latin typeface="Times New Roman"/>
              <a:cs typeface="Times New Roman"/>
            </a:endParaRPr>
          </a:p>
          <a:p>
            <a:pPr marL="212090">
              <a:lnSpc>
                <a:spcPct val="100000"/>
              </a:lnSpc>
              <a:spcBef>
                <a:spcPts val="5"/>
              </a:spcBef>
            </a:pPr>
            <a:r>
              <a:rPr sz="1000" spc="-20" dirty="0">
                <a:latin typeface="Times New Roman"/>
                <a:cs typeface="Times New Roman"/>
              </a:rPr>
              <a:t>12,7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685788" y="4396740"/>
            <a:ext cx="649605" cy="570230"/>
          </a:xfrm>
          <a:prstGeom prst="rect">
            <a:avLst/>
          </a:prstGeom>
          <a:solidFill>
            <a:srgbClr val="6699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213360">
              <a:lnSpc>
                <a:spcPct val="100000"/>
              </a:lnSpc>
              <a:spcBef>
                <a:spcPts val="5"/>
              </a:spcBef>
            </a:pPr>
            <a:r>
              <a:rPr sz="1000" spc="-20" dirty="0">
                <a:latin typeface="Times New Roman"/>
                <a:cs typeface="Times New Roman"/>
              </a:rPr>
              <a:t>16,9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822704" y="4293108"/>
            <a:ext cx="649605" cy="337185"/>
          </a:xfrm>
          <a:prstGeom prst="rect">
            <a:avLst/>
          </a:prstGeom>
          <a:solidFill>
            <a:srgbClr val="94B3D6"/>
          </a:solidFill>
        </p:spPr>
        <p:txBody>
          <a:bodyPr vert="horz" wrap="square" lIns="0" tIns="60325" rIns="0" bIns="0" rtlCol="0">
            <a:spAutoFit/>
          </a:bodyPr>
          <a:lstStyle/>
          <a:p>
            <a:pPr marL="212725">
              <a:lnSpc>
                <a:spcPct val="100000"/>
              </a:lnSpc>
              <a:spcBef>
                <a:spcPts val="475"/>
              </a:spcBef>
            </a:pPr>
            <a:r>
              <a:rPr sz="1000" spc="-20" dirty="0">
                <a:latin typeface="Times New Roman"/>
                <a:cs typeface="Times New Roman"/>
              </a:rPr>
              <a:t>10,4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444240" y="4293108"/>
            <a:ext cx="647700" cy="337185"/>
          </a:xfrm>
          <a:prstGeom prst="rect">
            <a:avLst/>
          </a:prstGeom>
          <a:solidFill>
            <a:srgbClr val="94B3D6"/>
          </a:solidFill>
        </p:spPr>
        <p:txBody>
          <a:bodyPr vert="horz" wrap="square" lIns="0" tIns="9398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740"/>
              </a:spcBef>
            </a:pPr>
            <a:r>
              <a:rPr sz="1000" spc="-25" dirty="0">
                <a:latin typeface="Times New Roman"/>
                <a:cs typeface="Times New Roman"/>
              </a:rPr>
              <a:t>8,6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065776" y="3617976"/>
            <a:ext cx="647700" cy="920750"/>
          </a:xfrm>
          <a:prstGeom prst="rect">
            <a:avLst/>
          </a:prstGeom>
          <a:solidFill>
            <a:srgbClr val="94B3D6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marL="212090">
              <a:lnSpc>
                <a:spcPct val="100000"/>
              </a:lnSpc>
              <a:spcBef>
                <a:spcPts val="5"/>
              </a:spcBef>
            </a:pPr>
            <a:r>
              <a:rPr sz="1000" spc="-20" dirty="0">
                <a:latin typeface="Times New Roman"/>
                <a:cs typeface="Times New Roman"/>
              </a:rPr>
              <a:t>27,8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685788" y="3413760"/>
            <a:ext cx="649605" cy="982980"/>
          </a:xfrm>
          <a:prstGeom prst="rect">
            <a:avLst/>
          </a:prstGeom>
          <a:solidFill>
            <a:srgbClr val="94B3D6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213360">
              <a:lnSpc>
                <a:spcPct val="100000"/>
              </a:lnSpc>
              <a:spcBef>
                <a:spcPts val="705"/>
              </a:spcBef>
            </a:pPr>
            <a:r>
              <a:rPr sz="1000" spc="-20" dirty="0">
                <a:latin typeface="Times New Roman"/>
                <a:cs typeface="Times New Roman"/>
              </a:rPr>
              <a:t>29,2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822704" y="3617976"/>
            <a:ext cx="649605" cy="675640"/>
          </a:xfrm>
          <a:prstGeom prst="rect">
            <a:avLst/>
          </a:prstGeom>
          <a:solidFill>
            <a:srgbClr val="F9C09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212725">
              <a:lnSpc>
                <a:spcPct val="100000"/>
              </a:lnSpc>
              <a:spcBef>
                <a:spcPts val="815"/>
              </a:spcBef>
            </a:pPr>
            <a:r>
              <a:rPr sz="1000" spc="-20" dirty="0">
                <a:latin typeface="Times New Roman"/>
                <a:cs typeface="Times New Roman"/>
              </a:rPr>
              <a:t>17,6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444240" y="3956304"/>
            <a:ext cx="647700" cy="367665"/>
          </a:xfrm>
          <a:prstGeom prst="rect">
            <a:avLst/>
          </a:prstGeom>
          <a:solidFill>
            <a:srgbClr val="F9C090"/>
          </a:solidFill>
        </p:spPr>
        <p:txBody>
          <a:bodyPr vert="horz" wrap="square" lIns="0" tIns="102235" rIns="0" bIns="0" rtlCol="0">
            <a:spAutoFit/>
          </a:bodyPr>
          <a:lstStyle/>
          <a:p>
            <a:pPr marL="212725">
              <a:lnSpc>
                <a:spcPct val="100000"/>
              </a:lnSpc>
              <a:spcBef>
                <a:spcPts val="805"/>
              </a:spcBef>
            </a:pPr>
            <a:r>
              <a:rPr sz="1000" spc="-20" dirty="0">
                <a:latin typeface="Times New Roman"/>
                <a:cs typeface="Times New Roman"/>
              </a:rPr>
              <a:t>10,9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091940" y="3434842"/>
            <a:ext cx="25939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latin typeface="Times New Roman"/>
                <a:cs typeface="Times New Roman"/>
              </a:rPr>
              <a:t>4,4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685788" y="3281172"/>
            <a:ext cx="649605" cy="132715"/>
          </a:xfrm>
          <a:prstGeom prst="rect">
            <a:avLst/>
          </a:prstGeom>
          <a:solidFill>
            <a:srgbClr val="F9C090"/>
          </a:solidFill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969"/>
              </a:lnSpc>
            </a:pPr>
            <a:r>
              <a:rPr sz="1000" spc="-25" dirty="0">
                <a:latin typeface="Times New Roman"/>
                <a:cs typeface="Times New Roman"/>
              </a:rPr>
              <a:t>4,8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444240" y="3851148"/>
            <a:ext cx="647700" cy="105410"/>
          </a:xfrm>
          <a:prstGeom prst="rect">
            <a:avLst/>
          </a:prstGeom>
          <a:solidFill>
            <a:srgbClr val="C3D59B"/>
          </a:solidFill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830"/>
              </a:lnSpc>
            </a:pPr>
            <a:r>
              <a:rPr sz="1000" spc="-25" dirty="0">
                <a:latin typeface="Times New Roman"/>
                <a:cs typeface="Times New Roman"/>
              </a:rPr>
              <a:t>3,1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065776" y="2840736"/>
            <a:ext cx="647700" cy="626110"/>
          </a:xfrm>
          <a:prstGeom prst="rect">
            <a:avLst/>
          </a:prstGeom>
          <a:solidFill>
            <a:srgbClr val="C3D59B"/>
          </a:solidFill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Times New Roman"/>
              <a:cs typeface="Times New Roman"/>
            </a:endParaRPr>
          </a:p>
          <a:p>
            <a:pPr marL="212090">
              <a:lnSpc>
                <a:spcPct val="100000"/>
              </a:lnSpc>
            </a:pPr>
            <a:r>
              <a:rPr sz="1000" spc="-20" dirty="0">
                <a:latin typeface="Times New Roman"/>
                <a:cs typeface="Times New Roman"/>
              </a:rPr>
              <a:t>18,2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685788" y="2607564"/>
            <a:ext cx="649605" cy="673735"/>
          </a:xfrm>
          <a:prstGeom prst="rect">
            <a:avLst/>
          </a:prstGeom>
          <a:solidFill>
            <a:srgbClr val="C3D59B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213360">
              <a:lnSpc>
                <a:spcPct val="100000"/>
              </a:lnSpc>
              <a:spcBef>
                <a:spcPts val="770"/>
              </a:spcBef>
            </a:pPr>
            <a:r>
              <a:rPr sz="1000" spc="-20" dirty="0">
                <a:latin typeface="Times New Roman"/>
                <a:cs typeface="Times New Roman"/>
              </a:rPr>
              <a:t>18,1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822704" y="3498342"/>
            <a:ext cx="649605" cy="120014"/>
          </a:xfrm>
          <a:prstGeom prst="rect">
            <a:avLst/>
          </a:prstGeom>
          <a:solidFill>
            <a:srgbClr val="DCE6F1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45"/>
              </a:lnSpc>
            </a:pPr>
            <a:r>
              <a:rPr sz="1000" spc="-25" dirty="0">
                <a:latin typeface="Times New Roman"/>
                <a:cs typeface="Times New Roman"/>
              </a:rPr>
              <a:t>1,9</a:t>
            </a: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ts val="700"/>
              </a:lnSpc>
            </a:pPr>
            <a:r>
              <a:rPr sz="1000" spc="-25" dirty="0">
                <a:latin typeface="Times New Roman"/>
                <a:cs typeface="Times New Roman"/>
              </a:rPr>
              <a:t>4,6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091940" y="3738194"/>
            <a:ext cx="9740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3055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latin typeface="Times New Roman"/>
                <a:cs typeface="Times New Roman"/>
              </a:rPr>
              <a:t>1,2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065776" y="1955292"/>
            <a:ext cx="647700" cy="885825"/>
          </a:xfrm>
          <a:prstGeom prst="rect">
            <a:avLst/>
          </a:prstGeom>
          <a:solidFill>
            <a:srgbClr val="DCE6F1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Times New Roman"/>
              <a:cs typeface="Times New Roman"/>
            </a:endParaRPr>
          </a:p>
          <a:p>
            <a:pPr marL="212090">
              <a:lnSpc>
                <a:spcPct val="100000"/>
              </a:lnSpc>
              <a:spcBef>
                <a:spcPts val="5"/>
              </a:spcBef>
            </a:pPr>
            <a:r>
              <a:rPr sz="1000" spc="-20" dirty="0">
                <a:latin typeface="Times New Roman"/>
                <a:cs typeface="Times New Roman"/>
              </a:rPr>
              <a:t>25,4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685788" y="1952244"/>
            <a:ext cx="649605" cy="655320"/>
          </a:xfrm>
          <a:prstGeom prst="rect">
            <a:avLst/>
          </a:prstGeom>
          <a:solidFill>
            <a:srgbClr val="DCE6F1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213360">
              <a:lnSpc>
                <a:spcPct val="100000"/>
              </a:lnSpc>
              <a:spcBef>
                <a:spcPts val="980"/>
              </a:spcBef>
            </a:pPr>
            <a:r>
              <a:rPr sz="1000" spc="-20" dirty="0">
                <a:latin typeface="Times New Roman"/>
                <a:cs typeface="Times New Roman"/>
              </a:rPr>
              <a:t>19,2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023110" y="3178810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0" dirty="0">
                <a:latin typeface="Times New Roman"/>
                <a:cs typeface="Times New Roman"/>
              </a:rPr>
              <a:t>10,4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444240" y="3639311"/>
            <a:ext cx="647700" cy="170815"/>
          </a:xfrm>
          <a:prstGeom prst="rect">
            <a:avLst/>
          </a:prstGeom>
          <a:solidFill>
            <a:srgbClr val="9966FF"/>
          </a:solidFill>
        </p:spPr>
        <p:txBody>
          <a:bodyPr vert="horz" wrap="square" lIns="0" tIns="508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40"/>
              </a:spcBef>
            </a:pPr>
            <a:r>
              <a:rPr sz="1000" spc="-25" dirty="0">
                <a:latin typeface="Times New Roman"/>
                <a:cs typeface="Times New Roman"/>
              </a:rPr>
              <a:t>5,1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471927" y="1900808"/>
            <a:ext cx="25939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38100" algn="r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latin typeface="Times New Roman"/>
                <a:cs typeface="Times New Roman"/>
              </a:rPr>
              <a:t>0,6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713476" y="1894077"/>
            <a:ext cx="97281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38100" algn="r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latin typeface="Times New Roman"/>
                <a:cs typeface="Times New Roman"/>
              </a:rPr>
              <a:t>0,4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822704" y="1597152"/>
            <a:ext cx="649605" cy="1499870"/>
          </a:xfrm>
          <a:prstGeom prst="rect">
            <a:avLst/>
          </a:prstGeom>
          <a:solidFill>
            <a:srgbClr val="E36C09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50">
              <a:latin typeface="Times New Roman"/>
              <a:cs typeface="Times New Roman"/>
            </a:endParaRPr>
          </a:p>
          <a:p>
            <a:pPr marL="212725">
              <a:lnSpc>
                <a:spcPct val="100000"/>
              </a:lnSpc>
            </a:pPr>
            <a:r>
              <a:rPr sz="1000" spc="-20" dirty="0">
                <a:latin typeface="Times New Roman"/>
                <a:cs typeface="Times New Roman"/>
              </a:rPr>
              <a:t>44,5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444240" y="1597152"/>
            <a:ext cx="647700" cy="2042160"/>
          </a:xfrm>
          <a:prstGeom prst="rect">
            <a:avLst/>
          </a:prstGeom>
          <a:solidFill>
            <a:srgbClr val="E36C09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00">
              <a:latin typeface="Times New Roman"/>
              <a:cs typeface="Times New Roman"/>
            </a:endParaRPr>
          </a:p>
          <a:p>
            <a:pPr marL="212725">
              <a:lnSpc>
                <a:spcPct val="100000"/>
              </a:lnSpc>
            </a:pPr>
            <a:r>
              <a:rPr sz="1000" spc="-20" dirty="0">
                <a:latin typeface="Times New Roman"/>
                <a:cs typeface="Times New Roman"/>
              </a:rPr>
              <a:t>60,6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065776" y="1597152"/>
            <a:ext cx="647700" cy="367665"/>
          </a:xfrm>
          <a:prstGeom prst="rect">
            <a:avLst/>
          </a:prstGeom>
          <a:solidFill>
            <a:srgbClr val="E36C09"/>
          </a:solidFill>
        </p:spPr>
        <p:txBody>
          <a:bodyPr vert="horz" wrap="square" lIns="0" tIns="102235" rIns="0" bIns="0" rtlCol="0">
            <a:spAutoFit/>
          </a:bodyPr>
          <a:lstStyle/>
          <a:p>
            <a:pPr marL="212090">
              <a:lnSpc>
                <a:spcPct val="100000"/>
              </a:lnSpc>
              <a:spcBef>
                <a:spcPts val="805"/>
              </a:spcBef>
            </a:pPr>
            <a:r>
              <a:rPr sz="1000" spc="-20" dirty="0">
                <a:latin typeface="Times New Roman"/>
                <a:cs typeface="Times New Roman"/>
              </a:rPr>
              <a:t>10,9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685788" y="1597152"/>
            <a:ext cx="649605" cy="341630"/>
          </a:xfrm>
          <a:prstGeom prst="rect">
            <a:avLst/>
          </a:prstGeom>
          <a:solidFill>
            <a:srgbClr val="E36C09"/>
          </a:solidFill>
        </p:spPr>
        <p:txBody>
          <a:bodyPr vert="horz" wrap="square" lIns="0" tIns="110489" rIns="0" bIns="0" rtlCol="0">
            <a:spAutoFit/>
          </a:bodyPr>
          <a:lstStyle/>
          <a:p>
            <a:pPr marL="213360">
              <a:lnSpc>
                <a:spcPct val="100000"/>
              </a:lnSpc>
              <a:spcBef>
                <a:spcPts val="869"/>
              </a:spcBef>
            </a:pPr>
            <a:r>
              <a:rPr sz="1000" spc="-20" dirty="0">
                <a:latin typeface="Times New Roman"/>
                <a:cs typeface="Times New Roman"/>
              </a:rPr>
              <a:t>11,4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047394" y="4870830"/>
            <a:ext cx="1955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latin typeface="Times New Roman"/>
                <a:cs typeface="Times New Roman"/>
              </a:rPr>
              <a:t>0%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983386" y="4533646"/>
            <a:ext cx="2597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latin typeface="Times New Roman"/>
                <a:cs typeface="Times New Roman"/>
              </a:rPr>
              <a:t>10%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983386" y="4196588"/>
            <a:ext cx="2597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latin typeface="Times New Roman"/>
                <a:cs typeface="Times New Roman"/>
              </a:rPr>
              <a:t>20%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983386" y="3859530"/>
            <a:ext cx="2597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latin typeface="Times New Roman"/>
                <a:cs typeface="Times New Roman"/>
              </a:rPr>
              <a:t>30%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983386" y="3522726"/>
            <a:ext cx="2597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latin typeface="Times New Roman"/>
                <a:cs typeface="Times New Roman"/>
              </a:rPr>
              <a:t>40%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983386" y="3185541"/>
            <a:ext cx="2597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latin typeface="Times New Roman"/>
                <a:cs typeface="Times New Roman"/>
              </a:rPr>
              <a:t>50%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983386" y="2848482"/>
            <a:ext cx="2597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latin typeface="Times New Roman"/>
                <a:cs typeface="Times New Roman"/>
              </a:rPr>
              <a:t>60%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983386" y="2511298"/>
            <a:ext cx="2597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latin typeface="Times New Roman"/>
                <a:cs typeface="Times New Roman"/>
              </a:rPr>
              <a:t>70%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983386" y="2174493"/>
            <a:ext cx="2597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latin typeface="Times New Roman"/>
                <a:cs typeface="Times New Roman"/>
              </a:rPr>
              <a:t>80%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983386" y="1837436"/>
            <a:ext cx="2597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latin typeface="Times New Roman"/>
                <a:cs typeface="Times New Roman"/>
              </a:rPr>
              <a:t>90%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919683" y="1500378"/>
            <a:ext cx="3238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0" dirty="0">
                <a:latin typeface="Times New Roman"/>
                <a:cs typeface="Times New Roman"/>
              </a:rPr>
              <a:t>100%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545082" y="5060696"/>
            <a:ext cx="12045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latin typeface="Times New Roman"/>
                <a:cs typeface="Times New Roman"/>
              </a:rPr>
              <a:t>Експорт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(І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півр.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2022)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166364" y="5060696"/>
            <a:ext cx="12045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latin typeface="Times New Roman"/>
                <a:cs typeface="Times New Roman"/>
              </a:rPr>
              <a:t>Експорт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(І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півр.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2023)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824221" y="5060696"/>
            <a:ext cx="11315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latin typeface="Times New Roman"/>
                <a:cs typeface="Times New Roman"/>
              </a:rPr>
              <a:t>Імпорт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(І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півр.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2022)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6445377" y="5060696"/>
            <a:ext cx="11315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latin typeface="Times New Roman"/>
                <a:cs typeface="Times New Roman"/>
              </a:rPr>
              <a:t>Імпорт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(І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півр.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2023)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8186928" y="2104644"/>
            <a:ext cx="64135" cy="66040"/>
          </a:xfrm>
          <a:custGeom>
            <a:avLst/>
            <a:gdLst/>
            <a:ahLst/>
            <a:cxnLst/>
            <a:rect l="l" t="t" r="r" b="b"/>
            <a:pathLst>
              <a:path w="64134" h="66039">
                <a:moveTo>
                  <a:pt x="64007" y="0"/>
                </a:moveTo>
                <a:lnTo>
                  <a:pt x="0" y="0"/>
                </a:lnTo>
                <a:lnTo>
                  <a:pt x="0" y="65532"/>
                </a:lnTo>
                <a:lnTo>
                  <a:pt x="64007" y="65532"/>
                </a:lnTo>
                <a:lnTo>
                  <a:pt x="64007" y="0"/>
                </a:lnTo>
                <a:close/>
              </a:path>
            </a:pathLst>
          </a:custGeom>
          <a:solidFill>
            <a:srgbClr val="E36C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8265921" y="2043175"/>
            <a:ext cx="200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Times New Roman"/>
                <a:cs typeface="Times New Roman"/>
              </a:rPr>
              <a:t>Продовольчі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товари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та с/г </a:t>
            </a:r>
            <a:r>
              <a:rPr sz="1000" spc="-10" dirty="0">
                <a:latin typeface="Times New Roman"/>
                <a:cs typeface="Times New Roman"/>
              </a:rPr>
              <a:t>продукція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8186928" y="2485644"/>
            <a:ext cx="64135" cy="66040"/>
          </a:xfrm>
          <a:custGeom>
            <a:avLst/>
            <a:gdLst/>
            <a:ahLst/>
            <a:cxnLst/>
            <a:rect l="l" t="t" r="r" b="b"/>
            <a:pathLst>
              <a:path w="64134" h="66039">
                <a:moveTo>
                  <a:pt x="64007" y="0"/>
                </a:moveTo>
                <a:lnTo>
                  <a:pt x="0" y="0"/>
                </a:lnTo>
                <a:lnTo>
                  <a:pt x="0" y="65532"/>
                </a:lnTo>
                <a:lnTo>
                  <a:pt x="64007" y="65532"/>
                </a:lnTo>
                <a:lnTo>
                  <a:pt x="64007" y="0"/>
                </a:lnTo>
                <a:close/>
              </a:path>
            </a:pathLst>
          </a:custGeom>
          <a:solidFill>
            <a:srgbClr val="99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8265921" y="2423922"/>
            <a:ext cx="11766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Times New Roman"/>
                <a:cs typeface="Times New Roman"/>
              </a:rPr>
              <a:t>Мінеральні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продукти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8186928" y="2866644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4" h="64135">
                <a:moveTo>
                  <a:pt x="64007" y="0"/>
                </a:moveTo>
                <a:lnTo>
                  <a:pt x="0" y="0"/>
                </a:lnTo>
                <a:lnTo>
                  <a:pt x="0" y="64008"/>
                </a:lnTo>
                <a:lnTo>
                  <a:pt x="64007" y="64008"/>
                </a:lnTo>
                <a:lnTo>
                  <a:pt x="64007" y="0"/>
                </a:lnTo>
                <a:close/>
              </a:path>
            </a:pathLst>
          </a:custGeom>
          <a:solidFill>
            <a:srgbClr val="DCE6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8265921" y="2804541"/>
            <a:ext cx="15786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0" dirty="0">
                <a:latin typeface="Times New Roman"/>
                <a:cs typeface="Times New Roman"/>
              </a:rPr>
              <a:t>Паливно-</a:t>
            </a:r>
            <a:r>
              <a:rPr sz="1000" dirty="0">
                <a:latin typeface="Times New Roman"/>
                <a:cs typeface="Times New Roman"/>
              </a:rPr>
              <a:t>енергетичні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товари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8186928" y="3247644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4" h="64135">
                <a:moveTo>
                  <a:pt x="64007" y="0"/>
                </a:moveTo>
                <a:lnTo>
                  <a:pt x="0" y="0"/>
                </a:lnTo>
                <a:lnTo>
                  <a:pt x="0" y="64008"/>
                </a:lnTo>
                <a:lnTo>
                  <a:pt x="64007" y="64008"/>
                </a:lnTo>
                <a:lnTo>
                  <a:pt x="64007" y="0"/>
                </a:lnTo>
                <a:close/>
              </a:path>
            </a:pathLst>
          </a:custGeom>
          <a:solidFill>
            <a:srgbClr val="C3D5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8265921" y="3185287"/>
            <a:ext cx="18973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latin typeface="Times New Roman"/>
                <a:cs typeface="Times New Roman"/>
              </a:rPr>
              <a:t>Продукція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хімічної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промисловості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8186928" y="3627120"/>
            <a:ext cx="64135" cy="66040"/>
          </a:xfrm>
          <a:custGeom>
            <a:avLst/>
            <a:gdLst/>
            <a:ahLst/>
            <a:cxnLst/>
            <a:rect l="l" t="t" r="r" b="b"/>
            <a:pathLst>
              <a:path w="64134" h="66039">
                <a:moveTo>
                  <a:pt x="64007" y="0"/>
                </a:moveTo>
                <a:lnTo>
                  <a:pt x="0" y="0"/>
                </a:lnTo>
                <a:lnTo>
                  <a:pt x="0" y="65532"/>
                </a:lnTo>
                <a:lnTo>
                  <a:pt x="64007" y="65532"/>
                </a:lnTo>
                <a:lnTo>
                  <a:pt x="64007" y="0"/>
                </a:lnTo>
                <a:close/>
              </a:path>
            </a:pathLst>
          </a:custGeom>
          <a:solidFill>
            <a:srgbClr val="F9C0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8265921" y="3565652"/>
            <a:ext cx="13106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latin typeface="Times New Roman"/>
                <a:cs typeface="Times New Roman"/>
              </a:rPr>
              <a:t>Метали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та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вироби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з</a:t>
            </a:r>
            <a:r>
              <a:rPr sz="1000" spc="-25" dirty="0">
                <a:latin typeface="Times New Roman"/>
                <a:cs typeface="Times New Roman"/>
              </a:rPr>
              <a:t> них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8186928" y="4008120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4" h="64135">
                <a:moveTo>
                  <a:pt x="64007" y="0"/>
                </a:moveTo>
                <a:lnTo>
                  <a:pt x="0" y="0"/>
                </a:lnTo>
                <a:lnTo>
                  <a:pt x="0" y="64008"/>
                </a:lnTo>
                <a:lnTo>
                  <a:pt x="64007" y="64008"/>
                </a:lnTo>
                <a:lnTo>
                  <a:pt x="64007" y="0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8265921" y="3946398"/>
            <a:ext cx="2004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latin typeface="Times New Roman"/>
                <a:cs typeface="Times New Roman"/>
              </a:rPr>
              <a:t>Машини,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устаткування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та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транспорт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8186928" y="4389120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4" h="64135">
                <a:moveTo>
                  <a:pt x="64007" y="0"/>
                </a:moveTo>
                <a:lnTo>
                  <a:pt x="0" y="0"/>
                </a:lnTo>
                <a:lnTo>
                  <a:pt x="0" y="64008"/>
                </a:lnTo>
                <a:lnTo>
                  <a:pt x="64007" y="64008"/>
                </a:lnTo>
                <a:lnTo>
                  <a:pt x="64007" y="0"/>
                </a:lnTo>
                <a:close/>
              </a:path>
            </a:pathLst>
          </a:custGeom>
          <a:solidFill>
            <a:srgbClr val="669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8265921" y="4327017"/>
            <a:ext cx="6648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latin typeface="Times New Roman"/>
                <a:cs typeface="Times New Roman"/>
              </a:rPr>
              <a:t>Інші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товари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818383" y="1069932"/>
          <a:ext cx="5369560" cy="168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93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9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8275">
                <a:tc>
                  <a:txBody>
                    <a:bodyPr/>
                    <a:lstStyle/>
                    <a:p>
                      <a:pPr marL="31750">
                        <a:lnSpc>
                          <a:spcPts val="1230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Експорт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230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Імпорт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066596" y="4783673"/>
            <a:ext cx="4664075" cy="40957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1150" i="1" dirty="0">
                <a:latin typeface="Times New Roman"/>
                <a:cs typeface="Times New Roman"/>
              </a:rPr>
              <a:t>Рис.</a:t>
            </a:r>
            <a:r>
              <a:rPr sz="1150" i="1" spc="-20" dirty="0">
                <a:latin typeface="Times New Roman"/>
                <a:cs typeface="Times New Roman"/>
              </a:rPr>
              <a:t> </a:t>
            </a:r>
            <a:r>
              <a:rPr sz="1150" i="1" dirty="0">
                <a:latin typeface="Times New Roman"/>
                <a:cs typeface="Times New Roman"/>
              </a:rPr>
              <a:t>2.</a:t>
            </a:r>
            <a:r>
              <a:rPr sz="1150" i="1" spc="-30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Географічна</a:t>
            </a:r>
            <a:r>
              <a:rPr sz="1150" spc="-1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структура</a:t>
            </a:r>
            <a:r>
              <a:rPr sz="1150" spc="-1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зовнішньої</a:t>
            </a:r>
            <a:r>
              <a:rPr sz="1150" spc="-1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торгівлі</a:t>
            </a:r>
            <a:r>
              <a:rPr sz="1150" spc="-15" dirty="0">
                <a:latin typeface="Times New Roman"/>
                <a:cs typeface="Times New Roman"/>
              </a:rPr>
              <a:t> </a:t>
            </a:r>
            <a:r>
              <a:rPr sz="1150" dirty="0">
                <a:latin typeface="Times New Roman"/>
                <a:cs typeface="Times New Roman"/>
              </a:rPr>
              <a:t>товарами</a:t>
            </a:r>
            <a:r>
              <a:rPr sz="1150" i="1" dirty="0">
                <a:latin typeface="Times New Roman"/>
                <a:cs typeface="Times New Roman"/>
              </a:rPr>
              <a:t>,</a:t>
            </a:r>
            <a:r>
              <a:rPr sz="1150" i="1" spc="-15" dirty="0">
                <a:latin typeface="Times New Roman"/>
                <a:cs typeface="Times New Roman"/>
              </a:rPr>
              <a:t> </a:t>
            </a:r>
            <a:r>
              <a:rPr sz="1150" i="1" dirty="0">
                <a:latin typeface="Times New Roman"/>
                <a:cs typeface="Times New Roman"/>
              </a:rPr>
              <a:t>6</a:t>
            </a:r>
            <a:r>
              <a:rPr sz="1150" i="1" spc="-20" dirty="0">
                <a:latin typeface="Times New Roman"/>
                <a:cs typeface="Times New Roman"/>
              </a:rPr>
              <a:t> </a:t>
            </a:r>
            <a:r>
              <a:rPr sz="1150" i="1" dirty="0">
                <a:latin typeface="Times New Roman"/>
                <a:cs typeface="Times New Roman"/>
              </a:rPr>
              <a:t>міс.</a:t>
            </a:r>
            <a:r>
              <a:rPr sz="1150" i="1" spc="-30" dirty="0">
                <a:latin typeface="Times New Roman"/>
                <a:cs typeface="Times New Roman"/>
              </a:rPr>
              <a:t> </a:t>
            </a:r>
            <a:r>
              <a:rPr sz="1150" i="1" dirty="0">
                <a:latin typeface="Times New Roman"/>
                <a:cs typeface="Times New Roman"/>
              </a:rPr>
              <a:t>2023</a:t>
            </a:r>
            <a:r>
              <a:rPr sz="1150" i="1" spc="-25" dirty="0">
                <a:latin typeface="Times New Roman"/>
                <a:cs typeface="Times New Roman"/>
              </a:rPr>
              <a:t> р.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000" i="1" dirty="0">
                <a:latin typeface="Times New Roman"/>
                <a:cs typeface="Times New Roman"/>
              </a:rPr>
              <a:t>Джерело: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розрахунки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авторів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за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даними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Держмитслужби</a:t>
            </a:r>
            <a:r>
              <a:rPr sz="1100" spc="-10" dirty="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487274" y="1606296"/>
            <a:ext cx="3016250" cy="3016250"/>
            <a:chOff x="1487274" y="1606296"/>
            <a:chExt cx="3016250" cy="3016250"/>
          </a:xfrm>
        </p:grpSpPr>
        <p:sp>
          <p:nvSpPr>
            <p:cNvPr id="5" name="object 5"/>
            <p:cNvSpPr/>
            <p:nvPr/>
          </p:nvSpPr>
          <p:spPr>
            <a:xfrm>
              <a:off x="2995422" y="1615440"/>
              <a:ext cx="154305" cy="753745"/>
            </a:xfrm>
            <a:custGeom>
              <a:avLst/>
              <a:gdLst/>
              <a:ahLst/>
              <a:cxnLst/>
              <a:rect l="l" t="t" r="r" b="b"/>
              <a:pathLst>
                <a:path w="154305" h="753744">
                  <a:moveTo>
                    <a:pt x="0" y="0"/>
                  </a:moveTo>
                  <a:lnTo>
                    <a:pt x="0" y="749426"/>
                  </a:lnTo>
                  <a:lnTo>
                    <a:pt x="19313" y="749667"/>
                  </a:lnTo>
                  <a:lnTo>
                    <a:pt x="38592" y="750395"/>
                  </a:lnTo>
                  <a:lnTo>
                    <a:pt x="57846" y="751623"/>
                  </a:lnTo>
                  <a:lnTo>
                    <a:pt x="77088" y="753363"/>
                  </a:lnTo>
                  <a:lnTo>
                    <a:pt x="154177" y="8000"/>
                  </a:lnTo>
                  <a:lnTo>
                    <a:pt x="115728" y="4500"/>
                  </a:lnTo>
                  <a:lnTo>
                    <a:pt x="77184" y="2000"/>
                  </a:lnTo>
                  <a:lnTo>
                    <a:pt x="38592" y="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072511" y="1623441"/>
              <a:ext cx="817880" cy="889635"/>
            </a:xfrm>
            <a:custGeom>
              <a:avLst/>
              <a:gdLst/>
              <a:ahLst/>
              <a:cxnLst/>
              <a:rect l="l" t="t" r="r" b="b"/>
              <a:pathLst>
                <a:path w="817879" h="889635">
                  <a:moveTo>
                    <a:pt x="77088" y="0"/>
                  </a:moveTo>
                  <a:lnTo>
                    <a:pt x="0" y="745363"/>
                  </a:lnTo>
                  <a:lnTo>
                    <a:pt x="49979" y="752270"/>
                  </a:lnTo>
                  <a:lnTo>
                    <a:pt x="99226" y="762476"/>
                  </a:lnTo>
                  <a:lnTo>
                    <a:pt x="147580" y="775920"/>
                  </a:lnTo>
                  <a:lnTo>
                    <a:pt x="194881" y="792543"/>
                  </a:lnTo>
                  <a:lnTo>
                    <a:pt x="240967" y="812286"/>
                  </a:lnTo>
                  <a:lnTo>
                    <a:pt x="285678" y="835088"/>
                  </a:lnTo>
                  <a:lnTo>
                    <a:pt x="328853" y="860891"/>
                  </a:lnTo>
                  <a:lnTo>
                    <a:pt x="370331" y="889635"/>
                  </a:lnTo>
                  <a:lnTo>
                    <a:pt x="817626" y="288289"/>
                  </a:lnTo>
                  <a:lnTo>
                    <a:pt x="776594" y="258839"/>
                  </a:lnTo>
                  <a:lnTo>
                    <a:pt x="734679" y="230839"/>
                  </a:lnTo>
                  <a:lnTo>
                    <a:pt x="691920" y="204306"/>
                  </a:lnTo>
                  <a:lnTo>
                    <a:pt x="648356" y="179254"/>
                  </a:lnTo>
                  <a:lnTo>
                    <a:pt x="604027" y="155701"/>
                  </a:lnTo>
                  <a:lnTo>
                    <a:pt x="558970" y="133661"/>
                  </a:lnTo>
                  <a:lnTo>
                    <a:pt x="513227" y="113151"/>
                  </a:lnTo>
                  <a:lnTo>
                    <a:pt x="466836" y="94186"/>
                  </a:lnTo>
                  <a:lnTo>
                    <a:pt x="419836" y="76782"/>
                  </a:lnTo>
                  <a:lnTo>
                    <a:pt x="372266" y="60956"/>
                  </a:lnTo>
                  <a:lnTo>
                    <a:pt x="324166" y="46722"/>
                  </a:lnTo>
                  <a:lnTo>
                    <a:pt x="275576" y="34097"/>
                  </a:lnTo>
                  <a:lnTo>
                    <a:pt x="226533" y="23096"/>
                  </a:lnTo>
                  <a:lnTo>
                    <a:pt x="177078" y="13736"/>
                  </a:lnTo>
                  <a:lnTo>
                    <a:pt x="127250" y="6032"/>
                  </a:lnTo>
                  <a:lnTo>
                    <a:pt x="77088" y="0"/>
                  </a:lnTo>
                  <a:close/>
                </a:path>
              </a:pathLst>
            </a:custGeom>
            <a:solidFill>
              <a:srgbClr val="E36C0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072511" y="1623441"/>
              <a:ext cx="817880" cy="889635"/>
            </a:xfrm>
            <a:custGeom>
              <a:avLst/>
              <a:gdLst/>
              <a:ahLst/>
              <a:cxnLst/>
              <a:rect l="l" t="t" r="r" b="b"/>
              <a:pathLst>
                <a:path w="817879" h="889635">
                  <a:moveTo>
                    <a:pt x="817626" y="288289"/>
                  </a:moveTo>
                  <a:lnTo>
                    <a:pt x="776594" y="258839"/>
                  </a:lnTo>
                  <a:lnTo>
                    <a:pt x="734679" y="230839"/>
                  </a:lnTo>
                  <a:lnTo>
                    <a:pt x="691920" y="204306"/>
                  </a:lnTo>
                  <a:lnTo>
                    <a:pt x="648356" y="179254"/>
                  </a:lnTo>
                  <a:lnTo>
                    <a:pt x="604027" y="155701"/>
                  </a:lnTo>
                  <a:lnTo>
                    <a:pt x="558970" y="133661"/>
                  </a:lnTo>
                  <a:lnTo>
                    <a:pt x="513227" y="113151"/>
                  </a:lnTo>
                  <a:lnTo>
                    <a:pt x="466836" y="94186"/>
                  </a:lnTo>
                  <a:lnTo>
                    <a:pt x="419836" y="76782"/>
                  </a:lnTo>
                  <a:lnTo>
                    <a:pt x="372266" y="60956"/>
                  </a:lnTo>
                  <a:lnTo>
                    <a:pt x="324166" y="46722"/>
                  </a:lnTo>
                  <a:lnTo>
                    <a:pt x="275576" y="34097"/>
                  </a:lnTo>
                  <a:lnTo>
                    <a:pt x="226533" y="23096"/>
                  </a:lnTo>
                  <a:lnTo>
                    <a:pt x="177078" y="13736"/>
                  </a:lnTo>
                  <a:lnTo>
                    <a:pt x="127250" y="6032"/>
                  </a:lnTo>
                  <a:lnTo>
                    <a:pt x="77088" y="0"/>
                  </a:lnTo>
                  <a:lnTo>
                    <a:pt x="0" y="745363"/>
                  </a:lnTo>
                  <a:lnTo>
                    <a:pt x="49979" y="752270"/>
                  </a:lnTo>
                  <a:lnTo>
                    <a:pt x="99226" y="762476"/>
                  </a:lnTo>
                  <a:lnTo>
                    <a:pt x="147580" y="775920"/>
                  </a:lnTo>
                  <a:lnTo>
                    <a:pt x="194881" y="792543"/>
                  </a:lnTo>
                  <a:lnTo>
                    <a:pt x="240967" y="812286"/>
                  </a:lnTo>
                  <a:lnTo>
                    <a:pt x="285678" y="835088"/>
                  </a:lnTo>
                  <a:lnTo>
                    <a:pt x="328853" y="860891"/>
                  </a:lnTo>
                  <a:lnTo>
                    <a:pt x="370331" y="889635"/>
                  </a:lnTo>
                  <a:lnTo>
                    <a:pt x="817626" y="288289"/>
                  </a:lnTo>
                  <a:close/>
                </a:path>
              </a:pathLst>
            </a:custGeom>
            <a:ln w="1828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442842" y="1911731"/>
              <a:ext cx="925194" cy="901700"/>
            </a:xfrm>
            <a:custGeom>
              <a:avLst/>
              <a:gdLst/>
              <a:ahLst/>
              <a:cxnLst/>
              <a:rect l="l" t="t" r="r" b="b"/>
              <a:pathLst>
                <a:path w="925195" h="901700">
                  <a:moveTo>
                    <a:pt x="447294" y="0"/>
                  </a:moveTo>
                  <a:lnTo>
                    <a:pt x="0" y="601345"/>
                  </a:lnTo>
                  <a:lnTo>
                    <a:pt x="38059" y="631638"/>
                  </a:lnTo>
                  <a:lnTo>
                    <a:pt x="73973" y="664239"/>
                  </a:lnTo>
                  <a:lnTo>
                    <a:pt x="107642" y="699029"/>
                  </a:lnTo>
                  <a:lnTo>
                    <a:pt x="138969" y="735885"/>
                  </a:lnTo>
                  <a:lnTo>
                    <a:pt x="167855" y="774688"/>
                  </a:lnTo>
                  <a:lnTo>
                    <a:pt x="194202" y="815318"/>
                  </a:lnTo>
                  <a:lnTo>
                    <a:pt x="217912" y="857653"/>
                  </a:lnTo>
                  <a:lnTo>
                    <a:pt x="238887" y="901573"/>
                  </a:lnTo>
                  <a:lnTo>
                    <a:pt x="925195" y="600583"/>
                  </a:lnTo>
                  <a:lnTo>
                    <a:pt x="903494" y="553355"/>
                  </a:lnTo>
                  <a:lnTo>
                    <a:pt x="880220" y="506996"/>
                  </a:lnTo>
                  <a:lnTo>
                    <a:pt x="855400" y="461544"/>
                  </a:lnTo>
                  <a:lnTo>
                    <a:pt x="829064" y="417034"/>
                  </a:lnTo>
                  <a:lnTo>
                    <a:pt x="801238" y="373502"/>
                  </a:lnTo>
                  <a:lnTo>
                    <a:pt x="771951" y="330985"/>
                  </a:lnTo>
                  <a:lnTo>
                    <a:pt x="741232" y="289519"/>
                  </a:lnTo>
                  <a:lnTo>
                    <a:pt x="709109" y="249141"/>
                  </a:lnTo>
                  <a:lnTo>
                    <a:pt x="675609" y="209887"/>
                  </a:lnTo>
                  <a:lnTo>
                    <a:pt x="640762" y="171793"/>
                  </a:lnTo>
                  <a:lnTo>
                    <a:pt x="604594" y="134896"/>
                  </a:lnTo>
                  <a:lnTo>
                    <a:pt x="567136" y="99231"/>
                  </a:lnTo>
                  <a:lnTo>
                    <a:pt x="528414" y="64836"/>
                  </a:lnTo>
                  <a:lnTo>
                    <a:pt x="488457" y="31747"/>
                  </a:lnTo>
                  <a:lnTo>
                    <a:pt x="447294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442842" y="1911731"/>
              <a:ext cx="925194" cy="901700"/>
            </a:xfrm>
            <a:custGeom>
              <a:avLst/>
              <a:gdLst/>
              <a:ahLst/>
              <a:cxnLst/>
              <a:rect l="l" t="t" r="r" b="b"/>
              <a:pathLst>
                <a:path w="925195" h="901700">
                  <a:moveTo>
                    <a:pt x="925195" y="600583"/>
                  </a:moveTo>
                  <a:lnTo>
                    <a:pt x="903494" y="553355"/>
                  </a:lnTo>
                  <a:lnTo>
                    <a:pt x="880220" y="506996"/>
                  </a:lnTo>
                  <a:lnTo>
                    <a:pt x="855400" y="461544"/>
                  </a:lnTo>
                  <a:lnTo>
                    <a:pt x="829064" y="417034"/>
                  </a:lnTo>
                  <a:lnTo>
                    <a:pt x="801238" y="373502"/>
                  </a:lnTo>
                  <a:lnTo>
                    <a:pt x="771951" y="330985"/>
                  </a:lnTo>
                  <a:lnTo>
                    <a:pt x="741232" y="289519"/>
                  </a:lnTo>
                  <a:lnTo>
                    <a:pt x="709109" y="249141"/>
                  </a:lnTo>
                  <a:lnTo>
                    <a:pt x="675609" y="209887"/>
                  </a:lnTo>
                  <a:lnTo>
                    <a:pt x="640762" y="171793"/>
                  </a:lnTo>
                  <a:lnTo>
                    <a:pt x="604594" y="134896"/>
                  </a:lnTo>
                  <a:lnTo>
                    <a:pt x="567136" y="99231"/>
                  </a:lnTo>
                  <a:lnTo>
                    <a:pt x="528414" y="64836"/>
                  </a:lnTo>
                  <a:lnTo>
                    <a:pt x="488457" y="31747"/>
                  </a:lnTo>
                  <a:lnTo>
                    <a:pt x="447294" y="0"/>
                  </a:lnTo>
                  <a:lnTo>
                    <a:pt x="0" y="601345"/>
                  </a:lnTo>
                  <a:lnTo>
                    <a:pt x="38059" y="631638"/>
                  </a:lnTo>
                  <a:lnTo>
                    <a:pt x="73973" y="664239"/>
                  </a:lnTo>
                  <a:lnTo>
                    <a:pt x="107642" y="699029"/>
                  </a:lnTo>
                  <a:lnTo>
                    <a:pt x="138969" y="735885"/>
                  </a:lnTo>
                  <a:lnTo>
                    <a:pt x="167855" y="774688"/>
                  </a:lnTo>
                  <a:lnTo>
                    <a:pt x="194202" y="815318"/>
                  </a:lnTo>
                  <a:lnTo>
                    <a:pt x="217912" y="857653"/>
                  </a:lnTo>
                  <a:lnTo>
                    <a:pt x="238887" y="901573"/>
                  </a:lnTo>
                  <a:lnTo>
                    <a:pt x="925195" y="600583"/>
                  </a:lnTo>
                  <a:close/>
                </a:path>
              </a:pathLst>
            </a:custGeom>
            <a:ln w="1828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681730" y="2512314"/>
              <a:ext cx="736600" cy="366395"/>
            </a:xfrm>
            <a:custGeom>
              <a:avLst/>
              <a:gdLst/>
              <a:ahLst/>
              <a:cxnLst/>
              <a:rect l="l" t="t" r="r" b="b"/>
              <a:pathLst>
                <a:path w="736600" h="366394">
                  <a:moveTo>
                    <a:pt x="686308" y="0"/>
                  </a:moveTo>
                  <a:lnTo>
                    <a:pt x="0" y="300989"/>
                  </a:lnTo>
                  <a:lnTo>
                    <a:pt x="6838" y="316990"/>
                  </a:lnTo>
                  <a:lnTo>
                    <a:pt x="13271" y="333168"/>
                  </a:lnTo>
                  <a:lnTo>
                    <a:pt x="19323" y="349513"/>
                  </a:lnTo>
                  <a:lnTo>
                    <a:pt x="25019" y="366013"/>
                  </a:lnTo>
                  <a:lnTo>
                    <a:pt x="736346" y="130048"/>
                  </a:lnTo>
                  <a:lnTo>
                    <a:pt x="724937" y="97119"/>
                  </a:lnTo>
                  <a:lnTo>
                    <a:pt x="712803" y="64452"/>
                  </a:lnTo>
                  <a:lnTo>
                    <a:pt x="699930" y="32071"/>
                  </a:lnTo>
                  <a:lnTo>
                    <a:pt x="686308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681730" y="2512314"/>
              <a:ext cx="736600" cy="366395"/>
            </a:xfrm>
            <a:custGeom>
              <a:avLst/>
              <a:gdLst/>
              <a:ahLst/>
              <a:cxnLst/>
              <a:rect l="l" t="t" r="r" b="b"/>
              <a:pathLst>
                <a:path w="736600" h="366394">
                  <a:moveTo>
                    <a:pt x="736346" y="130048"/>
                  </a:moveTo>
                  <a:lnTo>
                    <a:pt x="724937" y="97119"/>
                  </a:lnTo>
                  <a:lnTo>
                    <a:pt x="712803" y="64452"/>
                  </a:lnTo>
                  <a:lnTo>
                    <a:pt x="699930" y="32071"/>
                  </a:lnTo>
                  <a:lnTo>
                    <a:pt x="686308" y="0"/>
                  </a:lnTo>
                  <a:lnTo>
                    <a:pt x="0" y="300989"/>
                  </a:lnTo>
                  <a:lnTo>
                    <a:pt x="6838" y="316990"/>
                  </a:lnTo>
                  <a:lnTo>
                    <a:pt x="13271" y="333168"/>
                  </a:lnTo>
                  <a:lnTo>
                    <a:pt x="19323" y="349513"/>
                  </a:lnTo>
                  <a:lnTo>
                    <a:pt x="25019" y="366013"/>
                  </a:lnTo>
                  <a:lnTo>
                    <a:pt x="736346" y="130048"/>
                  </a:lnTo>
                  <a:close/>
                </a:path>
              </a:pathLst>
            </a:custGeom>
            <a:ln w="1828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706749" y="2642362"/>
              <a:ext cx="773430" cy="368300"/>
            </a:xfrm>
            <a:custGeom>
              <a:avLst/>
              <a:gdLst/>
              <a:ahLst/>
              <a:cxnLst/>
              <a:rect l="l" t="t" r="r" b="b"/>
              <a:pathLst>
                <a:path w="773429" h="368300">
                  <a:moveTo>
                    <a:pt x="711326" y="0"/>
                  </a:moveTo>
                  <a:lnTo>
                    <a:pt x="0" y="235965"/>
                  </a:lnTo>
                  <a:lnTo>
                    <a:pt x="9947" y="268483"/>
                  </a:lnTo>
                  <a:lnTo>
                    <a:pt x="18430" y="301418"/>
                  </a:lnTo>
                  <a:lnTo>
                    <a:pt x="25413" y="334710"/>
                  </a:lnTo>
                  <a:lnTo>
                    <a:pt x="30861" y="368300"/>
                  </a:lnTo>
                  <a:lnTo>
                    <a:pt x="773176" y="264667"/>
                  </a:lnTo>
                  <a:lnTo>
                    <a:pt x="764658" y="210880"/>
                  </a:lnTo>
                  <a:lnTo>
                    <a:pt x="754203" y="157459"/>
                  </a:lnTo>
                  <a:lnTo>
                    <a:pt x="741821" y="104465"/>
                  </a:lnTo>
                  <a:lnTo>
                    <a:pt x="727525" y="51958"/>
                  </a:lnTo>
                  <a:lnTo>
                    <a:pt x="711326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706749" y="2642362"/>
              <a:ext cx="773430" cy="368300"/>
            </a:xfrm>
            <a:custGeom>
              <a:avLst/>
              <a:gdLst/>
              <a:ahLst/>
              <a:cxnLst/>
              <a:rect l="l" t="t" r="r" b="b"/>
              <a:pathLst>
                <a:path w="773429" h="368300">
                  <a:moveTo>
                    <a:pt x="773176" y="264667"/>
                  </a:moveTo>
                  <a:lnTo>
                    <a:pt x="764658" y="210880"/>
                  </a:lnTo>
                  <a:lnTo>
                    <a:pt x="754203" y="157459"/>
                  </a:lnTo>
                  <a:lnTo>
                    <a:pt x="741821" y="104465"/>
                  </a:lnTo>
                  <a:lnTo>
                    <a:pt x="727525" y="51958"/>
                  </a:lnTo>
                  <a:lnTo>
                    <a:pt x="711326" y="0"/>
                  </a:lnTo>
                  <a:lnTo>
                    <a:pt x="0" y="235965"/>
                  </a:lnTo>
                  <a:lnTo>
                    <a:pt x="9947" y="268483"/>
                  </a:lnTo>
                  <a:lnTo>
                    <a:pt x="18430" y="301418"/>
                  </a:lnTo>
                  <a:lnTo>
                    <a:pt x="25413" y="334710"/>
                  </a:lnTo>
                  <a:lnTo>
                    <a:pt x="30861" y="368300"/>
                  </a:lnTo>
                  <a:lnTo>
                    <a:pt x="773176" y="264667"/>
                  </a:lnTo>
                  <a:close/>
                </a:path>
              </a:pathLst>
            </a:custGeom>
            <a:ln w="1828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496418" y="2241042"/>
              <a:ext cx="2998470" cy="2372360"/>
            </a:xfrm>
            <a:custGeom>
              <a:avLst/>
              <a:gdLst/>
              <a:ahLst/>
              <a:cxnLst/>
              <a:rect l="l" t="t" r="r" b="b"/>
              <a:pathLst>
                <a:path w="2998470" h="2372360">
                  <a:moveTo>
                    <a:pt x="280819" y="0"/>
                  </a:moveTo>
                  <a:lnTo>
                    <a:pt x="253179" y="39877"/>
                  </a:lnTo>
                  <a:lnTo>
                    <a:pt x="227003" y="80330"/>
                  </a:lnTo>
                  <a:lnTo>
                    <a:pt x="202285" y="121327"/>
                  </a:lnTo>
                  <a:lnTo>
                    <a:pt x="179020" y="162833"/>
                  </a:lnTo>
                  <a:lnTo>
                    <a:pt x="157203" y="204818"/>
                  </a:lnTo>
                  <a:lnTo>
                    <a:pt x="136827" y="247248"/>
                  </a:lnTo>
                  <a:lnTo>
                    <a:pt x="117889" y="290092"/>
                  </a:lnTo>
                  <a:lnTo>
                    <a:pt x="100382" y="333316"/>
                  </a:lnTo>
                  <a:lnTo>
                    <a:pt x="84300" y="376888"/>
                  </a:lnTo>
                  <a:lnTo>
                    <a:pt x="69640" y="420776"/>
                  </a:lnTo>
                  <a:lnTo>
                    <a:pt x="56395" y="464947"/>
                  </a:lnTo>
                  <a:lnTo>
                    <a:pt x="44560" y="509370"/>
                  </a:lnTo>
                  <a:lnTo>
                    <a:pt x="34130" y="554010"/>
                  </a:lnTo>
                  <a:lnTo>
                    <a:pt x="25099" y="598836"/>
                  </a:lnTo>
                  <a:lnTo>
                    <a:pt x="17462" y="643816"/>
                  </a:lnTo>
                  <a:lnTo>
                    <a:pt x="11214" y="688917"/>
                  </a:lnTo>
                  <a:lnTo>
                    <a:pt x="6349" y="734107"/>
                  </a:lnTo>
                  <a:lnTo>
                    <a:pt x="2862" y="779352"/>
                  </a:lnTo>
                  <a:lnTo>
                    <a:pt x="747" y="824621"/>
                  </a:lnTo>
                  <a:lnTo>
                    <a:pt x="0" y="869881"/>
                  </a:lnTo>
                  <a:lnTo>
                    <a:pt x="614" y="915100"/>
                  </a:lnTo>
                  <a:lnTo>
                    <a:pt x="2585" y="960245"/>
                  </a:lnTo>
                  <a:lnTo>
                    <a:pt x="5907" y="1005284"/>
                  </a:lnTo>
                  <a:lnTo>
                    <a:pt x="10575" y="1050184"/>
                  </a:lnTo>
                  <a:lnTo>
                    <a:pt x="16583" y="1094913"/>
                  </a:lnTo>
                  <a:lnTo>
                    <a:pt x="23926" y="1139438"/>
                  </a:lnTo>
                  <a:lnTo>
                    <a:pt x="32600" y="1183727"/>
                  </a:lnTo>
                  <a:lnTo>
                    <a:pt x="42597" y="1227747"/>
                  </a:lnTo>
                  <a:lnTo>
                    <a:pt x="53913" y="1271467"/>
                  </a:lnTo>
                  <a:lnTo>
                    <a:pt x="66544" y="1314853"/>
                  </a:lnTo>
                  <a:lnTo>
                    <a:pt x="80482" y="1357873"/>
                  </a:lnTo>
                  <a:lnTo>
                    <a:pt x="95723" y="1400495"/>
                  </a:lnTo>
                  <a:lnTo>
                    <a:pt x="112262" y="1442686"/>
                  </a:lnTo>
                  <a:lnTo>
                    <a:pt x="130094" y="1484413"/>
                  </a:lnTo>
                  <a:lnTo>
                    <a:pt x="149212" y="1525645"/>
                  </a:lnTo>
                  <a:lnTo>
                    <a:pt x="169612" y="1566348"/>
                  </a:lnTo>
                  <a:lnTo>
                    <a:pt x="191287" y="1606491"/>
                  </a:lnTo>
                  <a:lnTo>
                    <a:pt x="214234" y="1646041"/>
                  </a:lnTo>
                  <a:lnTo>
                    <a:pt x="238446" y="1684964"/>
                  </a:lnTo>
                  <a:lnTo>
                    <a:pt x="263919" y="1723230"/>
                  </a:lnTo>
                  <a:lnTo>
                    <a:pt x="290646" y="1760806"/>
                  </a:lnTo>
                  <a:lnTo>
                    <a:pt x="318622" y="1797658"/>
                  </a:lnTo>
                  <a:lnTo>
                    <a:pt x="347843" y="1833754"/>
                  </a:lnTo>
                  <a:lnTo>
                    <a:pt x="378302" y="1869063"/>
                  </a:lnTo>
                  <a:lnTo>
                    <a:pt x="409995" y="1903552"/>
                  </a:lnTo>
                  <a:lnTo>
                    <a:pt x="442915" y="1937187"/>
                  </a:lnTo>
                  <a:lnTo>
                    <a:pt x="477059" y="1969937"/>
                  </a:lnTo>
                  <a:lnTo>
                    <a:pt x="512419" y="2001770"/>
                  </a:lnTo>
                  <a:lnTo>
                    <a:pt x="548992" y="2032652"/>
                  </a:lnTo>
                  <a:lnTo>
                    <a:pt x="586771" y="2062551"/>
                  </a:lnTo>
                  <a:lnTo>
                    <a:pt x="625751" y="2091436"/>
                  </a:lnTo>
                  <a:lnTo>
                    <a:pt x="665629" y="2119075"/>
                  </a:lnTo>
                  <a:lnTo>
                    <a:pt x="706082" y="2145251"/>
                  </a:lnTo>
                  <a:lnTo>
                    <a:pt x="747078" y="2169969"/>
                  </a:lnTo>
                  <a:lnTo>
                    <a:pt x="788585" y="2193234"/>
                  </a:lnTo>
                  <a:lnTo>
                    <a:pt x="830570" y="2215052"/>
                  </a:lnTo>
                  <a:lnTo>
                    <a:pt x="873000" y="2235427"/>
                  </a:lnTo>
                  <a:lnTo>
                    <a:pt x="915843" y="2254366"/>
                  </a:lnTo>
                  <a:lnTo>
                    <a:pt x="959067" y="2271873"/>
                  </a:lnTo>
                  <a:lnTo>
                    <a:pt x="1002640" y="2287954"/>
                  </a:lnTo>
                  <a:lnTo>
                    <a:pt x="1046528" y="2302615"/>
                  </a:lnTo>
                  <a:lnTo>
                    <a:pt x="1090699" y="2315860"/>
                  </a:lnTo>
                  <a:lnTo>
                    <a:pt x="1135121" y="2327694"/>
                  </a:lnTo>
                  <a:lnTo>
                    <a:pt x="1179762" y="2338125"/>
                  </a:lnTo>
                  <a:lnTo>
                    <a:pt x="1224588" y="2347156"/>
                  </a:lnTo>
                  <a:lnTo>
                    <a:pt x="1269568" y="2354793"/>
                  </a:lnTo>
                  <a:lnTo>
                    <a:pt x="1314669" y="2361041"/>
                  </a:lnTo>
                  <a:lnTo>
                    <a:pt x="1359858" y="2365906"/>
                  </a:lnTo>
                  <a:lnTo>
                    <a:pt x="1405104" y="2369393"/>
                  </a:lnTo>
                  <a:lnTo>
                    <a:pt x="1450373" y="2371508"/>
                  </a:lnTo>
                  <a:lnTo>
                    <a:pt x="1495633" y="2372255"/>
                  </a:lnTo>
                  <a:lnTo>
                    <a:pt x="1540852" y="2371641"/>
                  </a:lnTo>
                  <a:lnTo>
                    <a:pt x="1585997" y="2369670"/>
                  </a:lnTo>
                  <a:lnTo>
                    <a:pt x="1631035" y="2366348"/>
                  </a:lnTo>
                  <a:lnTo>
                    <a:pt x="1675935" y="2361680"/>
                  </a:lnTo>
                  <a:lnTo>
                    <a:pt x="1720664" y="2355672"/>
                  </a:lnTo>
                  <a:lnTo>
                    <a:pt x="1765189" y="2348328"/>
                  </a:lnTo>
                  <a:lnTo>
                    <a:pt x="1809479" y="2339655"/>
                  </a:lnTo>
                  <a:lnTo>
                    <a:pt x="1853499" y="2329658"/>
                  </a:lnTo>
                  <a:lnTo>
                    <a:pt x="1897219" y="2318341"/>
                  </a:lnTo>
                  <a:lnTo>
                    <a:pt x="1940605" y="2305711"/>
                  </a:lnTo>
                  <a:lnTo>
                    <a:pt x="1983625" y="2291773"/>
                  </a:lnTo>
                  <a:lnTo>
                    <a:pt x="2026247" y="2276531"/>
                  </a:lnTo>
                  <a:lnTo>
                    <a:pt x="2068437" y="2259992"/>
                  </a:lnTo>
                  <a:lnTo>
                    <a:pt x="2110165" y="2242161"/>
                  </a:lnTo>
                  <a:lnTo>
                    <a:pt x="2151397" y="2223043"/>
                  </a:lnTo>
                  <a:lnTo>
                    <a:pt x="2192100" y="2202643"/>
                  </a:lnTo>
                  <a:lnTo>
                    <a:pt x="2232243" y="2180967"/>
                  </a:lnTo>
                  <a:lnTo>
                    <a:pt x="2271792" y="2158021"/>
                  </a:lnTo>
                  <a:lnTo>
                    <a:pt x="2310716" y="2133808"/>
                  </a:lnTo>
                  <a:lnTo>
                    <a:pt x="2348982" y="2108336"/>
                  </a:lnTo>
                  <a:lnTo>
                    <a:pt x="2386557" y="2081609"/>
                  </a:lnTo>
                  <a:lnTo>
                    <a:pt x="2423409" y="2053632"/>
                  </a:lnTo>
                  <a:lnTo>
                    <a:pt x="2459506" y="2024412"/>
                  </a:lnTo>
                  <a:lnTo>
                    <a:pt x="2494815" y="1993953"/>
                  </a:lnTo>
                  <a:lnTo>
                    <a:pt x="2529303" y="1962260"/>
                  </a:lnTo>
                  <a:lnTo>
                    <a:pt x="2562939" y="1929339"/>
                  </a:lnTo>
                  <a:lnTo>
                    <a:pt x="2595689" y="1895196"/>
                  </a:lnTo>
                  <a:lnTo>
                    <a:pt x="2627521" y="1859835"/>
                  </a:lnTo>
                  <a:lnTo>
                    <a:pt x="2658404" y="1823263"/>
                  </a:lnTo>
                  <a:lnTo>
                    <a:pt x="2688303" y="1785484"/>
                  </a:lnTo>
                  <a:lnTo>
                    <a:pt x="2717187" y="1746504"/>
                  </a:lnTo>
                  <a:lnTo>
                    <a:pt x="2745692" y="1705306"/>
                  </a:lnTo>
                  <a:lnTo>
                    <a:pt x="2772726" y="1663307"/>
                  </a:lnTo>
                  <a:lnTo>
                    <a:pt x="2798278" y="1620545"/>
                  </a:lnTo>
                  <a:lnTo>
                    <a:pt x="2822339" y="1577060"/>
                  </a:lnTo>
                  <a:lnTo>
                    <a:pt x="2844900" y="1532892"/>
                  </a:lnTo>
                  <a:lnTo>
                    <a:pt x="2865951" y="1488080"/>
                  </a:lnTo>
                  <a:lnTo>
                    <a:pt x="2885482" y="1442664"/>
                  </a:lnTo>
                  <a:lnTo>
                    <a:pt x="2903484" y="1396683"/>
                  </a:lnTo>
                  <a:lnTo>
                    <a:pt x="2919948" y="1350176"/>
                  </a:lnTo>
                  <a:lnTo>
                    <a:pt x="2934863" y="1303183"/>
                  </a:lnTo>
                  <a:lnTo>
                    <a:pt x="2948221" y="1255743"/>
                  </a:lnTo>
                  <a:lnTo>
                    <a:pt x="2960010" y="1207896"/>
                  </a:lnTo>
                  <a:lnTo>
                    <a:pt x="2970223" y="1159681"/>
                  </a:lnTo>
                  <a:lnTo>
                    <a:pt x="2978850" y="1111138"/>
                  </a:lnTo>
                  <a:lnTo>
                    <a:pt x="2985880" y="1062306"/>
                  </a:lnTo>
                  <a:lnTo>
                    <a:pt x="2991304" y="1013225"/>
                  </a:lnTo>
                  <a:lnTo>
                    <a:pt x="2995113" y="963934"/>
                  </a:lnTo>
                  <a:lnTo>
                    <a:pt x="2997297" y="914472"/>
                  </a:lnTo>
                  <a:lnTo>
                    <a:pt x="2997846" y="864879"/>
                  </a:lnTo>
                  <a:lnTo>
                    <a:pt x="2996751" y="815195"/>
                  </a:lnTo>
                  <a:lnTo>
                    <a:pt x="2994003" y="765459"/>
                  </a:lnTo>
                  <a:lnTo>
                    <a:pt x="2989591" y="715710"/>
                  </a:lnTo>
                  <a:lnTo>
                    <a:pt x="2983506" y="665988"/>
                  </a:lnTo>
                  <a:lnTo>
                    <a:pt x="2241191" y="769620"/>
                  </a:lnTo>
                  <a:lnTo>
                    <a:pt x="2246290" y="816767"/>
                  </a:lnTo>
                  <a:lnTo>
                    <a:pt x="2248417" y="863538"/>
                  </a:lnTo>
                  <a:lnTo>
                    <a:pt x="2247649" y="909834"/>
                  </a:lnTo>
                  <a:lnTo>
                    <a:pt x="2244059" y="955554"/>
                  </a:lnTo>
                  <a:lnTo>
                    <a:pt x="2237722" y="1000602"/>
                  </a:lnTo>
                  <a:lnTo>
                    <a:pt x="2228713" y="1044876"/>
                  </a:lnTo>
                  <a:lnTo>
                    <a:pt x="2217108" y="1088278"/>
                  </a:lnTo>
                  <a:lnTo>
                    <a:pt x="2202980" y="1130710"/>
                  </a:lnTo>
                  <a:lnTo>
                    <a:pt x="2186405" y="1172071"/>
                  </a:lnTo>
                  <a:lnTo>
                    <a:pt x="2167457" y="1212263"/>
                  </a:lnTo>
                  <a:lnTo>
                    <a:pt x="2146212" y="1251186"/>
                  </a:lnTo>
                  <a:lnTo>
                    <a:pt x="2122743" y="1288742"/>
                  </a:lnTo>
                  <a:lnTo>
                    <a:pt x="2097126" y="1324832"/>
                  </a:lnTo>
                  <a:lnTo>
                    <a:pt x="2069435" y="1359355"/>
                  </a:lnTo>
                  <a:lnTo>
                    <a:pt x="2039746" y="1392214"/>
                  </a:lnTo>
                  <a:lnTo>
                    <a:pt x="2008132" y="1423309"/>
                  </a:lnTo>
                  <a:lnTo>
                    <a:pt x="1974670" y="1452541"/>
                  </a:lnTo>
                  <a:lnTo>
                    <a:pt x="1939433" y="1479811"/>
                  </a:lnTo>
                  <a:lnTo>
                    <a:pt x="1902497" y="1505020"/>
                  </a:lnTo>
                  <a:lnTo>
                    <a:pt x="1863935" y="1528068"/>
                  </a:lnTo>
                  <a:lnTo>
                    <a:pt x="1823824" y="1548857"/>
                  </a:lnTo>
                  <a:lnTo>
                    <a:pt x="1782238" y="1567287"/>
                  </a:lnTo>
                  <a:lnTo>
                    <a:pt x="1739251" y="1583259"/>
                  </a:lnTo>
                  <a:lnTo>
                    <a:pt x="1694938" y="1596675"/>
                  </a:lnTo>
                  <a:lnTo>
                    <a:pt x="1649375" y="1607435"/>
                  </a:lnTo>
                  <a:lnTo>
                    <a:pt x="1602635" y="1615439"/>
                  </a:lnTo>
                  <a:lnTo>
                    <a:pt x="1555488" y="1620538"/>
                  </a:lnTo>
                  <a:lnTo>
                    <a:pt x="1508717" y="1622665"/>
                  </a:lnTo>
                  <a:lnTo>
                    <a:pt x="1462421" y="1621897"/>
                  </a:lnTo>
                  <a:lnTo>
                    <a:pt x="1416700" y="1618307"/>
                  </a:lnTo>
                  <a:lnTo>
                    <a:pt x="1371653" y="1611970"/>
                  </a:lnTo>
                  <a:lnTo>
                    <a:pt x="1327379" y="1602962"/>
                  </a:lnTo>
                  <a:lnTo>
                    <a:pt x="1283976" y="1591356"/>
                  </a:lnTo>
                  <a:lnTo>
                    <a:pt x="1241545" y="1577229"/>
                  </a:lnTo>
                  <a:lnTo>
                    <a:pt x="1200184" y="1560653"/>
                  </a:lnTo>
                  <a:lnTo>
                    <a:pt x="1159992" y="1541706"/>
                  </a:lnTo>
                  <a:lnTo>
                    <a:pt x="1121068" y="1520460"/>
                  </a:lnTo>
                  <a:lnTo>
                    <a:pt x="1083512" y="1496991"/>
                  </a:lnTo>
                  <a:lnTo>
                    <a:pt x="1047423" y="1471374"/>
                  </a:lnTo>
                  <a:lnTo>
                    <a:pt x="1012899" y="1443683"/>
                  </a:lnTo>
                  <a:lnTo>
                    <a:pt x="980040" y="1413994"/>
                  </a:lnTo>
                  <a:lnTo>
                    <a:pt x="948945" y="1382381"/>
                  </a:lnTo>
                  <a:lnTo>
                    <a:pt x="919713" y="1348918"/>
                  </a:lnTo>
                  <a:lnTo>
                    <a:pt x="892444" y="1313681"/>
                  </a:lnTo>
                  <a:lnTo>
                    <a:pt x="867235" y="1276745"/>
                  </a:lnTo>
                  <a:lnTo>
                    <a:pt x="844187" y="1238184"/>
                  </a:lnTo>
                  <a:lnTo>
                    <a:pt x="823398" y="1198072"/>
                  </a:lnTo>
                  <a:lnTo>
                    <a:pt x="804968" y="1156486"/>
                  </a:lnTo>
                  <a:lnTo>
                    <a:pt x="788995" y="1113499"/>
                  </a:lnTo>
                  <a:lnTo>
                    <a:pt x="775580" y="1069186"/>
                  </a:lnTo>
                  <a:lnTo>
                    <a:pt x="764820" y="1023623"/>
                  </a:lnTo>
                  <a:lnTo>
                    <a:pt x="756815" y="976884"/>
                  </a:lnTo>
                  <a:lnTo>
                    <a:pt x="751379" y="924887"/>
                  </a:lnTo>
                  <a:lnTo>
                    <a:pt x="749588" y="872925"/>
                  </a:lnTo>
                  <a:lnTo>
                    <a:pt x="751395" y="821180"/>
                  </a:lnTo>
                  <a:lnTo>
                    <a:pt x="756755" y="769830"/>
                  </a:lnTo>
                  <a:lnTo>
                    <a:pt x="765622" y="719057"/>
                  </a:lnTo>
                  <a:lnTo>
                    <a:pt x="777951" y="669041"/>
                  </a:lnTo>
                  <a:lnTo>
                    <a:pt x="793695" y="619962"/>
                  </a:lnTo>
                  <a:lnTo>
                    <a:pt x="812809" y="572001"/>
                  </a:lnTo>
                  <a:lnTo>
                    <a:pt x="835247" y="525338"/>
                  </a:lnTo>
                  <a:lnTo>
                    <a:pt x="860963" y="480152"/>
                  </a:lnTo>
                  <a:lnTo>
                    <a:pt x="889911" y="436625"/>
                  </a:lnTo>
                  <a:lnTo>
                    <a:pt x="280819" y="0"/>
                  </a:lnTo>
                  <a:close/>
                </a:path>
              </a:pathLst>
            </a:custGeom>
            <a:solidFill>
              <a:srgbClr val="94B3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496418" y="2241042"/>
              <a:ext cx="2998470" cy="2372360"/>
            </a:xfrm>
            <a:custGeom>
              <a:avLst/>
              <a:gdLst/>
              <a:ahLst/>
              <a:cxnLst/>
              <a:rect l="l" t="t" r="r" b="b"/>
              <a:pathLst>
                <a:path w="2998470" h="2372360">
                  <a:moveTo>
                    <a:pt x="280819" y="0"/>
                  </a:moveTo>
                  <a:lnTo>
                    <a:pt x="253179" y="39877"/>
                  </a:lnTo>
                  <a:lnTo>
                    <a:pt x="227003" y="80330"/>
                  </a:lnTo>
                  <a:lnTo>
                    <a:pt x="202285" y="121327"/>
                  </a:lnTo>
                  <a:lnTo>
                    <a:pt x="179020" y="162833"/>
                  </a:lnTo>
                  <a:lnTo>
                    <a:pt x="157203" y="204818"/>
                  </a:lnTo>
                  <a:lnTo>
                    <a:pt x="136827" y="247248"/>
                  </a:lnTo>
                  <a:lnTo>
                    <a:pt x="117889" y="290092"/>
                  </a:lnTo>
                  <a:lnTo>
                    <a:pt x="100382" y="333316"/>
                  </a:lnTo>
                  <a:lnTo>
                    <a:pt x="84300" y="376888"/>
                  </a:lnTo>
                  <a:lnTo>
                    <a:pt x="69640" y="420776"/>
                  </a:lnTo>
                  <a:lnTo>
                    <a:pt x="56395" y="464947"/>
                  </a:lnTo>
                  <a:lnTo>
                    <a:pt x="44560" y="509370"/>
                  </a:lnTo>
                  <a:lnTo>
                    <a:pt x="34130" y="554010"/>
                  </a:lnTo>
                  <a:lnTo>
                    <a:pt x="25099" y="598836"/>
                  </a:lnTo>
                  <a:lnTo>
                    <a:pt x="17462" y="643816"/>
                  </a:lnTo>
                  <a:lnTo>
                    <a:pt x="11214" y="688917"/>
                  </a:lnTo>
                  <a:lnTo>
                    <a:pt x="6349" y="734107"/>
                  </a:lnTo>
                  <a:lnTo>
                    <a:pt x="2862" y="779352"/>
                  </a:lnTo>
                  <a:lnTo>
                    <a:pt x="747" y="824621"/>
                  </a:lnTo>
                  <a:lnTo>
                    <a:pt x="0" y="869881"/>
                  </a:lnTo>
                  <a:lnTo>
                    <a:pt x="614" y="915100"/>
                  </a:lnTo>
                  <a:lnTo>
                    <a:pt x="2585" y="960245"/>
                  </a:lnTo>
                  <a:lnTo>
                    <a:pt x="5907" y="1005284"/>
                  </a:lnTo>
                  <a:lnTo>
                    <a:pt x="10575" y="1050184"/>
                  </a:lnTo>
                  <a:lnTo>
                    <a:pt x="16583" y="1094913"/>
                  </a:lnTo>
                  <a:lnTo>
                    <a:pt x="23926" y="1139438"/>
                  </a:lnTo>
                  <a:lnTo>
                    <a:pt x="32600" y="1183727"/>
                  </a:lnTo>
                  <a:lnTo>
                    <a:pt x="42597" y="1227747"/>
                  </a:lnTo>
                  <a:lnTo>
                    <a:pt x="53913" y="1271467"/>
                  </a:lnTo>
                  <a:lnTo>
                    <a:pt x="66544" y="1314853"/>
                  </a:lnTo>
                  <a:lnTo>
                    <a:pt x="80482" y="1357873"/>
                  </a:lnTo>
                  <a:lnTo>
                    <a:pt x="95723" y="1400495"/>
                  </a:lnTo>
                  <a:lnTo>
                    <a:pt x="112262" y="1442686"/>
                  </a:lnTo>
                  <a:lnTo>
                    <a:pt x="130094" y="1484413"/>
                  </a:lnTo>
                  <a:lnTo>
                    <a:pt x="149212" y="1525645"/>
                  </a:lnTo>
                  <a:lnTo>
                    <a:pt x="169612" y="1566348"/>
                  </a:lnTo>
                  <a:lnTo>
                    <a:pt x="191287" y="1606491"/>
                  </a:lnTo>
                  <a:lnTo>
                    <a:pt x="214234" y="1646041"/>
                  </a:lnTo>
                  <a:lnTo>
                    <a:pt x="238446" y="1684964"/>
                  </a:lnTo>
                  <a:lnTo>
                    <a:pt x="263919" y="1723230"/>
                  </a:lnTo>
                  <a:lnTo>
                    <a:pt x="290646" y="1760806"/>
                  </a:lnTo>
                  <a:lnTo>
                    <a:pt x="318622" y="1797658"/>
                  </a:lnTo>
                  <a:lnTo>
                    <a:pt x="347843" y="1833754"/>
                  </a:lnTo>
                  <a:lnTo>
                    <a:pt x="378302" y="1869063"/>
                  </a:lnTo>
                  <a:lnTo>
                    <a:pt x="409995" y="1903552"/>
                  </a:lnTo>
                  <a:lnTo>
                    <a:pt x="442915" y="1937187"/>
                  </a:lnTo>
                  <a:lnTo>
                    <a:pt x="477059" y="1969937"/>
                  </a:lnTo>
                  <a:lnTo>
                    <a:pt x="512419" y="2001770"/>
                  </a:lnTo>
                  <a:lnTo>
                    <a:pt x="548992" y="2032652"/>
                  </a:lnTo>
                  <a:lnTo>
                    <a:pt x="586771" y="2062551"/>
                  </a:lnTo>
                  <a:lnTo>
                    <a:pt x="625751" y="2091436"/>
                  </a:lnTo>
                  <a:lnTo>
                    <a:pt x="665629" y="2119075"/>
                  </a:lnTo>
                  <a:lnTo>
                    <a:pt x="706082" y="2145251"/>
                  </a:lnTo>
                  <a:lnTo>
                    <a:pt x="747078" y="2169969"/>
                  </a:lnTo>
                  <a:lnTo>
                    <a:pt x="788585" y="2193234"/>
                  </a:lnTo>
                  <a:lnTo>
                    <a:pt x="830570" y="2215052"/>
                  </a:lnTo>
                  <a:lnTo>
                    <a:pt x="873000" y="2235427"/>
                  </a:lnTo>
                  <a:lnTo>
                    <a:pt x="915843" y="2254366"/>
                  </a:lnTo>
                  <a:lnTo>
                    <a:pt x="959067" y="2271873"/>
                  </a:lnTo>
                  <a:lnTo>
                    <a:pt x="1002640" y="2287954"/>
                  </a:lnTo>
                  <a:lnTo>
                    <a:pt x="1046528" y="2302615"/>
                  </a:lnTo>
                  <a:lnTo>
                    <a:pt x="1090699" y="2315860"/>
                  </a:lnTo>
                  <a:lnTo>
                    <a:pt x="1135121" y="2327694"/>
                  </a:lnTo>
                  <a:lnTo>
                    <a:pt x="1179762" y="2338125"/>
                  </a:lnTo>
                  <a:lnTo>
                    <a:pt x="1224588" y="2347156"/>
                  </a:lnTo>
                  <a:lnTo>
                    <a:pt x="1269568" y="2354793"/>
                  </a:lnTo>
                  <a:lnTo>
                    <a:pt x="1314669" y="2361041"/>
                  </a:lnTo>
                  <a:lnTo>
                    <a:pt x="1359858" y="2365906"/>
                  </a:lnTo>
                  <a:lnTo>
                    <a:pt x="1405104" y="2369393"/>
                  </a:lnTo>
                  <a:lnTo>
                    <a:pt x="1450373" y="2371508"/>
                  </a:lnTo>
                  <a:lnTo>
                    <a:pt x="1495633" y="2372255"/>
                  </a:lnTo>
                  <a:lnTo>
                    <a:pt x="1540852" y="2371641"/>
                  </a:lnTo>
                  <a:lnTo>
                    <a:pt x="1585997" y="2369670"/>
                  </a:lnTo>
                  <a:lnTo>
                    <a:pt x="1631035" y="2366348"/>
                  </a:lnTo>
                  <a:lnTo>
                    <a:pt x="1675935" y="2361680"/>
                  </a:lnTo>
                  <a:lnTo>
                    <a:pt x="1720664" y="2355672"/>
                  </a:lnTo>
                  <a:lnTo>
                    <a:pt x="1765189" y="2348328"/>
                  </a:lnTo>
                  <a:lnTo>
                    <a:pt x="1809479" y="2339655"/>
                  </a:lnTo>
                  <a:lnTo>
                    <a:pt x="1853499" y="2329658"/>
                  </a:lnTo>
                  <a:lnTo>
                    <a:pt x="1897219" y="2318341"/>
                  </a:lnTo>
                  <a:lnTo>
                    <a:pt x="1940605" y="2305711"/>
                  </a:lnTo>
                  <a:lnTo>
                    <a:pt x="1983625" y="2291773"/>
                  </a:lnTo>
                  <a:lnTo>
                    <a:pt x="2026247" y="2276531"/>
                  </a:lnTo>
                  <a:lnTo>
                    <a:pt x="2068437" y="2259992"/>
                  </a:lnTo>
                  <a:lnTo>
                    <a:pt x="2110165" y="2242161"/>
                  </a:lnTo>
                  <a:lnTo>
                    <a:pt x="2151397" y="2223043"/>
                  </a:lnTo>
                  <a:lnTo>
                    <a:pt x="2192100" y="2202643"/>
                  </a:lnTo>
                  <a:lnTo>
                    <a:pt x="2232243" y="2180967"/>
                  </a:lnTo>
                  <a:lnTo>
                    <a:pt x="2271792" y="2158021"/>
                  </a:lnTo>
                  <a:lnTo>
                    <a:pt x="2310716" y="2133808"/>
                  </a:lnTo>
                  <a:lnTo>
                    <a:pt x="2348982" y="2108336"/>
                  </a:lnTo>
                  <a:lnTo>
                    <a:pt x="2386557" y="2081609"/>
                  </a:lnTo>
                  <a:lnTo>
                    <a:pt x="2423409" y="2053632"/>
                  </a:lnTo>
                  <a:lnTo>
                    <a:pt x="2459506" y="2024412"/>
                  </a:lnTo>
                  <a:lnTo>
                    <a:pt x="2494815" y="1993953"/>
                  </a:lnTo>
                  <a:lnTo>
                    <a:pt x="2529303" y="1962260"/>
                  </a:lnTo>
                  <a:lnTo>
                    <a:pt x="2562939" y="1929339"/>
                  </a:lnTo>
                  <a:lnTo>
                    <a:pt x="2595689" y="1895196"/>
                  </a:lnTo>
                  <a:lnTo>
                    <a:pt x="2627521" y="1859835"/>
                  </a:lnTo>
                  <a:lnTo>
                    <a:pt x="2658404" y="1823263"/>
                  </a:lnTo>
                  <a:lnTo>
                    <a:pt x="2688303" y="1785484"/>
                  </a:lnTo>
                  <a:lnTo>
                    <a:pt x="2717187" y="1746504"/>
                  </a:lnTo>
                  <a:lnTo>
                    <a:pt x="2745692" y="1705306"/>
                  </a:lnTo>
                  <a:lnTo>
                    <a:pt x="2772726" y="1663307"/>
                  </a:lnTo>
                  <a:lnTo>
                    <a:pt x="2798278" y="1620545"/>
                  </a:lnTo>
                  <a:lnTo>
                    <a:pt x="2822339" y="1577060"/>
                  </a:lnTo>
                  <a:lnTo>
                    <a:pt x="2844900" y="1532892"/>
                  </a:lnTo>
                  <a:lnTo>
                    <a:pt x="2865951" y="1488080"/>
                  </a:lnTo>
                  <a:lnTo>
                    <a:pt x="2885482" y="1442664"/>
                  </a:lnTo>
                  <a:lnTo>
                    <a:pt x="2903484" y="1396683"/>
                  </a:lnTo>
                  <a:lnTo>
                    <a:pt x="2919948" y="1350176"/>
                  </a:lnTo>
                  <a:lnTo>
                    <a:pt x="2934863" y="1303183"/>
                  </a:lnTo>
                  <a:lnTo>
                    <a:pt x="2948221" y="1255743"/>
                  </a:lnTo>
                  <a:lnTo>
                    <a:pt x="2960010" y="1207896"/>
                  </a:lnTo>
                  <a:lnTo>
                    <a:pt x="2970223" y="1159681"/>
                  </a:lnTo>
                  <a:lnTo>
                    <a:pt x="2978850" y="1111138"/>
                  </a:lnTo>
                  <a:lnTo>
                    <a:pt x="2985880" y="1062306"/>
                  </a:lnTo>
                  <a:lnTo>
                    <a:pt x="2991304" y="1013225"/>
                  </a:lnTo>
                  <a:lnTo>
                    <a:pt x="2995113" y="963934"/>
                  </a:lnTo>
                  <a:lnTo>
                    <a:pt x="2997297" y="914472"/>
                  </a:lnTo>
                  <a:lnTo>
                    <a:pt x="2997846" y="864879"/>
                  </a:lnTo>
                  <a:lnTo>
                    <a:pt x="2996751" y="815195"/>
                  </a:lnTo>
                  <a:lnTo>
                    <a:pt x="2994003" y="765459"/>
                  </a:lnTo>
                  <a:lnTo>
                    <a:pt x="2989591" y="715710"/>
                  </a:lnTo>
                  <a:lnTo>
                    <a:pt x="2983506" y="665988"/>
                  </a:lnTo>
                  <a:lnTo>
                    <a:pt x="2241191" y="769620"/>
                  </a:lnTo>
                  <a:lnTo>
                    <a:pt x="2246290" y="816767"/>
                  </a:lnTo>
                  <a:lnTo>
                    <a:pt x="2248417" y="863538"/>
                  </a:lnTo>
                  <a:lnTo>
                    <a:pt x="2247649" y="909834"/>
                  </a:lnTo>
                  <a:lnTo>
                    <a:pt x="2244059" y="955554"/>
                  </a:lnTo>
                  <a:lnTo>
                    <a:pt x="2237722" y="1000602"/>
                  </a:lnTo>
                  <a:lnTo>
                    <a:pt x="2228713" y="1044876"/>
                  </a:lnTo>
                  <a:lnTo>
                    <a:pt x="2217108" y="1088278"/>
                  </a:lnTo>
                  <a:lnTo>
                    <a:pt x="2202980" y="1130710"/>
                  </a:lnTo>
                  <a:lnTo>
                    <a:pt x="2186405" y="1172071"/>
                  </a:lnTo>
                  <a:lnTo>
                    <a:pt x="2167457" y="1212263"/>
                  </a:lnTo>
                  <a:lnTo>
                    <a:pt x="2146212" y="1251186"/>
                  </a:lnTo>
                  <a:lnTo>
                    <a:pt x="2122743" y="1288742"/>
                  </a:lnTo>
                  <a:lnTo>
                    <a:pt x="2097126" y="1324832"/>
                  </a:lnTo>
                  <a:lnTo>
                    <a:pt x="2069435" y="1359355"/>
                  </a:lnTo>
                  <a:lnTo>
                    <a:pt x="2039746" y="1392214"/>
                  </a:lnTo>
                  <a:lnTo>
                    <a:pt x="2008132" y="1423309"/>
                  </a:lnTo>
                  <a:lnTo>
                    <a:pt x="1974670" y="1452541"/>
                  </a:lnTo>
                  <a:lnTo>
                    <a:pt x="1939433" y="1479811"/>
                  </a:lnTo>
                  <a:lnTo>
                    <a:pt x="1902497" y="1505020"/>
                  </a:lnTo>
                  <a:lnTo>
                    <a:pt x="1863935" y="1528068"/>
                  </a:lnTo>
                  <a:lnTo>
                    <a:pt x="1823824" y="1548857"/>
                  </a:lnTo>
                  <a:lnTo>
                    <a:pt x="1782238" y="1567287"/>
                  </a:lnTo>
                  <a:lnTo>
                    <a:pt x="1739251" y="1583259"/>
                  </a:lnTo>
                  <a:lnTo>
                    <a:pt x="1694938" y="1596675"/>
                  </a:lnTo>
                  <a:lnTo>
                    <a:pt x="1649375" y="1607435"/>
                  </a:lnTo>
                  <a:lnTo>
                    <a:pt x="1602635" y="1615439"/>
                  </a:lnTo>
                  <a:lnTo>
                    <a:pt x="1555488" y="1620538"/>
                  </a:lnTo>
                  <a:lnTo>
                    <a:pt x="1508717" y="1622665"/>
                  </a:lnTo>
                  <a:lnTo>
                    <a:pt x="1462421" y="1621897"/>
                  </a:lnTo>
                  <a:lnTo>
                    <a:pt x="1416700" y="1618307"/>
                  </a:lnTo>
                  <a:lnTo>
                    <a:pt x="1371653" y="1611970"/>
                  </a:lnTo>
                  <a:lnTo>
                    <a:pt x="1327379" y="1602962"/>
                  </a:lnTo>
                  <a:lnTo>
                    <a:pt x="1283976" y="1591356"/>
                  </a:lnTo>
                  <a:lnTo>
                    <a:pt x="1241545" y="1577229"/>
                  </a:lnTo>
                  <a:lnTo>
                    <a:pt x="1200184" y="1560653"/>
                  </a:lnTo>
                  <a:lnTo>
                    <a:pt x="1159992" y="1541706"/>
                  </a:lnTo>
                  <a:lnTo>
                    <a:pt x="1121068" y="1520460"/>
                  </a:lnTo>
                  <a:lnTo>
                    <a:pt x="1083512" y="1496991"/>
                  </a:lnTo>
                  <a:lnTo>
                    <a:pt x="1047423" y="1471374"/>
                  </a:lnTo>
                  <a:lnTo>
                    <a:pt x="1012899" y="1443683"/>
                  </a:lnTo>
                  <a:lnTo>
                    <a:pt x="980040" y="1413994"/>
                  </a:lnTo>
                  <a:lnTo>
                    <a:pt x="948945" y="1382381"/>
                  </a:lnTo>
                  <a:lnTo>
                    <a:pt x="919713" y="1348918"/>
                  </a:lnTo>
                  <a:lnTo>
                    <a:pt x="892444" y="1313681"/>
                  </a:lnTo>
                  <a:lnTo>
                    <a:pt x="867235" y="1276745"/>
                  </a:lnTo>
                  <a:lnTo>
                    <a:pt x="844187" y="1238184"/>
                  </a:lnTo>
                  <a:lnTo>
                    <a:pt x="823398" y="1198072"/>
                  </a:lnTo>
                  <a:lnTo>
                    <a:pt x="804968" y="1156486"/>
                  </a:lnTo>
                  <a:lnTo>
                    <a:pt x="788995" y="1113499"/>
                  </a:lnTo>
                  <a:lnTo>
                    <a:pt x="775580" y="1069186"/>
                  </a:lnTo>
                  <a:lnTo>
                    <a:pt x="764820" y="1023623"/>
                  </a:lnTo>
                  <a:lnTo>
                    <a:pt x="756815" y="976884"/>
                  </a:lnTo>
                  <a:lnTo>
                    <a:pt x="751379" y="924887"/>
                  </a:lnTo>
                  <a:lnTo>
                    <a:pt x="749588" y="872925"/>
                  </a:lnTo>
                  <a:lnTo>
                    <a:pt x="751395" y="821180"/>
                  </a:lnTo>
                  <a:lnTo>
                    <a:pt x="756755" y="769830"/>
                  </a:lnTo>
                  <a:lnTo>
                    <a:pt x="765622" y="719057"/>
                  </a:lnTo>
                  <a:lnTo>
                    <a:pt x="777951" y="669041"/>
                  </a:lnTo>
                  <a:lnTo>
                    <a:pt x="793695" y="619962"/>
                  </a:lnTo>
                  <a:lnTo>
                    <a:pt x="812809" y="572001"/>
                  </a:lnTo>
                  <a:lnTo>
                    <a:pt x="835247" y="525338"/>
                  </a:lnTo>
                  <a:lnTo>
                    <a:pt x="860963" y="480152"/>
                  </a:lnTo>
                  <a:lnTo>
                    <a:pt x="889911" y="436625"/>
                  </a:lnTo>
                  <a:lnTo>
                    <a:pt x="280819" y="0"/>
                  </a:lnTo>
                  <a:close/>
                </a:path>
              </a:pathLst>
            </a:custGeom>
            <a:ln w="1828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77238" y="1965452"/>
              <a:ext cx="737235" cy="712470"/>
            </a:xfrm>
            <a:custGeom>
              <a:avLst/>
              <a:gdLst/>
              <a:ahLst/>
              <a:cxnLst/>
              <a:rect l="l" t="t" r="r" b="b"/>
              <a:pathLst>
                <a:path w="737235" h="712469">
                  <a:moveTo>
                    <a:pt x="255397" y="0"/>
                  </a:moveTo>
                  <a:lnTo>
                    <a:pt x="214784" y="35333"/>
                  </a:lnTo>
                  <a:lnTo>
                    <a:pt x="175484" y="72075"/>
                  </a:lnTo>
                  <a:lnTo>
                    <a:pt x="137534" y="110187"/>
                  </a:lnTo>
                  <a:lnTo>
                    <a:pt x="100973" y="149633"/>
                  </a:lnTo>
                  <a:lnTo>
                    <a:pt x="65839" y="190374"/>
                  </a:lnTo>
                  <a:lnTo>
                    <a:pt x="32168" y="232372"/>
                  </a:lnTo>
                  <a:lnTo>
                    <a:pt x="0" y="275589"/>
                  </a:lnTo>
                  <a:lnTo>
                    <a:pt x="609092" y="712215"/>
                  </a:lnTo>
                  <a:lnTo>
                    <a:pt x="637698" y="674826"/>
                  </a:lnTo>
                  <a:lnTo>
                    <a:pt x="668591" y="639318"/>
                  </a:lnTo>
                  <a:lnTo>
                    <a:pt x="701675" y="605809"/>
                  </a:lnTo>
                  <a:lnTo>
                    <a:pt x="736854" y="574421"/>
                  </a:lnTo>
                  <a:lnTo>
                    <a:pt x="255397" y="0"/>
                  </a:lnTo>
                  <a:close/>
                </a:path>
              </a:pathLst>
            </a:custGeom>
            <a:solidFill>
              <a:srgbClr val="2C4D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7238" y="1965452"/>
              <a:ext cx="737235" cy="712470"/>
            </a:xfrm>
            <a:custGeom>
              <a:avLst/>
              <a:gdLst/>
              <a:ahLst/>
              <a:cxnLst/>
              <a:rect l="l" t="t" r="r" b="b"/>
              <a:pathLst>
                <a:path w="737235" h="712469">
                  <a:moveTo>
                    <a:pt x="255397" y="0"/>
                  </a:moveTo>
                  <a:lnTo>
                    <a:pt x="214784" y="35333"/>
                  </a:lnTo>
                  <a:lnTo>
                    <a:pt x="175484" y="72075"/>
                  </a:lnTo>
                  <a:lnTo>
                    <a:pt x="137534" y="110187"/>
                  </a:lnTo>
                  <a:lnTo>
                    <a:pt x="100973" y="149633"/>
                  </a:lnTo>
                  <a:lnTo>
                    <a:pt x="65839" y="190374"/>
                  </a:lnTo>
                  <a:lnTo>
                    <a:pt x="32168" y="232372"/>
                  </a:lnTo>
                  <a:lnTo>
                    <a:pt x="0" y="275589"/>
                  </a:lnTo>
                  <a:lnTo>
                    <a:pt x="609092" y="712215"/>
                  </a:lnTo>
                  <a:lnTo>
                    <a:pt x="637698" y="674826"/>
                  </a:lnTo>
                  <a:lnTo>
                    <a:pt x="668591" y="639318"/>
                  </a:lnTo>
                  <a:lnTo>
                    <a:pt x="701675" y="605809"/>
                  </a:lnTo>
                  <a:lnTo>
                    <a:pt x="736854" y="574421"/>
                  </a:lnTo>
                  <a:lnTo>
                    <a:pt x="255397" y="0"/>
                  </a:lnTo>
                  <a:close/>
                </a:path>
              </a:pathLst>
            </a:custGeom>
            <a:ln w="1828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032635" y="1615440"/>
              <a:ext cx="963294" cy="924560"/>
            </a:xfrm>
            <a:custGeom>
              <a:avLst/>
              <a:gdLst/>
              <a:ahLst/>
              <a:cxnLst/>
              <a:rect l="l" t="t" r="r" b="b"/>
              <a:pathLst>
                <a:path w="963294" h="924560">
                  <a:moveTo>
                    <a:pt x="962787" y="0"/>
                  </a:moveTo>
                  <a:lnTo>
                    <a:pt x="912577" y="840"/>
                  </a:lnTo>
                  <a:lnTo>
                    <a:pt x="862558" y="3353"/>
                  </a:lnTo>
                  <a:lnTo>
                    <a:pt x="812769" y="7525"/>
                  </a:lnTo>
                  <a:lnTo>
                    <a:pt x="763248" y="13340"/>
                  </a:lnTo>
                  <a:lnTo>
                    <a:pt x="714035" y="20785"/>
                  </a:lnTo>
                  <a:lnTo>
                    <a:pt x="665167" y="29846"/>
                  </a:lnTo>
                  <a:lnTo>
                    <a:pt x="616683" y="40508"/>
                  </a:lnTo>
                  <a:lnTo>
                    <a:pt x="568623" y="52757"/>
                  </a:lnTo>
                  <a:lnTo>
                    <a:pt x="521025" y="66580"/>
                  </a:lnTo>
                  <a:lnTo>
                    <a:pt x="473928" y="81962"/>
                  </a:lnTo>
                  <a:lnTo>
                    <a:pt x="427371" y="98889"/>
                  </a:lnTo>
                  <a:lnTo>
                    <a:pt x="381392" y="117346"/>
                  </a:lnTo>
                  <a:lnTo>
                    <a:pt x="336030" y="137320"/>
                  </a:lnTo>
                  <a:lnTo>
                    <a:pt x="291323" y="158797"/>
                  </a:lnTo>
                  <a:lnTo>
                    <a:pt x="247312" y="181761"/>
                  </a:lnTo>
                  <a:lnTo>
                    <a:pt x="204034" y="206200"/>
                  </a:lnTo>
                  <a:lnTo>
                    <a:pt x="161528" y="232099"/>
                  </a:lnTo>
                  <a:lnTo>
                    <a:pt x="119832" y="259444"/>
                  </a:lnTo>
                  <a:lnTo>
                    <a:pt x="78987" y="288220"/>
                  </a:lnTo>
                  <a:lnTo>
                    <a:pt x="39030" y="318414"/>
                  </a:lnTo>
                  <a:lnTo>
                    <a:pt x="0" y="350012"/>
                  </a:lnTo>
                  <a:lnTo>
                    <a:pt x="481456" y="924433"/>
                  </a:lnTo>
                  <a:lnTo>
                    <a:pt x="522956" y="892066"/>
                  </a:lnTo>
                  <a:lnTo>
                    <a:pt x="566408" y="862828"/>
                  </a:lnTo>
                  <a:lnTo>
                    <a:pt x="611635" y="836785"/>
                  </a:lnTo>
                  <a:lnTo>
                    <a:pt x="658456" y="814001"/>
                  </a:lnTo>
                  <a:lnTo>
                    <a:pt x="706691" y="794543"/>
                  </a:lnTo>
                  <a:lnTo>
                    <a:pt x="756161" y="778476"/>
                  </a:lnTo>
                  <a:lnTo>
                    <a:pt x="806685" y="765865"/>
                  </a:lnTo>
                  <a:lnTo>
                    <a:pt x="858084" y="756776"/>
                  </a:lnTo>
                  <a:lnTo>
                    <a:pt x="910178" y="751275"/>
                  </a:lnTo>
                  <a:lnTo>
                    <a:pt x="962787" y="749426"/>
                  </a:lnTo>
                  <a:lnTo>
                    <a:pt x="962787" y="0"/>
                  </a:lnTo>
                  <a:close/>
                </a:path>
              </a:pathLst>
            </a:custGeom>
            <a:solidFill>
              <a:srgbClr val="EBF0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032635" y="1615440"/>
              <a:ext cx="963294" cy="924560"/>
            </a:xfrm>
            <a:custGeom>
              <a:avLst/>
              <a:gdLst/>
              <a:ahLst/>
              <a:cxnLst/>
              <a:rect l="l" t="t" r="r" b="b"/>
              <a:pathLst>
                <a:path w="963294" h="924560">
                  <a:moveTo>
                    <a:pt x="962787" y="0"/>
                  </a:moveTo>
                  <a:lnTo>
                    <a:pt x="912577" y="840"/>
                  </a:lnTo>
                  <a:lnTo>
                    <a:pt x="862558" y="3353"/>
                  </a:lnTo>
                  <a:lnTo>
                    <a:pt x="812769" y="7525"/>
                  </a:lnTo>
                  <a:lnTo>
                    <a:pt x="763248" y="13340"/>
                  </a:lnTo>
                  <a:lnTo>
                    <a:pt x="714035" y="20785"/>
                  </a:lnTo>
                  <a:lnTo>
                    <a:pt x="665167" y="29846"/>
                  </a:lnTo>
                  <a:lnTo>
                    <a:pt x="616683" y="40508"/>
                  </a:lnTo>
                  <a:lnTo>
                    <a:pt x="568623" y="52757"/>
                  </a:lnTo>
                  <a:lnTo>
                    <a:pt x="521025" y="66580"/>
                  </a:lnTo>
                  <a:lnTo>
                    <a:pt x="473928" y="81962"/>
                  </a:lnTo>
                  <a:lnTo>
                    <a:pt x="427371" y="98889"/>
                  </a:lnTo>
                  <a:lnTo>
                    <a:pt x="381392" y="117346"/>
                  </a:lnTo>
                  <a:lnTo>
                    <a:pt x="336030" y="137320"/>
                  </a:lnTo>
                  <a:lnTo>
                    <a:pt x="291323" y="158797"/>
                  </a:lnTo>
                  <a:lnTo>
                    <a:pt x="247312" y="181761"/>
                  </a:lnTo>
                  <a:lnTo>
                    <a:pt x="204034" y="206200"/>
                  </a:lnTo>
                  <a:lnTo>
                    <a:pt x="161528" y="232099"/>
                  </a:lnTo>
                  <a:lnTo>
                    <a:pt x="119832" y="259444"/>
                  </a:lnTo>
                  <a:lnTo>
                    <a:pt x="78987" y="288220"/>
                  </a:lnTo>
                  <a:lnTo>
                    <a:pt x="39030" y="318414"/>
                  </a:lnTo>
                  <a:lnTo>
                    <a:pt x="0" y="350012"/>
                  </a:lnTo>
                  <a:lnTo>
                    <a:pt x="481456" y="924433"/>
                  </a:lnTo>
                  <a:lnTo>
                    <a:pt x="522956" y="892066"/>
                  </a:lnTo>
                  <a:lnTo>
                    <a:pt x="566408" y="862828"/>
                  </a:lnTo>
                  <a:lnTo>
                    <a:pt x="611635" y="836785"/>
                  </a:lnTo>
                  <a:lnTo>
                    <a:pt x="658456" y="814001"/>
                  </a:lnTo>
                  <a:lnTo>
                    <a:pt x="706691" y="794543"/>
                  </a:lnTo>
                  <a:lnTo>
                    <a:pt x="756161" y="778476"/>
                  </a:lnTo>
                  <a:lnTo>
                    <a:pt x="806685" y="765865"/>
                  </a:lnTo>
                  <a:lnTo>
                    <a:pt x="858084" y="756776"/>
                  </a:lnTo>
                  <a:lnTo>
                    <a:pt x="910178" y="751275"/>
                  </a:lnTo>
                  <a:lnTo>
                    <a:pt x="962787" y="749426"/>
                  </a:lnTo>
                  <a:lnTo>
                    <a:pt x="962787" y="0"/>
                  </a:lnTo>
                  <a:close/>
                </a:path>
              </a:pathLst>
            </a:custGeom>
            <a:ln w="1828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3006344" y="1283335"/>
            <a:ext cx="267335" cy="29400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3970" marR="5080" indent="-1905">
              <a:lnSpc>
                <a:spcPts val="1030"/>
              </a:lnSpc>
              <a:spcBef>
                <a:spcPts val="175"/>
              </a:spcBef>
            </a:pPr>
            <a:r>
              <a:rPr sz="900" spc="-10" dirty="0">
                <a:solidFill>
                  <a:srgbClr val="404040"/>
                </a:solidFill>
                <a:latin typeface="Times New Roman"/>
                <a:cs typeface="Times New Roman"/>
              </a:rPr>
              <a:t>Індія </a:t>
            </a:r>
            <a:r>
              <a:rPr sz="900" spc="-20" dirty="0">
                <a:solidFill>
                  <a:srgbClr val="404040"/>
                </a:solidFill>
                <a:latin typeface="Times New Roman"/>
                <a:cs typeface="Times New Roman"/>
              </a:rPr>
              <a:t>1,6%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242817" y="1915160"/>
            <a:ext cx="324485" cy="29400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43180" marR="5080" indent="-30480">
              <a:lnSpc>
                <a:spcPts val="1030"/>
              </a:lnSpc>
              <a:spcBef>
                <a:spcPts val="175"/>
              </a:spcBef>
            </a:pPr>
            <a:r>
              <a:rPr sz="900" spc="-10" dirty="0">
                <a:solidFill>
                  <a:srgbClr val="404040"/>
                </a:solidFill>
                <a:latin typeface="Times New Roman"/>
                <a:cs typeface="Times New Roman"/>
              </a:rPr>
              <a:t>Китай </a:t>
            </a:r>
            <a:r>
              <a:rPr sz="900" spc="-20" dirty="0">
                <a:solidFill>
                  <a:srgbClr val="404040"/>
                </a:solidFill>
                <a:latin typeface="Times New Roman"/>
                <a:cs typeface="Times New Roman"/>
              </a:rPr>
              <a:t>8,5%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694557" y="2262885"/>
            <a:ext cx="545465" cy="29400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52400" marR="5080" indent="-140335">
              <a:lnSpc>
                <a:spcPts val="1030"/>
              </a:lnSpc>
              <a:spcBef>
                <a:spcPts val="175"/>
              </a:spcBef>
            </a:pPr>
            <a:r>
              <a:rPr sz="900" spc="-10" dirty="0">
                <a:solidFill>
                  <a:srgbClr val="404040"/>
                </a:solidFill>
                <a:latin typeface="Times New Roman"/>
                <a:cs typeface="Times New Roman"/>
              </a:rPr>
              <a:t>Туреччина </a:t>
            </a:r>
            <a:r>
              <a:rPr sz="900" spc="-20" dirty="0">
                <a:solidFill>
                  <a:srgbClr val="404040"/>
                </a:solidFill>
                <a:latin typeface="Times New Roman"/>
                <a:cs typeface="Times New Roman"/>
              </a:rPr>
              <a:t>8,2%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723257" y="2303145"/>
            <a:ext cx="370840" cy="63754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74295" marR="30480" indent="-17145">
              <a:lnSpc>
                <a:spcPts val="1030"/>
              </a:lnSpc>
              <a:spcBef>
                <a:spcPts val="175"/>
              </a:spcBef>
            </a:pPr>
            <a:r>
              <a:rPr sz="900" spc="-25" dirty="0">
                <a:solidFill>
                  <a:srgbClr val="404040"/>
                </a:solidFill>
                <a:latin typeface="Times New Roman"/>
                <a:cs typeface="Times New Roman"/>
              </a:rPr>
              <a:t>США</a:t>
            </a:r>
            <a:r>
              <a:rPr sz="900" spc="-20" dirty="0">
                <a:solidFill>
                  <a:srgbClr val="404040"/>
                </a:solidFill>
                <a:latin typeface="Times New Roman"/>
                <a:cs typeface="Times New Roman"/>
              </a:rPr>
              <a:t> 1,5%</a:t>
            </a:r>
            <a:endParaRPr sz="900">
              <a:latin typeface="Times New Roman"/>
              <a:cs typeface="Times New Roman"/>
            </a:endParaRPr>
          </a:p>
          <a:p>
            <a:pPr marL="65405" marR="5080" indent="-53340">
              <a:lnSpc>
                <a:spcPts val="1030"/>
              </a:lnSpc>
              <a:spcBef>
                <a:spcPts val="645"/>
              </a:spcBef>
            </a:pPr>
            <a:r>
              <a:rPr sz="900" spc="-10" dirty="0">
                <a:solidFill>
                  <a:srgbClr val="404040"/>
                </a:solidFill>
                <a:latin typeface="Times New Roman"/>
                <a:cs typeface="Times New Roman"/>
              </a:rPr>
              <a:t>Єгипет </a:t>
            </a:r>
            <a:r>
              <a:rPr sz="900" spc="-20" dirty="0">
                <a:solidFill>
                  <a:srgbClr val="404040"/>
                </a:solidFill>
                <a:latin typeface="Times New Roman"/>
                <a:cs typeface="Times New Roman"/>
              </a:rPr>
              <a:t>2,9%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466848" y="4054602"/>
            <a:ext cx="522605" cy="29400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13030" marR="5080" indent="-100965">
              <a:lnSpc>
                <a:spcPts val="1030"/>
              </a:lnSpc>
              <a:spcBef>
                <a:spcPts val="175"/>
              </a:spcBef>
            </a:pPr>
            <a:r>
              <a:rPr sz="900" dirty="0">
                <a:solidFill>
                  <a:srgbClr val="404040"/>
                </a:solidFill>
                <a:latin typeface="Times New Roman"/>
                <a:cs typeface="Times New Roman"/>
              </a:rPr>
              <a:t>країни</a:t>
            </a:r>
            <a:r>
              <a:rPr sz="900" spc="-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900" spc="-35" dirty="0">
                <a:solidFill>
                  <a:srgbClr val="404040"/>
                </a:solidFill>
                <a:latin typeface="Times New Roman"/>
                <a:cs typeface="Times New Roman"/>
              </a:rPr>
              <a:t>ЄС</a:t>
            </a:r>
            <a:r>
              <a:rPr sz="900" spc="-10" dirty="0">
                <a:solidFill>
                  <a:srgbClr val="404040"/>
                </a:solidFill>
                <a:latin typeface="Times New Roman"/>
                <a:cs typeface="Times New Roman"/>
              </a:rPr>
              <a:t> 62,1%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24203" y="1884045"/>
            <a:ext cx="607060" cy="29400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82880" marR="5080" indent="-170815">
              <a:lnSpc>
                <a:spcPts val="1030"/>
              </a:lnSpc>
              <a:spcBef>
                <a:spcPts val="175"/>
              </a:spcBef>
            </a:pPr>
            <a:r>
              <a:rPr sz="900" dirty="0">
                <a:solidFill>
                  <a:srgbClr val="404040"/>
                </a:solidFill>
                <a:latin typeface="Times New Roman"/>
                <a:cs typeface="Times New Roman"/>
              </a:rPr>
              <a:t>країни</a:t>
            </a:r>
            <a:r>
              <a:rPr sz="900" spc="-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900" spc="-25" dirty="0">
                <a:solidFill>
                  <a:srgbClr val="404040"/>
                </a:solidFill>
                <a:latin typeface="Times New Roman"/>
                <a:cs typeface="Times New Roman"/>
              </a:rPr>
              <a:t>СНД</a:t>
            </a:r>
            <a:r>
              <a:rPr sz="900" spc="-20" dirty="0">
                <a:solidFill>
                  <a:srgbClr val="404040"/>
                </a:solidFill>
                <a:latin typeface="Times New Roman"/>
                <a:cs typeface="Times New Roman"/>
              </a:rPr>
              <a:t> 4,0%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452242" y="1906270"/>
            <a:ext cx="323215" cy="29400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5080" indent="38100">
              <a:lnSpc>
                <a:spcPts val="1030"/>
              </a:lnSpc>
              <a:spcBef>
                <a:spcPts val="175"/>
              </a:spcBef>
            </a:pPr>
            <a:r>
              <a:rPr sz="900" spc="-20" dirty="0">
                <a:solidFill>
                  <a:srgbClr val="404040"/>
                </a:solidFill>
                <a:latin typeface="Times New Roman"/>
                <a:cs typeface="Times New Roman"/>
              </a:rPr>
              <a:t>Інші </a:t>
            </a:r>
            <a:r>
              <a:rPr sz="900" spc="-10" dirty="0">
                <a:solidFill>
                  <a:srgbClr val="404040"/>
                </a:solidFill>
                <a:latin typeface="Times New Roman"/>
                <a:cs typeface="Times New Roman"/>
              </a:rPr>
              <a:t>11,1%</a:t>
            </a:r>
            <a:endParaRPr sz="900">
              <a:latin typeface="Times New Roman"/>
              <a:cs typeface="Times New Roman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6217655" y="1557528"/>
            <a:ext cx="3059430" cy="3059430"/>
            <a:chOff x="6217655" y="1557528"/>
            <a:chExt cx="3059430" cy="3059430"/>
          </a:xfrm>
        </p:grpSpPr>
        <p:sp>
          <p:nvSpPr>
            <p:cNvPr id="28" name="object 28"/>
            <p:cNvSpPr/>
            <p:nvPr/>
          </p:nvSpPr>
          <p:spPr>
            <a:xfrm>
              <a:off x="7747253" y="1566672"/>
              <a:ext cx="300990" cy="775335"/>
            </a:xfrm>
            <a:custGeom>
              <a:avLst/>
              <a:gdLst/>
              <a:ahLst/>
              <a:cxnLst/>
              <a:rect l="l" t="t" r="r" b="b"/>
              <a:pathLst>
                <a:path w="300990" h="775335">
                  <a:moveTo>
                    <a:pt x="0" y="0"/>
                  </a:moveTo>
                  <a:lnTo>
                    <a:pt x="0" y="760094"/>
                  </a:lnTo>
                  <a:lnTo>
                    <a:pt x="37853" y="761043"/>
                  </a:lnTo>
                  <a:lnTo>
                    <a:pt x="75565" y="763873"/>
                  </a:lnTo>
                  <a:lnTo>
                    <a:pt x="113085" y="768560"/>
                  </a:lnTo>
                  <a:lnTo>
                    <a:pt x="150368" y="775080"/>
                  </a:lnTo>
                  <a:lnTo>
                    <a:pt x="300863" y="30099"/>
                  </a:lnTo>
                  <a:lnTo>
                    <a:pt x="251192" y="20902"/>
                  </a:lnTo>
                  <a:lnTo>
                    <a:pt x="201271" y="13377"/>
                  </a:lnTo>
                  <a:lnTo>
                    <a:pt x="151145" y="7524"/>
                  </a:lnTo>
                  <a:lnTo>
                    <a:pt x="100861" y="3344"/>
                  </a:lnTo>
                  <a:lnTo>
                    <a:pt x="50464" y="8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897622" y="1596771"/>
              <a:ext cx="1251585" cy="1196340"/>
            </a:xfrm>
            <a:custGeom>
              <a:avLst/>
              <a:gdLst/>
              <a:ahLst/>
              <a:cxnLst/>
              <a:rect l="l" t="t" r="r" b="b"/>
              <a:pathLst>
                <a:path w="1251584" h="1196339">
                  <a:moveTo>
                    <a:pt x="150495" y="0"/>
                  </a:moveTo>
                  <a:lnTo>
                    <a:pt x="0" y="744981"/>
                  </a:lnTo>
                  <a:lnTo>
                    <a:pt x="48812" y="756532"/>
                  </a:lnTo>
                  <a:lnTo>
                    <a:pt x="96414" y="771154"/>
                  </a:lnTo>
                  <a:lnTo>
                    <a:pt x="142685" y="788749"/>
                  </a:lnTo>
                  <a:lnTo>
                    <a:pt x="187505" y="809217"/>
                  </a:lnTo>
                  <a:lnTo>
                    <a:pt x="230754" y="832461"/>
                  </a:lnTo>
                  <a:lnTo>
                    <a:pt x="272312" y="858381"/>
                  </a:lnTo>
                  <a:lnTo>
                    <a:pt x="312059" y="886880"/>
                  </a:lnTo>
                  <a:lnTo>
                    <a:pt x="349874" y="917857"/>
                  </a:lnTo>
                  <a:lnTo>
                    <a:pt x="385639" y="951215"/>
                  </a:lnTo>
                  <a:lnTo>
                    <a:pt x="419231" y="986855"/>
                  </a:lnTo>
                  <a:lnTo>
                    <a:pt x="450532" y="1024679"/>
                  </a:lnTo>
                  <a:lnTo>
                    <a:pt x="479421" y="1064587"/>
                  </a:lnTo>
                  <a:lnTo>
                    <a:pt x="505779" y="1106481"/>
                  </a:lnTo>
                  <a:lnTo>
                    <a:pt x="529484" y="1150262"/>
                  </a:lnTo>
                  <a:lnTo>
                    <a:pt x="550418" y="1195831"/>
                  </a:lnTo>
                  <a:lnTo>
                    <a:pt x="1251203" y="901445"/>
                  </a:lnTo>
                  <a:lnTo>
                    <a:pt x="1230990" y="855441"/>
                  </a:lnTo>
                  <a:lnTo>
                    <a:pt x="1209358" y="810306"/>
                  </a:lnTo>
                  <a:lnTo>
                    <a:pt x="1186337" y="766066"/>
                  </a:lnTo>
                  <a:lnTo>
                    <a:pt x="1161959" y="722744"/>
                  </a:lnTo>
                  <a:lnTo>
                    <a:pt x="1136253" y="680367"/>
                  </a:lnTo>
                  <a:lnTo>
                    <a:pt x="1109249" y="638958"/>
                  </a:lnTo>
                  <a:lnTo>
                    <a:pt x="1080978" y="598542"/>
                  </a:lnTo>
                  <a:lnTo>
                    <a:pt x="1051470" y="559145"/>
                  </a:lnTo>
                  <a:lnTo>
                    <a:pt x="1020755" y="520790"/>
                  </a:lnTo>
                  <a:lnTo>
                    <a:pt x="988864" y="483503"/>
                  </a:lnTo>
                  <a:lnTo>
                    <a:pt x="955826" y="447307"/>
                  </a:lnTo>
                  <a:lnTo>
                    <a:pt x="921672" y="412229"/>
                  </a:lnTo>
                  <a:lnTo>
                    <a:pt x="886432" y="378293"/>
                  </a:lnTo>
                  <a:lnTo>
                    <a:pt x="850136" y="345523"/>
                  </a:lnTo>
                  <a:lnTo>
                    <a:pt x="812815" y="313943"/>
                  </a:lnTo>
                  <a:lnTo>
                    <a:pt x="774499" y="283580"/>
                  </a:lnTo>
                  <a:lnTo>
                    <a:pt x="735218" y="254457"/>
                  </a:lnTo>
                  <a:lnTo>
                    <a:pt x="695001" y="226600"/>
                  </a:lnTo>
                  <a:lnTo>
                    <a:pt x="653881" y="200033"/>
                  </a:lnTo>
                  <a:lnTo>
                    <a:pt x="611886" y="174780"/>
                  </a:lnTo>
                  <a:lnTo>
                    <a:pt x="569046" y="150866"/>
                  </a:lnTo>
                  <a:lnTo>
                    <a:pt x="525393" y="128317"/>
                  </a:lnTo>
                  <a:lnTo>
                    <a:pt x="480956" y="107157"/>
                  </a:lnTo>
                  <a:lnTo>
                    <a:pt x="435766" y="87410"/>
                  </a:lnTo>
                  <a:lnTo>
                    <a:pt x="389852" y="69102"/>
                  </a:lnTo>
                  <a:lnTo>
                    <a:pt x="343246" y="52256"/>
                  </a:lnTo>
                  <a:lnTo>
                    <a:pt x="295977" y="36899"/>
                  </a:lnTo>
                  <a:lnTo>
                    <a:pt x="248075" y="23053"/>
                  </a:lnTo>
                  <a:lnTo>
                    <a:pt x="199571" y="10746"/>
                  </a:lnTo>
                  <a:lnTo>
                    <a:pt x="150495" y="0"/>
                  </a:lnTo>
                  <a:close/>
                </a:path>
              </a:pathLst>
            </a:custGeom>
            <a:solidFill>
              <a:srgbClr val="E36C0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897622" y="1596771"/>
              <a:ext cx="1251585" cy="1196340"/>
            </a:xfrm>
            <a:custGeom>
              <a:avLst/>
              <a:gdLst/>
              <a:ahLst/>
              <a:cxnLst/>
              <a:rect l="l" t="t" r="r" b="b"/>
              <a:pathLst>
                <a:path w="1251584" h="1196339">
                  <a:moveTo>
                    <a:pt x="1251203" y="901445"/>
                  </a:moveTo>
                  <a:lnTo>
                    <a:pt x="1230990" y="855441"/>
                  </a:lnTo>
                  <a:lnTo>
                    <a:pt x="1209358" y="810306"/>
                  </a:lnTo>
                  <a:lnTo>
                    <a:pt x="1186337" y="766066"/>
                  </a:lnTo>
                  <a:lnTo>
                    <a:pt x="1161959" y="722744"/>
                  </a:lnTo>
                  <a:lnTo>
                    <a:pt x="1136253" y="680367"/>
                  </a:lnTo>
                  <a:lnTo>
                    <a:pt x="1109249" y="638958"/>
                  </a:lnTo>
                  <a:lnTo>
                    <a:pt x="1080978" y="598542"/>
                  </a:lnTo>
                  <a:lnTo>
                    <a:pt x="1051470" y="559145"/>
                  </a:lnTo>
                  <a:lnTo>
                    <a:pt x="1020755" y="520790"/>
                  </a:lnTo>
                  <a:lnTo>
                    <a:pt x="988864" y="483503"/>
                  </a:lnTo>
                  <a:lnTo>
                    <a:pt x="955826" y="447307"/>
                  </a:lnTo>
                  <a:lnTo>
                    <a:pt x="921672" y="412229"/>
                  </a:lnTo>
                  <a:lnTo>
                    <a:pt x="886432" y="378293"/>
                  </a:lnTo>
                  <a:lnTo>
                    <a:pt x="850136" y="345523"/>
                  </a:lnTo>
                  <a:lnTo>
                    <a:pt x="812815" y="313943"/>
                  </a:lnTo>
                  <a:lnTo>
                    <a:pt x="774499" y="283580"/>
                  </a:lnTo>
                  <a:lnTo>
                    <a:pt x="735218" y="254457"/>
                  </a:lnTo>
                  <a:lnTo>
                    <a:pt x="695001" y="226600"/>
                  </a:lnTo>
                  <a:lnTo>
                    <a:pt x="653881" y="200033"/>
                  </a:lnTo>
                  <a:lnTo>
                    <a:pt x="611886" y="174780"/>
                  </a:lnTo>
                  <a:lnTo>
                    <a:pt x="569046" y="150866"/>
                  </a:lnTo>
                  <a:lnTo>
                    <a:pt x="525393" y="128317"/>
                  </a:lnTo>
                  <a:lnTo>
                    <a:pt x="480956" y="107157"/>
                  </a:lnTo>
                  <a:lnTo>
                    <a:pt x="435766" y="87410"/>
                  </a:lnTo>
                  <a:lnTo>
                    <a:pt x="389852" y="69102"/>
                  </a:lnTo>
                  <a:lnTo>
                    <a:pt x="343246" y="52256"/>
                  </a:lnTo>
                  <a:lnTo>
                    <a:pt x="295977" y="36899"/>
                  </a:lnTo>
                  <a:lnTo>
                    <a:pt x="248075" y="23053"/>
                  </a:lnTo>
                  <a:lnTo>
                    <a:pt x="199571" y="10746"/>
                  </a:lnTo>
                  <a:lnTo>
                    <a:pt x="150495" y="0"/>
                  </a:lnTo>
                  <a:lnTo>
                    <a:pt x="0" y="744981"/>
                  </a:lnTo>
                  <a:lnTo>
                    <a:pt x="48812" y="756532"/>
                  </a:lnTo>
                  <a:lnTo>
                    <a:pt x="96414" y="771154"/>
                  </a:lnTo>
                  <a:lnTo>
                    <a:pt x="142685" y="788749"/>
                  </a:lnTo>
                  <a:lnTo>
                    <a:pt x="187505" y="809217"/>
                  </a:lnTo>
                  <a:lnTo>
                    <a:pt x="230754" y="832461"/>
                  </a:lnTo>
                  <a:lnTo>
                    <a:pt x="272312" y="858381"/>
                  </a:lnTo>
                  <a:lnTo>
                    <a:pt x="312059" y="886880"/>
                  </a:lnTo>
                  <a:lnTo>
                    <a:pt x="349874" y="917857"/>
                  </a:lnTo>
                  <a:lnTo>
                    <a:pt x="385639" y="951215"/>
                  </a:lnTo>
                  <a:lnTo>
                    <a:pt x="419231" y="986855"/>
                  </a:lnTo>
                  <a:lnTo>
                    <a:pt x="450532" y="1024679"/>
                  </a:lnTo>
                  <a:lnTo>
                    <a:pt x="479421" y="1064587"/>
                  </a:lnTo>
                  <a:lnTo>
                    <a:pt x="505779" y="1106481"/>
                  </a:lnTo>
                  <a:lnTo>
                    <a:pt x="529484" y="1150262"/>
                  </a:lnTo>
                  <a:lnTo>
                    <a:pt x="550418" y="1195831"/>
                  </a:lnTo>
                  <a:lnTo>
                    <a:pt x="1251203" y="901445"/>
                  </a:lnTo>
                  <a:close/>
                </a:path>
              </a:pathLst>
            </a:custGeom>
            <a:ln w="1828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8448039" y="2498217"/>
              <a:ext cx="819785" cy="737870"/>
            </a:xfrm>
            <a:custGeom>
              <a:avLst/>
              <a:gdLst/>
              <a:ahLst/>
              <a:cxnLst/>
              <a:rect l="l" t="t" r="r" b="b"/>
              <a:pathLst>
                <a:path w="819784" h="737869">
                  <a:moveTo>
                    <a:pt x="700785" y="0"/>
                  </a:moveTo>
                  <a:lnTo>
                    <a:pt x="0" y="294386"/>
                  </a:lnTo>
                  <a:lnTo>
                    <a:pt x="19129" y="344846"/>
                  </a:lnTo>
                  <a:lnTo>
                    <a:pt x="34587" y="396382"/>
                  </a:lnTo>
                  <a:lnTo>
                    <a:pt x="46339" y="448794"/>
                  </a:lnTo>
                  <a:lnTo>
                    <a:pt x="54353" y="501881"/>
                  </a:lnTo>
                  <a:lnTo>
                    <a:pt x="58594" y="555443"/>
                  </a:lnTo>
                  <a:lnTo>
                    <a:pt x="59029" y="609280"/>
                  </a:lnTo>
                  <a:lnTo>
                    <a:pt x="55625" y="663194"/>
                  </a:lnTo>
                  <a:lnTo>
                    <a:pt x="812037" y="737616"/>
                  </a:lnTo>
                  <a:lnTo>
                    <a:pt x="816152" y="687349"/>
                  </a:lnTo>
                  <a:lnTo>
                    <a:pt x="818592" y="637059"/>
                  </a:lnTo>
                  <a:lnTo>
                    <a:pt x="819365" y="586788"/>
                  </a:lnTo>
                  <a:lnTo>
                    <a:pt x="818476" y="536577"/>
                  </a:lnTo>
                  <a:lnTo>
                    <a:pt x="815932" y="486466"/>
                  </a:lnTo>
                  <a:lnTo>
                    <a:pt x="811739" y="436497"/>
                  </a:lnTo>
                  <a:lnTo>
                    <a:pt x="805902" y="386713"/>
                  </a:lnTo>
                  <a:lnTo>
                    <a:pt x="798429" y="337153"/>
                  </a:lnTo>
                  <a:lnTo>
                    <a:pt x="789324" y="287859"/>
                  </a:lnTo>
                  <a:lnTo>
                    <a:pt x="778594" y="238872"/>
                  </a:lnTo>
                  <a:lnTo>
                    <a:pt x="766246" y="190235"/>
                  </a:lnTo>
                  <a:lnTo>
                    <a:pt x="752285" y="141988"/>
                  </a:lnTo>
                  <a:lnTo>
                    <a:pt x="736717" y="94172"/>
                  </a:lnTo>
                  <a:lnTo>
                    <a:pt x="719548" y="46829"/>
                  </a:lnTo>
                  <a:lnTo>
                    <a:pt x="700785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8448039" y="2498217"/>
              <a:ext cx="819785" cy="737870"/>
            </a:xfrm>
            <a:custGeom>
              <a:avLst/>
              <a:gdLst/>
              <a:ahLst/>
              <a:cxnLst/>
              <a:rect l="l" t="t" r="r" b="b"/>
              <a:pathLst>
                <a:path w="819784" h="737869">
                  <a:moveTo>
                    <a:pt x="812037" y="737616"/>
                  </a:moveTo>
                  <a:lnTo>
                    <a:pt x="816152" y="687349"/>
                  </a:lnTo>
                  <a:lnTo>
                    <a:pt x="818592" y="637059"/>
                  </a:lnTo>
                  <a:lnTo>
                    <a:pt x="819365" y="586788"/>
                  </a:lnTo>
                  <a:lnTo>
                    <a:pt x="818476" y="536577"/>
                  </a:lnTo>
                  <a:lnTo>
                    <a:pt x="815932" y="486466"/>
                  </a:lnTo>
                  <a:lnTo>
                    <a:pt x="811739" y="436497"/>
                  </a:lnTo>
                  <a:lnTo>
                    <a:pt x="805902" y="386713"/>
                  </a:lnTo>
                  <a:lnTo>
                    <a:pt x="798429" y="337153"/>
                  </a:lnTo>
                  <a:lnTo>
                    <a:pt x="789324" y="287859"/>
                  </a:lnTo>
                  <a:lnTo>
                    <a:pt x="778594" y="238872"/>
                  </a:lnTo>
                  <a:lnTo>
                    <a:pt x="766246" y="190235"/>
                  </a:lnTo>
                  <a:lnTo>
                    <a:pt x="752285" y="141988"/>
                  </a:lnTo>
                  <a:lnTo>
                    <a:pt x="736717" y="94172"/>
                  </a:lnTo>
                  <a:lnTo>
                    <a:pt x="719548" y="46829"/>
                  </a:lnTo>
                  <a:lnTo>
                    <a:pt x="700785" y="0"/>
                  </a:lnTo>
                  <a:lnTo>
                    <a:pt x="0" y="294386"/>
                  </a:lnTo>
                  <a:lnTo>
                    <a:pt x="19129" y="344846"/>
                  </a:lnTo>
                  <a:lnTo>
                    <a:pt x="34587" y="396382"/>
                  </a:lnTo>
                  <a:lnTo>
                    <a:pt x="46339" y="448794"/>
                  </a:lnTo>
                  <a:lnTo>
                    <a:pt x="54353" y="501881"/>
                  </a:lnTo>
                  <a:lnTo>
                    <a:pt x="58594" y="555443"/>
                  </a:lnTo>
                  <a:lnTo>
                    <a:pt x="59029" y="609280"/>
                  </a:lnTo>
                  <a:lnTo>
                    <a:pt x="55625" y="663194"/>
                  </a:lnTo>
                  <a:lnTo>
                    <a:pt x="812037" y="737616"/>
                  </a:lnTo>
                  <a:close/>
                </a:path>
              </a:pathLst>
            </a:custGeom>
            <a:ln w="1828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8457692" y="3161411"/>
              <a:ext cx="802640" cy="466090"/>
            </a:xfrm>
            <a:custGeom>
              <a:avLst/>
              <a:gdLst/>
              <a:ahLst/>
              <a:cxnLst/>
              <a:rect l="l" t="t" r="r" b="b"/>
              <a:pathLst>
                <a:path w="802640" h="466089">
                  <a:moveTo>
                    <a:pt x="45974" y="0"/>
                  </a:moveTo>
                  <a:lnTo>
                    <a:pt x="39379" y="49954"/>
                  </a:lnTo>
                  <a:lnTo>
                    <a:pt x="29511" y="99313"/>
                  </a:lnTo>
                  <a:lnTo>
                    <a:pt x="16381" y="147911"/>
                  </a:lnTo>
                  <a:lnTo>
                    <a:pt x="0" y="195579"/>
                  </a:lnTo>
                  <a:lnTo>
                    <a:pt x="710437" y="465708"/>
                  </a:lnTo>
                  <a:lnTo>
                    <a:pt x="727593" y="418293"/>
                  </a:lnTo>
                  <a:lnTo>
                    <a:pt x="743146" y="370369"/>
                  </a:lnTo>
                  <a:lnTo>
                    <a:pt x="757088" y="321978"/>
                  </a:lnTo>
                  <a:lnTo>
                    <a:pt x="769413" y="273161"/>
                  </a:lnTo>
                  <a:lnTo>
                    <a:pt x="780113" y="223956"/>
                  </a:lnTo>
                  <a:lnTo>
                    <a:pt x="789179" y="174404"/>
                  </a:lnTo>
                  <a:lnTo>
                    <a:pt x="796606" y="124546"/>
                  </a:lnTo>
                  <a:lnTo>
                    <a:pt x="802385" y="74422"/>
                  </a:lnTo>
                  <a:lnTo>
                    <a:pt x="45974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8457692" y="3161411"/>
              <a:ext cx="802640" cy="466090"/>
            </a:xfrm>
            <a:custGeom>
              <a:avLst/>
              <a:gdLst/>
              <a:ahLst/>
              <a:cxnLst/>
              <a:rect l="l" t="t" r="r" b="b"/>
              <a:pathLst>
                <a:path w="802640" h="466089">
                  <a:moveTo>
                    <a:pt x="710437" y="465708"/>
                  </a:moveTo>
                  <a:lnTo>
                    <a:pt x="727593" y="418293"/>
                  </a:lnTo>
                  <a:lnTo>
                    <a:pt x="743146" y="370369"/>
                  </a:lnTo>
                  <a:lnTo>
                    <a:pt x="757088" y="321978"/>
                  </a:lnTo>
                  <a:lnTo>
                    <a:pt x="769413" y="273161"/>
                  </a:lnTo>
                  <a:lnTo>
                    <a:pt x="780113" y="223956"/>
                  </a:lnTo>
                  <a:lnTo>
                    <a:pt x="789179" y="174404"/>
                  </a:lnTo>
                  <a:lnTo>
                    <a:pt x="796606" y="124546"/>
                  </a:lnTo>
                  <a:lnTo>
                    <a:pt x="802385" y="74422"/>
                  </a:lnTo>
                  <a:lnTo>
                    <a:pt x="45974" y="0"/>
                  </a:lnTo>
                  <a:lnTo>
                    <a:pt x="39379" y="49954"/>
                  </a:lnTo>
                  <a:lnTo>
                    <a:pt x="29511" y="99313"/>
                  </a:lnTo>
                  <a:lnTo>
                    <a:pt x="16381" y="147911"/>
                  </a:lnTo>
                  <a:lnTo>
                    <a:pt x="0" y="195579"/>
                  </a:lnTo>
                  <a:lnTo>
                    <a:pt x="710437" y="465708"/>
                  </a:lnTo>
                  <a:close/>
                </a:path>
              </a:pathLst>
            </a:custGeom>
            <a:ln w="1828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450326" y="3356991"/>
              <a:ext cx="718185" cy="307975"/>
            </a:xfrm>
            <a:custGeom>
              <a:avLst/>
              <a:gdLst/>
              <a:ahLst/>
              <a:cxnLst/>
              <a:rect l="l" t="t" r="r" b="b"/>
              <a:pathLst>
                <a:path w="718184" h="307975">
                  <a:moveTo>
                    <a:pt x="7366" y="0"/>
                  </a:moveTo>
                  <a:lnTo>
                    <a:pt x="0" y="18669"/>
                  </a:lnTo>
                  <a:lnTo>
                    <a:pt x="703072" y="307467"/>
                  </a:lnTo>
                  <a:lnTo>
                    <a:pt x="717803" y="270128"/>
                  </a:lnTo>
                  <a:lnTo>
                    <a:pt x="7366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450326" y="3356991"/>
              <a:ext cx="718185" cy="307975"/>
            </a:xfrm>
            <a:custGeom>
              <a:avLst/>
              <a:gdLst/>
              <a:ahLst/>
              <a:cxnLst/>
              <a:rect l="l" t="t" r="r" b="b"/>
              <a:pathLst>
                <a:path w="718184" h="307975">
                  <a:moveTo>
                    <a:pt x="0" y="18669"/>
                  </a:moveTo>
                  <a:lnTo>
                    <a:pt x="703072" y="307467"/>
                  </a:lnTo>
                  <a:lnTo>
                    <a:pt x="717803" y="270128"/>
                  </a:lnTo>
                  <a:lnTo>
                    <a:pt x="7366" y="0"/>
                  </a:lnTo>
                  <a:lnTo>
                    <a:pt x="0" y="18669"/>
                  </a:lnTo>
                </a:path>
              </a:pathLst>
            </a:custGeom>
            <a:ln w="1828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226799" y="2374011"/>
              <a:ext cx="2926715" cy="2233930"/>
            </a:xfrm>
            <a:custGeom>
              <a:avLst/>
              <a:gdLst/>
              <a:ahLst/>
              <a:cxnLst/>
              <a:rect l="l" t="t" r="r" b="b"/>
              <a:pathLst>
                <a:path w="2926715" h="2233929">
                  <a:moveTo>
                    <a:pt x="177810" y="0"/>
                  </a:moveTo>
                  <a:lnTo>
                    <a:pt x="155845" y="42975"/>
                  </a:lnTo>
                  <a:lnTo>
                    <a:pt x="135369" y="86316"/>
                  </a:lnTo>
                  <a:lnTo>
                    <a:pt x="116375" y="129994"/>
                  </a:lnTo>
                  <a:lnTo>
                    <a:pt x="98852" y="173978"/>
                  </a:lnTo>
                  <a:lnTo>
                    <a:pt x="82791" y="218238"/>
                  </a:lnTo>
                  <a:lnTo>
                    <a:pt x="68183" y="262745"/>
                  </a:lnTo>
                  <a:lnTo>
                    <a:pt x="55019" y="307467"/>
                  </a:lnTo>
                  <a:lnTo>
                    <a:pt x="43290" y="352375"/>
                  </a:lnTo>
                  <a:lnTo>
                    <a:pt x="32987" y="397438"/>
                  </a:lnTo>
                  <a:lnTo>
                    <a:pt x="24099" y="442628"/>
                  </a:lnTo>
                  <a:lnTo>
                    <a:pt x="16619" y="487913"/>
                  </a:lnTo>
                  <a:lnTo>
                    <a:pt x="10536" y="533263"/>
                  </a:lnTo>
                  <a:lnTo>
                    <a:pt x="5842" y="578649"/>
                  </a:lnTo>
                  <a:lnTo>
                    <a:pt x="2528" y="624040"/>
                  </a:lnTo>
                  <a:lnTo>
                    <a:pt x="583" y="669407"/>
                  </a:lnTo>
                  <a:lnTo>
                    <a:pt x="0" y="714718"/>
                  </a:lnTo>
                  <a:lnTo>
                    <a:pt x="768" y="759944"/>
                  </a:lnTo>
                  <a:lnTo>
                    <a:pt x="2878" y="805056"/>
                  </a:lnTo>
                  <a:lnTo>
                    <a:pt x="6322" y="850022"/>
                  </a:lnTo>
                  <a:lnTo>
                    <a:pt x="11090" y="894813"/>
                  </a:lnTo>
                  <a:lnTo>
                    <a:pt x="17173" y="939398"/>
                  </a:lnTo>
                  <a:lnTo>
                    <a:pt x="24561" y="983748"/>
                  </a:lnTo>
                  <a:lnTo>
                    <a:pt x="33246" y="1027833"/>
                  </a:lnTo>
                  <a:lnTo>
                    <a:pt x="43218" y="1071622"/>
                  </a:lnTo>
                  <a:lnTo>
                    <a:pt x="54468" y="1115085"/>
                  </a:lnTo>
                  <a:lnTo>
                    <a:pt x="66987" y="1158192"/>
                  </a:lnTo>
                  <a:lnTo>
                    <a:pt x="80765" y="1200913"/>
                  </a:lnTo>
                  <a:lnTo>
                    <a:pt x="95794" y="1243218"/>
                  </a:lnTo>
                  <a:lnTo>
                    <a:pt x="112063" y="1285078"/>
                  </a:lnTo>
                  <a:lnTo>
                    <a:pt x="129565" y="1326461"/>
                  </a:lnTo>
                  <a:lnTo>
                    <a:pt x="148289" y="1367337"/>
                  </a:lnTo>
                  <a:lnTo>
                    <a:pt x="168226" y="1407677"/>
                  </a:lnTo>
                  <a:lnTo>
                    <a:pt x="189368" y="1447451"/>
                  </a:lnTo>
                  <a:lnTo>
                    <a:pt x="211705" y="1486628"/>
                  </a:lnTo>
                  <a:lnTo>
                    <a:pt x="235228" y="1525179"/>
                  </a:lnTo>
                  <a:lnTo>
                    <a:pt x="259927" y="1563073"/>
                  </a:lnTo>
                  <a:lnTo>
                    <a:pt x="285793" y="1600279"/>
                  </a:lnTo>
                  <a:lnTo>
                    <a:pt x="312818" y="1636769"/>
                  </a:lnTo>
                  <a:lnTo>
                    <a:pt x="340991" y="1672512"/>
                  </a:lnTo>
                  <a:lnTo>
                    <a:pt x="370304" y="1707478"/>
                  </a:lnTo>
                  <a:lnTo>
                    <a:pt x="400748" y="1741636"/>
                  </a:lnTo>
                  <a:lnTo>
                    <a:pt x="432313" y="1774957"/>
                  </a:lnTo>
                  <a:lnTo>
                    <a:pt x="464990" y="1807411"/>
                  </a:lnTo>
                  <a:lnTo>
                    <a:pt x="498770" y="1838967"/>
                  </a:lnTo>
                  <a:lnTo>
                    <a:pt x="533643" y="1869596"/>
                  </a:lnTo>
                  <a:lnTo>
                    <a:pt x="569601" y="1899267"/>
                  </a:lnTo>
                  <a:lnTo>
                    <a:pt x="606634" y="1927950"/>
                  </a:lnTo>
                  <a:lnTo>
                    <a:pt x="644733" y="1955615"/>
                  </a:lnTo>
                  <a:lnTo>
                    <a:pt x="683888" y="1982232"/>
                  </a:lnTo>
                  <a:lnTo>
                    <a:pt x="724091" y="2007771"/>
                  </a:lnTo>
                  <a:lnTo>
                    <a:pt x="765333" y="2032202"/>
                  </a:lnTo>
                  <a:lnTo>
                    <a:pt x="807603" y="2055495"/>
                  </a:lnTo>
                  <a:lnTo>
                    <a:pt x="850578" y="2077460"/>
                  </a:lnTo>
                  <a:lnTo>
                    <a:pt x="893920" y="2097935"/>
                  </a:lnTo>
                  <a:lnTo>
                    <a:pt x="937598" y="2116930"/>
                  </a:lnTo>
                  <a:lnTo>
                    <a:pt x="981582" y="2134453"/>
                  </a:lnTo>
                  <a:lnTo>
                    <a:pt x="1025842" y="2150514"/>
                  </a:lnTo>
                  <a:lnTo>
                    <a:pt x="1070348" y="2165122"/>
                  </a:lnTo>
                  <a:lnTo>
                    <a:pt x="1115070" y="2178285"/>
                  </a:lnTo>
                  <a:lnTo>
                    <a:pt x="1159978" y="2190014"/>
                  </a:lnTo>
                  <a:lnTo>
                    <a:pt x="1205042" y="2200318"/>
                  </a:lnTo>
                  <a:lnTo>
                    <a:pt x="1250232" y="2209205"/>
                  </a:lnTo>
                  <a:lnTo>
                    <a:pt x="1295517" y="2216686"/>
                  </a:lnTo>
                  <a:lnTo>
                    <a:pt x="1340867" y="2222768"/>
                  </a:lnTo>
                  <a:lnTo>
                    <a:pt x="1386253" y="2227462"/>
                  </a:lnTo>
                  <a:lnTo>
                    <a:pt x="1431644" y="2230777"/>
                  </a:lnTo>
                  <a:lnTo>
                    <a:pt x="1477010" y="2232722"/>
                  </a:lnTo>
                  <a:lnTo>
                    <a:pt x="1522322" y="2233305"/>
                  </a:lnTo>
                  <a:lnTo>
                    <a:pt x="1567548" y="2232537"/>
                  </a:lnTo>
                  <a:lnTo>
                    <a:pt x="1612659" y="2230426"/>
                  </a:lnTo>
                  <a:lnTo>
                    <a:pt x="1657626" y="2226982"/>
                  </a:lnTo>
                  <a:lnTo>
                    <a:pt x="1702416" y="2222215"/>
                  </a:lnTo>
                  <a:lnTo>
                    <a:pt x="1747002" y="2216132"/>
                  </a:lnTo>
                  <a:lnTo>
                    <a:pt x="1791352" y="2208743"/>
                  </a:lnTo>
                  <a:lnTo>
                    <a:pt x="1835436" y="2200059"/>
                  </a:lnTo>
                  <a:lnTo>
                    <a:pt x="1879225" y="2190087"/>
                  </a:lnTo>
                  <a:lnTo>
                    <a:pt x="1922688" y="2178837"/>
                  </a:lnTo>
                  <a:lnTo>
                    <a:pt x="1965796" y="2166318"/>
                  </a:lnTo>
                  <a:lnTo>
                    <a:pt x="2008517" y="2152540"/>
                  </a:lnTo>
                  <a:lnTo>
                    <a:pt x="2050822" y="2137511"/>
                  </a:lnTo>
                  <a:lnTo>
                    <a:pt x="2092681" y="2121242"/>
                  </a:lnTo>
                  <a:lnTo>
                    <a:pt x="2134064" y="2103740"/>
                  </a:lnTo>
                  <a:lnTo>
                    <a:pt x="2174941" y="2085016"/>
                  </a:lnTo>
                  <a:lnTo>
                    <a:pt x="2215281" y="2065078"/>
                  </a:lnTo>
                  <a:lnTo>
                    <a:pt x="2255055" y="2043936"/>
                  </a:lnTo>
                  <a:lnTo>
                    <a:pt x="2294232" y="2021600"/>
                  </a:lnTo>
                  <a:lnTo>
                    <a:pt x="2332782" y="1998077"/>
                  </a:lnTo>
                  <a:lnTo>
                    <a:pt x="2370676" y="1973378"/>
                  </a:lnTo>
                  <a:lnTo>
                    <a:pt x="2407883" y="1947512"/>
                  </a:lnTo>
                  <a:lnTo>
                    <a:pt x="2444373" y="1920487"/>
                  </a:lnTo>
                  <a:lnTo>
                    <a:pt x="2480116" y="1892313"/>
                  </a:lnTo>
                  <a:lnTo>
                    <a:pt x="2515081" y="1863000"/>
                  </a:lnTo>
                  <a:lnTo>
                    <a:pt x="2549240" y="1832557"/>
                  </a:lnTo>
                  <a:lnTo>
                    <a:pt x="2582561" y="1800992"/>
                  </a:lnTo>
                  <a:lnTo>
                    <a:pt x="2615015" y="1768315"/>
                  </a:lnTo>
                  <a:lnTo>
                    <a:pt x="2646571" y="1734535"/>
                  </a:lnTo>
                  <a:lnTo>
                    <a:pt x="2677199" y="1699661"/>
                  </a:lnTo>
                  <a:lnTo>
                    <a:pt x="2706870" y="1663704"/>
                  </a:lnTo>
                  <a:lnTo>
                    <a:pt x="2735553" y="1626671"/>
                  </a:lnTo>
                  <a:lnTo>
                    <a:pt x="2763218" y="1588572"/>
                  </a:lnTo>
                  <a:lnTo>
                    <a:pt x="2789836" y="1549416"/>
                  </a:lnTo>
                  <a:lnTo>
                    <a:pt x="2815375" y="1509213"/>
                  </a:lnTo>
                  <a:lnTo>
                    <a:pt x="2839806" y="1467972"/>
                  </a:lnTo>
                  <a:lnTo>
                    <a:pt x="2863098" y="1425702"/>
                  </a:lnTo>
                  <a:lnTo>
                    <a:pt x="2896515" y="1358884"/>
                  </a:lnTo>
                  <a:lnTo>
                    <a:pt x="2926598" y="1290447"/>
                  </a:lnTo>
                  <a:lnTo>
                    <a:pt x="2223526" y="1001649"/>
                  </a:lnTo>
                  <a:lnTo>
                    <a:pt x="2203877" y="1045551"/>
                  </a:lnTo>
                  <a:lnTo>
                    <a:pt x="2181818" y="1087604"/>
                  </a:lnTo>
                  <a:lnTo>
                    <a:pt x="2157466" y="1127759"/>
                  </a:lnTo>
                  <a:lnTo>
                    <a:pt x="2130936" y="1165967"/>
                  </a:lnTo>
                  <a:lnTo>
                    <a:pt x="2102345" y="1202180"/>
                  </a:lnTo>
                  <a:lnTo>
                    <a:pt x="2071809" y="1236349"/>
                  </a:lnTo>
                  <a:lnTo>
                    <a:pt x="2039445" y="1268426"/>
                  </a:lnTo>
                  <a:lnTo>
                    <a:pt x="2005368" y="1298363"/>
                  </a:lnTo>
                  <a:lnTo>
                    <a:pt x="1969694" y="1326110"/>
                  </a:lnTo>
                  <a:lnTo>
                    <a:pt x="1932541" y="1351620"/>
                  </a:lnTo>
                  <a:lnTo>
                    <a:pt x="1894024" y="1374844"/>
                  </a:lnTo>
                  <a:lnTo>
                    <a:pt x="1854260" y="1395733"/>
                  </a:lnTo>
                  <a:lnTo>
                    <a:pt x="1813364" y="1414240"/>
                  </a:lnTo>
                  <a:lnTo>
                    <a:pt x="1771453" y="1430315"/>
                  </a:lnTo>
                  <a:lnTo>
                    <a:pt x="1728643" y="1443910"/>
                  </a:lnTo>
                  <a:lnTo>
                    <a:pt x="1685051" y="1454977"/>
                  </a:lnTo>
                  <a:lnTo>
                    <a:pt x="1640792" y="1463467"/>
                  </a:lnTo>
                  <a:lnTo>
                    <a:pt x="1595983" y="1469332"/>
                  </a:lnTo>
                  <a:lnTo>
                    <a:pt x="1550741" y="1472523"/>
                  </a:lnTo>
                  <a:lnTo>
                    <a:pt x="1505180" y="1472991"/>
                  </a:lnTo>
                  <a:lnTo>
                    <a:pt x="1459418" y="1470689"/>
                  </a:lnTo>
                  <a:lnTo>
                    <a:pt x="1413571" y="1465568"/>
                  </a:lnTo>
                  <a:lnTo>
                    <a:pt x="1367755" y="1457579"/>
                  </a:lnTo>
                  <a:lnTo>
                    <a:pt x="1322087" y="1446675"/>
                  </a:lnTo>
                  <a:lnTo>
                    <a:pt x="1276682" y="1432805"/>
                  </a:lnTo>
                  <a:lnTo>
                    <a:pt x="1231656" y="1415923"/>
                  </a:lnTo>
                  <a:lnTo>
                    <a:pt x="1187753" y="1396274"/>
                  </a:lnTo>
                  <a:lnTo>
                    <a:pt x="1145700" y="1374215"/>
                  </a:lnTo>
                  <a:lnTo>
                    <a:pt x="1105546" y="1349862"/>
                  </a:lnTo>
                  <a:lnTo>
                    <a:pt x="1067338" y="1323333"/>
                  </a:lnTo>
                  <a:lnTo>
                    <a:pt x="1031125" y="1294742"/>
                  </a:lnTo>
                  <a:lnTo>
                    <a:pt x="996956" y="1264206"/>
                  </a:lnTo>
                  <a:lnTo>
                    <a:pt x="964879" y="1231841"/>
                  </a:lnTo>
                  <a:lnTo>
                    <a:pt x="934942" y="1197764"/>
                  </a:lnTo>
                  <a:lnTo>
                    <a:pt x="907195" y="1162091"/>
                  </a:lnTo>
                  <a:lnTo>
                    <a:pt x="881685" y="1124938"/>
                  </a:lnTo>
                  <a:lnTo>
                    <a:pt x="858461" y="1086421"/>
                  </a:lnTo>
                  <a:lnTo>
                    <a:pt x="837571" y="1046656"/>
                  </a:lnTo>
                  <a:lnTo>
                    <a:pt x="819065" y="1005760"/>
                  </a:lnTo>
                  <a:lnTo>
                    <a:pt x="802990" y="963849"/>
                  </a:lnTo>
                  <a:lnTo>
                    <a:pt x="789395" y="921039"/>
                  </a:lnTo>
                  <a:lnTo>
                    <a:pt x="778328" y="877447"/>
                  </a:lnTo>
                  <a:lnTo>
                    <a:pt x="769838" y="833188"/>
                  </a:lnTo>
                  <a:lnTo>
                    <a:pt x="763973" y="788380"/>
                  </a:lnTo>
                  <a:lnTo>
                    <a:pt x="760782" y="743137"/>
                  </a:lnTo>
                  <a:lnTo>
                    <a:pt x="760313" y="697577"/>
                  </a:lnTo>
                  <a:lnTo>
                    <a:pt x="762615" y="651815"/>
                  </a:lnTo>
                  <a:lnTo>
                    <a:pt x="767736" y="605968"/>
                  </a:lnTo>
                  <a:lnTo>
                    <a:pt x="775725" y="560152"/>
                  </a:lnTo>
                  <a:lnTo>
                    <a:pt x="786630" y="514483"/>
                  </a:lnTo>
                  <a:lnTo>
                    <a:pt x="800500" y="469078"/>
                  </a:lnTo>
                  <a:lnTo>
                    <a:pt x="817382" y="424052"/>
                  </a:lnTo>
                  <a:lnTo>
                    <a:pt x="840564" y="373010"/>
                  </a:lnTo>
                  <a:lnTo>
                    <a:pt x="849132" y="356362"/>
                  </a:lnTo>
                  <a:lnTo>
                    <a:pt x="177810" y="0"/>
                  </a:lnTo>
                  <a:close/>
                </a:path>
              </a:pathLst>
            </a:custGeom>
            <a:solidFill>
              <a:srgbClr val="94B3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226799" y="2374011"/>
              <a:ext cx="2926715" cy="2233930"/>
            </a:xfrm>
            <a:custGeom>
              <a:avLst/>
              <a:gdLst/>
              <a:ahLst/>
              <a:cxnLst/>
              <a:rect l="l" t="t" r="r" b="b"/>
              <a:pathLst>
                <a:path w="2926715" h="2233929">
                  <a:moveTo>
                    <a:pt x="177810" y="0"/>
                  </a:moveTo>
                  <a:lnTo>
                    <a:pt x="155845" y="42975"/>
                  </a:lnTo>
                  <a:lnTo>
                    <a:pt x="135369" y="86316"/>
                  </a:lnTo>
                  <a:lnTo>
                    <a:pt x="116375" y="129994"/>
                  </a:lnTo>
                  <a:lnTo>
                    <a:pt x="98852" y="173978"/>
                  </a:lnTo>
                  <a:lnTo>
                    <a:pt x="82791" y="218238"/>
                  </a:lnTo>
                  <a:lnTo>
                    <a:pt x="68183" y="262745"/>
                  </a:lnTo>
                  <a:lnTo>
                    <a:pt x="55019" y="307467"/>
                  </a:lnTo>
                  <a:lnTo>
                    <a:pt x="43290" y="352375"/>
                  </a:lnTo>
                  <a:lnTo>
                    <a:pt x="32987" y="397438"/>
                  </a:lnTo>
                  <a:lnTo>
                    <a:pt x="24099" y="442628"/>
                  </a:lnTo>
                  <a:lnTo>
                    <a:pt x="16619" y="487913"/>
                  </a:lnTo>
                  <a:lnTo>
                    <a:pt x="10536" y="533263"/>
                  </a:lnTo>
                  <a:lnTo>
                    <a:pt x="5842" y="578649"/>
                  </a:lnTo>
                  <a:lnTo>
                    <a:pt x="2528" y="624040"/>
                  </a:lnTo>
                  <a:lnTo>
                    <a:pt x="583" y="669407"/>
                  </a:lnTo>
                  <a:lnTo>
                    <a:pt x="0" y="714718"/>
                  </a:lnTo>
                  <a:lnTo>
                    <a:pt x="768" y="759944"/>
                  </a:lnTo>
                  <a:lnTo>
                    <a:pt x="2878" y="805056"/>
                  </a:lnTo>
                  <a:lnTo>
                    <a:pt x="6322" y="850022"/>
                  </a:lnTo>
                  <a:lnTo>
                    <a:pt x="11090" y="894813"/>
                  </a:lnTo>
                  <a:lnTo>
                    <a:pt x="17173" y="939398"/>
                  </a:lnTo>
                  <a:lnTo>
                    <a:pt x="24561" y="983748"/>
                  </a:lnTo>
                  <a:lnTo>
                    <a:pt x="33246" y="1027833"/>
                  </a:lnTo>
                  <a:lnTo>
                    <a:pt x="43218" y="1071622"/>
                  </a:lnTo>
                  <a:lnTo>
                    <a:pt x="54468" y="1115085"/>
                  </a:lnTo>
                  <a:lnTo>
                    <a:pt x="66987" y="1158192"/>
                  </a:lnTo>
                  <a:lnTo>
                    <a:pt x="80765" y="1200913"/>
                  </a:lnTo>
                  <a:lnTo>
                    <a:pt x="95794" y="1243218"/>
                  </a:lnTo>
                  <a:lnTo>
                    <a:pt x="112063" y="1285078"/>
                  </a:lnTo>
                  <a:lnTo>
                    <a:pt x="129565" y="1326461"/>
                  </a:lnTo>
                  <a:lnTo>
                    <a:pt x="148289" y="1367337"/>
                  </a:lnTo>
                  <a:lnTo>
                    <a:pt x="168226" y="1407677"/>
                  </a:lnTo>
                  <a:lnTo>
                    <a:pt x="189368" y="1447451"/>
                  </a:lnTo>
                  <a:lnTo>
                    <a:pt x="211705" y="1486628"/>
                  </a:lnTo>
                  <a:lnTo>
                    <a:pt x="235228" y="1525179"/>
                  </a:lnTo>
                  <a:lnTo>
                    <a:pt x="259927" y="1563073"/>
                  </a:lnTo>
                  <a:lnTo>
                    <a:pt x="285793" y="1600279"/>
                  </a:lnTo>
                  <a:lnTo>
                    <a:pt x="312818" y="1636769"/>
                  </a:lnTo>
                  <a:lnTo>
                    <a:pt x="340991" y="1672512"/>
                  </a:lnTo>
                  <a:lnTo>
                    <a:pt x="370304" y="1707478"/>
                  </a:lnTo>
                  <a:lnTo>
                    <a:pt x="400748" y="1741636"/>
                  </a:lnTo>
                  <a:lnTo>
                    <a:pt x="432313" y="1774957"/>
                  </a:lnTo>
                  <a:lnTo>
                    <a:pt x="464990" y="1807411"/>
                  </a:lnTo>
                  <a:lnTo>
                    <a:pt x="498770" y="1838967"/>
                  </a:lnTo>
                  <a:lnTo>
                    <a:pt x="533643" y="1869596"/>
                  </a:lnTo>
                  <a:lnTo>
                    <a:pt x="569601" y="1899267"/>
                  </a:lnTo>
                  <a:lnTo>
                    <a:pt x="606634" y="1927950"/>
                  </a:lnTo>
                  <a:lnTo>
                    <a:pt x="644733" y="1955615"/>
                  </a:lnTo>
                  <a:lnTo>
                    <a:pt x="683888" y="1982232"/>
                  </a:lnTo>
                  <a:lnTo>
                    <a:pt x="724091" y="2007771"/>
                  </a:lnTo>
                  <a:lnTo>
                    <a:pt x="765333" y="2032202"/>
                  </a:lnTo>
                  <a:lnTo>
                    <a:pt x="807603" y="2055495"/>
                  </a:lnTo>
                  <a:lnTo>
                    <a:pt x="850578" y="2077460"/>
                  </a:lnTo>
                  <a:lnTo>
                    <a:pt x="893920" y="2097935"/>
                  </a:lnTo>
                  <a:lnTo>
                    <a:pt x="937598" y="2116930"/>
                  </a:lnTo>
                  <a:lnTo>
                    <a:pt x="981582" y="2134453"/>
                  </a:lnTo>
                  <a:lnTo>
                    <a:pt x="1025842" y="2150514"/>
                  </a:lnTo>
                  <a:lnTo>
                    <a:pt x="1070348" y="2165122"/>
                  </a:lnTo>
                  <a:lnTo>
                    <a:pt x="1115070" y="2178285"/>
                  </a:lnTo>
                  <a:lnTo>
                    <a:pt x="1159978" y="2190014"/>
                  </a:lnTo>
                  <a:lnTo>
                    <a:pt x="1205042" y="2200318"/>
                  </a:lnTo>
                  <a:lnTo>
                    <a:pt x="1250232" y="2209205"/>
                  </a:lnTo>
                  <a:lnTo>
                    <a:pt x="1295517" y="2216686"/>
                  </a:lnTo>
                  <a:lnTo>
                    <a:pt x="1340867" y="2222768"/>
                  </a:lnTo>
                  <a:lnTo>
                    <a:pt x="1386253" y="2227462"/>
                  </a:lnTo>
                  <a:lnTo>
                    <a:pt x="1431644" y="2230777"/>
                  </a:lnTo>
                  <a:lnTo>
                    <a:pt x="1477010" y="2232722"/>
                  </a:lnTo>
                  <a:lnTo>
                    <a:pt x="1522322" y="2233305"/>
                  </a:lnTo>
                  <a:lnTo>
                    <a:pt x="1567548" y="2232537"/>
                  </a:lnTo>
                  <a:lnTo>
                    <a:pt x="1612659" y="2230426"/>
                  </a:lnTo>
                  <a:lnTo>
                    <a:pt x="1657626" y="2226982"/>
                  </a:lnTo>
                  <a:lnTo>
                    <a:pt x="1702416" y="2222215"/>
                  </a:lnTo>
                  <a:lnTo>
                    <a:pt x="1747002" y="2216132"/>
                  </a:lnTo>
                  <a:lnTo>
                    <a:pt x="1791352" y="2208743"/>
                  </a:lnTo>
                  <a:lnTo>
                    <a:pt x="1835436" y="2200059"/>
                  </a:lnTo>
                  <a:lnTo>
                    <a:pt x="1879225" y="2190087"/>
                  </a:lnTo>
                  <a:lnTo>
                    <a:pt x="1922688" y="2178837"/>
                  </a:lnTo>
                  <a:lnTo>
                    <a:pt x="1965796" y="2166318"/>
                  </a:lnTo>
                  <a:lnTo>
                    <a:pt x="2008517" y="2152540"/>
                  </a:lnTo>
                  <a:lnTo>
                    <a:pt x="2050822" y="2137511"/>
                  </a:lnTo>
                  <a:lnTo>
                    <a:pt x="2092681" y="2121242"/>
                  </a:lnTo>
                  <a:lnTo>
                    <a:pt x="2134064" y="2103740"/>
                  </a:lnTo>
                  <a:lnTo>
                    <a:pt x="2174941" y="2085016"/>
                  </a:lnTo>
                  <a:lnTo>
                    <a:pt x="2215281" y="2065078"/>
                  </a:lnTo>
                  <a:lnTo>
                    <a:pt x="2255055" y="2043936"/>
                  </a:lnTo>
                  <a:lnTo>
                    <a:pt x="2294232" y="2021600"/>
                  </a:lnTo>
                  <a:lnTo>
                    <a:pt x="2332782" y="1998077"/>
                  </a:lnTo>
                  <a:lnTo>
                    <a:pt x="2370676" y="1973378"/>
                  </a:lnTo>
                  <a:lnTo>
                    <a:pt x="2407883" y="1947512"/>
                  </a:lnTo>
                  <a:lnTo>
                    <a:pt x="2444373" y="1920487"/>
                  </a:lnTo>
                  <a:lnTo>
                    <a:pt x="2480116" y="1892313"/>
                  </a:lnTo>
                  <a:lnTo>
                    <a:pt x="2515081" y="1863000"/>
                  </a:lnTo>
                  <a:lnTo>
                    <a:pt x="2549240" y="1832557"/>
                  </a:lnTo>
                  <a:lnTo>
                    <a:pt x="2582561" y="1800992"/>
                  </a:lnTo>
                  <a:lnTo>
                    <a:pt x="2615015" y="1768315"/>
                  </a:lnTo>
                  <a:lnTo>
                    <a:pt x="2646571" y="1734535"/>
                  </a:lnTo>
                  <a:lnTo>
                    <a:pt x="2677199" y="1699661"/>
                  </a:lnTo>
                  <a:lnTo>
                    <a:pt x="2706870" y="1663704"/>
                  </a:lnTo>
                  <a:lnTo>
                    <a:pt x="2735553" y="1626671"/>
                  </a:lnTo>
                  <a:lnTo>
                    <a:pt x="2763218" y="1588572"/>
                  </a:lnTo>
                  <a:lnTo>
                    <a:pt x="2789836" y="1549416"/>
                  </a:lnTo>
                  <a:lnTo>
                    <a:pt x="2815375" y="1509213"/>
                  </a:lnTo>
                  <a:lnTo>
                    <a:pt x="2839806" y="1467972"/>
                  </a:lnTo>
                  <a:lnTo>
                    <a:pt x="2863098" y="1425702"/>
                  </a:lnTo>
                  <a:lnTo>
                    <a:pt x="2896515" y="1358884"/>
                  </a:lnTo>
                  <a:lnTo>
                    <a:pt x="2926598" y="1290447"/>
                  </a:lnTo>
                  <a:lnTo>
                    <a:pt x="2223526" y="1001649"/>
                  </a:lnTo>
                  <a:lnTo>
                    <a:pt x="2203877" y="1045551"/>
                  </a:lnTo>
                  <a:lnTo>
                    <a:pt x="2181818" y="1087604"/>
                  </a:lnTo>
                  <a:lnTo>
                    <a:pt x="2157466" y="1127759"/>
                  </a:lnTo>
                  <a:lnTo>
                    <a:pt x="2130936" y="1165967"/>
                  </a:lnTo>
                  <a:lnTo>
                    <a:pt x="2102345" y="1202180"/>
                  </a:lnTo>
                  <a:lnTo>
                    <a:pt x="2071809" y="1236349"/>
                  </a:lnTo>
                  <a:lnTo>
                    <a:pt x="2039445" y="1268426"/>
                  </a:lnTo>
                  <a:lnTo>
                    <a:pt x="2005368" y="1298363"/>
                  </a:lnTo>
                  <a:lnTo>
                    <a:pt x="1969694" y="1326110"/>
                  </a:lnTo>
                  <a:lnTo>
                    <a:pt x="1932541" y="1351620"/>
                  </a:lnTo>
                  <a:lnTo>
                    <a:pt x="1894024" y="1374844"/>
                  </a:lnTo>
                  <a:lnTo>
                    <a:pt x="1854260" y="1395733"/>
                  </a:lnTo>
                  <a:lnTo>
                    <a:pt x="1813364" y="1414240"/>
                  </a:lnTo>
                  <a:lnTo>
                    <a:pt x="1771453" y="1430315"/>
                  </a:lnTo>
                  <a:lnTo>
                    <a:pt x="1728643" y="1443910"/>
                  </a:lnTo>
                  <a:lnTo>
                    <a:pt x="1685051" y="1454977"/>
                  </a:lnTo>
                  <a:lnTo>
                    <a:pt x="1640792" y="1463467"/>
                  </a:lnTo>
                  <a:lnTo>
                    <a:pt x="1595983" y="1469332"/>
                  </a:lnTo>
                  <a:lnTo>
                    <a:pt x="1550741" y="1472523"/>
                  </a:lnTo>
                  <a:lnTo>
                    <a:pt x="1505180" y="1472991"/>
                  </a:lnTo>
                  <a:lnTo>
                    <a:pt x="1459418" y="1470689"/>
                  </a:lnTo>
                  <a:lnTo>
                    <a:pt x="1413571" y="1465568"/>
                  </a:lnTo>
                  <a:lnTo>
                    <a:pt x="1367755" y="1457579"/>
                  </a:lnTo>
                  <a:lnTo>
                    <a:pt x="1322087" y="1446675"/>
                  </a:lnTo>
                  <a:lnTo>
                    <a:pt x="1276682" y="1432805"/>
                  </a:lnTo>
                  <a:lnTo>
                    <a:pt x="1231656" y="1415923"/>
                  </a:lnTo>
                  <a:lnTo>
                    <a:pt x="1187753" y="1396274"/>
                  </a:lnTo>
                  <a:lnTo>
                    <a:pt x="1145700" y="1374215"/>
                  </a:lnTo>
                  <a:lnTo>
                    <a:pt x="1105546" y="1349862"/>
                  </a:lnTo>
                  <a:lnTo>
                    <a:pt x="1067338" y="1323333"/>
                  </a:lnTo>
                  <a:lnTo>
                    <a:pt x="1031125" y="1294742"/>
                  </a:lnTo>
                  <a:lnTo>
                    <a:pt x="996956" y="1264206"/>
                  </a:lnTo>
                  <a:lnTo>
                    <a:pt x="964879" y="1231841"/>
                  </a:lnTo>
                  <a:lnTo>
                    <a:pt x="934942" y="1197764"/>
                  </a:lnTo>
                  <a:lnTo>
                    <a:pt x="907195" y="1162091"/>
                  </a:lnTo>
                  <a:lnTo>
                    <a:pt x="881685" y="1124938"/>
                  </a:lnTo>
                  <a:lnTo>
                    <a:pt x="858461" y="1086421"/>
                  </a:lnTo>
                  <a:lnTo>
                    <a:pt x="837571" y="1046656"/>
                  </a:lnTo>
                  <a:lnTo>
                    <a:pt x="819065" y="1005760"/>
                  </a:lnTo>
                  <a:lnTo>
                    <a:pt x="802990" y="963849"/>
                  </a:lnTo>
                  <a:lnTo>
                    <a:pt x="789395" y="921039"/>
                  </a:lnTo>
                  <a:lnTo>
                    <a:pt x="778328" y="877447"/>
                  </a:lnTo>
                  <a:lnTo>
                    <a:pt x="769838" y="833188"/>
                  </a:lnTo>
                  <a:lnTo>
                    <a:pt x="763973" y="788380"/>
                  </a:lnTo>
                  <a:lnTo>
                    <a:pt x="760782" y="743137"/>
                  </a:lnTo>
                  <a:lnTo>
                    <a:pt x="760313" y="697577"/>
                  </a:lnTo>
                  <a:lnTo>
                    <a:pt x="762615" y="651815"/>
                  </a:lnTo>
                  <a:lnTo>
                    <a:pt x="767736" y="605968"/>
                  </a:lnTo>
                  <a:lnTo>
                    <a:pt x="775725" y="560152"/>
                  </a:lnTo>
                  <a:lnTo>
                    <a:pt x="786630" y="514483"/>
                  </a:lnTo>
                  <a:lnTo>
                    <a:pt x="800500" y="469078"/>
                  </a:lnTo>
                  <a:lnTo>
                    <a:pt x="817382" y="424052"/>
                  </a:lnTo>
                  <a:lnTo>
                    <a:pt x="840564" y="373010"/>
                  </a:lnTo>
                  <a:lnTo>
                    <a:pt x="849132" y="356362"/>
                  </a:lnTo>
                  <a:lnTo>
                    <a:pt x="177810" y="0"/>
                  </a:lnTo>
                  <a:close/>
                </a:path>
              </a:pathLst>
            </a:custGeom>
            <a:ln w="1828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404610" y="2193417"/>
              <a:ext cx="727710" cy="537210"/>
            </a:xfrm>
            <a:custGeom>
              <a:avLst/>
              <a:gdLst/>
              <a:ahLst/>
              <a:cxnLst/>
              <a:rect l="l" t="t" r="r" b="b"/>
              <a:pathLst>
                <a:path w="727709" h="537210">
                  <a:moveTo>
                    <a:pt x="112648" y="0"/>
                  </a:moveTo>
                  <a:lnTo>
                    <a:pt x="82153" y="43666"/>
                  </a:lnTo>
                  <a:lnTo>
                    <a:pt x="53181" y="88344"/>
                  </a:lnTo>
                  <a:lnTo>
                    <a:pt x="25780" y="133998"/>
                  </a:lnTo>
                  <a:lnTo>
                    <a:pt x="0" y="180594"/>
                  </a:lnTo>
                  <a:lnTo>
                    <a:pt x="671321" y="536956"/>
                  </a:lnTo>
                  <a:lnTo>
                    <a:pt x="684204" y="513669"/>
                  </a:lnTo>
                  <a:lnTo>
                    <a:pt x="697896" y="490870"/>
                  </a:lnTo>
                  <a:lnTo>
                    <a:pt x="712398" y="468572"/>
                  </a:lnTo>
                  <a:lnTo>
                    <a:pt x="727710" y="446786"/>
                  </a:lnTo>
                  <a:lnTo>
                    <a:pt x="112648" y="0"/>
                  </a:lnTo>
                  <a:close/>
                </a:path>
              </a:pathLst>
            </a:custGeom>
            <a:solidFill>
              <a:srgbClr val="2C4D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404610" y="2193417"/>
              <a:ext cx="727710" cy="537210"/>
            </a:xfrm>
            <a:custGeom>
              <a:avLst/>
              <a:gdLst/>
              <a:ahLst/>
              <a:cxnLst/>
              <a:rect l="l" t="t" r="r" b="b"/>
              <a:pathLst>
                <a:path w="727709" h="537210">
                  <a:moveTo>
                    <a:pt x="112648" y="0"/>
                  </a:moveTo>
                  <a:lnTo>
                    <a:pt x="82153" y="43666"/>
                  </a:lnTo>
                  <a:lnTo>
                    <a:pt x="53181" y="88344"/>
                  </a:lnTo>
                  <a:lnTo>
                    <a:pt x="25780" y="133998"/>
                  </a:lnTo>
                  <a:lnTo>
                    <a:pt x="0" y="180594"/>
                  </a:lnTo>
                  <a:lnTo>
                    <a:pt x="671321" y="536956"/>
                  </a:lnTo>
                  <a:lnTo>
                    <a:pt x="684204" y="513669"/>
                  </a:lnTo>
                  <a:lnTo>
                    <a:pt x="697896" y="490870"/>
                  </a:lnTo>
                  <a:lnTo>
                    <a:pt x="712398" y="468572"/>
                  </a:lnTo>
                  <a:lnTo>
                    <a:pt x="727710" y="446786"/>
                  </a:lnTo>
                  <a:lnTo>
                    <a:pt x="112648" y="0"/>
                  </a:lnTo>
                  <a:close/>
                </a:path>
              </a:pathLst>
            </a:custGeom>
            <a:ln w="1828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517259" y="1566672"/>
              <a:ext cx="1229995" cy="1073785"/>
            </a:xfrm>
            <a:custGeom>
              <a:avLst/>
              <a:gdLst/>
              <a:ahLst/>
              <a:cxnLst/>
              <a:rect l="l" t="t" r="r" b="b"/>
              <a:pathLst>
                <a:path w="1229995" h="1073785">
                  <a:moveTo>
                    <a:pt x="1229995" y="0"/>
                  </a:moveTo>
                  <a:lnTo>
                    <a:pt x="1179761" y="828"/>
                  </a:lnTo>
                  <a:lnTo>
                    <a:pt x="1129772" y="3301"/>
                  </a:lnTo>
                  <a:lnTo>
                    <a:pt x="1080064" y="7401"/>
                  </a:lnTo>
                  <a:lnTo>
                    <a:pt x="1030670" y="13111"/>
                  </a:lnTo>
                  <a:lnTo>
                    <a:pt x="981625" y="20411"/>
                  </a:lnTo>
                  <a:lnTo>
                    <a:pt x="932965" y="29286"/>
                  </a:lnTo>
                  <a:lnTo>
                    <a:pt x="884724" y="39716"/>
                  </a:lnTo>
                  <a:lnTo>
                    <a:pt x="836937" y="51684"/>
                  </a:lnTo>
                  <a:lnTo>
                    <a:pt x="789640" y="65172"/>
                  </a:lnTo>
                  <a:lnTo>
                    <a:pt x="742865" y="80163"/>
                  </a:lnTo>
                  <a:lnTo>
                    <a:pt x="696650" y="96638"/>
                  </a:lnTo>
                  <a:lnTo>
                    <a:pt x="651028" y="114580"/>
                  </a:lnTo>
                  <a:lnTo>
                    <a:pt x="606034" y="133971"/>
                  </a:lnTo>
                  <a:lnTo>
                    <a:pt x="561703" y="154792"/>
                  </a:lnTo>
                  <a:lnTo>
                    <a:pt x="518070" y="177028"/>
                  </a:lnTo>
                  <a:lnTo>
                    <a:pt x="475170" y="200658"/>
                  </a:lnTo>
                  <a:lnTo>
                    <a:pt x="433037" y="225667"/>
                  </a:lnTo>
                  <a:lnTo>
                    <a:pt x="391707" y="252035"/>
                  </a:lnTo>
                  <a:lnTo>
                    <a:pt x="351214" y="279745"/>
                  </a:lnTo>
                  <a:lnTo>
                    <a:pt x="311594" y="308780"/>
                  </a:lnTo>
                  <a:lnTo>
                    <a:pt x="272880" y="339121"/>
                  </a:lnTo>
                  <a:lnTo>
                    <a:pt x="235108" y="370751"/>
                  </a:lnTo>
                  <a:lnTo>
                    <a:pt x="198312" y="403651"/>
                  </a:lnTo>
                  <a:lnTo>
                    <a:pt x="162528" y="437805"/>
                  </a:lnTo>
                  <a:lnTo>
                    <a:pt x="127791" y="473193"/>
                  </a:lnTo>
                  <a:lnTo>
                    <a:pt x="94134" y="509800"/>
                  </a:lnTo>
                  <a:lnTo>
                    <a:pt x="61594" y="547605"/>
                  </a:lnTo>
                  <a:lnTo>
                    <a:pt x="30204" y="586593"/>
                  </a:lnTo>
                  <a:lnTo>
                    <a:pt x="0" y="626744"/>
                  </a:lnTo>
                  <a:lnTo>
                    <a:pt x="615061" y="1073530"/>
                  </a:lnTo>
                  <a:lnTo>
                    <a:pt x="644781" y="1035219"/>
                  </a:lnTo>
                  <a:lnTo>
                    <a:pt x="676659" y="999119"/>
                  </a:lnTo>
                  <a:lnTo>
                    <a:pt x="710567" y="965294"/>
                  </a:lnTo>
                  <a:lnTo>
                    <a:pt x="746379" y="933808"/>
                  </a:lnTo>
                  <a:lnTo>
                    <a:pt x="783971" y="904724"/>
                  </a:lnTo>
                  <a:lnTo>
                    <a:pt x="823215" y="878107"/>
                  </a:lnTo>
                  <a:lnTo>
                    <a:pt x="863985" y="854020"/>
                  </a:lnTo>
                  <a:lnTo>
                    <a:pt x="906157" y="832528"/>
                  </a:lnTo>
                  <a:lnTo>
                    <a:pt x="949603" y="813695"/>
                  </a:lnTo>
                  <a:lnTo>
                    <a:pt x="994198" y="797583"/>
                  </a:lnTo>
                  <a:lnTo>
                    <a:pt x="1039816" y="784258"/>
                  </a:lnTo>
                  <a:lnTo>
                    <a:pt x="1086330" y="773782"/>
                  </a:lnTo>
                  <a:lnTo>
                    <a:pt x="1133615" y="766220"/>
                  </a:lnTo>
                  <a:lnTo>
                    <a:pt x="1181546" y="761637"/>
                  </a:lnTo>
                  <a:lnTo>
                    <a:pt x="1229995" y="760094"/>
                  </a:lnTo>
                  <a:lnTo>
                    <a:pt x="1229995" y="0"/>
                  </a:lnTo>
                  <a:close/>
                </a:path>
              </a:pathLst>
            </a:custGeom>
            <a:solidFill>
              <a:srgbClr val="EBF0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517259" y="1566672"/>
              <a:ext cx="1229995" cy="1073785"/>
            </a:xfrm>
            <a:custGeom>
              <a:avLst/>
              <a:gdLst/>
              <a:ahLst/>
              <a:cxnLst/>
              <a:rect l="l" t="t" r="r" b="b"/>
              <a:pathLst>
                <a:path w="1229995" h="1073785">
                  <a:moveTo>
                    <a:pt x="1229995" y="0"/>
                  </a:moveTo>
                  <a:lnTo>
                    <a:pt x="1179761" y="828"/>
                  </a:lnTo>
                  <a:lnTo>
                    <a:pt x="1129772" y="3301"/>
                  </a:lnTo>
                  <a:lnTo>
                    <a:pt x="1080064" y="7401"/>
                  </a:lnTo>
                  <a:lnTo>
                    <a:pt x="1030670" y="13111"/>
                  </a:lnTo>
                  <a:lnTo>
                    <a:pt x="981625" y="20411"/>
                  </a:lnTo>
                  <a:lnTo>
                    <a:pt x="932965" y="29286"/>
                  </a:lnTo>
                  <a:lnTo>
                    <a:pt x="884724" y="39716"/>
                  </a:lnTo>
                  <a:lnTo>
                    <a:pt x="836937" y="51684"/>
                  </a:lnTo>
                  <a:lnTo>
                    <a:pt x="789640" y="65172"/>
                  </a:lnTo>
                  <a:lnTo>
                    <a:pt x="742865" y="80163"/>
                  </a:lnTo>
                  <a:lnTo>
                    <a:pt x="696650" y="96638"/>
                  </a:lnTo>
                  <a:lnTo>
                    <a:pt x="651028" y="114580"/>
                  </a:lnTo>
                  <a:lnTo>
                    <a:pt x="606034" y="133971"/>
                  </a:lnTo>
                  <a:lnTo>
                    <a:pt x="561703" y="154792"/>
                  </a:lnTo>
                  <a:lnTo>
                    <a:pt x="518070" y="177028"/>
                  </a:lnTo>
                  <a:lnTo>
                    <a:pt x="475170" y="200658"/>
                  </a:lnTo>
                  <a:lnTo>
                    <a:pt x="433037" y="225667"/>
                  </a:lnTo>
                  <a:lnTo>
                    <a:pt x="391707" y="252035"/>
                  </a:lnTo>
                  <a:lnTo>
                    <a:pt x="351214" y="279745"/>
                  </a:lnTo>
                  <a:lnTo>
                    <a:pt x="311594" y="308780"/>
                  </a:lnTo>
                  <a:lnTo>
                    <a:pt x="272880" y="339121"/>
                  </a:lnTo>
                  <a:lnTo>
                    <a:pt x="235108" y="370751"/>
                  </a:lnTo>
                  <a:lnTo>
                    <a:pt x="198312" y="403651"/>
                  </a:lnTo>
                  <a:lnTo>
                    <a:pt x="162528" y="437805"/>
                  </a:lnTo>
                  <a:lnTo>
                    <a:pt x="127791" y="473193"/>
                  </a:lnTo>
                  <a:lnTo>
                    <a:pt x="94134" y="509800"/>
                  </a:lnTo>
                  <a:lnTo>
                    <a:pt x="61594" y="547605"/>
                  </a:lnTo>
                  <a:lnTo>
                    <a:pt x="30204" y="586593"/>
                  </a:lnTo>
                  <a:lnTo>
                    <a:pt x="0" y="626744"/>
                  </a:lnTo>
                  <a:lnTo>
                    <a:pt x="615061" y="1073530"/>
                  </a:lnTo>
                  <a:lnTo>
                    <a:pt x="644781" y="1035219"/>
                  </a:lnTo>
                  <a:lnTo>
                    <a:pt x="676659" y="999119"/>
                  </a:lnTo>
                  <a:lnTo>
                    <a:pt x="710567" y="965294"/>
                  </a:lnTo>
                  <a:lnTo>
                    <a:pt x="746379" y="933808"/>
                  </a:lnTo>
                  <a:lnTo>
                    <a:pt x="783971" y="904724"/>
                  </a:lnTo>
                  <a:lnTo>
                    <a:pt x="823215" y="878107"/>
                  </a:lnTo>
                  <a:lnTo>
                    <a:pt x="863985" y="854020"/>
                  </a:lnTo>
                  <a:lnTo>
                    <a:pt x="906157" y="832528"/>
                  </a:lnTo>
                  <a:lnTo>
                    <a:pt x="949603" y="813695"/>
                  </a:lnTo>
                  <a:lnTo>
                    <a:pt x="994198" y="797583"/>
                  </a:lnTo>
                  <a:lnTo>
                    <a:pt x="1039816" y="784258"/>
                  </a:lnTo>
                  <a:lnTo>
                    <a:pt x="1086330" y="773782"/>
                  </a:lnTo>
                  <a:lnTo>
                    <a:pt x="1133615" y="766220"/>
                  </a:lnTo>
                  <a:lnTo>
                    <a:pt x="1181546" y="761637"/>
                  </a:lnTo>
                  <a:lnTo>
                    <a:pt x="1229995" y="760094"/>
                  </a:lnTo>
                  <a:lnTo>
                    <a:pt x="1229995" y="0"/>
                  </a:lnTo>
                  <a:close/>
                </a:path>
              </a:pathLst>
            </a:custGeom>
            <a:ln w="1828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7918450" y="1239773"/>
            <a:ext cx="267335" cy="29400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3970" marR="5080" indent="-1905">
              <a:lnSpc>
                <a:spcPts val="1030"/>
              </a:lnSpc>
              <a:spcBef>
                <a:spcPts val="175"/>
              </a:spcBef>
            </a:pPr>
            <a:r>
              <a:rPr sz="900" spc="-10" dirty="0">
                <a:solidFill>
                  <a:srgbClr val="404040"/>
                </a:solidFill>
                <a:latin typeface="Times New Roman"/>
                <a:cs typeface="Times New Roman"/>
              </a:rPr>
              <a:t>Індія </a:t>
            </a:r>
            <a:r>
              <a:rPr sz="900" spc="-20" dirty="0">
                <a:solidFill>
                  <a:srgbClr val="404040"/>
                </a:solidFill>
                <a:latin typeface="Times New Roman"/>
                <a:cs typeface="Times New Roman"/>
              </a:rPr>
              <a:t>3,2%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308593" y="2054098"/>
            <a:ext cx="324485" cy="29400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5080">
              <a:lnSpc>
                <a:spcPts val="1030"/>
              </a:lnSpc>
              <a:spcBef>
                <a:spcPts val="175"/>
              </a:spcBef>
            </a:pPr>
            <a:r>
              <a:rPr sz="900" spc="-10" dirty="0">
                <a:solidFill>
                  <a:srgbClr val="404040"/>
                </a:solidFill>
                <a:latin typeface="Times New Roman"/>
                <a:cs typeface="Times New Roman"/>
              </a:rPr>
              <a:t>Китай 15,5%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602471" y="2766186"/>
            <a:ext cx="545465" cy="29400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52400" marR="5080" indent="-140335">
              <a:lnSpc>
                <a:spcPts val="1030"/>
              </a:lnSpc>
              <a:spcBef>
                <a:spcPts val="175"/>
              </a:spcBef>
            </a:pPr>
            <a:r>
              <a:rPr sz="900" spc="-10" dirty="0">
                <a:solidFill>
                  <a:srgbClr val="404040"/>
                </a:solidFill>
                <a:latin typeface="Times New Roman"/>
                <a:cs typeface="Times New Roman"/>
              </a:rPr>
              <a:t>Туреччина </a:t>
            </a:r>
            <a:r>
              <a:rPr sz="900" spc="-20" dirty="0">
                <a:solidFill>
                  <a:srgbClr val="404040"/>
                </a:solidFill>
                <a:latin typeface="Times New Roman"/>
                <a:cs typeface="Times New Roman"/>
              </a:rPr>
              <a:t>7,9%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867647" y="3227578"/>
            <a:ext cx="890269" cy="72834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29209" marR="594995" indent="-17145">
              <a:lnSpc>
                <a:spcPts val="1030"/>
              </a:lnSpc>
              <a:spcBef>
                <a:spcPts val="175"/>
              </a:spcBef>
            </a:pPr>
            <a:r>
              <a:rPr sz="900" spc="-25" dirty="0">
                <a:solidFill>
                  <a:srgbClr val="404040"/>
                </a:solidFill>
                <a:latin typeface="Times New Roman"/>
                <a:cs typeface="Times New Roman"/>
              </a:rPr>
              <a:t>США</a:t>
            </a:r>
            <a:r>
              <a:rPr sz="900" spc="-20" dirty="0">
                <a:solidFill>
                  <a:srgbClr val="404040"/>
                </a:solidFill>
                <a:latin typeface="Times New Roman"/>
                <a:cs typeface="Times New Roman"/>
              </a:rPr>
              <a:t> 4,2%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Times New Roman"/>
              <a:cs typeface="Times New Roman"/>
            </a:endParaRPr>
          </a:p>
          <a:p>
            <a:pPr marL="584835" marR="5080" indent="-53340">
              <a:lnSpc>
                <a:spcPts val="1030"/>
              </a:lnSpc>
            </a:pPr>
            <a:r>
              <a:rPr sz="900" spc="-10" dirty="0">
                <a:solidFill>
                  <a:srgbClr val="404040"/>
                </a:solidFill>
                <a:latin typeface="Times New Roman"/>
                <a:cs typeface="Times New Roman"/>
              </a:rPr>
              <a:t>Єгипет </a:t>
            </a:r>
            <a:r>
              <a:rPr sz="900" spc="-20" dirty="0">
                <a:solidFill>
                  <a:srgbClr val="404040"/>
                </a:solidFill>
                <a:latin typeface="Times New Roman"/>
                <a:cs typeface="Times New Roman"/>
              </a:rPr>
              <a:t>0,4%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002526" y="3968623"/>
            <a:ext cx="522605" cy="29400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11125" marR="5080" indent="-99060">
              <a:lnSpc>
                <a:spcPts val="1030"/>
              </a:lnSpc>
              <a:spcBef>
                <a:spcPts val="175"/>
              </a:spcBef>
            </a:pPr>
            <a:r>
              <a:rPr sz="900" dirty="0">
                <a:solidFill>
                  <a:srgbClr val="404040"/>
                </a:solidFill>
                <a:latin typeface="Times New Roman"/>
                <a:cs typeface="Times New Roman"/>
              </a:rPr>
              <a:t>країни</a:t>
            </a:r>
            <a:r>
              <a:rPr sz="900" spc="-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900" spc="-35" dirty="0">
                <a:solidFill>
                  <a:srgbClr val="404040"/>
                </a:solidFill>
                <a:latin typeface="Times New Roman"/>
                <a:cs typeface="Times New Roman"/>
              </a:rPr>
              <a:t>ЄС</a:t>
            </a:r>
            <a:r>
              <a:rPr sz="900" spc="-10" dirty="0">
                <a:solidFill>
                  <a:srgbClr val="404040"/>
                </a:solidFill>
                <a:latin typeface="Times New Roman"/>
                <a:cs typeface="Times New Roman"/>
              </a:rPr>
              <a:t> 51,6%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806566" y="2083384"/>
            <a:ext cx="606425" cy="294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055"/>
              </a:lnSpc>
              <a:spcBef>
                <a:spcPts val="100"/>
              </a:spcBef>
            </a:pPr>
            <a:r>
              <a:rPr sz="900" dirty="0">
                <a:solidFill>
                  <a:srgbClr val="404040"/>
                </a:solidFill>
                <a:latin typeface="Times New Roman"/>
                <a:cs typeface="Times New Roman"/>
              </a:rPr>
              <a:t>країни</a:t>
            </a:r>
            <a:r>
              <a:rPr sz="900" spc="-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900" spc="-25" dirty="0">
                <a:solidFill>
                  <a:srgbClr val="404040"/>
                </a:solidFill>
                <a:latin typeface="Times New Roman"/>
                <a:cs typeface="Times New Roman"/>
              </a:rPr>
              <a:t>СНД</a:t>
            </a:r>
            <a:endParaRPr sz="900">
              <a:latin typeface="Times New Roman"/>
              <a:cs typeface="Times New Roman"/>
            </a:endParaRPr>
          </a:p>
          <a:p>
            <a:pPr marL="635" algn="ctr">
              <a:lnSpc>
                <a:spcPts val="1055"/>
              </a:lnSpc>
            </a:pPr>
            <a:r>
              <a:rPr sz="900" spc="-20" dirty="0">
                <a:solidFill>
                  <a:srgbClr val="404040"/>
                </a:solidFill>
                <a:latin typeface="Times New Roman"/>
                <a:cs typeface="Times New Roman"/>
              </a:rPr>
              <a:t>2,2%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068439" y="1920367"/>
            <a:ext cx="323215" cy="29400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5080" indent="39370">
              <a:lnSpc>
                <a:spcPts val="1030"/>
              </a:lnSpc>
              <a:spcBef>
                <a:spcPts val="175"/>
              </a:spcBef>
            </a:pPr>
            <a:r>
              <a:rPr sz="900" spc="-20" dirty="0">
                <a:solidFill>
                  <a:srgbClr val="404040"/>
                </a:solidFill>
                <a:latin typeface="Times New Roman"/>
                <a:cs typeface="Times New Roman"/>
              </a:rPr>
              <a:t>Інші </a:t>
            </a:r>
            <a:r>
              <a:rPr sz="900" spc="-10" dirty="0">
                <a:solidFill>
                  <a:srgbClr val="404040"/>
                </a:solidFill>
                <a:latin typeface="Times New Roman"/>
                <a:cs typeface="Times New Roman"/>
              </a:rPr>
              <a:t>15,0%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0802" y="691641"/>
            <a:ext cx="8393430" cy="1006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95"/>
              </a:spcBef>
            </a:pPr>
            <a:r>
              <a:rPr sz="1300" i="1" dirty="0">
                <a:latin typeface="Times New Roman"/>
                <a:cs typeface="Times New Roman"/>
              </a:rPr>
              <a:t>Таблиця</a:t>
            </a:r>
            <a:r>
              <a:rPr sz="1300" i="1" spc="-50" dirty="0">
                <a:latin typeface="Times New Roman"/>
                <a:cs typeface="Times New Roman"/>
              </a:rPr>
              <a:t> 2</a:t>
            </a:r>
            <a:endParaRPr sz="1300">
              <a:latin typeface="Times New Roman"/>
              <a:cs typeface="Times New Roman"/>
            </a:endParaRPr>
          </a:p>
          <a:p>
            <a:pPr marL="2493645" marR="890269" indent="-2481580">
              <a:lnSpc>
                <a:spcPct val="110000"/>
              </a:lnSpc>
              <a:spcBef>
                <a:spcPts val="1045"/>
              </a:spcBef>
            </a:pPr>
            <a:r>
              <a:rPr sz="1300" b="1" dirty="0">
                <a:latin typeface="Times New Roman"/>
                <a:cs typeface="Times New Roman"/>
              </a:rPr>
              <a:t>Стан</a:t>
            </a:r>
            <a:r>
              <a:rPr sz="1300" b="1" spc="-35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зовнішньої</a:t>
            </a:r>
            <a:r>
              <a:rPr sz="1300" b="1" spc="-45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торгівлі</a:t>
            </a:r>
            <a:r>
              <a:rPr sz="1300" b="1" spc="-40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товарами</a:t>
            </a:r>
            <a:r>
              <a:rPr sz="1300" b="1" spc="-35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з</a:t>
            </a:r>
            <a:r>
              <a:rPr sz="1300" b="1" spc="-45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основними</a:t>
            </a:r>
            <a:r>
              <a:rPr sz="1300" b="1" spc="-45" dirty="0">
                <a:latin typeface="Times New Roman"/>
                <a:cs typeface="Times New Roman"/>
              </a:rPr>
              <a:t> </a:t>
            </a:r>
            <a:r>
              <a:rPr sz="1300" b="1" spc="-10" dirty="0">
                <a:latin typeface="Times New Roman"/>
                <a:cs typeface="Times New Roman"/>
              </a:rPr>
              <a:t>торговельними</a:t>
            </a:r>
            <a:r>
              <a:rPr sz="1300" b="1" spc="-45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партнерами</a:t>
            </a:r>
            <a:r>
              <a:rPr sz="1300" b="1" spc="-10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в</a:t>
            </a:r>
            <a:r>
              <a:rPr sz="1300" b="1" spc="-40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січні</a:t>
            </a:r>
            <a:r>
              <a:rPr sz="1300" b="1" spc="-45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–</a:t>
            </a:r>
            <a:r>
              <a:rPr sz="1300" b="1" spc="-40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червні</a:t>
            </a:r>
            <a:r>
              <a:rPr sz="1300" b="1" spc="-35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2023</a:t>
            </a:r>
            <a:r>
              <a:rPr sz="1300" b="1" spc="-45" dirty="0">
                <a:latin typeface="Times New Roman"/>
                <a:cs typeface="Times New Roman"/>
              </a:rPr>
              <a:t> </a:t>
            </a:r>
            <a:r>
              <a:rPr sz="1300" b="1" spc="-25" dirty="0">
                <a:latin typeface="Times New Roman"/>
                <a:cs typeface="Times New Roman"/>
              </a:rPr>
              <a:t>р. </a:t>
            </a:r>
            <a:r>
              <a:rPr sz="1300" b="1" dirty="0">
                <a:latin typeface="Times New Roman"/>
                <a:cs typeface="Times New Roman"/>
              </a:rPr>
              <a:t>(відносно</a:t>
            </a:r>
            <a:r>
              <a:rPr sz="1300" b="1" spc="-35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січня</a:t>
            </a:r>
            <a:r>
              <a:rPr sz="1300" b="1" spc="-30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–</a:t>
            </a:r>
            <a:r>
              <a:rPr sz="1300" b="1" spc="-20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червня</a:t>
            </a:r>
            <a:r>
              <a:rPr sz="1300" b="1" spc="-35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2022</a:t>
            </a:r>
            <a:r>
              <a:rPr sz="1300" b="1" spc="-35" dirty="0">
                <a:latin typeface="Times New Roman"/>
                <a:cs typeface="Times New Roman"/>
              </a:rPr>
              <a:t> </a:t>
            </a:r>
            <a:r>
              <a:rPr sz="1300" b="1" spc="-20" dirty="0">
                <a:latin typeface="Times New Roman"/>
                <a:cs typeface="Times New Roman"/>
              </a:rPr>
              <a:t>р.)*</a:t>
            </a:r>
            <a:endParaRPr sz="1300">
              <a:latin typeface="Times New Roman"/>
              <a:cs typeface="Times New Roman"/>
            </a:endParaRPr>
          </a:p>
          <a:p>
            <a:pPr marL="7293609">
              <a:lnSpc>
                <a:spcPct val="100000"/>
              </a:lnSpc>
              <a:spcBef>
                <a:spcPts val="130"/>
              </a:spcBef>
            </a:pPr>
            <a:r>
              <a:rPr sz="1300" i="1" dirty="0">
                <a:latin typeface="Times New Roman"/>
                <a:cs typeface="Times New Roman"/>
              </a:rPr>
              <a:t>млрд</a:t>
            </a:r>
            <a:r>
              <a:rPr sz="1300" i="1" spc="-25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дол.</a:t>
            </a:r>
            <a:r>
              <a:rPr sz="1300" i="1" spc="-30" dirty="0">
                <a:latin typeface="Times New Roman"/>
                <a:cs typeface="Times New Roman"/>
              </a:rPr>
              <a:t> </a:t>
            </a:r>
            <a:r>
              <a:rPr sz="1300" i="1" spc="-25" dirty="0">
                <a:latin typeface="Times New Roman"/>
                <a:cs typeface="Times New Roman"/>
              </a:rPr>
              <a:t>США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44651" y="1720850"/>
          <a:ext cx="9447530" cy="3503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6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26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13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93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6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62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199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009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4450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27660">
                        <a:lnSpc>
                          <a:spcPct val="100000"/>
                        </a:lnSpc>
                      </a:pP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Країни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B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9461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півріччя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2022</a:t>
                      </a:r>
                      <a:r>
                        <a:rPr sz="1100" b="1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25" dirty="0">
                          <a:latin typeface="Times New Roman"/>
                          <a:cs typeface="Times New Roman"/>
                        </a:rPr>
                        <a:t>р.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B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9112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півріччя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2023</a:t>
                      </a:r>
                      <a:r>
                        <a:rPr sz="1100" b="1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25" dirty="0">
                          <a:latin typeface="Times New Roman"/>
                          <a:cs typeface="Times New Roman"/>
                        </a:rPr>
                        <a:t>р.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B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281940">
                        <a:lnSpc>
                          <a:spcPct val="100000"/>
                        </a:lnSpc>
                        <a:spcBef>
                          <a:spcPts val="1035"/>
                        </a:spcBef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Зміни</a:t>
                      </a:r>
                      <a:r>
                        <a:rPr sz="11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1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попереднього</a:t>
                      </a:r>
                      <a:r>
                        <a:rPr sz="11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20" dirty="0">
                          <a:latin typeface="Times New Roman"/>
                          <a:cs typeface="Times New Roman"/>
                        </a:rPr>
                        <a:t>року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31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B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03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B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Товарообіг,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933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B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Експорт,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933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B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Імпорт,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933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B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Сальдо,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933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B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Товарообіг,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933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B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Експорт,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933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B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Імпорт,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933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B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Сальдо,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933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B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Товарообіг,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933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B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Експорт,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933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B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Імпорт,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933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B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30">
                <a:tc grid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EFAA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Всього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96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EFAA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100" b="1" spc="-20" dirty="0">
                          <a:latin typeface="Times New Roman"/>
                          <a:cs typeface="Times New Roman"/>
                        </a:rPr>
                        <a:t>47,9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96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EFAA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100" b="1" spc="-20" dirty="0">
                          <a:latin typeface="Times New Roman"/>
                          <a:cs typeface="Times New Roman"/>
                        </a:rPr>
                        <a:t>22,6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96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EFAA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100" b="1" spc="-20" dirty="0">
                          <a:latin typeface="Times New Roman"/>
                          <a:cs typeface="Times New Roman"/>
                        </a:rPr>
                        <a:t>25,3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96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EFAA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b="1" spc="-25" dirty="0">
                          <a:latin typeface="Times New Roman"/>
                          <a:cs typeface="Times New Roman"/>
                        </a:rPr>
                        <a:t>2,6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96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EFAA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100" b="1" spc="-20" dirty="0">
                          <a:latin typeface="Times New Roman"/>
                          <a:cs typeface="Times New Roman"/>
                        </a:rPr>
                        <a:t>49,8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96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EFAA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100" b="1" spc="-20" dirty="0">
                          <a:latin typeface="Times New Roman"/>
                          <a:cs typeface="Times New Roman"/>
                        </a:rPr>
                        <a:t>19,4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96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EFAA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100" b="1" spc="-20" dirty="0">
                          <a:latin typeface="Times New Roman"/>
                          <a:cs typeface="Times New Roman"/>
                        </a:rPr>
                        <a:t>30,4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96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EFAAE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b="1" spc="-20" dirty="0">
                          <a:latin typeface="Times New Roman"/>
                          <a:cs typeface="Times New Roman"/>
                        </a:rPr>
                        <a:t>11,0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96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EFAA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100" b="1" i="1" spc="-25" dirty="0">
                          <a:latin typeface="Times New Roman"/>
                          <a:cs typeface="Times New Roman"/>
                        </a:rPr>
                        <a:t>4%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96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EFAA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100" b="1" i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b="1" i="1" spc="-25" dirty="0">
                          <a:latin typeface="Times New Roman"/>
                          <a:cs typeface="Times New Roman"/>
                        </a:rPr>
                        <a:t>14%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96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EFAA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100" b="1" i="1" spc="-25" dirty="0">
                          <a:latin typeface="Times New Roman"/>
                          <a:cs typeface="Times New Roman"/>
                        </a:rPr>
                        <a:t>20%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96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EFA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b="1" spc="-25" dirty="0">
                          <a:latin typeface="Times New Roman"/>
                          <a:cs typeface="Times New Roman"/>
                        </a:rPr>
                        <a:t>ЄС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25,0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13,4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11,6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1,8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27,7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12,1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15,7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3,6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11%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i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10%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35%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Китай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5,1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1,6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3,5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1,9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6,4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1,7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4,7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3,1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26%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6%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34%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83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Туреччина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2,5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1,3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1,2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0,1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4,0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1,6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2,4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0,8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58%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24%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94%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b="1" spc="-25" dirty="0">
                          <a:latin typeface="Times New Roman"/>
                          <a:cs typeface="Times New Roman"/>
                        </a:rPr>
                        <a:t>США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1,6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0,4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1,2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0,7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1,6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0,3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1,3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1,0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0%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i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30%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11%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b="1" spc="-25" dirty="0">
                          <a:latin typeface="Times New Roman"/>
                          <a:cs typeface="Times New Roman"/>
                        </a:rPr>
                        <a:t>СНД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5,2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70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1,5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70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3,7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70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2,3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70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1,4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70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0,8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70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0,7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70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0,1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70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sz="1100" i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72%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70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sz="1100" i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47%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70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sz="1100" i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82%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70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083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Індія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1,0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0,5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0,5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0,1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1,3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0,3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1,0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0,6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24%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i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36%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77%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Єгипет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0,6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0,5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0,05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0,5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0,7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0,6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0,1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0,4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15%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3%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i="1" spc="-20" dirty="0">
                          <a:latin typeface="Times New Roman"/>
                          <a:cs typeface="Times New Roman"/>
                        </a:rPr>
                        <a:t>147%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b="1" spc="-20" dirty="0">
                          <a:latin typeface="Times New Roman"/>
                          <a:cs typeface="Times New Roman"/>
                        </a:rPr>
                        <a:t>Інші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7,0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3,5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3,5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0,0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6,7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2,2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4,6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2,4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i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4%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i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38%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32%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06627" y="5520309"/>
            <a:ext cx="7190105" cy="506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i="1" dirty="0">
                <a:latin typeface="Times New Roman"/>
                <a:cs typeface="Times New Roman"/>
              </a:rPr>
              <a:t>*Результати</a:t>
            </a:r>
            <a:r>
              <a:rPr sz="1100" i="1" spc="-25" dirty="0">
                <a:latin typeface="Times New Roman"/>
                <a:cs typeface="Times New Roman"/>
              </a:rPr>
              <a:t> </a:t>
            </a:r>
            <a:r>
              <a:rPr sz="1100" i="1" dirty="0">
                <a:latin typeface="Times New Roman"/>
                <a:cs typeface="Times New Roman"/>
              </a:rPr>
              <a:t>обчислень</a:t>
            </a:r>
            <a:r>
              <a:rPr sz="1100" i="1" spc="-25" dirty="0">
                <a:latin typeface="Times New Roman"/>
                <a:cs typeface="Times New Roman"/>
              </a:rPr>
              <a:t> </a:t>
            </a:r>
            <a:r>
              <a:rPr sz="1100" i="1" dirty="0">
                <a:latin typeface="Times New Roman"/>
                <a:cs typeface="Times New Roman"/>
              </a:rPr>
              <a:t>даних</a:t>
            </a:r>
            <a:r>
              <a:rPr sz="1100" i="1" spc="-25" dirty="0">
                <a:latin typeface="Times New Roman"/>
                <a:cs typeface="Times New Roman"/>
              </a:rPr>
              <a:t> </a:t>
            </a:r>
            <a:r>
              <a:rPr sz="1100" i="1" dirty="0">
                <a:latin typeface="Times New Roman"/>
                <a:cs typeface="Times New Roman"/>
              </a:rPr>
              <a:t>у</a:t>
            </a:r>
            <a:r>
              <a:rPr sz="1100" i="1" spc="-10" dirty="0">
                <a:latin typeface="Times New Roman"/>
                <a:cs typeface="Times New Roman"/>
              </a:rPr>
              <a:t> </a:t>
            </a:r>
            <a:r>
              <a:rPr sz="1100" i="1" dirty="0">
                <a:latin typeface="Times New Roman"/>
                <a:cs typeface="Times New Roman"/>
              </a:rPr>
              <a:t>таблиці</a:t>
            </a:r>
            <a:r>
              <a:rPr sz="1100" i="1" spc="-25" dirty="0">
                <a:latin typeface="Times New Roman"/>
                <a:cs typeface="Times New Roman"/>
              </a:rPr>
              <a:t> </a:t>
            </a:r>
            <a:r>
              <a:rPr sz="1100" i="1" dirty="0">
                <a:latin typeface="Times New Roman"/>
                <a:cs typeface="Times New Roman"/>
              </a:rPr>
              <a:t>можуть</a:t>
            </a:r>
            <a:r>
              <a:rPr sz="1100" i="1" spc="-20" dirty="0">
                <a:latin typeface="Times New Roman"/>
                <a:cs typeface="Times New Roman"/>
              </a:rPr>
              <a:t> </a:t>
            </a:r>
            <a:r>
              <a:rPr sz="1100" i="1" dirty="0">
                <a:latin typeface="Times New Roman"/>
                <a:cs typeface="Times New Roman"/>
              </a:rPr>
              <a:t>у</a:t>
            </a:r>
            <a:r>
              <a:rPr sz="1100" i="1" spc="-20" dirty="0">
                <a:latin typeface="Times New Roman"/>
                <a:cs typeface="Times New Roman"/>
              </a:rPr>
              <a:t> </a:t>
            </a:r>
            <a:r>
              <a:rPr sz="1100" i="1" dirty="0">
                <a:latin typeface="Times New Roman"/>
                <a:cs typeface="Times New Roman"/>
              </a:rPr>
              <a:t>деяких</a:t>
            </a:r>
            <a:r>
              <a:rPr sz="1100" i="1" spc="-15" dirty="0">
                <a:latin typeface="Times New Roman"/>
                <a:cs typeface="Times New Roman"/>
              </a:rPr>
              <a:t> </a:t>
            </a:r>
            <a:r>
              <a:rPr sz="1100" i="1" dirty="0">
                <a:latin typeface="Times New Roman"/>
                <a:cs typeface="Times New Roman"/>
              </a:rPr>
              <a:t>випадках</a:t>
            </a:r>
            <a:r>
              <a:rPr sz="1100" i="1" spc="-25" dirty="0">
                <a:latin typeface="Times New Roman"/>
                <a:cs typeface="Times New Roman"/>
              </a:rPr>
              <a:t> </a:t>
            </a:r>
            <a:r>
              <a:rPr sz="1100" i="1" dirty="0">
                <a:latin typeface="Times New Roman"/>
                <a:cs typeface="Times New Roman"/>
              </a:rPr>
              <a:t>не</a:t>
            </a:r>
            <a:r>
              <a:rPr sz="1100" i="1" spc="-15" dirty="0">
                <a:latin typeface="Times New Roman"/>
                <a:cs typeface="Times New Roman"/>
              </a:rPr>
              <a:t> </a:t>
            </a:r>
            <a:r>
              <a:rPr sz="1100" i="1" dirty="0">
                <a:latin typeface="Times New Roman"/>
                <a:cs typeface="Times New Roman"/>
              </a:rPr>
              <a:t>збігатися</a:t>
            </a:r>
            <a:r>
              <a:rPr sz="1100" i="1" spc="-5" dirty="0">
                <a:latin typeface="Times New Roman"/>
                <a:cs typeface="Times New Roman"/>
              </a:rPr>
              <a:t> </a:t>
            </a:r>
            <a:r>
              <a:rPr sz="1100" i="1" dirty="0">
                <a:latin typeface="Times New Roman"/>
                <a:cs typeface="Times New Roman"/>
              </a:rPr>
              <a:t>через</a:t>
            </a:r>
            <a:r>
              <a:rPr sz="1100" i="1" spc="-25" dirty="0">
                <a:latin typeface="Times New Roman"/>
                <a:cs typeface="Times New Roman"/>
              </a:rPr>
              <a:t> </a:t>
            </a:r>
            <a:r>
              <a:rPr sz="1100" i="1" spc="-10" dirty="0">
                <a:latin typeface="Times New Roman"/>
                <a:cs typeface="Times New Roman"/>
              </a:rPr>
              <a:t>математичне</a:t>
            </a:r>
            <a:r>
              <a:rPr sz="1100" i="1" spc="-25" dirty="0">
                <a:latin typeface="Times New Roman"/>
                <a:cs typeface="Times New Roman"/>
              </a:rPr>
              <a:t> </a:t>
            </a:r>
            <a:r>
              <a:rPr sz="1100" i="1" dirty="0">
                <a:latin typeface="Times New Roman"/>
                <a:cs typeface="Times New Roman"/>
              </a:rPr>
              <a:t>округлення</a:t>
            </a:r>
            <a:r>
              <a:rPr sz="1100" i="1" spc="-10" dirty="0">
                <a:latin typeface="Times New Roman"/>
                <a:cs typeface="Times New Roman"/>
              </a:rPr>
              <a:t> чисел.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000" i="1" dirty="0">
                <a:latin typeface="Times New Roman"/>
                <a:cs typeface="Times New Roman"/>
              </a:rPr>
              <a:t>Джерело: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Держмитслужба</a:t>
            </a:r>
            <a:r>
              <a:rPr sz="1100" spc="-10" dirty="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3435</Words>
  <PresentationFormat>Произвольный</PresentationFormat>
  <Paragraphs>530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 Narrow</vt:lpstr>
      <vt:lpstr>Calibri</vt:lpstr>
      <vt:lpstr>Symbol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2023-10-26T06:00:28Z</dcterms:created>
  <dcterms:modified xsi:type="dcterms:W3CDTF">2023-10-26T06:01:09Z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2023-10-26T00:00:00Z</vt:filetime>
  </property>
  <property fmtid="{D5CDD505-2E9C-101B-9397-08002B2CF9AE}" pid="3" name="Producer">
    <vt:lpwstr>iLovePDF</vt:lpwstr>
  </property>
</Properties>
</file>