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9" r:id="rId4"/>
    <p:sldId id="270" r:id="rId5"/>
    <p:sldId id="271" r:id="rId6"/>
    <p:sldId id="272" r:id="rId7"/>
    <p:sldId id="273" r:id="rId8"/>
    <p:sldId id="274" r:id="rId9"/>
    <p:sldId id="27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D9B45F-458C-4A8D-9F73-2C656D1B5A5B}" type="datetimeFigureOut">
              <a:rPr lang="ru-RU" smtClean="0"/>
              <a:pPr/>
              <a:t>19.11.2023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5ECCD0-83B7-4288-9532-69A7A9AF567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BAA21-87B2-4FD3-B89D-23D8B5B33CDE}" type="datetime1">
              <a:rPr lang="ru-RU" smtClean="0"/>
              <a:pPr/>
              <a:t>19.11.2023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0E9BF-318D-4017-B779-8EFE044680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133E7-FBDC-4071-B814-455C1FF77528}" type="datetime1">
              <a:rPr lang="ru-RU" smtClean="0"/>
              <a:pPr/>
              <a:t>19.11.2023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0E9BF-318D-4017-B779-8EFE044680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BF914-CF08-4EEB-9C6B-1DD8B054E656}" type="datetime1">
              <a:rPr lang="ru-RU" smtClean="0"/>
              <a:pPr/>
              <a:t>19.11.2023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0E9BF-318D-4017-B779-8EFE044680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353F1-4041-40A7-9F2A-F75D5B5F3A7A}" type="datetime1">
              <a:rPr lang="ru-RU" smtClean="0"/>
              <a:pPr/>
              <a:t>19.11.2023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0E9BF-318D-4017-B779-8EFE044680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4B850-0F33-4DCC-8397-5C194E2BFEAF}" type="datetime1">
              <a:rPr lang="ru-RU" smtClean="0"/>
              <a:pPr/>
              <a:t>19.11.2023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0E9BF-318D-4017-B779-8EFE044680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1CF29-1F35-4F7D-AEA5-36637B905635}" type="datetime1">
              <a:rPr lang="ru-RU" smtClean="0"/>
              <a:pPr/>
              <a:t>19.11.2023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0E9BF-318D-4017-B779-8EFE044680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5F001-7373-4A7D-B65F-0C0225C4D143}" type="datetime1">
              <a:rPr lang="ru-RU" smtClean="0"/>
              <a:pPr/>
              <a:t>19.11.2023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0E9BF-318D-4017-B779-8EFE044680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9FF08-6476-492E-9124-BF0073D5A694}" type="datetime1">
              <a:rPr lang="ru-RU" smtClean="0"/>
              <a:pPr/>
              <a:t>19.11.2023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0E9BF-318D-4017-B779-8EFE044680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FB8B-042C-48C4-AE13-0E26635ED6C2}" type="datetime1">
              <a:rPr lang="ru-RU" smtClean="0"/>
              <a:pPr/>
              <a:t>19.11.2023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0E9BF-318D-4017-B779-8EFE044680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E4C6C-18CE-44C1-9F97-11C5D780E253}" type="datetime1">
              <a:rPr lang="ru-RU" smtClean="0"/>
              <a:pPr/>
              <a:t>19.11.2023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0E9BF-318D-4017-B779-8EFE044680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B465F-3712-4AE4-BB9C-AB3DA48AF776}" type="datetime1">
              <a:rPr lang="ru-RU" smtClean="0"/>
              <a:pPr/>
              <a:t>19.11.2023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0E9BF-318D-4017-B779-8EFE044680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663E1-FB92-4F47-84B9-D5C33EBD6FFC}" type="datetime1">
              <a:rPr lang="ru-RU" smtClean="0"/>
              <a:pPr/>
              <a:t>19.11.2023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0E9BF-318D-4017-B779-8EFE0446808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429000"/>
            <a:ext cx="7776864" cy="2353816"/>
          </a:xfrm>
        </p:spPr>
        <p:txBody>
          <a:bodyPr>
            <a:noAutofit/>
          </a:bodyPr>
          <a:lstStyle/>
          <a:p>
            <a:r>
              <a:rPr lang="ru-RU" sz="5400" b="1" dirty="0">
                <a:solidFill>
                  <a:srgbClr val="C00000"/>
                </a:solidFill>
              </a:rPr>
              <a:t>МІЖНАРОДНІ ПРАВИЛА ЗОВНІШНЬОЇ ТОРГІВЛІ ІНКОТЕРМС </a:t>
            </a:r>
            <a:endParaRPr lang="ru-RU" sz="5400" dirty="0">
              <a:solidFill>
                <a:srgbClr val="C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0E9BF-318D-4017-B779-8EFE04468088}" type="slidenum">
              <a:rPr lang="ru-RU" smtClean="0"/>
              <a:pPr/>
              <a:t>1</a:t>
            </a:fld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47849" y="0"/>
            <a:ext cx="4196151" cy="2768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29600" cy="936104"/>
          </a:xfrm>
        </p:spPr>
        <p:txBody>
          <a:bodyPr>
            <a:normAutofit/>
          </a:bodyPr>
          <a:lstStyle/>
          <a:p>
            <a:r>
              <a:rPr lang="uk-UA" sz="2400" b="1" i="1" dirty="0">
                <a:solidFill>
                  <a:srgbClr val="C00000"/>
                </a:solidFill>
              </a:rPr>
              <a:t>Мета заняття </a:t>
            </a:r>
            <a:r>
              <a:rPr lang="uk-UA" sz="2400" i="1" dirty="0"/>
              <a:t>- </a:t>
            </a:r>
            <a:r>
              <a:rPr lang="uk-UA" sz="2400" dirty="0"/>
              <a:t>ознайомитися із правилами міжнародної торгівлі </a:t>
            </a:r>
            <a:r>
              <a:rPr lang="uk-UA" sz="2400" dirty="0" err="1"/>
              <a:t>Інкотермс</a:t>
            </a:r>
            <a:r>
              <a:rPr lang="uk-UA" sz="2400" dirty="0"/>
              <a:t> 2020 та сферою їх застосування.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420888"/>
            <a:ext cx="8363272" cy="391703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400" b="1" dirty="0">
                <a:solidFill>
                  <a:srgbClr val="C00000"/>
                </a:solidFill>
              </a:rPr>
              <a:t>Етапи виконання завдання </a:t>
            </a:r>
          </a:p>
          <a:p>
            <a:pPr>
              <a:buNone/>
            </a:pPr>
            <a:r>
              <a:rPr lang="uk-UA" sz="2400" dirty="0"/>
              <a:t>1. Ознайомитися с правилами </a:t>
            </a:r>
            <a:r>
              <a:rPr lang="uk-UA" sz="2400" dirty="0" err="1"/>
              <a:t>Інкотермс</a:t>
            </a:r>
            <a:r>
              <a:rPr lang="uk-UA" sz="2400" dirty="0"/>
              <a:t> 2020, визначити кількість термінів, галузі їх застосування. </a:t>
            </a:r>
          </a:p>
          <a:p>
            <a:pPr>
              <a:buNone/>
            </a:pPr>
            <a:r>
              <a:rPr lang="uk-UA" sz="2400" dirty="0"/>
              <a:t>2. Надати характеристику базисної умови поставки згідно вихідних даних за варіантом. </a:t>
            </a:r>
          </a:p>
          <a:p>
            <a:pPr>
              <a:buNone/>
            </a:pPr>
            <a:r>
              <a:rPr lang="uk-UA" sz="2400" dirty="0"/>
              <a:t>3. Провести розподіл відповідальності при поставці продукції згідно розглянутим умовам постачання. Результати розподілу представити у вигляді таблиці. </a:t>
            </a:r>
          </a:p>
          <a:p>
            <a:pPr>
              <a:buNone/>
            </a:pPr>
            <a:r>
              <a:rPr lang="uk-UA" sz="2400" dirty="0"/>
              <a:t>4. Зробити висновки. </a:t>
            </a:r>
          </a:p>
          <a:p>
            <a:pPr>
              <a:buNone/>
            </a:pPr>
            <a:endParaRPr lang="uk-UA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0E9BF-318D-4017-B779-8EFE04468088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43650" y="188640"/>
            <a:ext cx="280035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348880"/>
            <a:ext cx="8712968" cy="432048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uk-UA" sz="2000" dirty="0"/>
              <a:t>Умови </a:t>
            </a:r>
            <a:r>
              <a:rPr lang="uk-UA" sz="2000" b="1" dirty="0" err="1">
                <a:solidFill>
                  <a:srgbClr val="C00000"/>
                </a:solidFill>
              </a:rPr>
              <a:t>Інкотермс</a:t>
            </a:r>
            <a:r>
              <a:rPr lang="uk-UA" sz="2000" dirty="0"/>
              <a:t> є стандартизованими. Ці умови регламентують розподіл </a:t>
            </a:r>
            <a:r>
              <a:rPr lang="uk-UA" sz="2000" dirty="0">
                <a:solidFill>
                  <a:srgbClr val="C00000"/>
                </a:solidFill>
              </a:rPr>
              <a:t>витрат</a:t>
            </a:r>
            <a:r>
              <a:rPr lang="uk-UA" sz="2000" dirty="0"/>
              <a:t> та </a:t>
            </a:r>
            <a:r>
              <a:rPr lang="uk-UA" sz="2000" dirty="0">
                <a:solidFill>
                  <a:srgbClr val="C00000"/>
                </a:solidFill>
              </a:rPr>
              <a:t>ризиків</a:t>
            </a:r>
            <a:r>
              <a:rPr lang="uk-UA" sz="2000" dirty="0"/>
              <a:t>, пов'язаних із транспортуванням товару від продавця до покупця, але не визначають момент передачі права власності на товар. </a:t>
            </a:r>
          </a:p>
          <a:p>
            <a:pPr algn="just">
              <a:lnSpc>
                <a:spcPct val="150000"/>
              </a:lnSpc>
              <a:buNone/>
            </a:pPr>
            <a:r>
              <a:rPr lang="uk-UA" sz="2000" b="1" dirty="0" err="1">
                <a:solidFill>
                  <a:srgbClr val="C00000"/>
                </a:solidFill>
              </a:rPr>
              <a:t>Інкоте́рмс</a:t>
            </a:r>
            <a:r>
              <a:rPr lang="uk-UA" sz="2000" dirty="0"/>
              <a:t> встановлюють правила, які регулюють питання пов'язані з доставкою товарів від продавця до покупця. Це включає в себе власне перевезення, відповідальність за експортне та імпортне оформлення товарів. Ці правила визначають відповідального за </a:t>
            </a:r>
            <a:r>
              <a:rPr lang="uk-UA" sz="2000" u="sng" dirty="0"/>
              <a:t>сплату доставки, митного оформлення, та страхування ризиків</a:t>
            </a:r>
            <a:r>
              <a:rPr lang="uk-UA" sz="2000" dirty="0"/>
              <a:t> на шляху транспортування товарів залежно від означених стандартних умов поставки.</a:t>
            </a:r>
          </a:p>
          <a:p>
            <a:pPr algn="just">
              <a:buNone/>
            </a:pPr>
            <a:endParaRPr lang="uk-UA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0E9BF-318D-4017-B779-8EFE04468088}" type="slidenum">
              <a:rPr lang="ru-RU" smtClean="0"/>
              <a:pPr/>
              <a:t>3</a:t>
            </a:fld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0"/>
            <a:ext cx="2555776" cy="2431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13665" y="260648"/>
            <a:ext cx="6474559" cy="2126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b="1" dirty="0" err="1">
                <a:solidFill>
                  <a:srgbClr val="C00000"/>
                </a:solidFill>
              </a:rPr>
              <a:t>Інкоте́рмс</a:t>
            </a:r>
            <a:r>
              <a:rPr lang="uk-UA" dirty="0"/>
              <a:t> (англ. </a:t>
            </a:r>
            <a:r>
              <a:rPr lang="uk-UA" i="1" dirty="0" err="1"/>
              <a:t>Incoterms</a:t>
            </a:r>
            <a:r>
              <a:rPr lang="uk-UA" i="1" dirty="0"/>
              <a:t>, </a:t>
            </a:r>
            <a:r>
              <a:rPr lang="uk-UA" i="1" dirty="0" err="1"/>
              <a:t>International</a:t>
            </a:r>
            <a:r>
              <a:rPr lang="uk-UA" i="1" dirty="0"/>
              <a:t> </a:t>
            </a:r>
            <a:r>
              <a:rPr lang="uk-UA" i="1" dirty="0" err="1"/>
              <a:t>commerce</a:t>
            </a:r>
            <a:r>
              <a:rPr lang="uk-UA" i="1" dirty="0"/>
              <a:t> </a:t>
            </a:r>
            <a:r>
              <a:rPr lang="uk-UA" i="1" dirty="0" err="1"/>
              <a:t>terms</a:t>
            </a:r>
            <a:r>
              <a:rPr lang="uk-UA" dirty="0"/>
              <a:t>) — </a:t>
            </a:r>
          </a:p>
          <a:p>
            <a:pPr algn="just">
              <a:lnSpc>
                <a:spcPct val="150000"/>
              </a:lnSpc>
            </a:pPr>
            <a:r>
              <a:rPr lang="uk-UA" dirty="0"/>
              <a:t>міжнародні комерційні умови, комплект міжнародних правил </a:t>
            </a:r>
          </a:p>
          <a:p>
            <a:pPr algn="just">
              <a:lnSpc>
                <a:spcPct val="150000"/>
              </a:lnSpc>
            </a:pPr>
            <a:r>
              <a:rPr lang="uk-UA" dirty="0"/>
              <a:t>з тлумачення найбільш широко використовуваних торговельних</a:t>
            </a:r>
          </a:p>
          <a:p>
            <a:pPr algn="just">
              <a:lnSpc>
                <a:spcPct val="150000"/>
              </a:lnSpc>
            </a:pPr>
            <a:r>
              <a:rPr lang="uk-UA" dirty="0"/>
              <a:t> термінів (умов) в галузі міжнародної торгівлі.</a:t>
            </a:r>
          </a:p>
          <a:p>
            <a:pPr>
              <a:lnSpc>
                <a:spcPct val="150000"/>
              </a:lnSpc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5760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400" dirty="0"/>
              <a:t>Правила </a:t>
            </a:r>
            <a:r>
              <a:rPr lang="uk-UA" sz="2400" dirty="0" err="1"/>
              <a:t>Інкотермс</a:t>
            </a:r>
            <a:r>
              <a:rPr lang="uk-UA" sz="2400" dirty="0"/>
              <a:t> в редакції 2010 року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0E9BF-318D-4017-B779-8EFE04468088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908720"/>
            <a:ext cx="8740199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uk-UA" b="1" dirty="0">
                <a:solidFill>
                  <a:srgbClr val="C00000"/>
                </a:solidFill>
              </a:rPr>
              <a:t>Групи умов постачання.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708920"/>
            <a:ext cx="8640960" cy="3888432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uk-UA" b="1" u="sng" dirty="0"/>
              <a:t>Перша група </a:t>
            </a:r>
            <a:r>
              <a:rPr lang="uk-UA" dirty="0"/>
              <a:t>термінів </a:t>
            </a:r>
            <a:r>
              <a:rPr lang="uk-UA" dirty="0" err="1"/>
              <a:t>Інкотермс</a:t>
            </a:r>
            <a:r>
              <a:rPr lang="uk-UA" dirty="0"/>
              <a:t> 2020 - група "</a:t>
            </a:r>
            <a:r>
              <a:rPr lang="uk-UA" b="1" dirty="0">
                <a:solidFill>
                  <a:srgbClr val="C00000"/>
                </a:solidFill>
              </a:rPr>
              <a:t>E</a:t>
            </a:r>
            <a:r>
              <a:rPr lang="uk-UA" dirty="0"/>
              <a:t>" - складається всього з однієї умови постачання "</a:t>
            </a:r>
            <a:r>
              <a:rPr lang="uk-UA" b="1" dirty="0">
                <a:solidFill>
                  <a:srgbClr val="C00000"/>
                </a:solidFill>
              </a:rPr>
              <a:t>EXW</a:t>
            </a:r>
            <a:r>
              <a:rPr lang="uk-UA" dirty="0"/>
              <a:t>" - франко-завод - і полягає в наданні продавцем покупцеві товару безпосередньо на своєму підприємстві. Усі інші обов'язки, такі як транспортування або митне очищення, повністю лягають на покупця. </a:t>
            </a:r>
          </a:p>
          <a:p>
            <a:pPr algn="just">
              <a:buNone/>
            </a:pPr>
            <a:r>
              <a:rPr lang="uk-UA" dirty="0"/>
              <a:t>У комерційних документах таке постачання позначається "EXW - назва місця". Ці умови постачань можуть використовуватися на будь-яких видах транспорту, оскільки в принципі байдуже, яким чином покупець транспортуватиме товар.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0E9BF-318D-4017-B779-8EFE04468088}" type="slidenum">
              <a:rPr lang="ru-RU" smtClean="0"/>
              <a:pPr/>
              <a:t>5</a:t>
            </a:fld>
            <a:endParaRPr lang="ru-R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908720"/>
            <a:ext cx="7704856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435280" cy="6048672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uk-UA" sz="2600" b="1" u="sng" dirty="0"/>
              <a:t>Друга група </a:t>
            </a:r>
            <a:r>
              <a:rPr lang="uk-UA" sz="2600" dirty="0"/>
              <a:t>- "</a:t>
            </a:r>
            <a:r>
              <a:rPr lang="uk-UA" sz="2600" b="1" dirty="0">
                <a:solidFill>
                  <a:srgbClr val="C00000"/>
                </a:solidFill>
              </a:rPr>
              <a:t>C</a:t>
            </a:r>
            <a:r>
              <a:rPr lang="uk-UA" sz="2600" dirty="0"/>
              <a:t>" - має на увазі оплату основного фрахту продавцем. Таким чином, після укладення договору купівлі-продажу товарів, продавець зобов'язаний передати товар перевізникові, який і здійснюватиме транспортування товарів. </a:t>
            </a:r>
          </a:p>
          <a:p>
            <a:pPr algn="just">
              <a:buNone/>
            </a:pPr>
            <a:r>
              <a:rPr lang="uk-UA" sz="2600" dirty="0"/>
              <a:t>Ця група термінів може використовуватися при перевезеннях будь-якими видами транспорту і включає чотири базисні умови постачання:</a:t>
            </a:r>
            <a:br>
              <a:rPr lang="uk-UA" sz="2600" dirty="0"/>
            </a:br>
            <a:endParaRPr lang="uk-UA" sz="2600" dirty="0"/>
          </a:p>
          <a:p>
            <a:pPr algn="just"/>
            <a:r>
              <a:rPr lang="uk-UA" sz="2600" dirty="0"/>
              <a:t>"</a:t>
            </a:r>
            <a:r>
              <a:rPr lang="uk-UA" sz="2600" b="1" dirty="0">
                <a:solidFill>
                  <a:srgbClr val="C00000"/>
                </a:solidFill>
              </a:rPr>
              <a:t>CFR</a:t>
            </a:r>
            <a:r>
              <a:rPr lang="uk-UA" sz="2600" dirty="0"/>
              <a:t>" - "вартість і фрахт" - в цьому випадку продавець зобов'язаний сплатити ціну транспортування товару до місця призначення.</a:t>
            </a:r>
            <a:br>
              <a:rPr lang="uk-UA" sz="2600" dirty="0"/>
            </a:br>
            <a:endParaRPr lang="uk-UA" sz="2600" dirty="0"/>
          </a:p>
          <a:p>
            <a:pPr algn="just"/>
            <a:r>
              <a:rPr lang="uk-UA" sz="2600" dirty="0"/>
              <a:t>"</a:t>
            </a:r>
            <a:r>
              <a:rPr lang="uk-UA" sz="2600" b="1" dirty="0">
                <a:solidFill>
                  <a:srgbClr val="C00000"/>
                </a:solidFill>
              </a:rPr>
              <a:t>CIF</a:t>
            </a:r>
            <a:r>
              <a:rPr lang="uk-UA" sz="2600" dirty="0"/>
              <a:t>" - "вартість, страхування і фрахт" - на відміну від попередніх умов постачання, в даному випадку, на продавця також покладається обов'язок оплати витрат по страхуванню вантажів, що транспортуються.</a:t>
            </a:r>
            <a:br>
              <a:rPr lang="uk-UA" sz="2600" dirty="0"/>
            </a:br>
            <a:endParaRPr lang="uk-UA" sz="2600" dirty="0"/>
          </a:p>
          <a:p>
            <a:pPr algn="just"/>
            <a:r>
              <a:rPr lang="uk-UA" sz="2600" dirty="0"/>
              <a:t>"</a:t>
            </a:r>
            <a:r>
              <a:rPr lang="uk-UA" sz="2600" b="1" dirty="0">
                <a:solidFill>
                  <a:srgbClr val="C00000"/>
                </a:solidFill>
              </a:rPr>
              <a:t>CIP</a:t>
            </a:r>
            <a:r>
              <a:rPr lang="uk-UA" sz="2600" dirty="0"/>
              <a:t>" - "</a:t>
            </a:r>
            <a:r>
              <a:rPr lang="uk-UA" sz="2600" dirty="0" err="1"/>
              <a:t>фрахтперевезення</a:t>
            </a:r>
            <a:r>
              <a:rPr lang="uk-UA" sz="2600" dirty="0"/>
              <a:t> і страхування сплачені до" - цей термін може використовуватися у разі введення в процес транспортування проміжного пункту призначення, до досягнення якого фінансові витрати по перевезенню і страхуванню вантажу нестиме продавець.</a:t>
            </a:r>
            <a:br>
              <a:rPr lang="uk-UA" sz="2600" dirty="0"/>
            </a:br>
            <a:endParaRPr lang="uk-UA" sz="2600" dirty="0"/>
          </a:p>
          <a:p>
            <a:pPr algn="just"/>
            <a:r>
              <a:rPr lang="uk-UA" sz="2600" dirty="0"/>
              <a:t>"</a:t>
            </a:r>
            <a:r>
              <a:rPr lang="uk-UA" sz="2600" b="1" dirty="0">
                <a:solidFill>
                  <a:srgbClr val="C00000"/>
                </a:solidFill>
              </a:rPr>
              <a:t>CPT</a:t>
            </a:r>
            <a:r>
              <a:rPr lang="uk-UA" sz="2600" dirty="0"/>
              <a:t>" - "</a:t>
            </a:r>
            <a:r>
              <a:rPr lang="uk-UA" sz="2600" dirty="0" err="1"/>
              <a:t>фрахтперевезення</a:t>
            </a:r>
            <a:r>
              <a:rPr lang="uk-UA" sz="2600" dirty="0"/>
              <a:t> сплачені </a:t>
            </a:r>
            <a:r>
              <a:rPr lang="uk-UA" sz="2600" dirty="0" err="1"/>
              <a:t>до“</a:t>
            </a:r>
            <a:r>
              <a:rPr lang="uk-UA" sz="2600" dirty="0"/>
              <a:t>. Від попереднього терміну цей відрізняється обов'язком продавця оплачувати страхові послуги.</a:t>
            </a:r>
          </a:p>
          <a:p>
            <a:pPr>
              <a:buNone/>
            </a:pPr>
            <a:endParaRPr lang="uk-UA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0E9BF-318D-4017-B779-8EFE0446808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435280" cy="6048672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uk-UA" sz="2400" b="1" u="sng" dirty="0"/>
              <a:t>Третя група </a:t>
            </a:r>
            <a:r>
              <a:rPr lang="uk-UA" sz="2400" dirty="0"/>
              <a:t>термінів - "</a:t>
            </a:r>
            <a:r>
              <a:rPr lang="uk-UA" sz="2400" b="1" dirty="0">
                <a:solidFill>
                  <a:srgbClr val="C00000"/>
                </a:solidFill>
              </a:rPr>
              <a:t>F</a:t>
            </a:r>
            <a:r>
              <a:rPr lang="uk-UA" sz="2400" dirty="0"/>
              <a:t>" - не передбачає оплату основного фрахту продавцем. При прийнятті цих умов постачання продавець передає товар першому перевізникові, а усі питання оплати і взаємовідносин з перевізником лягають вже на покупця. Ця категорія термінів, окрім терміну "FCA", застосовується виключно при перевезеннях морським або внутрішнім водним транспортом. </a:t>
            </a:r>
          </a:p>
          <a:p>
            <a:pPr algn="ctr">
              <a:buNone/>
            </a:pPr>
            <a:r>
              <a:rPr lang="uk-UA" sz="2400" dirty="0"/>
              <a:t>Група включає три терміни:</a:t>
            </a:r>
            <a:br>
              <a:rPr lang="uk-UA" sz="2400" dirty="0"/>
            </a:br>
            <a:endParaRPr lang="uk-UA" sz="2400" dirty="0"/>
          </a:p>
          <a:p>
            <a:pPr algn="just"/>
            <a:r>
              <a:rPr lang="uk-UA" sz="2400" dirty="0"/>
              <a:t>"</a:t>
            </a:r>
            <a:r>
              <a:rPr lang="uk-UA" sz="2400" b="1" dirty="0">
                <a:solidFill>
                  <a:srgbClr val="C00000"/>
                </a:solidFill>
              </a:rPr>
              <a:t>FCA</a:t>
            </a:r>
            <a:r>
              <a:rPr lang="uk-UA" sz="2400" dirty="0"/>
              <a:t>" - "франко-перевізник" - застосовується при перевезеннях будь-якими видами транспорту. При цьому продавець несе відповідальність по наземній доставці вантажу до порту відправки.</a:t>
            </a:r>
            <a:br>
              <a:rPr lang="uk-UA" sz="2400" dirty="0"/>
            </a:br>
            <a:endParaRPr lang="uk-UA" sz="2400" dirty="0"/>
          </a:p>
          <a:p>
            <a:pPr algn="just"/>
            <a:r>
              <a:rPr lang="uk-UA" sz="2400" dirty="0"/>
              <a:t>"</a:t>
            </a:r>
            <a:r>
              <a:rPr lang="uk-UA" sz="2400" b="1" dirty="0">
                <a:solidFill>
                  <a:srgbClr val="C00000"/>
                </a:solidFill>
              </a:rPr>
              <a:t>FAS</a:t>
            </a:r>
            <a:r>
              <a:rPr lang="uk-UA" sz="2400" dirty="0"/>
              <a:t>" - "франко уздовж борту судна". В цьому випадку продавець оплачує і </a:t>
            </a:r>
            <a:r>
              <a:rPr lang="uk-UA" sz="2400" dirty="0" err="1"/>
              <a:t>внутрішньопортові</a:t>
            </a:r>
            <a:r>
              <a:rPr lang="uk-UA" sz="2400" dirty="0"/>
              <a:t> експедиторські і супутні послуги, за виключенням навантаження товарів на борт судна.</a:t>
            </a:r>
            <a:br>
              <a:rPr lang="uk-UA" sz="2400" dirty="0"/>
            </a:br>
            <a:endParaRPr lang="uk-UA" sz="2400" dirty="0"/>
          </a:p>
          <a:p>
            <a:pPr algn="just"/>
            <a:r>
              <a:rPr lang="uk-UA" sz="2400" dirty="0"/>
              <a:t>"</a:t>
            </a:r>
            <a:r>
              <a:rPr lang="uk-UA" sz="2400" b="1" dirty="0">
                <a:solidFill>
                  <a:srgbClr val="C00000"/>
                </a:solidFill>
              </a:rPr>
              <a:t>FOB</a:t>
            </a:r>
            <a:r>
              <a:rPr lang="uk-UA" sz="2400" dirty="0"/>
              <a:t>" - "франко (вільно) на борту". При використанні цього базису постачання момент зміни відповідальності між продавцем і покупцем настає після завантаження товарів на борт судна, що здійснює перевезення.</a:t>
            </a:r>
          </a:p>
          <a:p>
            <a:pPr algn="just">
              <a:buNone/>
            </a:pPr>
            <a:endParaRPr lang="uk-UA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0E9BF-318D-4017-B779-8EFE0446808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8964488" cy="6408712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uk-UA" sz="2400" b="1" u="sng" dirty="0"/>
              <a:t>Четверта група </a:t>
            </a:r>
            <a:r>
              <a:rPr lang="uk-UA" sz="2400" dirty="0"/>
              <a:t>- "</a:t>
            </a:r>
            <a:r>
              <a:rPr lang="uk-UA" sz="2400" b="1" dirty="0">
                <a:solidFill>
                  <a:srgbClr val="C00000"/>
                </a:solidFill>
              </a:rPr>
              <a:t>D</a:t>
            </a:r>
            <a:r>
              <a:rPr lang="uk-UA" sz="2400" dirty="0"/>
              <a:t>" - характеризується поняттям "прибуття". При його використанні продавець після укладення договору купівлі-продажу повинен надати товар покупцеві в погодженому з ним місці призначення. Це може бути або конкретний населений пункт або логістичний термінал. Залежно від досягнутих домовленостей митні збори в країні призначення може оплачувати або продавець або покупець. Ці базисні умови застосовуються при перевезеннях будь-якими видами транспорту.</a:t>
            </a:r>
          </a:p>
          <a:p>
            <a:pPr algn="ctr">
              <a:buNone/>
            </a:pPr>
            <a:r>
              <a:rPr lang="uk-UA" sz="2400" dirty="0"/>
              <a:t>Група включає три базисні умови:</a:t>
            </a:r>
          </a:p>
          <a:p>
            <a:pPr algn="just"/>
            <a:r>
              <a:rPr lang="uk-UA" sz="2400" dirty="0"/>
              <a:t>"</a:t>
            </a:r>
            <a:r>
              <a:rPr lang="uk-UA" sz="2400" b="1" dirty="0">
                <a:solidFill>
                  <a:srgbClr val="C00000"/>
                </a:solidFill>
              </a:rPr>
              <a:t>DAT</a:t>
            </a:r>
            <a:r>
              <a:rPr lang="uk-UA" sz="2400" dirty="0"/>
              <a:t>" - постачання на терміналі. Введення цієї умови постачання було викликане повсюдним розвитком логістичних центрів і терміналів, які нині є сполучними ланками між різними країнами.</a:t>
            </a:r>
          </a:p>
          <a:p>
            <a:pPr algn="just"/>
            <a:endParaRPr lang="uk-UA" sz="2400" dirty="0"/>
          </a:p>
          <a:p>
            <a:pPr algn="just"/>
            <a:r>
              <a:rPr lang="uk-UA" sz="2400" dirty="0"/>
              <a:t>"</a:t>
            </a:r>
            <a:r>
              <a:rPr lang="uk-UA" sz="2400" b="1" dirty="0">
                <a:solidFill>
                  <a:srgbClr val="C00000"/>
                </a:solidFill>
              </a:rPr>
              <a:t>D</a:t>
            </a:r>
            <a:r>
              <a:rPr lang="en-US" sz="2400" b="1" dirty="0">
                <a:solidFill>
                  <a:srgbClr val="C00000"/>
                </a:solidFill>
              </a:rPr>
              <a:t>PU</a:t>
            </a:r>
            <a:r>
              <a:rPr lang="uk-UA" sz="2400" dirty="0"/>
              <a:t>" - постачання до місця розвантаження. </a:t>
            </a:r>
            <a:r>
              <a:rPr lang="ru-RU" sz="2400" dirty="0"/>
              <a:t>Доставка </a:t>
            </a:r>
            <a:r>
              <a:rPr lang="ru-RU" sz="2400" dirty="0" err="1"/>
              <a:t>здійснюється</a:t>
            </a:r>
            <a:r>
              <a:rPr lang="ru-RU" sz="2400" dirty="0"/>
              <a:t> </a:t>
            </a:r>
            <a:r>
              <a:rPr lang="ru-RU" sz="2400" dirty="0" err="1"/>
              <a:t>після</a:t>
            </a:r>
            <a:r>
              <a:rPr lang="ru-RU" sz="2400" dirty="0"/>
              <a:t> того, як </a:t>
            </a:r>
            <a:r>
              <a:rPr lang="ru-RU" sz="2400" dirty="0" err="1"/>
              <a:t>товари</a:t>
            </a:r>
            <a:r>
              <a:rPr lang="ru-RU" sz="2400" dirty="0"/>
              <a:t> </a:t>
            </a:r>
            <a:r>
              <a:rPr lang="ru-RU" sz="2400" dirty="0" err="1"/>
              <a:t>були</a:t>
            </a:r>
            <a:r>
              <a:rPr lang="ru-RU" sz="2400" dirty="0"/>
              <a:t> </a:t>
            </a:r>
            <a:r>
              <a:rPr lang="ru-RU" sz="2400" dirty="0" err="1"/>
              <a:t>розвантажені</a:t>
            </a:r>
            <a:r>
              <a:rPr lang="ru-RU" sz="2400" dirty="0"/>
              <a:t> </a:t>
            </a:r>
            <a:r>
              <a:rPr lang="ru-RU" sz="2400" dirty="0" err="1"/>
              <a:t>з</a:t>
            </a:r>
            <a:r>
              <a:rPr lang="ru-RU" sz="2400" dirty="0"/>
              <a:t> транспортного </a:t>
            </a:r>
            <a:r>
              <a:rPr lang="ru-RU" sz="2400" dirty="0" err="1"/>
              <a:t>засобу</a:t>
            </a:r>
            <a:r>
              <a:rPr lang="ru-RU" sz="2400" dirty="0"/>
              <a:t> </a:t>
            </a:r>
            <a:r>
              <a:rPr lang="ru-RU" sz="2400" dirty="0" err="1"/>
              <a:t>і</a:t>
            </a:r>
            <a:r>
              <a:rPr lang="ru-RU" sz="2400" dirty="0"/>
              <a:t> </a:t>
            </a:r>
            <a:r>
              <a:rPr lang="ru-RU" sz="2400" dirty="0" err="1"/>
              <a:t>надані</a:t>
            </a:r>
            <a:r>
              <a:rPr lang="ru-RU" sz="2400" dirty="0"/>
              <a:t> </a:t>
            </a:r>
            <a:r>
              <a:rPr lang="ru-RU" sz="2400" dirty="0" err="1"/>
              <a:t>покупцеві</a:t>
            </a:r>
            <a:r>
              <a:rPr lang="ru-RU" sz="2400" dirty="0"/>
              <a:t> в </a:t>
            </a:r>
            <a:r>
              <a:rPr lang="ru-RU" sz="2400" dirty="0" err="1"/>
              <a:t>зазначеному</a:t>
            </a:r>
            <a:r>
              <a:rPr lang="ru-RU" sz="2400" dirty="0"/>
              <a:t> </a:t>
            </a:r>
            <a:r>
              <a:rPr lang="ru-RU" sz="2400" dirty="0" err="1"/>
              <a:t>терміналі</a:t>
            </a:r>
            <a:r>
              <a:rPr lang="ru-RU" sz="2400" dirty="0"/>
              <a:t>.</a:t>
            </a:r>
          </a:p>
          <a:p>
            <a:pPr algn="just"/>
            <a:endParaRPr lang="uk-UA" sz="2400" dirty="0"/>
          </a:p>
          <a:p>
            <a:pPr algn="just"/>
            <a:r>
              <a:rPr lang="uk-UA" sz="2400" dirty="0"/>
              <a:t>"</a:t>
            </a:r>
            <a:r>
              <a:rPr lang="uk-UA" sz="2400" b="1" dirty="0">
                <a:solidFill>
                  <a:srgbClr val="C00000"/>
                </a:solidFill>
              </a:rPr>
              <a:t>DDP</a:t>
            </a:r>
            <a:r>
              <a:rPr lang="uk-UA" sz="2400" dirty="0"/>
              <a:t>" - постачання з оплатою мита. Передбачає практично повну відповідальність продавця за міжнародне постачання товарів. В цьому випадку продавець відповідає не лише за транспортування товару, але і за його митне оформлення в країні прибуття (країні призначення).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0E9BF-318D-4017-B779-8EFE0446808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5877272"/>
            <a:ext cx="8229600" cy="5369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400" dirty="0"/>
              <a:t>Рисунок – Схематичне представлення правил </a:t>
            </a:r>
            <a:r>
              <a:rPr lang="en-US" sz="2400" dirty="0" err="1"/>
              <a:t>Incoterms</a:t>
            </a:r>
            <a:r>
              <a:rPr lang="en-US" sz="2400" dirty="0"/>
              <a:t> 2020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0E9BF-318D-4017-B779-8EFE04468088}" type="slidenum">
              <a:rPr lang="ru-RU" smtClean="0"/>
              <a:pPr/>
              <a:t>9</a:t>
            </a:fld>
            <a:endParaRPr lang="ru-RU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88640"/>
            <a:ext cx="7128792" cy="5532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</TotalTime>
  <Words>821</Words>
  <PresentationFormat>Экран (4:3)</PresentationFormat>
  <Paragraphs>45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Calibri</vt:lpstr>
      <vt:lpstr>Тема Office</vt:lpstr>
      <vt:lpstr>Презентация PowerPoint</vt:lpstr>
      <vt:lpstr>Мета заняття - ознайомитися із правилами міжнародної торгівлі Інкотермс 2020 та сферою їх застосування. </vt:lpstr>
      <vt:lpstr>Презентация PowerPoint</vt:lpstr>
      <vt:lpstr>Презентация PowerPoint</vt:lpstr>
      <vt:lpstr>Групи умов постачання.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2020-10-10T11:17:41Z</dcterms:created>
  <dcterms:modified xsi:type="dcterms:W3CDTF">2023-11-19T12:37:15Z</dcterms:modified>
</cp:coreProperties>
</file>