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040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618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37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8020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186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0711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7998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20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443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35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961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086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453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501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126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949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42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ABD2517-EF4A-4408-9BC9-C82C240724BD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6819DE5-F2FA-4C8C-B8D7-F6E0DC01E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854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ЛЕКЦІЯ 1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Вступ до дисципліни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628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32698" y="1354529"/>
            <a:ext cx="5023353" cy="706964"/>
          </a:xfrm>
        </p:spPr>
        <p:txBody>
          <a:bodyPr/>
          <a:lstStyle/>
          <a:p>
            <a:pPr algn="ctr"/>
            <a:r>
              <a:rPr lang="uk-UA" dirty="0" smtClean="0"/>
              <a:t>Емоції класифікують як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9030" y="2301590"/>
            <a:ext cx="2587557" cy="576262"/>
          </a:xfrm>
        </p:spPr>
        <p:txBody>
          <a:bodyPr/>
          <a:lstStyle/>
          <a:p>
            <a:r>
              <a:rPr lang="uk-UA" dirty="0"/>
              <a:t>Переживання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2993637"/>
            <a:ext cx="3540868" cy="346304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узагальнене поняття для позначення безпосереднього психічного досвіду індивіда; психофізіологічний стан, в якому виявляється зацікавлене ставлення людини до когось, до чогось.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Переживання </a:t>
            </a:r>
            <a:r>
              <a:rPr lang="uk-UA" dirty="0"/>
              <a:t>є універсальною психічною здатністю психічно здорової людини, яке супроводжує всі її види діяльності та процеси її спілкування </a:t>
            </a:r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2638" y="2336576"/>
            <a:ext cx="2283471" cy="576262"/>
          </a:xfrm>
        </p:spPr>
        <p:txBody>
          <a:bodyPr/>
          <a:lstStyle/>
          <a:p>
            <a:r>
              <a:rPr lang="uk-UA" dirty="0" smtClean="0"/>
              <a:t>Відношення 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35423" y="2912837"/>
            <a:ext cx="4319080" cy="370197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err="1"/>
              <a:t>активний</a:t>
            </a:r>
            <a:r>
              <a:rPr lang="ru-RU" sz="1600" dirty="0"/>
              <a:t>, </a:t>
            </a:r>
            <a:r>
              <a:rPr lang="ru-RU" sz="1600" dirty="0" err="1"/>
              <a:t>свідомий</a:t>
            </a:r>
            <a:r>
              <a:rPr lang="ru-RU" sz="1600" dirty="0"/>
              <a:t>, </a:t>
            </a:r>
            <a:r>
              <a:rPr lang="ru-RU" sz="1600" dirty="0" err="1"/>
              <a:t>інтегральний</a:t>
            </a:r>
            <a:r>
              <a:rPr lang="ru-RU" sz="1600" dirty="0"/>
              <a:t>, </a:t>
            </a:r>
            <a:r>
              <a:rPr lang="ru-RU" sz="1600" dirty="0" err="1"/>
              <a:t>вибірковий</a:t>
            </a:r>
            <a:r>
              <a:rPr lang="ru-RU" sz="1600" dirty="0"/>
              <a:t>, </a:t>
            </a:r>
            <a:r>
              <a:rPr lang="ru-RU" sz="1600" dirty="0" err="1"/>
              <a:t>заснований</a:t>
            </a:r>
            <a:r>
              <a:rPr lang="ru-RU" sz="1600" dirty="0"/>
              <a:t> на </a:t>
            </a:r>
            <a:r>
              <a:rPr lang="ru-RU" sz="1600" dirty="0" err="1"/>
              <a:t>досвіді</a:t>
            </a:r>
            <a:r>
              <a:rPr lang="ru-RU" sz="1600" dirty="0"/>
              <a:t> </a:t>
            </a:r>
            <a:r>
              <a:rPr lang="ru-RU" sz="1600" dirty="0" err="1"/>
              <a:t>зв’язок</a:t>
            </a:r>
            <a:r>
              <a:rPr lang="ru-RU" sz="1600" dirty="0"/>
              <a:t> </a:t>
            </a:r>
            <a:r>
              <a:rPr lang="ru-RU" sz="1600" dirty="0" err="1"/>
              <a:t>особистості</a:t>
            </a:r>
            <a:r>
              <a:rPr lang="ru-RU" sz="1600" dirty="0"/>
              <a:t> з </a:t>
            </a:r>
            <a:r>
              <a:rPr lang="ru-RU" sz="1600" dirty="0" err="1"/>
              <a:t>різними</a:t>
            </a:r>
            <a:r>
              <a:rPr lang="ru-RU" sz="1600" dirty="0"/>
              <a:t> сторонами </a:t>
            </a:r>
            <a:r>
              <a:rPr lang="ru-RU" sz="1600" dirty="0" err="1"/>
              <a:t>дійсності</a:t>
            </a:r>
            <a:r>
              <a:rPr lang="ru-RU" sz="16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/>
              <a:t>В структуру </a:t>
            </a:r>
            <a:r>
              <a:rPr lang="ru-RU" sz="1600" dirty="0" err="1" smtClean="0"/>
              <a:t>входять</a:t>
            </a:r>
            <a:r>
              <a:rPr lang="ru-RU" sz="1600" dirty="0" smtClean="0"/>
              <a:t>: </a:t>
            </a:r>
            <a:r>
              <a:rPr lang="uk-UA" sz="1600" dirty="0"/>
              <a:t>«емоційний», «оцінювальний» (когнітивний), «</a:t>
            </a:r>
            <a:r>
              <a:rPr lang="uk-UA" sz="1600" dirty="0" err="1"/>
              <a:t>конативний</a:t>
            </a:r>
            <a:r>
              <a:rPr lang="uk-UA" sz="1600" dirty="0"/>
              <a:t>» (поведінковий) компоненти, кожний з яких визначається характером взаємодії особистості з навколишнім середовищем, де емоційний компонент визначається засобом любові, симпатії та протилежних почуттів, таких як антипатія, агресія, злість, </a:t>
            </a:r>
            <a:r>
              <a:rPr lang="uk-UA" sz="1600" dirty="0" smtClean="0"/>
              <a:t>ненависть</a:t>
            </a:r>
            <a:endParaRPr lang="uk-UA" sz="1600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8334821" y="3165983"/>
            <a:ext cx="3626363" cy="329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9036996" y="2301590"/>
            <a:ext cx="260124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Відображення </a:t>
            </a:r>
            <a:endParaRPr lang="uk-UA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8054502" y="2968948"/>
            <a:ext cx="4137497" cy="3463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uk-UA" sz="1600" dirty="0"/>
              <a:t>властивість матерії, яка полягає в здатності матеріальних об’єктів реагувати на дію, </a:t>
            </a:r>
            <a:r>
              <a:rPr lang="uk-UA" sz="1600" dirty="0" smtClean="0"/>
              <a:t>впливи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600" dirty="0" smtClean="0"/>
              <a:t>Людина </a:t>
            </a:r>
            <a:r>
              <a:rPr lang="uk-UA" sz="1600" dirty="0"/>
              <a:t>не тільки відображає об’єктивну дійсність, а й активно взаємодіє з навколишнім </a:t>
            </a:r>
            <a:r>
              <a:rPr lang="uk-UA" sz="1600" dirty="0" smtClean="0"/>
              <a:t>середовище, </a:t>
            </a:r>
            <a:r>
              <a:rPr lang="uk-UA" sz="1600" dirty="0"/>
              <a:t>одночасно переживаючи своє ставлення до предметів та явищ реального світу. </a:t>
            </a:r>
            <a:endParaRPr lang="uk-UA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uk-UA" sz="1600" dirty="0" smtClean="0"/>
              <a:t>Відображаючи </a:t>
            </a:r>
            <a:r>
              <a:rPr lang="uk-UA" sz="1600" dirty="0"/>
              <a:t>предмети довкілля, у суб’єкта виникають емоції (почуття) на основі взаємодії з ними і залежать від особливостей дії та спонукань, які їх викликають.</a:t>
            </a:r>
          </a:p>
        </p:txBody>
      </p:sp>
    </p:spTree>
    <p:extLst>
      <p:ext uri="{BB962C8B-B14F-4D97-AF65-F5344CB8AC3E}">
        <p14:creationId xmlns:p14="http://schemas.microsoft.com/office/powerpoint/2010/main" val="151880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583" y="2324911"/>
            <a:ext cx="10272409" cy="4357992"/>
          </a:xfrm>
        </p:spPr>
        <p:txBody>
          <a:bodyPr numCol="1"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dirty="0" smtClean="0"/>
              <a:t>			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Полярність - вказує на можливість зміни будь-якої емоції, на її протилежність (задоволення - незадоволення; радість - горе; любов - ненависть).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Інтегральність - домінування відносно інших станів та реакцій, </a:t>
            </a:r>
            <a:r>
              <a:rPr lang="uk-UA" dirty="0" err="1"/>
              <a:t>охопленість</a:t>
            </a:r>
            <a:r>
              <a:rPr lang="uk-UA" dirty="0"/>
              <a:t> всього організму. Зв'язок із життєдіяльністю організму: з органами кровообігу, дихання, травлення, залоз внутрішньої та зовнішньої секреції.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Амбівалентність - одночасне переживання протилежних емоцій (сльози радості, муки творчості).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Інтенсивність - властивість, яка свідчить про ступінь </a:t>
            </a:r>
            <a:r>
              <a:rPr lang="uk-UA" dirty="0" err="1"/>
              <a:t>вираженості</a:t>
            </a:r>
            <a:r>
              <a:rPr lang="uk-UA" dirty="0"/>
              <a:t> емоційного явища.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Тривалість емоційних явищ характеризується часом їх існування. </a:t>
            </a:r>
            <a:endParaRPr lang="uk-UA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uk-UA" dirty="0" smtClean="0"/>
              <a:t>Активність </a:t>
            </a:r>
            <a:r>
              <a:rPr lang="uk-UA" dirty="0"/>
              <a:t>- здатність емоцій </a:t>
            </a:r>
            <a:r>
              <a:rPr lang="uk-UA" dirty="0" err="1"/>
              <a:t>стенічним</a:t>
            </a:r>
            <a:r>
              <a:rPr lang="uk-UA" dirty="0"/>
              <a:t> (підсилюючим) або астенічним (</a:t>
            </a:r>
            <a:r>
              <a:rPr lang="uk-UA" dirty="0" err="1"/>
              <a:t>пригнічуючим</a:t>
            </a:r>
            <a:r>
              <a:rPr lang="uk-UA" dirty="0"/>
              <a:t>) чином впливати на діяльність.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Глибина емоційних явищ залежить від того, якими подіями - пересічними чи </a:t>
            </a:r>
            <a:r>
              <a:rPr lang="uk-UA" dirty="0" err="1"/>
              <a:t>життєво</a:t>
            </a:r>
            <a:r>
              <a:rPr lang="uk-UA" dirty="0"/>
              <a:t> важливими - вона викликана, а також від того, в якому зв'язку між собою перебувають ці явища.</a:t>
            </a:r>
          </a:p>
          <a:p>
            <a:pPr marL="0" indent="0" algn="ctr">
              <a:buNone/>
            </a:pP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/>
          <a:lstStyle/>
          <a:p>
            <a:pPr algn="ctr"/>
            <a:r>
              <a:rPr lang="uk-UA" dirty="0" smtClean="0"/>
              <a:t>Властивості емоцій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030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Види емоцій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5585480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- модальність (позитивні – негативні, приємні – неприємні, задоволення – незадоволення);</a:t>
            </a:r>
          </a:p>
          <a:p>
            <a:pPr marL="0" indent="0">
              <a:buNone/>
            </a:pPr>
            <a:r>
              <a:rPr lang="uk-UA" dirty="0"/>
              <a:t>- інтенсивність (слабкі й сильні);</a:t>
            </a:r>
          </a:p>
          <a:p>
            <a:pPr marL="0" indent="0">
              <a:buNone/>
            </a:pPr>
            <a:r>
              <a:rPr lang="uk-UA" dirty="0"/>
              <a:t>- тривалість (тривалі, нетривалі);</a:t>
            </a:r>
          </a:p>
          <a:p>
            <a:pPr marL="0" indent="0">
              <a:buNone/>
            </a:pPr>
            <a:r>
              <a:rPr lang="uk-UA" dirty="0"/>
              <a:t>- глибина (глибокі, поверхневі);</a:t>
            </a:r>
          </a:p>
          <a:p>
            <a:pPr marL="0" indent="0">
              <a:buNone/>
            </a:pPr>
            <a:r>
              <a:rPr lang="uk-UA" dirty="0"/>
              <a:t>- усвідомленість (усвідомлювані, неусвідомлювані);</a:t>
            </a:r>
          </a:p>
          <a:p>
            <a:pPr marL="0" indent="0">
              <a:buNone/>
            </a:pPr>
            <a:r>
              <a:rPr lang="uk-UA" dirty="0"/>
              <a:t>- функції;</a:t>
            </a:r>
          </a:p>
          <a:p>
            <a:pPr marL="0" indent="0">
              <a:buNone/>
            </a:pPr>
            <a:r>
              <a:rPr lang="uk-UA" dirty="0"/>
              <a:t>- вплив на організм (</a:t>
            </a:r>
            <a:r>
              <a:rPr lang="uk-UA" dirty="0" err="1"/>
              <a:t>стенічні</a:t>
            </a:r>
            <a:r>
              <a:rPr lang="uk-UA" dirty="0"/>
              <a:t> й астенічні);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66" y="2566851"/>
            <a:ext cx="4603932" cy="34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7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474" y="2281645"/>
            <a:ext cx="5765075" cy="44239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- </a:t>
            </a:r>
            <a:r>
              <a:rPr lang="uk-UA" sz="1900" dirty="0"/>
              <a:t>зміст (моральні, </a:t>
            </a:r>
            <a:r>
              <a:rPr lang="uk-UA" sz="1900" dirty="0" err="1"/>
              <a:t>праксичні</a:t>
            </a:r>
            <a:r>
              <a:rPr lang="uk-UA" sz="1900" dirty="0"/>
              <a:t>, естетичні, інтелектуальні). Іноді їх називають вищими почуттями;</a:t>
            </a:r>
          </a:p>
          <a:p>
            <a:pPr marL="0" indent="0">
              <a:buNone/>
            </a:pPr>
            <a:r>
              <a:rPr lang="uk-UA" sz="1900" dirty="0" smtClean="0"/>
              <a:t>- </a:t>
            </a:r>
            <a:r>
              <a:rPr lang="uk-UA" sz="1900" dirty="0"/>
              <a:t>стабільність (вирізняють переживання, що відображають ситуативне або узагальнене ставлення до об'єкту).</a:t>
            </a:r>
          </a:p>
          <a:p>
            <a:pPr marL="0" indent="0">
              <a:buNone/>
            </a:pPr>
            <a:r>
              <a:rPr lang="uk-UA" sz="1900" dirty="0" smtClean="0"/>
              <a:t>- </a:t>
            </a:r>
            <a:r>
              <a:rPr lang="uk-UA" sz="1900" dirty="0"/>
              <a:t>за </a:t>
            </a:r>
            <a:r>
              <a:rPr lang="uk-UA" sz="1900" dirty="0" smtClean="0"/>
              <a:t>рівнями - три </a:t>
            </a:r>
            <a:r>
              <a:rPr lang="uk-UA" sz="1900" dirty="0"/>
              <a:t>рівня емоційних явищ: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uk-UA" sz="1900" dirty="0"/>
              <a:t>1) елементарні фізичні чуття, </a:t>
            </a:r>
            <a:r>
              <a:rPr lang="uk-UA" sz="1900" dirty="0" smtClean="0"/>
              <a:t>пов'язані </a:t>
            </a:r>
            <a:r>
              <a:rPr lang="uk-UA" sz="1900" dirty="0"/>
              <a:t>з органічними потребами. При цьому не усвідомлюється предмет емоції (безпредметна тривога, самопочуття);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uk-UA" sz="1900" dirty="0"/>
              <a:t>2) предметні почуття – відображають ставлення людини до предметів (моральні, естетичні, інтелектуальні);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uk-UA" sz="1900" dirty="0"/>
              <a:t>3) світоглядні почуття (гумор, іронія, трагізм), що виражають ставлення до дійсності як єдиного цілого.</a:t>
            </a:r>
          </a:p>
          <a:p>
            <a:pPr marL="0">
              <a:lnSpc>
                <a:spcPct val="120000"/>
              </a:lnSpc>
            </a:pPr>
            <a:endParaRPr lang="uk-UA" sz="1900" dirty="0"/>
          </a:p>
        </p:txBody>
      </p:sp>
      <p:pic>
        <p:nvPicPr>
          <p:cNvPr id="4" name="Picture 2" descr="Класифiкацiя емоцiй i почуттi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71" y="95795"/>
            <a:ext cx="5442857" cy="660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18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емоційних станів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595" y="2220685"/>
            <a:ext cx="7889966" cy="43542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/>
              <a:t>Афекти </a:t>
            </a:r>
            <a:r>
              <a:rPr lang="uk-UA" dirty="0"/>
              <a:t>— дуже сильні, бурхливі й відносно нетривалі емоційні стани, що виникають, коли суб'єкт не здатний знайти вихід з надзвичайної і неспо­діваної ситуації. Як правило, така ситуація безпосередньо стосується про­відної потреби індивіда або навіть ставить під загрозу його життя. Пере­живаючи афект, індивід може поводити себе всупереч соціальним нормам, втрачає контроль над своїми діями. Афекти мають бурхливу динаміку і тривалу післядію. Вони порушують пізнавальну діяльність, мають вигляд рухових, погано координованих реакцій, які потім погано відтворюються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b="1" dirty="0"/>
              <a:t>Пристрасті</a:t>
            </a:r>
            <a:r>
              <a:rPr lang="uk-UA" dirty="0"/>
              <a:t>— сильні й тривалі емоції, що на певний час забарвлюють життя індивіда, істотно позначаються на спрямованості й динаміці його діяльності. Це виразний сигнал особистісного смислу предмета його потреби — мотиву, від якого залежить життя. Пристрасть виявляється у зосередженості індивіда на якомусь предметі, який в цей час затіняє всі інші спонуки діяльності. Переживаючи пристрасть, людина страждає, стає пасивною </a:t>
            </a:r>
            <a:r>
              <a:rPr lang="uk-UA" dirty="0" err="1"/>
              <a:t>істотою</a:t>
            </a:r>
            <a:r>
              <a:rPr lang="uk-UA" dirty="0"/>
              <a:t>; вона начебто перебуває під владою якоїсь сили, хоча ця сила й виходить від неї.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92" y="1396819"/>
            <a:ext cx="3264190" cy="1834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2858" r="-179" b="6169"/>
          <a:stretch/>
        </p:blipFill>
        <p:spPr>
          <a:xfrm>
            <a:off x="9100457" y="3554049"/>
            <a:ext cx="2906555" cy="21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0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4772" y="2451462"/>
            <a:ext cx="6961435" cy="44065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/>
              <a:t>Стрес </a:t>
            </a:r>
            <a:r>
              <a:rPr lang="uk-UA" dirty="0"/>
              <a:t>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en-US" dirty="0"/>
              <a:t>stress — </a:t>
            </a:r>
            <a:r>
              <a:rPr lang="uk-UA" dirty="0"/>
              <a:t>напруга) — емоційний стан індивіда, який вини­кає в ситуаціях, що порушують усталений перебіг його життя. Цей стан полягає у неспецифічній реакції організму на вимоги, які до нього висува­ються. Дослідження цієї реакції, започатковані Г. </a:t>
            </a:r>
            <a:r>
              <a:rPr lang="uk-UA" dirty="0" err="1"/>
              <a:t>Сельє</a:t>
            </a:r>
            <a:r>
              <a:rPr lang="uk-UA" dirty="0"/>
              <a:t> 1936 </a:t>
            </a:r>
            <a:r>
              <a:rPr lang="en-US" dirty="0"/>
              <a:t>p., </a:t>
            </a:r>
            <a:r>
              <a:rPr lang="uk-UA" dirty="0"/>
              <a:t>спричинили створення теорії стресу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b="1" dirty="0"/>
              <a:t>Фрустрація </a:t>
            </a:r>
            <a:r>
              <a:rPr lang="uk-UA" dirty="0"/>
              <a:t>(від лат. </a:t>
            </a:r>
            <a:r>
              <a:rPr lang="en-US" dirty="0" err="1"/>
              <a:t>frustratio</a:t>
            </a:r>
            <a:r>
              <a:rPr lang="en-US" dirty="0"/>
              <a:t> — </a:t>
            </a:r>
            <a:r>
              <a:rPr lang="uk-UA" dirty="0"/>
              <a:t>марне сподівання, невдача, обман) </a:t>
            </a:r>
            <a:r>
              <a:rPr lang="uk-UA" dirty="0" smtClean="0"/>
              <a:t>— негативний </a:t>
            </a:r>
            <a:r>
              <a:rPr lang="uk-UA" dirty="0"/>
              <a:t>емоційний стан, що супроводжується усвідомленням неможли­вості досягти поставленої мети. Він виникає е, ситуаціях, що перешкоджа­ють реалізації лінії життя індивіда. Тому фрустрація сигналізує про інтенсивність його негативного ставлення до причин, які породили таку ситуацію. Іноді фрустрація буває тривалою, що призводить до різкого звуження кола життєвих </a:t>
            </a:r>
            <a:r>
              <a:rPr lang="uk-UA" dirty="0" err="1"/>
              <a:t>зв'язків</a:t>
            </a:r>
            <a:r>
              <a:rPr lang="uk-UA" dirty="0"/>
              <a:t> індивіда. Тоді все, що відбувається, він розглядає під кутом зору події, яка спричиняє фрустрацію. Остання може стосуватися не лише майбутнього чи теперішнього, а й минулого. Залежно від цього розрізняють характер емоції: у першому разі це буде страх, у другому — гнів, у третьому — сум.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6" y="3659777"/>
            <a:ext cx="4079694" cy="2898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35" y="833029"/>
            <a:ext cx="3253877" cy="24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41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098" y="2281647"/>
            <a:ext cx="10929256" cy="425849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sz="3400" b="1" dirty="0"/>
              <a:t>Почуття,</a:t>
            </a:r>
            <a:r>
              <a:rPr lang="uk-UA" sz="3400" dirty="0"/>
              <a:t> що характеризують розмаїття емоційного життя індивіда, за­лежно від їх предмета поділяються на моральні, інтелектуальні та есте­тичні.</a:t>
            </a:r>
          </a:p>
          <a:p>
            <a:r>
              <a:rPr lang="uk-UA" sz="3400" dirty="0"/>
              <a:t>Моральні почуття відбивають ставлення індивіда до інших людей, суспільства та самого себе. Вони ґрунтуються на освоєних ним соціаль­них нормах і сигналізують про ступінь відповідності цим нормам найріз­номанітніших явищ життя. Прикладами таких почуттів є: патріотизм, почуття обов'язку, товариськості, співчуття, емпатії та симпатії. Особли­ву роль серед них відіграє кохання — мірило морального ставлення однієї людини до іншої. Рівень розвитку моральних почуттів може бути досить повною характеристикою особистості.</a:t>
            </a:r>
          </a:p>
          <a:p>
            <a:r>
              <a:rPr lang="uk-UA" sz="3400" dirty="0"/>
              <a:t>Інтелектуальні (пізнавальні) почуття виникають у зв'язку з пізна­вальною діяльністю, спрямованою на теоретичне освоєння дійсності. Вони базуються на пізнавальній потребі індивіда, а тому оцінюють успішність відповідної діяльності і сигналізують про ступінь задоволення цієї потреби. Передусім, це інтерес — суб'єктивна форма існування пізна­вальної потреби, та ціла гама таких почуттів, як допитливість, цікавість, здивування, прикрість, розчарування тощо. Вони пронизують усі пізна­вальні процеси, де виконують виразну регулятивну функцію</a:t>
            </a:r>
          </a:p>
          <a:p>
            <a:r>
              <a:rPr lang="uk-UA" sz="3400" dirty="0"/>
              <a:t>Естетичні почуття переживає індивід, який сприймає оточення з погляду його уявлення про прекрасне або огидне. Як і почуття взагалі, естетичні почуття ґрунтуються на соціальних нормах, які у цьому разі є критерієм естетичного ставлення до дійсності. Найчастіше вони виникають під час сприймання творів мистецтва і мають широкий спектр проявів: від легкого хвилювання до глибокої схвильованості.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12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400" y="2446746"/>
            <a:ext cx="10531949" cy="42545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2500" b="1" dirty="0"/>
              <a:t>Мета вивчення дисципліни</a:t>
            </a:r>
            <a:r>
              <a:rPr lang="uk-UA" sz="2500" dirty="0"/>
              <a:t>: ознайомитись з </a:t>
            </a:r>
            <a:r>
              <a:rPr lang="uk-UA" sz="2200" dirty="0"/>
              <a:t>основами знань теорії і практики проведення роботи з профілактики та корекції професійного вигорання як найефективніших способів профілактики та корекції психічного здоров'я фахівця, а, також, зниження ризику розвитку професійної деформації його особистості.</a:t>
            </a:r>
          </a:p>
          <a:p>
            <a:pPr marL="0" indent="0">
              <a:buNone/>
            </a:pPr>
            <a:r>
              <a:rPr lang="uk-UA" sz="2500" b="1" dirty="0"/>
              <a:t>Завдання вивчення дисципліни : </a:t>
            </a:r>
            <a:endParaRPr lang="uk-UA" sz="2500" dirty="0"/>
          </a:p>
          <a:p>
            <a:r>
              <a:rPr lang="uk-UA" sz="2200" dirty="0"/>
              <a:t> визначення поняття «професійне вигорання» і його ролі в ефективній діяльності фахівця ;</a:t>
            </a:r>
          </a:p>
          <a:p>
            <a:r>
              <a:rPr lang="uk-UA" sz="2200" dirty="0"/>
              <a:t>знайомство з основними поняттями професійної діяльності, способами і засобами професійного розвитку, профілактики особистісної деформації;</a:t>
            </a:r>
          </a:p>
          <a:p>
            <a:pPr lvl="0"/>
            <a:r>
              <a:rPr lang="uk-UA" sz="2200" dirty="0"/>
              <a:t>ознайомитись з теоретичними підходами до проблеми емоцій та почуттів, дати уявлення про структуру емоційної сфери особистості та класифікацію емоцій; </a:t>
            </a:r>
          </a:p>
          <a:p>
            <a:r>
              <a:rPr lang="uk-UA" sz="2200" dirty="0" smtClean="0"/>
              <a:t>формування </a:t>
            </a:r>
            <a:r>
              <a:rPr lang="uk-UA" sz="2200" dirty="0"/>
              <a:t>уявлень про професійне здоров'я і його співвідношенні з психологічним здоров'ям;</a:t>
            </a:r>
          </a:p>
          <a:p>
            <a:r>
              <a:rPr lang="uk-UA" sz="2200" dirty="0"/>
              <a:t> формування здатності до рефлексії та навчання аналізу різних сторін свого професійного «Я», професійної ідентичності;</a:t>
            </a:r>
          </a:p>
          <a:p>
            <a:r>
              <a:rPr lang="uk-UA" sz="2200" dirty="0"/>
              <a:t>формування ціннісного ставлення до психологічних закономірностей професійної самореалізації, до об'єктивних і суб'єктивних факторів досягнення професіоналізму в трудовій діяльності;</a:t>
            </a:r>
          </a:p>
          <a:p>
            <a:r>
              <a:rPr lang="uk-UA" sz="2200" dirty="0"/>
              <a:t> знайомство з основами психічної саморегуляції професіонала як умови профілактики професійного вигорання;</a:t>
            </a:r>
          </a:p>
          <a:p>
            <a:r>
              <a:rPr lang="uk-UA" sz="2200" dirty="0"/>
              <a:t> знайомство з основними поняттями, що визначають специфіку професійного вигорання фахівця 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159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421" y="749931"/>
            <a:ext cx="8761413" cy="1049685"/>
          </a:xfrm>
        </p:spPr>
        <p:txBody>
          <a:bodyPr/>
          <a:lstStyle/>
          <a:p>
            <a:pPr algn="ctr"/>
            <a:r>
              <a:rPr lang="uk-UA" dirty="0" smtClean="0"/>
              <a:t>Поняття емоційних станів. Історія вивчення та класифікації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Емоційні стани представляють собою клас явищ, який охоплює як примітивні потяги, так і складні форми емоційного життя. </a:t>
            </a:r>
          </a:p>
          <a:p>
            <a:pPr marL="0" indent="0">
              <a:buNone/>
            </a:pPr>
            <a:r>
              <a:rPr lang="uk-UA" dirty="0"/>
              <a:t>Визначення поняття «емоційний стан» має ряд особливостей:</a:t>
            </a:r>
          </a:p>
          <a:p>
            <a:pPr lvl="0"/>
            <a:r>
              <a:rPr lang="uk-UA" dirty="0"/>
              <a:t>визначення емоційних станів </a:t>
            </a:r>
            <a:r>
              <a:rPr lang="uk-UA" dirty="0" err="1"/>
              <a:t>ускладнюється</a:t>
            </a:r>
            <a:r>
              <a:rPr lang="uk-UA" dirty="0"/>
              <a:t> тим, що вони інтегровані з іншими властивостями, процесами і станами;</a:t>
            </a:r>
          </a:p>
          <a:p>
            <a:r>
              <a:rPr lang="uk-UA" dirty="0"/>
              <a:t>різні підходи до визначення понять «емоції» та «емоційні стани»: одна група дослідників емоції ототожнюють з почуттями й переживаннями, друга група диференціюють </a:t>
            </a:r>
            <a:r>
              <a:rPr lang="uk-UA" dirty="0" smtClean="0"/>
              <a:t>їх.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698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76272"/>
            <a:ext cx="10177769" cy="423153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b="1" dirty="0"/>
              <a:t>Емоції </a:t>
            </a:r>
            <a:r>
              <a:rPr lang="uk-UA" b="1" dirty="0" smtClean="0"/>
              <a:t>: </a:t>
            </a:r>
          </a:p>
          <a:p>
            <a:r>
              <a:rPr lang="uk-UA" dirty="0" smtClean="0"/>
              <a:t>властивості </a:t>
            </a:r>
            <a:r>
              <a:rPr lang="uk-UA" dirty="0"/>
              <a:t>людини, у яких виявляється позитивне або негативне ставлення індивіда до певних об’єктів, сфер діяльності, до інших людей, до самого себе </a:t>
            </a:r>
            <a:endParaRPr lang="uk-UA" dirty="0" smtClean="0"/>
          </a:p>
          <a:p>
            <a:r>
              <a:rPr lang="uk-UA" dirty="0" smtClean="0"/>
              <a:t>відповідні </a:t>
            </a:r>
            <a:r>
              <a:rPr lang="uk-UA" dirty="0"/>
              <a:t>реакції на зовнішні та внутрішні подразники, які проявляються у вигляді задоволення або незадоволення, радості, страху, гніву тощо; </a:t>
            </a:r>
            <a:r>
              <a:rPr lang="uk-UA" dirty="0" smtClean="0"/>
              <a:t> </a:t>
            </a:r>
          </a:p>
          <a:p>
            <a:r>
              <a:rPr lang="uk-UA" dirty="0" smtClean="0"/>
              <a:t>особливий клас психічних станів</a:t>
            </a:r>
            <a:r>
              <a:rPr lang="uk-UA" dirty="0"/>
              <a:t>, </a:t>
            </a:r>
            <a:r>
              <a:rPr lang="uk-UA" dirty="0" smtClean="0"/>
              <a:t>які відображають ставлення людини </a:t>
            </a:r>
            <a:r>
              <a:rPr lang="uk-UA" dirty="0"/>
              <a:t>до </a:t>
            </a:r>
            <a:r>
              <a:rPr lang="uk-UA" dirty="0" smtClean="0"/>
              <a:t>навколишнього світу</a:t>
            </a:r>
            <a:r>
              <a:rPr lang="uk-UA" dirty="0"/>
              <a:t>, до інших людей, до самої себе та до </a:t>
            </a:r>
            <a:r>
              <a:rPr lang="uk-UA" dirty="0" smtClean="0"/>
              <a:t>результатів своєї діяльності</a:t>
            </a:r>
            <a:r>
              <a:rPr lang="uk-UA" dirty="0"/>
              <a:t>; </a:t>
            </a:r>
            <a:endParaRPr lang="uk-UA" dirty="0" smtClean="0"/>
          </a:p>
          <a:p>
            <a:r>
              <a:rPr lang="uk-UA" dirty="0" smtClean="0"/>
              <a:t>психічні </a:t>
            </a:r>
            <a:r>
              <a:rPr lang="uk-UA" dirty="0"/>
              <a:t>стани і процеси в живих істот, у яких реалізуються їх ситуативні переживання; </a:t>
            </a:r>
            <a:endParaRPr lang="uk-UA" dirty="0" smtClean="0"/>
          </a:p>
          <a:p>
            <a:pPr marL="0" indent="0">
              <a:buNone/>
            </a:pPr>
            <a:endParaRPr lang="uk-UA" b="1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cs typeface="Times New Roman" panose="02020603050405020304" pitchFamily="18" charset="0"/>
              </a:rPr>
              <a:t>Почуття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uk-UA" dirty="0">
                <a:cs typeface="Times New Roman" panose="02020603050405020304" pitchFamily="18" charset="0"/>
              </a:rPr>
              <a:t>стійке емоційне ставлення людини до явищ дійсності, яке відображає значення цих явищ відповідно до її потреб і мотивів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051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емоцій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15" y="584059"/>
            <a:ext cx="6175169" cy="5697329"/>
          </a:xfrm>
        </p:spPr>
      </p:pic>
    </p:spTree>
    <p:extLst>
      <p:ext uri="{BB962C8B-B14F-4D97-AF65-F5344CB8AC3E}">
        <p14:creationId xmlns:p14="http://schemas.microsoft.com/office/powerpoint/2010/main" val="15281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Історія досліджень емоцій та емоційних станів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9038" y="2237362"/>
            <a:ext cx="8531158" cy="4620638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Давньоіндійські філософи стверджували, що всі почуття (гуни) діляться на світлі (</a:t>
            </a:r>
            <a:r>
              <a:rPr lang="uk-UA" dirty="0" err="1"/>
              <a:t>сатва</a:t>
            </a:r>
            <a:r>
              <a:rPr lang="uk-UA" dirty="0"/>
              <a:t>), пристрасні (</a:t>
            </a:r>
            <a:r>
              <a:rPr lang="uk-UA" dirty="0" err="1"/>
              <a:t>раджас</a:t>
            </a:r>
            <a:r>
              <a:rPr lang="uk-UA" dirty="0"/>
              <a:t>), темні (</a:t>
            </a:r>
            <a:r>
              <a:rPr lang="uk-UA" dirty="0" err="1"/>
              <a:t>тамас</a:t>
            </a:r>
            <a:r>
              <a:rPr lang="uk-UA" dirty="0"/>
              <a:t>). Вони нібито є живими духовними істотами, мають форму, розмір, колір. </a:t>
            </a:r>
            <a:r>
              <a:rPr lang="uk-UA" dirty="0" err="1"/>
              <a:t>Сатва</a:t>
            </a:r>
            <a:r>
              <a:rPr lang="uk-UA" dirty="0"/>
              <a:t> – це захоплення, просвітління, задоволення, терпіння, </a:t>
            </a:r>
            <a:r>
              <a:rPr lang="uk-UA" dirty="0" err="1"/>
              <a:t>незлосливість</a:t>
            </a:r>
            <a:r>
              <a:rPr lang="uk-UA" dirty="0"/>
              <a:t>, доброта. </a:t>
            </a:r>
            <a:r>
              <a:rPr lang="uk-UA" dirty="0" err="1"/>
              <a:t>Раджас</a:t>
            </a:r>
            <a:r>
              <a:rPr lang="uk-UA" dirty="0"/>
              <a:t> поєднують владність, егоїзм, зверхність, безсоромність, войовничість, ненависть. </a:t>
            </a:r>
            <a:r>
              <a:rPr lang="uk-UA" dirty="0" err="1"/>
              <a:t>Тамас</a:t>
            </a:r>
            <a:r>
              <a:rPr lang="uk-UA" dirty="0"/>
              <a:t> – це жадоба до їжі, пристрасть до гарного одягу, денного сну, легковір’я. Усі три гуни взаємодіють між собою </a:t>
            </a:r>
            <a:r>
              <a:rPr lang="uk-UA" dirty="0" smtClean="0"/>
              <a:t>постійно. </a:t>
            </a:r>
          </a:p>
          <a:p>
            <a:pPr algn="just"/>
            <a:r>
              <a:rPr lang="uk-UA" dirty="0" smtClean="0"/>
              <a:t>З </a:t>
            </a:r>
            <a:r>
              <a:rPr lang="uk-UA" dirty="0"/>
              <a:t>часів античної філософії висловлюється думка про емоції, як важливу умову поведінки людини. Античні філософи не виділяли емоції та почуття в окрему галузь, а об'єднували їх з пізнавальними процесами. </a:t>
            </a: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" y="4671911"/>
            <a:ext cx="2857201" cy="1942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7" y="2490281"/>
            <a:ext cx="2926406" cy="19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6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192" y="2295728"/>
            <a:ext cx="8825659" cy="4348264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Сприятлива основа для розглядання питань відносно природи людини, її внутрішнього світу створюється в епоху Відродження. Видатний італійський художник Леонардо да Вінчі виявляв науковий інтерес до природознавчих наук. Він був одним із засновників емпіричного методу. Пізнання світу, згідно з Леонардо да Вінчі, відбувається за допомогою почуттів, які збагачуються розумом. </a:t>
            </a:r>
          </a:p>
          <a:p>
            <a:r>
              <a:rPr lang="uk-UA" dirty="0" smtClean="0"/>
              <a:t>Представники </a:t>
            </a:r>
            <a:r>
              <a:rPr lang="uk-UA" dirty="0"/>
              <a:t>класичної західноєвропейської філософської думки </a:t>
            </a:r>
            <a:r>
              <a:rPr lang="uk-UA" dirty="0" err="1"/>
              <a:t>Р.Декарт</a:t>
            </a:r>
            <a:r>
              <a:rPr lang="uk-UA" dirty="0"/>
              <a:t>, </a:t>
            </a:r>
            <a:r>
              <a:rPr lang="uk-UA" dirty="0" err="1"/>
              <a:t>Б.Паскаль</a:t>
            </a:r>
            <a:r>
              <a:rPr lang="uk-UA" dirty="0"/>
              <a:t>, </a:t>
            </a:r>
            <a:r>
              <a:rPr lang="uk-UA" dirty="0" err="1"/>
              <a:t>Б.Спіноза</a:t>
            </a:r>
            <a:r>
              <a:rPr lang="uk-UA" dirty="0"/>
              <a:t>, </a:t>
            </a:r>
            <a:r>
              <a:rPr lang="uk-UA" dirty="0" err="1"/>
              <a:t>І.Кант</a:t>
            </a:r>
            <a:r>
              <a:rPr lang="uk-UA" dirty="0"/>
              <a:t>, </a:t>
            </a:r>
            <a:r>
              <a:rPr lang="uk-UA" dirty="0" err="1"/>
              <a:t>Л.Фейєрбах</a:t>
            </a:r>
            <a:r>
              <a:rPr lang="uk-UA" dirty="0"/>
              <a:t>, </a:t>
            </a:r>
            <a:r>
              <a:rPr lang="uk-UA" dirty="0" err="1"/>
              <a:t>Ж.Ж.Руссо</a:t>
            </a:r>
            <a:r>
              <a:rPr lang="uk-UA" dirty="0"/>
              <a:t>, в роботах яких відображені проблеми цілісності людської особистості, її духовності, робили спроби впорядкування емпіричного матеріалу про прояви емоцій, та переведення їх на мову </a:t>
            </a:r>
            <a:r>
              <a:rPr lang="uk-UA" dirty="0" smtClean="0"/>
              <a:t>визначень. </a:t>
            </a:r>
          </a:p>
          <a:p>
            <a:r>
              <a:rPr lang="uk-UA" dirty="0" err="1" smtClean="0"/>
              <a:t>Ф.Шиллер</a:t>
            </a:r>
            <a:r>
              <a:rPr lang="uk-UA" dirty="0" smtClean="0"/>
              <a:t> </a:t>
            </a:r>
            <a:r>
              <a:rPr lang="uk-UA" dirty="0"/>
              <a:t>дійшов до висновку, що два аспекти людської природи - розсудливість та почуттєвість, їх єдність, визначають внутрішню гармонію людини. Через різноманітні, і в першу чергу, естетичні емоції здійснюється процес поступового духовного збагачення людини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51" y="497732"/>
            <a:ext cx="2597253" cy="2692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52" y="3317132"/>
            <a:ext cx="2597252" cy="33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0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Філософи та психологи </a:t>
            </a:r>
            <a:r>
              <a:rPr lang="en-US" dirty="0"/>
              <a:t>XVIII </a:t>
            </a:r>
            <a:r>
              <a:rPr lang="uk-UA" dirty="0"/>
              <a:t>та </a:t>
            </a:r>
            <a:r>
              <a:rPr lang="en-US" dirty="0"/>
              <a:t>XIX </a:t>
            </a:r>
            <a:r>
              <a:rPr lang="uk-UA" dirty="0"/>
              <a:t>ст. також не дійшли єдиної точки зору щодо емоцій. Найбільш розповсюдженою позицією була так звана </a:t>
            </a:r>
            <a:r>
              <a:rPr lang="uk-UA" dirty="0" err="1"/>
              <a:t>інтелектуалістична</a:t>
            </a:r>
            <a:r>
              <a:rPr lang="uk-UA" dirty="0"/>
              <a:t>: органічні прояви є наслідком психічних явищ. </a:t>
            </a:r>
            <a:endParaRPr lang="uk-UA" dirty="0" smtClean="0"/>
          </a:p>
          <a:p>
            <a:r>
              <a:rPr lang="uk-UA" dirty="0"/>
              <a:t>Перші наукові тлумачення емоцій з’явились в кінці ХІХ ст. Щодо їх виникнення, то існуючі теорії можна розділити на дві групи. Одні теорії визнають самостійне походження емоцій; інші – розглядають емоції як вторинне стосовно пізнавальних процесів явище. Першу групу теорій можна назвати групою біологічною, іншу – психологічною.</a:t>
            </a:r>
          </a:p>
        </p:txBody>
      </p:sp>
    </p:spTree>
    <p:extLst>
      <p:ext uri="{BB962C8B-B14F-4D97-AF65-F5344CB8AC3E}">
        <p14:creationId xmlns:p14="http://schemas.microsoft.com/office/powerpoint/2010/main" val="2336254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566" y="2373549"/>
            <a:ext cx="11167353" cy="3871609"/>
          </a:xfrm>
        </p:spPr>
        <p:txBody>
          <a:bodyPr>
            <a:normAutofit/>
          </a:bodyPr>
          <a:lstStyle/>
          <a:p>
            <a:pPr algn="just"/>
            <a:endParaRPr lang="uk-UA" dirty="0" smtClean="0"/>
          </a:p>
          <a:p>
            <a:pPr algn="just"/>
            <a:r>
              <a:rPr lang="uk-UA" dirty="0" err="1" smtClean="0"/>
              <a:t>Л.Виготський</a:t>
            </a:r>
            <a:r>
              <a:rPr lang="uk-UA" dirty="0"/>
              <a:t>, О</a:t>
            </a:r>
            <a:r>
              <a:rPr lang="uk-UA" dirty="0" smtClean="0"/>
              <a:t>. Леонтьєв</a:t>
            </a:r>
            <a:r>
              <a:rPr lang="uk-UA" dirty="0"/>
              <a:t>, С</a:t>
            </a:r>
            <a:r>
              <a:rPr lang="uk-UA" dirty="0" smtClean="0"/>
              <a:t>. </a:t>
            </a:r>
            <a:r>
              <a:rPr lang="uk-UA" dirty="0" err="1" smtClean="0"/>
              <a:t>Рубінштейн</a:t>
            </a:r>
            <a:r>
              <a:rPr lang="uk-UA" dirty="0" smtClean="0"/>
              <a:t> </a:t>
            </a:r>
            <a:r>
              <a:rPr lang="uk-UA" dirty="0"/>
              <a:t>та ін. встановили ряд важливих положень розвитку психічних процесів, серед яких важливе місце посідає дослідження функціонування й розвитку емоцій. Емоції присутні і тваринам, але у людини вони набувають особливої глибини і мають багато відтінків. Почуття вищого порядку, такі як пізнавальні, моральні, естетичні виявляються тільки у людини. Складність природи почуттів чітко простежуються при дослідженні процесів розвитку емоційної сфери </a:t>
            </a:r>
            <a:r>
              <a:rPr lang="uk-UA" dirty="0" smtClean="0"/>
              <a:t>людини. </a:t>
            </a:r>
          </a:p>
          <a:p>
            <a:pPr algn="just"/>
            <a:r>
              <a:rPr lang="uk-UA" dirty="0" smtClean="0"/>
              <a:t>У </a:t>
            </a:r>
            <a:r>
              <a:rPr lang="uk-UA" dirty="0"/>
              <a:t>вітчизняній психологічній літературі підкреслюється, що емоції - це психологічні стани, різновид переживань, які обумовлені не грою внутрішніх інстинктивних сил, а стосунками людини з навколишнім світом. В сучасній психології затвердилась думка, що протягом дитинства емоції, під впливом навколишнього світу, умов виховання, проходять шлях прогресивного розвитку.</a:t>
            </a:r>
          </a:p>
        </p:txBody>
      </p:sp>
    </p:spTree>
    <p:extLst>
      <p:ext uri="{BB962C8B-B14F-4D97-AF65-F5344CB8AC3E}">
        <p14:creationId xmlns:p14="http://schemas.microsoft.com/office/powerpoint/2010/main" val="3951799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</TotalTime>
  <Words>1090</Words>
  <Application>Microsoft Office PowerPoint</Application>
  <PresentationFormat>Широкоэкранный</PresentationFormat>
  <Paragraphs>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Совет директоров</vt:lpstr>
      <vt:lpstr>ЛЕКЦІЯ 1</vt:lpstr>
      <vt:lpstr>Презентация PowerPoint</vt:lpstr>
      <vt:lpstr>Поняття емоційних станів. Історія вивчення та класифікації</vt:lpstr>
      <vt:lpstr>Презентация PowerPoint</vt:lpstr>
      <vt:lpstr>Приклади емоцій</vt:lpstr>
      <vt:lpstr>Історія досліджень емоцій та емоційних станів</vt:lpstr>
      <vt:lpstr>Презентация PowerPoint</vt:lpstr>
      <vt:lpstr>Презентация PowerPoint</vt:lpstr>
      <vt:lpstr>Презентация PowerPoint</vt:lpstr>
      <vt:lpstr>Емоції класифікують як </vt:lpstr>
      <vt:lpstr>Властивості емоцій</vt:lpstr>
      <vt:lpstr>Види емоцій</vt:lpstr>
      <vt:lpstr>Презентация PowerPoint</vt:lpstr>
      <vt:lpstr>Види емоційних станів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Acer</dc:creator>
  <cp:lastModifiedBy>Acer</cp:lastModifiedBy>
  <cp:revision>1</cp:revision>
  <dcterms:created xsi:type="dcterms:W3CDTF">2023-09-05T05:36:03Z</dcterms:created>
  <dcterms:modified xsi:type="dcterms:W3CDTF">2023-09-05T05:41:06Z</dcterms:modified>
</cp:coreProperties>
</file>