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80" r:id="rId15"/>
    <p:sldId id="282" r:id="rId16"/>
    <p:sldId id="281" r:id="rId17"/>
    <p:sldId id="269" r:id="rId18"/>
    <p:sldId id="270" r:id="rId19"/>
    <p:sldId id="271" r:id="rId20"/>
    <p:sldId id="277" r:id="rId21"/>
    <p:sldId id="272" r:id="rId22"/>
    <p:sldId id="273" r:id="rId23"/>
    <p:sldId id="274" r:id="rId24"/>
    <p:sldId id="284" r:id="rId25"/>
    <p:sldId id="275" r:id="rId26"/>
    <p:sldId id="283" r:id="rId27"/>
    <p:sldId id="276" r:id="rId28"/>
    <p:sldId id="278" r:id="rId29"/>
    <p:sldId id="285" r:id="rId30"/>
    <p:sldId id="288" r:id="rId31"/>
    <p:sldId id="302" r:id="rId32"/>
    <p:sldId id="290" r:id="rId33"/>
    <p:sldId id="293" r:id="rId34"/>
    <p:sldId id="318" r:id="rId35"/>
    <p:sldId id="319" r:id="rId36"/>
    <p:sldId id="310" r:id="rId37"/>
    <p:sldId id="320" r:id="rId38"/>
    <p:sldId id="321" r:id="rId39"/>
    <p:sldId id="313" r:id="rId40"/>
    <p:sldId id="323" r:id="rId41"/>
    <p:sldId id="324" r:id="rId42"/>
    <p:sldId id="325" r:id="rId43"/>
    <p:sldId id="326" r:id="rId44"/>
    <p:sldId id="327" r:id="rId45"/>
    <p:sldId id="332" r:id="rId46"/>
    <p:sldId id="328" r:id="rId47"/>
    <p:sldId id="329" r:id="rId48"/>
    <p:sldId id="330" r:id="rId49"/>
    <p:sldId id="331" r:id="rId5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93BA0-9638-40E1-9FE7-A7F5C0385C30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6731F049-2E1C-4096-A289-5BC3123F0180}">
      <dgm:prSet phldrT="[Текст]" custT="1"/>
      <dgm:spPr/>
      <dgm:t>
        <a:bodyPr/>
        <a:lstStyle/>
        <a:p>
          <a:r>
            <a:rPr lang="uk-UA" sz="2400" b="0" dirty="0" smtClean="0"/>
            <a:t>1. </a:t>
          </a:r>
          <a:r>
            <a:rPr lang="ru-RU" sz="2400" b="0" i="0" dirty="0" err="1" smtClean="0"/>
            <a:t>Стадія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тривоги</a:t>
          </a:r>
          <a:endParaRPr lang="ru-RU" sz="2400" b="0" i="0" dirty="0" smtClean="0"/>
        </a:p>
        <a:p>
          <a:endParaRPr lang="ru-RU" sz="1600" b="0" dirty="0"/>
        </a:p>
      </dgm:t>
    </dgm:pt>
    <dgm:pt modelId="{21284980-9524-433F-AB48-6596BCBE47F5}" type="parTrans" cxnId="{910BA119-F424-4439-8163-0D3CF9595261}">
      <dgm:prSet/>
      <dgm:spPr/>
      <dgm:t>
        <a:bodyPr/>
        <a:lstStyle/>
        <a:p>
          <a:endParaRPr lang="ru-RU"/>
        </a:p>
      </dgm:t>
    </dgm:pt>
    <dgm:pt modelId="{DD14F0C9-28A1-4C7A-A911-59EDAA80D14A}" type="sibTrans" cxnId="{910BA119-F424-4439-8163-0D3CF9595261}">
      <dgm:prSet/>
      <dgm:spPr/>
      <dgm:t>
        <a:bodyPr/>
        <a:lstStyle/>
        <a:p>
          <a:endParaRPr lang="ru-RU"/>
        </a:p>
      </dgm:t>
    </dgm:pt>
    <dgm:pt modelId="{A2C83BDB-59A4-4C85-BCC0-AE7E05F84F8C}">
      <dgm:prSet phldrT="[Текст]" custT="1"/>
      <dgm:spPr/>
      <dgm:t>
        <a:bodyPr/>
        <a:lstStyle/>
        <a:p>
          <a:r>
            <a:rPr lang="ru-RU" sz="2400" b="0" i="0" dirty="0" smtClean="0"/>
            <a:t>2. </a:t>
          </a:r>
          <a:r>
            <a:rPr lang="ru-RU" sz="2400" b="0" i="0" dirty="0" err="1" smtClean="0"/>
            <a:t>Стадія</a:t>
          </a:r>
          <a:r>
            <a:rPr lang="ru-RU" sz="2400" b="0" i="0" dirty="0" smtClean="0"/>
            <a:t> опору</a:t>
          </a:r>
          <a:endParaRPr lang="ru-RU" sz="2400" b="0" dirty="0"/>
        </a:p>
      </dgm:t>
    </dgm:pt>
    <dgm:pt modelId="{74833EBE-7E8D-4838-AD79-3F657920E9D9}" type="parTrans" cxnId="{E13CB800-3DE1-41FD-9FE7-12A3F3224466}">
      <dgm:prSet/>
      <dgm:spPr/>
      <dgm:t>
        <a:bodyPr/>
        <a:lstStyle/>
        <a:p>
          <a:endParaRPr lang="ru-RU"/>
        </a:p>
      </dgm:t>
    </dgm:pt>
    <dgm:pt modelId="{6BDC0C1A-1B36-4488-B461-2DA10F9C8D48}" type="sibTrans" cxnId="{E13CB800-3DE1-41FD-9FE7-12A3F3224466}">
      <dgm:prSet/>
      <dgm:spPr/>
      <dgm:t>
        <a:bodyPr/>
        <a:lstStyle/>
        <a:p>
          <a:endParaRPr lang="ru-RU"/>
        </a:p>
      </dgm:t>
    </dgm:pt>
    <dgm:pt modelId="{6E0C4CE8-82E3-4F25-86BD-311E20C76676}">
      <dgm:prSet phldrT="[Текст]" custT="1"/>
      <dgm:spPr/>
      <dgm:t>
        <a:bodyPr/>
        <a:lstStyle/>
        <a:p>
          <a:r>
            <a:rPr lang="ru-RU" sz="2400" b="0" i="0" dirty="0" smtClean="0"/>
            <a:t>3. </a:t>
          </a:r>
          <a:r>
            <a:rPr lang="ru-RU" sz="2400" b="0" i="0" dirty="0" err="1" smtClean="0"/>
            <a:t>Стадія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виснаження</a:t>
          </a:r>
          <a:endParaRPr lang="ru-RU" sz="2400" b="0" dirty="0"/>
        </a:p>
      </dgm:t>
    </dgm:pt>
    <dgm:pt modelId="{CB43E488-55C0-49B4-AA2C-62AF4EBD7784}" type="parTrans" cxnId="{79BB9721-4A7A-434E-889B-FCCCDE307316}">
      <dgm:prSet/>
      <dgm:spPr/>
      <dgm:t>
        <a:bodyPr/>
        <a:lstStyle/>
        <a:p>
          <a:endParaRPr lang="ru-RU"/>
        </a:p>
      </dgm:t>
    </dgm:pt>
    <dgm:pt modelId="{011DAAF4-4113-4AE6-9299-036F0723AF97}" type="sibTrans" cxnId="{79BB9721-4A7A-434E-889B-FCCCDE307316}">
      <dgm:prSet/>
      <dgm:spPr/>
      <dgm:t>
        <a:bodyPr/>
        <a:lstStyle/>
        <a:p>
          <a:endParaRPr lang="ru-RU"/>
        </a:p>
      </dgm:t>
    </dgm:pt>
    <dgm:pt modelId="{B6B8B6C9-81FC-4AE2-83D6-DEE2389D340F}" type="pres">
      <dgm:prSet presAssocID="{0A393BA0-9638-40E1-9FE7-A7F5C0385C30}" presName="arrowDiagram" presStyleCnt="0">
        <dgm:presLayoutVars>
          <dgm:chMax val="5"/>
          <dgm:dir/>
          <dgm:resizeHandles val="exact"/>
        </dgm:presLayoutVars>
      </dgm:prSet>
      <dgm:spPr/>
    </dgm:pt>
    <dgm:pt modelId="{3A088C7A-AA6A-4C52-B2A4-72BC5F4B21FA}" type="pres">
      <dgm:prSet presAssocID="{0A393BA0-9638-40E1-9FE7-A7F5C0385C30}" presName="arrow" presStyleLbl="bgShp" presStyleIdx="0" presStyleCnt="1" custScaleX="118810" custLinFactNeighborX="0" custLinFactNeighborY="-9281"/>
      <dgm:spPr>
        <a:solidFill>
          <a:schemeClr val="bg2">
            <a:lumMod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59BF478-90A1-456D-B5F4-B0F190B2DC61}" type="pres">
      <dgm:prSet presAssocID="{0A393BA0-9638-40E1-9FE7-A7F5C0385C30}" presName="arrowDiagram3" presStyleCnt="0"/>
      <dgm:spPr/>
    </dgm:pt>
    <dgm:pt modelId="{00245059-FF65-41A6-B33B-36E9624EAAB9}" type="pres">
      <dgm:prSet presAssocID="{6731F049-2E1C-4096-A289-5BC3123F0180}" presName="bullet3a" presStyleLbl="node1" presStyleIdx="0" presStyleCnt="3" custLinFactY="-16759" custLinFactNeighborX="-89286" custLinFactNeighborY="-100000"/>
      <dgm:spPr/>
      <dgm:t>
        <a:bodyPr/>
        <a:lstStyle/>
        <a:p>
          <a:endParaRPr lang="ru-RU"/>
        </a:p>
      </dgm:t>
    </dgm:pt>
    <dgm:pt modelId="{33FEBF90-3F63-4919-A456-1DD784515F91}" type="pres">
      <dgm:prSet presAssocID="{6731F049-2E1C-4096-A289-5BC3123F0180}" presName="textBox3a" presStyleLbl="revTx" presStyleIdx="0" presStyleCnt="3" custScaleX="164428" custScaleY="75230" custLinFactNeighborX="34783" custLinFactNeighborY="-1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D49A9-E729-49E6-BEED-BD28F8391F84}" type="pres">
      <dgm:prSet presAssocID="{A2C83BDB-59A4-4C85-BCC0-AE7E05F84F8C}" presName="bullet3b" presStyleLbl="node1" presStyleIdx="1" presStyleCnt="3"/>
      <dgm:spPr/>
    </dgm:pt>
    <dgm:pt modelId="{6EEB9370-3F39-4254-8AB1-DCF57DC608EA}" type="pres">
      <dgm:prSet presAssocID="{A2C83BDB-59A4-4C85-BCC0-AE7E05F84F8C}" presName="textBox3b" presStyleLbl="revTx" presStyleIdx="1" presStyleCnt="3" custScaleX="151498" custScaleY="37725" custLinFactNeighborX="21941" custLinFactNeighborY="-1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56A2E-72E4-404A-847C-B6E82887CCC5}" type="pres">
      <dgm:prSet presAssocID="{6E0C4CE8-82E3-4F25-86BD-311E20C76676}" presName="bullet3c" presStyleLbl="node1" presStyleIdx="2" presStyleCnt="3"/>
      <dgm:spPr/>
    </dgm:pt>
    <dgm:pt modelId="{A42399A3-EE89-4BE5-A27F-D294631253A7}" type="pres">
      <dgm:prSet presAssocID="{6E0C4CE8-82E3-4F25-86BD-311E20C76676}" presName="textBox3c" presStyleLbl="revTx" presStyleIdx="2" presStyleCnt="3" custScaleX="218229" custScaleY="27681" custLinFactNeighborX="32924" custLinFactNeighborY="-1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CB800-3DE1-41FD-9FE7-12A3F3224466}" srcId="{0A393BA0-9638-40E1-9FE7-A7F5C0385C30}" destId="{A2C83BDB-59A4-4C85-BCC0-AE7E05F84F8C}" srcOrd="1" destOrd="0" parTransId="{74833EBE-7E8D-4838-AD79-3F657920E9D9}" sibTransId="{6BDC0C1A-1B36-4488-B461-2DA10F9C8D48}"/>
    <dgm:cxn modelId="{96422972-D548-453D-A079-2E2A1024F78A}" type="presOf" srcId="{0A393BA0-9638-40E1-9FE7-A7F5C0385C30}" destId="{B6B8B6C9-81FC-4AE2-83D6-DEE2389D340F}" srcOrd="0" destOrd="0" presId="urn:microsoft.com/office/officeart/2005/8/layout/arrow2"/>
    <dgm:cxn modelId="{A2A22CDC-FF81-4AEF-B9CA-C43EAFC697E6}" type="presOf" srcId="{6E0C4CE8-82E3-4F25-86BD-311E20C76676}" destId="{A42399A3-EE89-4BE5-A27F-D294631253A7}" srcOrd="0" destOrd="0" presId="urn:microsoft.com/office/officeart/2005/8/layout/arrow2"/>
    <dgm:cxn modelId="{067D7929-41DE-4E48-B5D0-11872B8B8CB7}" type="presOf" srcId="{6731F049-2E1C-4096-A289-5BC3123F0180}" destId="{33FEBF90-3F63-4919-A456-1DD784515F91}" srcOrd="0" destOrd="0" presId="urn:microsoft.com/office/officeart/2005/8/layout/arrow2"/>
    <dgm:cxn modelId="{910BA119-F424-4439-8163-0D3CF9595261}" srcId="{0A393BA0-9638-40E1-9FE7-A7F5C0385C30}" destId="{6731F049-2E1C-4096-A289-5BC3123F0180}" srcOrd="0" destOrd="0" parTransId="{21284980-9524-433F-AB48-6596BCBE47F5}" sibTransId="{DD14F0C9-28A1-4C7A-A911-59EDAA80D14A}"/>
    <dgm:cxn modelId="{57305C03-5BFE-4A62-932A-08B6C9E42718}" type="presOf" srcId="{A2C83BDB-59A4-4C85-BCC0-AE7E05F84F8C}" destId="{6EEB9370-3F39-4254-8AB1-DCF57DC608EA}" srcOrd="0" destOrd="0" presId="urn:microsoft.com/office/officeart/2005/8/layout/arrow2"/>
    <dgm:cxn modelId="{79BB9721-4A7A-434E-889B-FCCCDE307316}" srcId="{0A393BA0-9638-40E1-9FE7-A7F5C0385C30}" destId="{6E0C4CE8-82E3-4F25-86BD-311E20C76676}" srcOrd="2" destOrd="0" parTransId="{CB43E488-55C0-49B4-AA2C-62AF4EBD7784}" sibTransId="{011DAAF4-4113-4AE6-9299-036F0723AF97}"/>
    <dgm:cxn modelId="{CDF37ECA-4510-4FC2-BF2B-1410A8579EFB}" type="presParOf" srcId="{B6B8B6C9-81FC-4AE2-83D6-DEE2389D340F}" destId="{3A088C7A-AA6A-4C52-B2A4-72BC5F4B21FA}" srcOrd="0" destOrd="0" presId="urn:microsoft.com/office/officeart/2005/8/layout/arrow2"/>
    <dgm:cxn modelId="{C277DE8B-92E9-492A-9227-55DA6EA869F7}" type="presParOf" srcId="{B6B8B6C9-81FC-4AE2-83D6-DEE2389D340F}" destId="{B59BF478-90A1-456D-B5F4-B0F190B2DC61}" srcOrd="1" destOrd="0" presId="urn:microsoft.com/office/officeart/2005/8/layout/arrow2"/>
    <dgm:cxn modelId="{2AD03145-E6B2-4AFD-813D-331D67C28A85}" type="presParOf" srcId="{B59BF478-90A1-456D-B5F4-B0F190B2DC61}" destId="{00245059-FF65-41A6-B33B-36E9624EAAB9}" srcOrd="0" destOrd="0" presId="urn:microsoft.com/office/officeart/2005/8/layout/arrow2"/>
    <dgm:cxn modelId="{9E5E1BC5-025C-42C1-BE2F-8E8BE711C6EF}" type="presParOf" srcId="{B59BF478-90A1-456D-B5F4-B0F190B2DC61}" destId="{33FEBF90-3F63-4919-A456-1DD784515F91}" srcOrd="1" destOrd="0" presId="urn:microsoft.com/office/officeart/2005/8/layout/arrow2"/>
    <dgm:cxn modelId="{9377D1CD-7D89-47A8-B598-32B83AFA675D}" type="presParOf" srcId="{B59BF478-90A1-456D-B5F4-B0F190B2DC61}" destId="{3ABD49A9-E729-49E6-BEED-BD28F8391F84}" srcOrd="2" destOrd="0" presId="urn:microsoft.com/office/officeart/2005/8/layout/arrow2"/>
    <dgm:cxn modelId="{078A04F6-3596-4668-9240-FAAE177C4B14}" type="presParOf" srcId="{B59BF478-90A1-456D-B5F4-B0F190B2DC61}" destId="{6EEB9370-3F39-4254-8AB1-DCF57DC608EA}" srcOrd="3" destOrd="0" presId="urn:microsoft.com/office/officeart/2005/8/layout/arrow2"/>
    <dgm:cxn modelId="{6C53B630-619E-466D-862A-8AA3A06369F5}" type="presParOf" srcId="{B59BF478-90A1-456D-B5F4-B0F190B2DC61}" destId="{FEE56A2E-72E4-404A-847C-B6E82887CCC5}" srcOrd="4" destOrd="0" presId="urn:microsoft.com/office/officeart/2005/8/layout/arrow2"/>
    <dgm:cxn modelId="{C9C8FFA2-51BD-4EFC-9385-46D66CBD089B}" type="presParOf" srcId="{B59BF478-90A1-456D-B5F4-B0F190B2DC61}" destId="{A42399A3-EE89-4BE5-A27F-D294631253A7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E6812-9229-4020-AC0E-0AC5F32826A6}" type="doc">
      <dgm:prSet loTypeId="urn:microsoft.com/office/officeart/2005/8/layout/matrix2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FDC0140-1FE9-4871-BC05-AD1EA7B4FFE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Фізіологічні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endParaRPr lang="ru-RU" sz="2400" b="0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тиск, зміна ваги, підвищена пітливість; головні болі, порушення або втрата сну, апетиту, сексуальної активності</a:t>
          </a:r>
          <a:r>
            <a:rPr lang="uk-UA" sz="2400" dirty="0" smtClean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8E18661A-FB89-4A8C-ABCC-1052A9854CE1}" type="parTrans" cxnId="{AE5D3CC6-57E5-47CD-83A7-308728C0EA49}">
      <dgm:prSet/>
      <dgm:spPr/>
      <dgm:t>
        <a:bodyPr/>
        <a:lstStyle/>
        <a:p>
          <a:endParaRPr lang="ru-RU"/>
        </a:p>
      </dgm:t>
    </dgm:pt>
    <dgm:pt modelId="{63CAEB69-5FDB-400E-8943-97714454351C}" type="sibTrans" cxnId="{AE5D3CC6-57E5-47CD-83A7-308728C0EA49}">
      <dgm:prSet/>
      <dgm:spPr/>
      <dgm:t>
        <a:bodyPr/>
        <a:lstStyle/>
        <a:p>
          <a:endParaRPr lang="ru-RU"/>
        </a:p>
      </dgm:t>
    </dgm:pt>
    <dgm:pt modelId="{FFBB88FA-C5DA-4600-A4E4-33594C5B1F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Емоційні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endParaRPr lang="ru-RU" sz="24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дратівливість,гнів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занепокоєння, тривожність, почуття самотності, провини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56C7D-BFBE-47F3-84EF-C47E149A823C}" type="parTrans" cxnId="{AC14D011-9C49-4C9B-9CFD-6325624F87F9}">
      <dgm:prSet/>
      <dgm:spPr/>
      <dgm:t>
        <a:bodyPr/>
        <a:lstStyle/>
        <a:p>
          <a:endParaRPr lang="ru-RU"/>
        </a:p>
      </dgm:t>
    </dgm:pt>
    <dgm:pt modelId="{4544EDF1-F257-4E2C-BCC7-79659A30B3DF}" type="sibTrans" cxnId="{AC14D011-9C49-4C9B-9CFD-6325624F87F9}">
      <dgm:prSet/>
      <dgm:spPr/>
      <dgm:t>
        <a:bodyPr/>
        <a:lstStyle/>
        <a:p>
          <a:endParaRPr lang="ru-RU"/>
        </a:p>
      </dgm:t>
    </dgm:pt>
    <dgm:pt modelId="{B6155AD2-E426-4C73-8E1A-00803F1B159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Поведінкові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endParaRPr lang="ru-RU" sz="24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конфлікти, помилки при виконанні роботи</a:t>
          </a:r>
          <a:endParaRPr lang="ru-RU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метушливість і відчуття хронічної нестачі часу, посилення шкідливих звичок, </a:t>
          </a: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трудоголізм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62709-15F8-4D11-9427-C93538C4D0EB}" type="parTrans" cxnId="{80B58608-D005-4EAF-A2BE-230D2D80DA12}">
      <dgm:prSet/>
      <dgm:spPr/>
      <dgm:t>
        <a:bodyPr/>
        <a:lstStyle/>
        <a:p>
          <a:endParaRPr lang="ru-RU"/>
        </a:p>
      </dgm:t>
    </dgm:pt>
    <dgm:pt modelId="{2A7B9DB8-3AE3-4B82-9E03-E26AA0376AB2}" type="sibTrans" cxnId="{80B58608-D005-4EAF-A2BE-230D2D80DA12}">
      <dgm:prSet/>
      <dgm:spPr/>
      <dgm:t>
        <a:bodyPr/>
        <a:lstStyle/>
        <a:p>
          <a:endParaRPr lang="ru-RU"/>
        </a:p>
      </dgm:t>
    </dgm:pt>
    <dgm:pt modelId="{ABDCA01C-92FE-4EB2-9D50-FF507BD2157F}">
      <dgm:prSet phldrT="[Текст]" custT="1"/>
      <dgm:spPr/>
      <dgm:t>
        <a:bodyPr/>
        <a:lstStyle/>
        <a:p>
          <a:pPr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Когнітивні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погіршення пам'яті, уваги, постійне і нав'язливе повернення до однієї і тієї ж думки, труднощі в ухваленні рішень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10CD3-4524-464C-B162-3959A53C043F}" type="parTrans" cxnId="{34A416BF-FA54-432A-8252-EE5ADD728BCB}">
      <dgm:prSet/>
      <dgm:spPr/>
      <dgm:t>
        <a:bodyPr/>
        <a:lstStyle/>
        <a:p>
          <a:endParaRPr lang="ru-RU"/>
        </a:p>
      </dgm:t>
    </dgm:pt>
    <dgm:pt modelId="{AF8285A4-548D-4421-B1D6-76E5213F94D3}" type="sibTrans" cxnId="{34A416BF-FA54-432A-8252-EE5ADD728BCB}">
      <dgm:prSet/>
      <dgm:spPr/>
      <dgm:t>
        <a:bodyPr/>
        <a:lstStyle/>
        <a:p>
          <a:endParaRPr lang="ru-RU"/>
        </a:p>
      </dgm:t>
    </dgm:pt>
    <dgm:pt modelId="{69F1520B-4A9F-4BC1-8F3C-9A897B9FB675}" type="pres">
      <dgm:prSet presAssocID="{89AE6812-9229-4020-AC0E-0AC5F32826A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1A23C1-F40B-4397-A4D9-7872BBE0CC8C}" type="pres">
      <dgm:prSet presAssocID="{89AE6812-9229-4020-AC0E-0AC5F32826A6}" presName="axisShape" presStyleLbl="bgShp" presStyleIdx="0" presStyleCnt="1" custScaleX="183843"/>
      <dgm:spPr/>
    </dgm:pt>
    <dgm:pt modelId="{FF68767D-C6F4-45B5-9A72-76F7162D5925}" type="pres">
      <dgm:prSet presAssocID="{89AE6812-9229-4020-AC0E-0AC5F32826A6}" presName="rect1" presStyleLbl="node1" presStyleIdx="0" presStyleCnt="4" custScaleX="190763" custScaleY="109693" custLinFactNeighborX="-59664" custLinFactNeighborY="-2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C06FD-A07F-4BF2-B469-D2B9926ABDCD}" type="pres">
      <dgm:prSet presAssocID="{89AE6812-9229-4020-AC0E-0AC5F32826A6}" presName="rect2" presStyleLbl="node1" presStyleIdx="1" presStyleCnt="4" custScaleX="201836" custScaleY="109693" custLinFactNeighborX="66450" custLinFactNeighborY="-4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9C06-30A7-4A4F-8874-12759AD83B6E}" type="pres">
      <dgm:prSet presAssocID="{89AE6812-9229-4020-AC0E-0AC5F32826A6}" presName="rect3" presStyleLbl="node1" presStyleIdx="2" presStyleCnt="4" custScaleX="191631" custScaleY="109693" custLinFactNeighborX="-59015" custLinFactNeighborY="2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EA04F-3F5C-403A-AB91-F31B9264C504}" type="pres">
      <dgm:prSet presAssocID="{89AE6812-9229-4020-AC0E-0AC5F32826A6}" presName="rect4" presStyleLbl="node1" presStyleIdx="3" presStyleCnt="4" custScaleX="197285" custScaleY="109693" custLinFactNeighborX="67988" custLinFactNeighborY="2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416BF-FA54-432A-8252-EE5ADD728BCB}" srcId="{89AE6812-9229-4020-AC0E-0AC5F32826A6}" destId="{ABDCA01C-92FE-4EB2-9D50-FF507BD2157F}" srcOrd="3" destOrd="0" parTransId="{02B10CD3-4524-464C-B162-3959A53C043F}" sibTransId="{AF8285A4-548D-4421-B1D6-76E5213F94D3}"/>
    <dgm:cxn modelId="{AE5D3CC6-57E5-47CD-83A7-308728C0EA49}" srcId="{89AE6812-9229-4020-AC0E-0AC5F32826A6}" destId="{DFDC0140-1FE9-4871-BC05-AD1EA7B4FFE5}" srcOrd="0" destOrd="0" parTransId="{8E18661A-FB89-4A8C-ABCC-1052A9854CE1}" sibTransId="{63CAEB69-5FDB-400E-8943-97714454351C}"/>
    <dgm:cxn modelId="{34D46D87-1221-4315-BEE3-70B0EBA97C3C}" type="presOf" srcId="{B6155AD2-E426-4C73-8E1A-00803F1B1596}" destId="{53209C06-30A7-4A4F-8874-12759AD83B6E}" srcOrd="0" destOrd="0" presId="urn:microsoft.com/office/officeart/2005/8/layout/matrix2"/>
    <dgm:cxn modelId="{627DBF45-44A2-40C4-AB99-22F137269C09}" type="presOf" srcId="{DFDC0140-1FE9-4871-BC05-AD1EA7B4FFE5}" destId="{FF68767D-C6F4-45B5-9A72-76F7162D5925}" srcOrd="0" destOrd="0" presId="urn:microsoft.com/office/officeart/2005/8/layout/matrix2"/>
    <dgm:cxn modelId="{228730ED-6E2F-4D99-8889-269BDB40B887}" type="presOf" srcId="{FFBB88FA-C5DA-4600-A4E4-33594C5B1FF9}" destId="{680C06FD-A07F-4BF2-B469-D2B9926ABDCD}" srcOrd="0" destOrd="0" presId="urn:microsoft.com/office/officeart/2005/8/layout/matrix2"/>
    <dgm:cxn modelId="{D4E3E08E-6FF1-4D9D-9117-2EEDE2D9160E}" type="presOf" srcId="{ABDCA01C-92FE-4EB2-9D50-FF507BD2157F}" destId="{197EA04F-3F5C-403A-AB91-F31B9264C504}" srcOrd="0" destOrd="0" presId="urn:microsoft.com/office/officeart/2005/8/layout/matrix2"/>
    <dgm:cxn modelId="{AC14D011-9C49-4C9B-9CFD-6325624F87F9}" srcId="{89AE6812-9229-4020-AC0E-0AC5F32826A6}" destId="{FFBB88FA-C5DA-4600-A4E4-33594C5B1FF9}" srcOrd="1" destOrd="0" parTransId="{A2756C7D-BFBE-47F3-84EF-C47E149A823C}" sibTransId="{4544EDF1-F257-4E2C-BCC7-79659A30B3DF}"/>
    <dgm:cxn modelId="{098981C6-F205-4B93-BD35-D2F45F7CB9B7}" type="presOf" srcId="{89AE6812-9229-4020-AC0E-0AC5F32826A6}" destId="{69F1520B-4A9F-4BC1-8F3C-9A897B9FB675}" srcOrd="0" destOrd="0" presId="urn:microsoft.com/office/officeart/2005/8/layout/matrix2"/>
    <dgm:cxn modelId="{80B58608-D005-4EAF-A2BE-230D2D80DA12}" srcId="{89AE6812-9229-4020-AC0E-0AC5F32826A6}" destId="{B6155AD2-E426-4C73-8E1A-00803F1B1596}" srcOrd="2" destOrd="0" parTransId="{F7862709-15F8-4D11-9427-C93538C4D0EB}" sibTransId="{2A7B9DB8-3AE3-4B82-9E03-E26AA0376AB2}"/>
    <dgm:cxn modelId="{2B524D34-5FE1-470E-AD83-396C0AEC1F70}" type="presParOf" srcId="{69F1520B-4A9F-4BC1-8F3C-9A897B9FB675}" destId="{241A23C1-F40B-4397-A4D9-7872BBE0CC8C}" srcOrd="0" destOrd="0" presId="urn:microsoft.com/office/officeart/2005/8/layout/matrix2"/>
    <dgm:cxn modelId="{4E7E8B92-DED1-423D-B845-C3747963220F}" type="presParOf" srcId="{69F1520B-4A9F-4BC1-8F3C-9A897B9FB675}" destId="{FF68767D-C6F4-45B5-9A72-76F7162D5925}" srcOrd="1" destOrd="0" presId="urn:microsoft.com/office/officeart/2005/8/layout/matrix2"/>
    <dgm:cxn modelId="{54BC250C-1982-4AAD-B798-67EF19ED9ADE}" type="presParOf" srcId="{69F1520B-4A9F-4BC1-8F3C-9A897B9FB675}" destId="{680C06FD-A07F-4BF2-B469-D2B9926ABDCD}" srcOrd="2" destOrd="0" presId="urn:microsoft.com/office/officeart/2005/8/layout/matrix2"/>
    <dgm:cxn modelId="{9834F6D1-62C4-47E1-A731-EA8E77DE6058}" type="presParOf" srcId="{69F1520B-4A9F-4BC1-8F3C-9A897B9FB675}" destId="{53209C06-30A7-4A4F-8874-12759AD83B6E}" srcOrd="3" destOrd="0" presId="urn:microsoft.com/office/officeart/2005/8/layout/matrix2"/>
    <dgm:cxn modelId="{7B2B549A-E7BC-4DB9-BA27-13599E0F19C2}" type="presParOf" srcId="{69F1520B-4A9F-4BC1-8F3C-9A897B9FB675}" destId="{197EA04F-3F5C-403A-AB91-F31B9264C50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73F9E-1612-4F01-9DC8-005D634475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739D3B-206B-493E-8D3C-33305383CFE4}">
      <dgm:prSet/>
      <dgm:spPr/>
      <dgm:t>
        <a:bodyPr/>
        <a:lstStyle/>
        <a:p>
          <a:r>
            <a:rPr lang="uk-UA" dirty="0"/>
            <a:t>Починається приглушенням емоцій, згладжуванням гостроти почуттів і свіжості переживань; </a:t>
          </a:r>
          <a:r>
            <a:rPr lang="uk-UA" dirty="0" smtClean="0"/>
            <a:t>людина </a:t>
          </a:r>
          <a:r>
            <a:rPr lang="uk-UA" dirty="0"/>
            <a:t>зненацька зауважує: начебто все поки нормально, але ... нудно і порожньо на душі; </a:t>
          </a:r>
          <a:endParaRPr lang="en-US" dirty="0"/>
        </a:p>
      </dgm:t>
    </dgm:pt>
    <dgm:pt modelId="{C8C0F9FB-3845-4EA6-B48C-FAAC1C8B8227}" type="parTrans" cxnId="{E860371C-DF04-4C8E-AFED-B033F8D61C94}">
      <dgm:prSet/>
      <dgm:spPr/>
      <dgm:t>
        <a:bodyPr/>
        <a:lstStyle/>
        <a:p>
          <a:endParaRPr lang="en-US"/>
        </a:p>
      </dgm:t>
    </dgm:pt>
    <dgm:pt modelId="{440C8799-CAE6-438B-A270-213A59B56542}" type="sibTrans" cxnId="{E860371C-DF04-4C8E-AFED-B033F8D61C94}">
      <dgm:prSet/>
      <dgm:spPr/>
      <dgm:t>
        <a:bodyPr/>
        <a:lstStyle/>
        <a:p>
          <a:endParaRPr lang="en-US"/>
        </a:p>
      </dgm:t>
    </dgm:pt>
    <dgm:pt modelId="{1C9F0DD2-A130-415D-B22E-056ECDAAA273}">
      <dgm:prSet/>
      <dgm:spPr/>
      <dgm:t>
        <a:bodyPr/>
        <a:lstStyle/>
        <a:p>
          <a:r>
            <a:rPr lang="uk-UA" dirty="0"/>
            <a:t>Зникають позитивні емоції, з'являється деяка відстороненість у відносинах з членами сім'ї; </a:t>
          </a:r>
          <a:endParaRPr lang="en-US" dirty="0"/>
        </a:p>
      </dgm:t>
    </dgm:pt>
    <dgm:pt modelId="{8E69ECC6-5828-40DC-8A41-803B68715C3F}" type="parTrans" cxnId="{1F903EAC-297F-451D-AB5D-E59C1819128F}">
      <dgm:prSet/>
      <dgm:spPr/>
      <dgm:t>
        <a:bodyPr/>
        <a:lstStyle/>
        <a:p>
          <a:endParaRPr lang="en-US"/>
        </a:p>
      </dgm:t>
    </dgm:pt>
    <dgm:pt modelId="{CFB3B729-0886-4C63-8DDF-33A7DBFE9F24}" type="sibTrans" cxnId="{1F903EAC-297F-451D-AB5D-E59C1819128F}">
      <dgm:prSet/>
      <dgm:spPr/>
      <dgm:t>
        <a:bodyPr/>
        <a:lstStyle/>
        <a:p>
          <a:endParaRPr lang="en-US"/>
        </a:p>
      </dgm:t>
    </dgm:pt>
    <dgm:pt modelId="{BE704D7A-F658-4B76-9632-942970476E05}">
      <dgm:prSet/>
      <dgm:spPr/>
      <dgm:t>
        <a:bodyPr/>
        <a:lstStyle/>
        <a:p>
          <a:r>
            <a:rPr lang="uk-UA" dirty="0"/>
            <a:t>Виникає стан тривожності, незадоволеності; повертаючись додому, все частіше хочеться сказати: «Не лізьте до мене, дайте спокій!»</a:t>
          </a:r>
          <a:endParaRPr lang="en-US" dirty="0"/>
        </a:p>
      </dgm:t>
    </dgm:pt>
    <dgm:pt modelId="{50EA01C7-0832-4472-9B41-E2B612426191}" type="parTrans" cxnId="{043AA98E-22B0-4D88-967F-FEC43F4227B9}">
      <dgm:prSet/>
      <dgm:spPr/>
      <dgm:t>
        <a:bodyPr/>
        <a:lstStyle/>
        <a:p>
          <a:endParaRPr lang="en-US"/>
        </a:p>
      </dgm:t>
    </dgm:pt>
    <dgm:pt modelId="{C0660A4D-6250-484D-826E-C3844C6DB8CC}" type="sibTrans" cxnId="{043AA98E-22B0-4D88-967F-FEC43F4227B9}">
      <dgm:prSet/>
      <dgm:spPr/>
      <dgm:t>
        <a:bodyPr/>
        <a:lstStyle/>
        <a:p>
          <a:endParaRPr lang="en-US"/>
        </a:p>
      </dgm:t>
    </dgm:pt>
    <dgm:pt modelId="{10357F57-8E8C-43E8-922D-0D9F98342710}" type="pres">
      <dgm:prSet presAssocID="{E0473F9E-1612-4F01-9DC8-005D634475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EAAE1-30E4-41B9-B260-9D4270A62CC1}" type="pres">
      <dgm:prSet presAssocID="{47739D3B-206B-493E-8D3C-33305383CF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7D43C-AC70-40BF-BB1D-5FBD80DE08C0}" type="pres">
      <dgm:prSet presAssocID="{440C8799-CAE6-438B-A270-213A59B56542}" presName="spacer" presStyleCnt="0"/>
      <dgm:spPr/>
    </dgm:pt>
    <dgm:pt modelId="{535D35FB-7EE1-49FA-A573-922C7379C500}" type="pres">
      <dgm:prSet presAssocID="{1C9F0DD2-A130-415D-B22E-056ECDAAA273}" presName="parentText" presStyleLbl="node1" presStyleIdx="1" presStyleCnt="3" custScaleX="98286" custLinFactNeighborX="-408" custLinFactNeighborY="22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49B92-81D9-439E-8BC4-DFCCE4C37D6A}" type="pres">
      <dgm:prSet presAssocID="{CFB3B729-0886-4C63-8DDF-33A7DBFE9F24}" presName="spacer" presStyleCnt="0"/>
      <dgm:spPr/>
    </dgm:pt>
    <dgm:pt modelId="{5142B8D5-8201-474F-8018-1C322BD35896}" type="pres">
      <dgm:prSet presAssocID="{BE704D7A-F658-4B76-9632-942970476E05}" presName="parentText" presStyleLbl="node1" presStyleIdx="2" presStyleCnt="3" custLinFactY="26649" custLinFactNeighborX="743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71997-2C7D-4628-A0F0-6C61F806402E}" type="presOf" srcId="{E0473F9E-1612-4F01-9DC8-005D634475CF}" destId="{10357F57-8E8C-43E8-922D-0D9F98342710}" srcOrd="0" destOrd="0" presId="urn:microsoft.com/office/officeart/2005/8/layout/vList2"/>
    <dgm:cxn modelId="{E860371C-DF04-4C8E-AFED-B033F8D61C94}" srcId="{E0473F9E-1612-4F01-9DC8-005D634475CF}" destId="{47739D3B-206B-493E-8D3C-33305383CFE4}" srcOrd="0" destOrd="0" parTransId="{C8C0F9FB-3845-4EA6-B48C-FAAC1C8B8227}" sibTransId="{440C8799-CAE6-438B-A270-213A59B56542}"/>
    <dgm:cxn modelId="{F9FDA416-3662-49C8-BA5A-B48FB831645E}" type="presOf" srcId="{47739D3B-206B-493E-8D3C-33305383CFE4}" destId="{E01EAAE1-30E4-41B9-B260-9D4270A62CC1}" srcOrd="0" destOrd="0" presId="urn:microsoft.com/office/officeart/2005/8/layout/vList2"/>
    <dgm:cxn modelId="{C1EF9798-3D4E-40FB-8DFF-68755388C296}" type="presOf" srcId="{1C9F0DD2-A130-415D-B22E-056ECDAAA273}" destId="{535D35FB-7EE1-49FA-A573-922C7379C500}" srcOrd="0" destOrd="0" presId="urn:microsoft.com/office/officeart/2005/8/layout/vList2"/>
    <dgm:cxn modelId="{043AA98E-22B0-4D88-967F-FEC43F4227B9}" srcId="{E0473F9E-1612-4F01-9DC8-005D634475CF}" destId="{BE704D7A-F658-4B76-9632-942970476E05}" srcOrd="2" destOrd="0" parTransId="{50EA01C7-0832-4472-9B41-E2B612426191}" sibTransId="{C0660A4D-6250-484D-826E-C3844C6DB8CC}"/>
    <dgm:cxn modelId="{00FD5316-3E7D-4B17-80A0-22BEC563C820}" type="presOf" srcId="{BE704D7A-F658-4B76-9632-942970476E05}" destId="{5142B8D5-8201-474F-8018-1C322BD35896}" srcOrd="0" destOrd="0" presId="urn:microsoft.com/office/officeart/2005/8/layout/vList2"/>
    <dgm:cxn modelId="{1F903EAC-297F-451D-AB5D-E59C1819128F}" srcId="{E0473F9E-1612-4F01-9DC8-005D634475CF}" destId="{1C9F0DD2-A130-415D-B22E-056ECDAAA273}" srcOrd="1" destOrd="0" parTransId="{8E69ECC6-5828-40DC-8A41-803B68715C3F}" sibTransId="{CFB3B729-0886-4C63-8DDF-33A7DBFE9F24}"/>
    <dgm:cxn modelId="{8A5E0478-4BC8-4284-812E-82072A1E50F9}" type="presParOf" srcId="{10357F57-8E8C-43E8-922D-0D9F98342710}" destId="{E01EAAE1-30E4-41B9-B260-9D4270A62CC1}" srcOrd="0" destOrd="0" presId="urn:microsoft.com/office/officeart/2005/8/layout/vList2"/>
    <dgm:cxn modelId="{3C0E2674-4EC1-4C74-93EA-1552630272FE}" type="presParOf" srcId="{10357F57-8E8C-43E8-922D-0D9F98342710}" destId="{8CF7D43C-AC70-40BF-BB1D-5FBD80DE08C0}" srcOrd="1" destOrd="0" presId="urn:microsoft.com/office/officeart/2005/8/layout/vList2"/>
    <dgm:cxn modelId="{AB40FD35-1075-439E-A74C-9B02DDC17503}" type="presParOf" srcId="{10357F57-8E8C-43E8-922D-0D9F98342710}" destId="{535D35FB-7EE1-49FA-A573-922C7379C500}" srcOrd="2" destOrd="0" presId="urn:microsoft.com/office/officeart/2005/8/layout/vList2"/>
    <dgm:cxn modelId="{8A69A516-9BD5-4659-88ED-29FA585F757E}" type="presParOf" srcId="{10357F57-8E8C-43E8-922D-0D9F98342710}" destId="{FF449B92-81D9-439E-8BC4-DFCCE4C37D6A}" srcOrd="3" destOrd="0" presId="urn:microsoft.com/office/officeart/2005/8/layout/vList2"/>
    <dgm:cxn modelId="{46D8DD6F-88AB-4C18-8F55-7B1799222030}" type="presParOf" srcId="{10357F57-8E8C-43E8-922D-0D9F98342710}" destId="{5142B8D5-8201-474F-8018-1C322BD358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6C6641-327E-4789-AA44-138077F03DB8}" type="doc">
      <dgm:prSet loTypeId="urn:microsoft.com/office/officeart/2005/8/layout/vProcess5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8BCC5E4-359D-4255-B968-2CDB85482491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dirty="0" err="1">
              <a:solidFill>
                <a:schemeClr val="bg1"/>
              </a:solidFill>
            </a:rPr>
            <a:t>Виникають</a:t>
          </a:r>
          <a:r>
            <a:rPr lang="ru-RU" sz="2400" dirty="0">
              <a:solidFill>
                <a:schemeClr val="bg1"/>
              </a:solidFill>
            </a:rPr>
            <a:t> </a:t>
          </a:r>
          <a:r>
            <a:rPr lang="ru-RU" sz="2400" dirty="0" err="1">
              <a:solidFill>
                <a:schemeClr val="bg1"/>
              </a:solidFill>
            </a:rPr>
            <a:t>непорозуміння</a:t>
          </a:r>
          <a:r>
            <a:rPr lang="ru-RU" sz="2400" dirty="0">
              <a:solidFill>
                <a:schemeClr val="bg1"/>
              </a:solidFill>
            </a:rPr>
            <a:t> з </a:t>
          </a:r>
          <a:r>
            <a:rPr lang="ru-RU" sz="2400" dirty="0" err="1">
              <a:solidFill>
                <a:schemeClr val="bg1"/>
              </a:solidFill>
            </a:rPr>
            <a:t>колегами</a:t>
          </a:r>
          <a:r>
            <a:rPr lang="ru-RU" sz="2400" dirty="0">
              <a:solidFill>
                <a:schemeClr val="bg1"/>
              </a:solidFill>
            </a:rPr>
            <a:t> по </a:t>
          </a:r>
          <a:r>
            <a:rPr lang="ru-RU" sz="2400" dirty="0" err="1">
              <a:solidFill>
                <a:schemeClr val="bg1"/>
              </a:solidFill>
            </a:rPr>
            <a:t>роботі</a:t>
          </a:r>
          <a:r>
            <a:rPr lang="ru-RU" sz="2400" dirty="0">
              <a:solidFill>
                <a:schemeClr val="bg1"/>
              </a:solidFill>
            </a:rPr>
            <a:t>, </a:t>
          </a:r>
          <a:r>
            <a:rPr lang="ru-RU" sz="2400" dirty="0" err="1" smtClean="0">
              <a:solidFill>
                <a:schemeClr val="bg1"/>
              </a:solidFill>
            </a:rPr>
            <a:t>починає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>
              <a:solidFill>
                <a:schemeClr val="bg1"/>
              </a:solidFill>
            </a:rPr>
            <a:t>зі</a:t>
          </a:r>
          <a:r>
            <a:rPr lang="ru-RU" sz="2400" dirty="0">
              <a:solidFill>
                <a:schemeClr val="bg1"/>
              </a:solidFill>
            </a:rPr>
            <a:t> </a:t>
          </a:r>
          <a:r>
            <a:rPr lang="ru-RU" sz="2400" dirty="0" err="1">
              <a:solidFill>
                <a:schemeClr val="bg1"/>
              </a:solidFill>
            </a:rPr>
            <a:t>зневагою</a:t>
          </a:r>
          <a:r>
            <a:rPr lang="ru-RU" sz="2400" dirty="0">
              <a:solidFill>
                <a:schemeClr val="bg1"/>
              </a:solidFill>
            </a:rPr>
            <a:t> </a:t>
          </a:r>
          <a:r>
            <a:rPr lang="ru-RU" sz="2400" dirty="0" err="1">
              <a:solidFill>
                <a:schemeClr val="bg1"/>
              </a:solidFill>
            </a:rPr>
            <a:t>говорити</a:t>
          </a:r>
          <a:r>
            <a:rPr lang="ru-RU" sz="2400" dirty="0">
              <a:solidFill>
                <a:schemeClr val="bg1"/>
              </a:solidFill>
            </a:rPr>
            <a:t> про </a:t>
          </a:r>
          <a:r>
            <a:rPr lang="ru-RU" sz="2400" dirty="0" err="1">
              <a:solidFill>
                <a:schemeClr val="bg1"/>
              </a:solidFill>
            </a:rPr>
            <a:t>деяких</a:t>
          </a:r>
          <a:r>
            <a:rPr lang="ru-RU" sz="2400" dirty="0">
              <a:solidFill>
                <a:schemeClr val="bg1"/>
              </a:solidFill>
            </a:rPr>
            <a:t> з них</a:t>
          </a:r>
          <a:r>
            <a:rPr lang="ru-RU" sz="2400" dirty="0" smtClean="0">
              <a:solidFill>
                <a:schemeClr val="bg1"/>
              </a:solidFill>
            </a:rPr>
            <a:t>; </a:t>
          </a:r>
          <a:r>
            <a:rPr lang="ru-RU" sz="2400" dirty="0" err="1" smtClean="0">
              <a:solidFill>
                <a:schemeClr val="bg1"/>
              </a:solidFill>
            </a:rPr>
            <a:t>Напорозуміння</a:t>
          </a:r>
          <a:r>
            <a:rPr lang="ru-RU" sz="2400" dirty="0" smtClean="0">
              <a:solidFill>
                <a:schemeClr val="bg1"/>
              </a:solidFill>
            </a:rPr>
            <a:t> з </a:t>
          </a:r>
          <a:r>
            <a:rPr lang="ru-RU" sz="2400" dirty="0" err="1" smtClean="0">
              <a:solidFill>
                <a:schemeClr val="bg1"/>
              </a:solidFill>
            </a:rPr>
            <a:t>друзями</a:t>
          </a:r>
          <a:r>
            <a:rPr lang="ru-RU" sz="2400" dirty="0" smtClean="0">
              <a:solidFill>
                <a:schemeClr val="bg1"/>
              </a:solidFill>
            </a:rPr>
            <a:t> та членами </a:t>
          </a:r>
          <a:r>
            <a:rPr lang="ru-RU" sz="2400" dirty="0" err="1" smtClean="0">
              <a:solidFill>
                <a:schemeClr val="bg1"/>
              </a:solidFill>
            </a:rPr>
            <a:t>родини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1DBA9993-1CAA-452B-959B-6BD940A8D1F6}" type="parTrans" cxnId="{E45A20C8-FA37-49E9-96B3-3C154D29CD6F}">
      <dgm:prSet/>
      <dgm:spPr/>
      <dgm:t>
        <a:bodyPr/>
        <a:lstStyle/>
        <a:p>
          <a:endParaRPr lang="en-US"/>
        </a:p>
      </dgm:t>
    </dgm:pt>
    <dgm:pt modelId="{3C1E74CD-B928-4608-9028-D9875F066CFB}" type="sibTrans" cxnId="{E45A20C8-FA37-49E9-96B3-3C154D29CD6F}">
      <dgm:prSet/>
      <dgm:spPr/>
      <dgm:t>
        <a:bodyPr/>
        <a:lstStyle/>
        <a:p>
          <a:endParaRPr lang="en-US"/>
        </a:p>
      </dgm:t>
    </dgm:pt>
    <dgm:pt modelId="{8878EA24-C012-40F0-B5EE-D29D6DD47C64}">
      <dgm:prSet custT="1"/>
      <dgm:spPr/>
      <dgm:t>
        <a:bodyPr/>
        <a:lstStyle/>
        <a:p>
          <a:r>
            <a:rPr lang="ru-RU" sz="2400" dirty="0"/>
            <a:t>Неприязнь </a:t>
          </a:r>
          <a:r>
            <a:rPr lang="ru-RU" sz="2400" dirty="0" err="1"/>
            <a:t>починає</a:t>
          </a:r>
          <a:r>
            <a:rPr lang="ru-RU" sz="2400" dirty="0"/>
            <a:t> </a:t>
          </a:r>
          <a:r>
            <a:rPr lang="ru-RU" sz="2400" dirty="0" err="1"/>
            <a:t>поступово</a:t>
          </a:r>
          <a:r>
            <a:rPr lang="ru-RU" sz="2400" dirty="0"/>
            <a:t> </a:t>
          </a:r>
          <a:r>
            <a:rPr lang="ru-RU" sz="2400" dirty="0" err="1"/>
            <a:t>проявлятися</a:t>
          </a:r>
          <a:r>
            <a:rPr lang="ru-RU" sz="2400" dirty="0"/>
            <a:t> в </a:t>
          </a:r>
          <a:r>
            <a:rPr lang="ru-RU" sz="2400" dirty="0" err="1" smtClean="0"/>
            <a:t>присутності</a:t>
          </a:r>
          <a:r>
            <a:rPr lang="ru-RU" sz="2400" dirty="0" smtClean="0"/>
            <a:t> </a:t>
          </a:r>
          <a:r>
            <a:rPr lang="ru-RU" sz="2400" dirty="0" err="1" smtClean="0"/>
            <a:t>сім’ї</a:t>
          </a:r>
          <a:r>
            <a:rPr lang="ru-RU" sz="2400" dirty="0" smtClean="0"/>
            <a:t> </a:t>
          </a:r>
          <a:r>
            <a:rPr lang="ru-RU" sz="2400" dirty="0" err="1" smtClean="0"/>
            <a:t>або</a:t>
          </a:r>
          <a:r>
            <a:rPr lang="ru-RU" sz="2400" dirty="0" smtClean="0"/>
            <a:t> </a:t>
          </a:r>
          <a:r>
            <a:rPr lang="ru-RU" sz="2400" dirty="0" err="1"/>
            <a:t>членів</a:t>
          </a:r>
          <a:r>
            <a:rPr lang="ru-RU" sz="2400" dirty="0"/>
            <a:t> </a:t>
          </a:r>
          <a:r>
            <a:rPr lang="ru-RU" sz="2400" dirty="0" err="1"/>
            <a:t>колективу</a:t>
          </a:r>
          <a:r>
            <a:rPr lang="ru-RU" sz="2400" dirty="0"/>
            <a:t> - </a:t>
          </a:r>
          <a:r>
            <a:rPr lang="ru-RU" sz="2400" dirty="0" err="1"/>
            <a:t>спочатку</a:t>
          </a:r>
          <a:r>
            <a:rPr lang="ru-RU" sz="2400" dirty="0"/>
            <a:t> </a:t>
          </a:r>
          <a:r>
            <a:rPr lang="ru-RU" sz="2400" dirty="0" err="1"/>
            <a:t>це</a:t>
          </a:r>
          <a:r>
            <a:rPr lang="ru-RU" sz="2400" dirty="0"/>
            <a:t> </a:t>
          </a:r>
          <a:r>
            <a:rPr lang="ru-RU" sz="2400" dirty="0" err="1"/>
            <a:t>важко</a:t>
          </a:r>
          <a:r>
            <a:rPr lang="ru-RU" sz="2400" dirty="0"/>
            <a:t> </a:t>
          </a:r>
          <a:r>
            <a:rPr lang="ru-RU" sz="2400" dirty="0" err="1"/>
            <a:t>стримувана</a:t>
          </a:r>
          <a:r>
            <a:rPr lang="ru-RU" sz="2400" dirty="0"/>
            <a:t> </a:t>
          </a:r>
          <a:r>
            <a:rPr lang="ru-RU" sz="2400" dirty="0" err="1"/>
            <a:t>антипатія</a:t>
          </a:r>
          <a:r>
            <a:rPr lang="ru-RU" sz="2400" dirty="0"/>
            <a:t>, а </a:t>
          </a:r>
          <a:r>
            <a:rPr lang="ru-RU" sz="2400" dirty="0" err="1"/>
            <a:t>потім</a:t>
          </a:r>
          <a:r>
            <a:rPr lang="ru-RU" sz="2400" dirty="0"/>
            <a:t> і </a:t>
          </a:r>
          <a:r>
            <a:rPr lang="ru-RU" sz="2400" dirty="0" err="1"/>
            <a:t>спалахи</a:t>
          </a:r>
          <a:r>
            <a:rPr lang="ru-RU" sz="2400" dirty="0"/>
            <a:t> </a:t>
          </a:r>
          <a:r>
            <a:rPr lang="ru-RU" sz="2400" dirty="0" err="1"/>
            <a:t>роздратування</a:t>
          </a:r>
          <a:r>
            <a:rPr lang="ru-RU" sz="2400" dirty="0"/>
            <a:t>.</a:t>
          </a:r>
          <a:endParaRPr lang="en-US" sz="2400" dirty="0"/>
        </a:p>
      </dgm:t>
    </dgm:pt>
    <dgm:pt modelId="{6F2720CB-EE74-4B8D-B337-7118CA187296}" type="parTrans" cxnId="{36E8D698-DF78-470C-9071-F3EF4CE266C5}">
      <dgm:prSet/>
      <dgm:spPr/>
      <dgm:t>
        <a:bodyPr/>
        <a:lstStyle/>
        <a:p>
          <a:endParaRPr lang="en-US"/>
        </a:p>
      </dgm:t>
    </dgm:pt>
    <dgm:pt modelId="{ADD7BD89-2148-4C83-9FF2-8FC3D6D732FE}" type="sibTrans" cxnId="{36E8D698-DF78-470C-9071-F3EF4CE266C5}">
      <dgm:prSet/>
      <dgm:spPr/>
      <dgm:t>
        <a:bodyPr/>
        <a:lstStyle/>
        <a:p>
          <a:endParaRPr lang="en-US"/>
        </a:p>
      </dgm:t>
    </dgm:pt>
    <dgm:pt modelId="{4686594B-9FE9-4045-B8EB-6B47563F0D96}">
      <dgm:prSet custT="1"/>
      <dgm:spPr/>
      <dgm:t>
        <a:bodyPr/>
        <a:lstStyle/>
        <a:p>
          <a:r>
            <a:rPr lang="ru-RU" sz="2400" dirty="0" err="1"/>
            <a:t>Подібна</a:t>
          </a:r>
          <a:r>
            <a:rPr lang="ru-RU" sz="2400" dirty="0"/>
            <a:t> </a:t>
          </a:r>
          <a:r>
            <a:rPr lang="ru-RU" sz="2400" dirty="0" err="1"/>
            <a:t>поведінка</a:t>
          </a:r>
          <a:r>
            <a:rPr lang="ru-RU" sz="2400" dirty="0"/>
            <a:t> </a:t>
          </a:r>
          <a:r>
            <a:rPr lang="ru-RU" sz="2400" dirty="0" smtClean="0"/>
            <a:t>- </a:t>
          </a:r>
          <a:r>
            <a:rPr lang="ru-RU" sz="2400" dirty="0" err="1"/>
            <a:t>це</a:t>
          </a:r>
          <a:r>
            <a:rPr lang="ru-RU" sz="2400" dirty="0"/>
            <a:t> </a:t>
          </a:r>
          <a:r>
            <a:rPr lang="ru-RU" sz="2400" dirty="0" err="1"/>
            <a:t>неусвідомлюваний</a:t>
          </a:r>
          <a:r>
            <a:rPr lang="ru-RU" sz="2400" dirty="0"/>
            <a:t> ним самим </a:t>
          </a:r>
          <a:r>
            <a:rPr lang="ru-RU" sz="2400" dirty="0" err="1"/>
            <a:t>прояв</a:t>
          </a:r>
          <a:r>
            <a:rPr lang="ru-RU" sz="2400" dirty="0"/>
            <a:t> </a:t>
          </a:r>
          <a:r>
            <a:rPr lang="ru-RU" sz="2400" dirty="0" err="1"/>
            <a:t>почуття</a:t>
          </a:r>
          <a:r>
            <a:rPr lang="ru-RU" sz="2400" dirty="0"/>
            <a:t> </a:t>
          </a:r>
          <a:r>
            <a:rPr lang="ru-RU" sz="2400" dirty="0" err="1"/>
            <a:t>самозбереження</a:t>
          </a:r>
          <a:r>
            <a:rPr lang="ru-RU" sz="2400" dirty="0"/>
            <a:t> при </a:t>
          </a:r>
          <a:r>
            <a:rPr lang="ru-RU" sz="2400" dirty="0" err="1"/>
            <a:t>спілкуванні</a:t>
          </a:r>
          <a:r>
            <a:rPr lang="ru-RU" sz="2400" dirty="0"/>
            <a:t>, </a:t>
          </a:r>
          <a:r>
            <a:rPr lang="ru-RU" sz="2400" dirty="0" err="1"/>
            <a:t>що</a:t>
          </a:r>
          <a:r>
            <a:rPr lang="ru-RU" sz="2400" dirty="0"/>
            <a:t> </a:t>
          </a:r>
          <a:r>
            <a:rPr lang="ru-RU" sz="2400" dirty="0" err="1"/>
            <a:t>перевищує</a:t>
          </a:r>
          <a:r>
            <a:rPr lang="ru-RU" sz="2400" dirty="0"/>
            <a:t> </a:t>
          </a:r>
          <a:r>
            <a:rPr lang="ru-RU" sz="2400" dirty="0" err="1"/>
            <a:t>безпечний</a:t>
          </a:r>
          <a:r>
            <a:rPr lang="ru-RU" sz="2400" dirty="0"/>
            <a:t> для </a:t>
          </a:r>
          <a:r>
            <a:rPr lang="ru-RU" sz="2400" dirty="0" err="1"/>
            <a:t>організму</a:t>
          </a:r>
          <a:r>
            <a:rPr lang="ru-RU" sz="2400" dirty="0"/>
            <a:t> </a:t>
          </a:r>
          <a:r>
            <a:rPr lang="ru-RU" sz="2400" dirty="0" err="1"/>
            <a:t>рівень</a:t>
          </a:r>
          <a:r>
            <a:rPr lang="ru-RU" sz="2400" dirty="0"/>
            <a:t>. </a:t>
          </a:r>
          <a:endParaRPr lang="en-US" sz="2400" dirty="0"/>
        </a:p>
      </dgm:t>
    </dgm:pt>
    <dgm:pt modelId="{C9EA931B-9FDF-4490-B995-5ECED87B634C}" type="parTrans" cxnId="{0ADE18C6-F126-4C32-A2BD-D8A3E9C3888D}">
      <dgm:prSet/>
      <dgm:spPr/>
      <dgm:t>
        <a:bodyPr/>
        <a:lstStyle/>
        <a:p>
          <a:endParaRPr lang="en-US"/>
        </a:p>
      </dgm:t>
    </dgm:pt>
    <dgm:pt modelId="{0343EC3A-3472-4785-AD30-6DE354632CE8}" type="sibTrans" cxnId="{0ADE18C6-F126-4C32-A2BD-D8A3E9C3888D}">
      <dgm:prSet/>
      <dgm:spPr/>
      <dgm:t>
        <a:bodyPr/>
        <a:lstStyle/>
        <a:p>
          <a:endParaRPr lang="en-US"/>
        </a:p>
      </dgm:t>
    </dgm:pt>
    <dgm:pt modelId="{45CCA321-ADD7-4366-9139-F2C69B5B2A95}" type="pres">
      <dgm:prSet presAssocID="{DD6C6641-327E-4789-AA44-138077F03D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75B7E-C176-42E8-9AD2-E1FB51403D29}" type="pres">
      <dgm:prSet presAssocID="{DD6C6641-327E-4789-AA44-138077F03DB8}" presName="dummyMaxCanvas" presStyleCnt="0">
        <dgm:presLayoutVars/>
      </dgm:prSet>
      <dgm:spPr/>
    </dgm:pt>
    <dgm:pt modelId="{5E3A51DA-90E7-4A08-AB13-C1B085C19ED5}" type="pres">
      <dgm:prSet presAssocID="{DD6C6641-327E-4789-AA44-138077F03DB8}" presName="ThreeNodes_1" presStyleLbl="node1" presStyleIdx="0" presStyleCnt="3" custScaleX="117647" custScaleY="81392" custLinFactNeighborX="3342" custLinFactNeighborY="-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9B274-6A1C-45BA-81FC-3FD1EC63DE59}" type="pres">
      <dgm:prSet presAssocID="{DD6C6641-327E-4789-AA44-138077F03DB8}" presName="ThreeNodes_2" presStyleLbl="node1" presStyleIdx="1" presStyleCnt="3" custScaleX="117647" custScaleY="74116" custLinFactNeighborX="-1799" custLinFactNeighborY="-20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26F66-A2AF-45CF-ADFB-E431BA4AC499}" type="pres">
      <dgm:prSet presAssocID="{DD6C6641-327E-4789-AA44-138077F03DB8}" presName="ThreeNodes_3" presStyleLbl="node1" presStyleIdx="2" presStyleCnt="3" custScaleX="110451" custScaleY="87410" custLinFactNeighborX="-5107" custLinFactNeighborY="-27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50C85-1EE6-467F-82C9-924A6CF1506B}" type="pres">
      <dgm:prSet presAssocID="{DD6C6641-327E-4789-AA44-138077F03DB8}" presName="ThreeConn_1-2" presStyleLbl="fgAccFollowNode1" presStyleIdx="0" presStyleCnt="2" custLinFactNeighborX="7255" custLinFactNeighborY="1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D8220-0AE4-4CD4-8BD5-E4EAB24CDC0D}" type="pres">
      <dgm:prSet presAssocID="{DD6C6641-327E-4789-AA44-138077F03DB8}" presName="ThreeConn_2-3" presStyleLbl="fgAccFollowNode1" presStyleIdx="1" presStyleCnt="2" custLinFactNeighborX="18127" custLinFactNeighborY="-3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726F2-99C3-4FAB-807A-A56349CB30D1}" type="pres">
      <dgm:prSet presAssocID="{DD6C6641-327E-4789-AA44-138077F03D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49EB1-2542-4F7A-8477-9D1229CFFA25}" type="pres">
      <dgm:prSet presAssocID="{DD6C6641-327E-4789-AA44-138077F03D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2EA0F-A2B7-4B08-9C41-5CB68B28EFE1}" type="pres">
      <dgm:prSet presAssocID="{DD6C6641-327E-4789-AA44-138077F03D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93544-9604-41F3-BD16-770D44C68069}" type="presOf" srcId="{78BCC5E4-359D-4255-B968-2CDB85482491}" destId="{5E3A51DA-90E7-4A08-AB13-C1B085C19ED5}" srcOrd="0" destOrd="0" presId="urn:microsoft.com/office/officeart/2005/8/layout/vProcess5"/>
    <dgm:cxn modelId="{E45A20C8-FA37-49E9-96B3-3C154D29CD6F}" srcId="{DD6C6641-327E-4789-AA44-138077F03DB8}" destId="{78BCC5E4-359D-4255-B968-2CDB85482491}" srcOrd="0" destOrd="0" parTransId="{1DBA9993-1CAA-452B-959B-6BD940A8D1F6}" sibTransId="{3C1E74CD-B928-4608-9028-D9875F066CFB}"/>
    <dgm:cxn modelId="{36E8D698-DF78-470C-9071-F3EF4CE266C5}" srcId="{DD6C6641-327E-4789-AA44-138077F03DB8}" destId="{8878EA24-C012-40F0-B5EE-D29D6DD47C64}" srcOrd="1" destOrd="0" parTransId="{6F2720CB-EE74-4B8D-B337-7118CA187296}" sibTransId="{ADD7BD89-2148-4C83-9FF2-8FC3D6D732FE}"/>
    <dgm:cxn modelId="{3E37CAAB-9D28-4B15-A5F4-C5358A1A3445}" type="presOf" srcId="{4686594B-9FE9-4045-B8EB-6B47563F0D96}" destId="{E3026F66-A2AF-45CF-ADFB-E431BA4AC499}" srcOrd="0" destOrd="0" presId="urn:microsoft.com/office/officeart/2005/8/layout/vProcess5"/>
    <dgm:cxn modelId="{D08DD7F7-8501-4B8E-8990-80B3D1254E96}" type="presOf" srcId="{ADD7BD89-2148-4C83-9FF2-8FC3D6D732FE}" destId="{840D8220-0AE4-4CD4-8BD5-E4EAB24CDC0D}" srcOrd="0" destOrd="0" presId="urn:microsoft.com/office/officeart/2005/8/layout/vProcess5"/>
    <dgm:cxn modelId="{5BE4330D-E153-4D76-B776-22FD35F4E0D9}" type="presOf" srcId="{4686594B-9FE9-4045-B8EB-6B47563F0D96}" destId="{3E12EA0F-A2B7-4B08-9C41-5CB68B28EFE1}" srcOrd="1" destOrd="0" presId="urn:microsoft.com/office/officeart/2005/8/layout/vProcess5"/>
    <dgm:cxn modelId="{0ADE18C6-F126-4C32-A2BD-D8A3E9C3888D}" srcId="{DD6C6641-327E-4789-AA44-138077F03DB8}" destId="{4686594B-9FE9-4045-B8EB-6B47563F0D96}" srcOrd="2" destOrd="0" parTransId="{C9EA931B-9FDF-4490-B995-5ECED87B634C}" sibTransId="{0343EC3A-3472-4785-AD30-6DE354632CE8}"/>
    <dgm:cxn modelId="{918A6D19-DACD-404B-A00D-B44D70F43488}" type="presOf" srcId="{78BCC5E4-359D-4255-B968-2CDB85482491}" destId="{275726F2-99C3-4FAB-807A-A56349CB30D1}" srcOrd="1" destOrd="0" presId="urn:microsoft.com/office/officeart/2005/8/layout/vProcess5"/>
    <dgm:cxn modelId="{DDE8FE20-F1F2-4CB2-A156-C24F96C36376}" type="presOf" srcId="{8878EA24-C012-40F0-B5EE-D29D6DD47C64}" destId="{E5F9B274-6A1C-45BA-81FC-3FD1EC63DE59}" srcOrd="0" destOrd="0" presId="urn:microsoft.com/office/officeart/2005/8/layout/vProcess5"/>
    <dgm:cxn modelId="{343CB355-ACB4-4623-94B5-FAF463C5BB4E}" type="presOf" srcId="{8878EA24-C012-40F0-B5EE-D29D6DD47C64}" destId="{29849EB1-2542-4F7A-8477-9D1229CFFA25}" srcOrd="1" destOrd="0" presId="urn:microsoft.com/office/officeart/2005/8/layout/vProcess5"/>
    <dgm:cxn modelId="{9CA90D71-8923-4E82-8C76-A9BA06B6CEF2}" type="presOf" srcId="{3C1E74CD-B928-4608-9028-D9875F066CFB}" destId="{2DA50C85-1EE6-467F-82C9-924A6CF1506B}" srcOrd="0" destOrd="0" presId="urn:microsoft.com/office/officeart/2005/8/layout/vProcess5"/>
    <dgm:cxn modelId="{8E79FC47-5DD6-4965-ABBB-98258B392C3A}" type="presOf" srcId="{DD6C6641-327E-4789-AA44-138077F03DB8}" destId="{45CCA321-ADD7-4366-9139-F2C69B5B2A95}" srcOrd="0" destOrd="0" presId="urn:microsoft.com/office/officeart/2005/8/layout/vProcess5"/>
    <dgm:cxn modelId="{7321344E-B841-478D-8B79-9BC794F92C42}" type="presParOf" srcId="{45CCA321-ADD7-4366-9139-F2C69B5B2A95}" destId="{93975B7E-C176-42E8-9AD2-E1FB51403D29}" srcOrd="0" destOrd="0" presId="urn:microsoft.com/office/officeart/2005/8/layout/vProcess5"/>
    <dgm:cxn modelId="{7832BAB9-67C0-4F53-9AD2-1455D1B8E810}" type="presParOf" srcId="{45CCA321-ADD7-4366-9139-F2C69B5B2A95}" destId="{5E3A51DA-90E7-4A08-AB13-C1B085C19ED5}" srcOrd="1" destOrd="0" presId="urn:microsoft.com/office/officeart/2005/8/layout/vProcess5"/>
    <dgm:cxn modelId="{56C5DBA2-A3D6-475F-8F6B-CE4FF1468E33}" type="presParOf" srcId="{45CCA321-ADD7-4366-9139-F2C69B5B2A95}" destId="{E5F9B274-6A1C-45BA-81FC-3FD1EC63DE59}" srcOrd="2" destOrd="0" presId="urn:microsoft.com/office/officeart/2005/8/layout/vProcess5"/>
    <dgm:cxn modelId="{E8E862C5-18F8-4E2D-98FA-9590A401DE46}" type="presParOf" srcId="{45CCA321-ADD7-4366-9139-F2C69B5B2A95}" destId="{E3026F66-A2AF-45CF-ADFB-E431BA4AC499}" srcOrd="3" destOrd="0" presId="urn:microsoft.com/office/officeart/2005/8/layout/vProcess5"/>
    <dgm:cxn modelId="{0014E1A1-07E4-46E9-8E5C-2AE8F813D2FD}" type="presParOf" srcId="{45CCA321-ADD7-4366-9139-F2C69B5B2A95}" destId="{2DA50C85-1EE6-467F-82C9-924A6CF1506B}" srcOrd="4" destOrd="0" presId="urn:microsoft.com/office/officeart/2005/8/layout/vProcess5"/>
    <dgm:cxn modelId="{29C43035-D6B5-4D53-9E94-292D3B2D0020}" type="presParOf" srcId="{45CCA321-ADD7-4366-9139-F2C69B5B2A95}" destId="{840D8220-0AE4-4CD4-8BD5-E4EAB24CDC0D}" srcOrd="5" destOrd="0" presId="urn:microsoft.com/office/officeart/2005/8/layout/vProcess5"/>
    <dgm:cxn modelId="{C2D829F9-9CC7-4956-B554-21F507D10389}" type="presParOf" srcId="{45CCA321-ADD7-4366-9139-F2C69B5B2A95}" destId="{275726F2-99C3-4FAB-807A-A56349CB30D1}" srcOrd="6" destOrd="0" presId="urn:microsoft.com/office/officeart/2005/8/layout/vProcess5"/>
    <dgm:cxn modelId="{72DDCD0D-7AA3-49FD-8430-B9AD05A9B031}" type="presParOf" srcId="{45CCA321-ADD7-4366-9139-F2C69B5B2A95}" destId="{29849EB1-2542-4F7A-8477-9D1229CFFA25}" srcOrd="7" destOrd="0" presId="urn:microsoft.com/office/officeart/2005/8/layout/vProcess5"/>
    <dgm:cxn modelId="{A66E0ED3-97D1-4097-8DDD-9CECA7875B86}" type="presParOf" srcId="{45CCA321-ADD7-4366-9139-F2C69B5B2A95}" destId="{3E12EA0F-A2B7-4B08-9C41-5CB68B28EF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F5CDF-0ADB-4779-921F-AD3F4D83364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958615-8492-4891-B901-9FA7EE3E0C0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just"/>
          <a:r>
            <a:rPr lang="ru-RU" sz="2400" dirty="0" err="1"/>
            <a:t>Притуплюються</a:t>
          </a:r>
          <a:r>
            <a:rPr lang="ru-RU" sz="2400" dirty="0"/>
            <a:t> </a:t>
          </a:r>
          <a:r>
            <a:rPr lang="ru-RU" sz="2400" dirty="0" err="1"/>
            <a:t>уявлення</a:t>
          </a:r>
          <a:r>
            <a:rPr lang="ru-RU" sz="2400" dirty="0"/>
            <a:t> про </a:t>
          </a:r>
          <a:r>
            <a:rPr lang="ru-RU" sz="2400" dirty="0" err="1"/>
            <a:t>цінності</a:t>
          </a:r>
          <a:r>
            <a:rPr lang="ru-RU" sz="2400" dirty="0"/>
            <a:t> </a:t>
          </a:r>
          <a:r>
            <a:rPr lang="ru-RU" sz="2400" dirty="0" err="1"/>
            <a:t>життя</a:t>
          </a:r>
          <a:r>
            <a:rPr lang="ru-RU" sz="2400" dirty="0"/>
            <a:t>, </a:t>
          </a:r>
          <a:r>
            <a:rPr lang="ru-RU" sz="2400" dirty="0" err="1"/>
            <a:t>емоційне</a:t>
          </a:r>
          <a:r>
            <a:rPr lang="ru-RU" sz="2400" dirty="0"/>
            <a:t> </a:t>
          </a:r>
          <a:r>
            <a:rPr lang="ru-RU" sz="2400" dirty="0" err="1"/>
            <a:t>ставлення</a:t>
          </a:r>
          <a:r>
            <a:rPr lang="ru-RU" sz="2400" dirty="0"/>
            <a:t> до </a:t>
          </a:r>
          <a:r>
            <a:rPr lang="ru-RU" sz="2400" dirty="0" err="1"/>
            <a:t>світу</a:t>
          </a:r>
          <a:r>
            <a:rPr lang="ru-RU" sz="2400" dirty="0"/>
            <a:t> «</a:t>
          </a:r>
          <a:r>
            <a:rPr lang="ru-RU" sz="2400" dirty="0" err="1"/>
            <a:t>спрощується</a:t>
          </a:r>
          <a:r>
            <a:rPr lang="ru-RU" sz="2400" dirty="0"/>
            <a:t>», </a:t>
          </a:r>
          <a:r>
            <a:rPr lang="ru-RU" sz="2400" dirty="0" err="1"/>
            <a:t>людина</a:t>
          </a:r>
          <a:r>
            <a:rPr lang="ru-RU" sz="2400" dirty="0"/>
            <a:t> </a:t>
          </a:r>
          <a:r>
            <a:rPr lang="ru-RU" sz="2400" dirty="0" err="1"/>
            <a:t>стає</a:t>
          </a:r>
          <a:r>
            <a:rPr lang="ru-RU" sz="2400" dirty="0"/>
            <a:t> </a:t>
          </a:r>
          <a:r>
            <a:rPr lang="ru-RU" sz="2400" dirty="0" err="1"/>
            <a:t>небезпечно</a:t>
          </a:r>
          <a:r>
            <a:rPr lang="ru-RU" sz="2400" dirty="0"/>
            <a:t> </a:t>
          </a:r>
          <a:r>
            <a:rPr lang="ru-RU" sz="2400" dirty="0" err="1"/>
            <a:t>байдужою</a:t>
          </a:r>
          <a:r>
            <a:rPr lang="ru-RU" sz="2400" dirty="0"/>
            <a:t> до </a:t>
          </a:r>
          <a:r>
            <a:rPr lang="ru-RU" sz="2400" dirty="0" err="1"/>
            <a:t>всього</a:t>
          </a:r>
          <a:r>
            <a:rPr lang="ru-RU" sz="2400" dirty="0"/>
            <a:t>, </a:t>
          </a:r>
          <a:r>
            <a:rPr lang="ru-RU" sz="2400" dirty="0" err="1"/>
            <a:t>навіть</a:t>
          </a:r>
          <a:r>
            <a:rPr lang="ru-RU" sz="2400" dirty="0"/>
            <a:t> до </a:t>
          </a:r>
          <a:r>
            <a:rPr lang="ru-RU" sz="2400" dirty="0" err="1"/>
            <a:t>власного</a:t>
          </a:r>
          <a:r>
            <a:rPr lang="ru-RU" sz="2400" dirty="0"/>
            <a:t> </a:t>
          </a:r>
          <a:r>
            <a:rPr lang="ru-RU" sz="2400" dirty="0" err="1"/>
            <a:t>життя</a:t>
          </a:r>
          <a:r>
            <a:rPr lang="ru-RU" sz="2400" dirty="0"/>
            <a:t>; </a:t>
          </a:r>
          <a:endParaRPr lang="en-US" sz="2400" dirty="0"/>
        </a:p>
      </dgm:t>
    </dgm:pt>
    <dgm:pt modelId="{3FB2FE31-28CC-4E15-9FD9-F12646B6F4CD}" type="parTrans" cxnId="{8449C2A3-9304-4155-806E-69FBBEEEA176}">
      <dgm:prSet/>
      <dgm:spPr/>
      <dgm:t>
        <a:bodyPr/>
        <a:lstStyle/>
        <a:p>
          <a:endParaRPr lang="en-US"/>
        </a:p>
      </dgm:t>
    </dgm:pt>
    <dgm:pt modelId="{314DEA95-B1C8-4732-A413-0B15551300B3}" type="sibTrans" cxnId="{8449C2A3-9304-4155-806E-69FBBEEEA176}">
      <dgm:prSet/>
      <dgm:spPr/>
      <dgm:t>
        <a:bodyPr/>
        <a:lstStyle/>
        <a:p>
          <a:endParaRPr lang="en-US"/>
        </a:p>
      </dgm:t>
    </dgm:pt>
    <dgm:pt modelId="{D35BBD77-7D16-46C5-AB7B-2C9039229584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400" dirty="0" err="1"/>
            <a:t>Така</a:t>
          </a:r>
          <a:r>
            <a:rPr lang="ru-RU" sz="2400" dirty="0"/>
            <a:t> </a:t>
          </a:r>
          <a:r>
            <a:rPr lang="ru-RU" sz="2400" dirty="0" err="1"/>
            <a:t>людина</a:t>
          </a:r>
          <a:r>
            <a:rPr lang="ru-RU" sz="2400" dirty="0"/>
            <a:t> за </a:t>
          </a:r>
          <a:r>
            <a:rPr lang="ru-RU" sz="2400" dirty="0" err="1"/>
            <a:t>звичкою</a:t>
          </a:r>
          <a:r>
            <a:rPr lang="ru-RU" sz="2400" dirty="0"/>
            <a:t> </a:t>
          </a:r>
          <a:r>
            <a:rPr lang="ru-RU" sz="2400" dirty="0" err="1"/>
            <a:t>може</a:t>
          </a:r>
          <a:r>
            <a:rPr lang="ru-RU" sz="2400" dirty="0"/>
            <a:t> </a:t>
          </a:r>
          <a:r>
            <a:rPr lang="ru-RU" sz="2400" dirty="0" err="1"/>
            <a:t>ще</a:t>
          </a:r>
          <a:r>
            <a:rPr lang="ru-RU" sz="2400" dirty="0"/>
            <a:t> </a:t>
          </a:r>
          <a:r>
            <a:rPr lang="ru-RU" sz="2400" dirty="0" err="1"/>
            <a:t>зберігати</a:t>
          </a:r>
          <a:r>
            <a:rPr lang="ru-RU" sz="2400" dirty="0"/>
            <a:t> </a:t>
          </a:r>
          <a:r>
            <a:rPr lang="ru-RU" sz="2400" dirty="0" err="1"/>
            <a:t>зовнішню</a:t>
          </a:r>
          <a:r>
            <a:rPr lang="ru-RU" sz="2400" dirty="0"/>
            <a:t> </a:t>
          </a:r>
          <a:r>
            <a:rPr lang="ru-RU" sz="2400" dirty="0" err="1"/>
            <a:t>респектабельність</a:t>
          </a:r>
          <a:r>
            <a:rPr lang="ru-RU" sz="2400" dirty="0"/>
            <a:t> і </a:t>
          </a:r>
          <a:r>
            <a:rPr lang="ru-RU" sz="2400" dirty="0" err="1"/>
            <a:t>деякий</a:t>
          </a:r>
          <a:r>
            <a:rPr lang="ru-RU" sz="2400" dirty="0"/>
            <a:t> апломб, але </a:t>
          </a:r>
          <a:r>
            <a:rPr lang="uk-UA" sz="2400" dirty="0"/>
            <a:t>її</a:t>
          </a:r>
          <a:r>
            <a:rPr lang="ru-RU" sz="2400" dirty="0"/>
            <a:t> </a:t>
          </a:r>
          <a:r>
            <a:rPr lang="ru-RU" sz="2400" dirty="0" err="1"/>
            <a:t>очі</a:t>
          </a:r>
          <a:r>
            <a:rPr lang="ru-RU" sz="2400" dirty="0"/>
            <a:t> </a:t>
          </a:r>
          <a:r>
            <a:rPr lang="ru-RU" sz="2400" dirty="0" err="1"/>
            <a:t>втрачають</a:t>
          </a:r>
          <a:r>
            <a:rPr lang="ru-RU" sz="2400" dirty="0"/>
            <a:t> </a:t>
          </a:r>
          <a:r>
            <a:rPr lang="ru-RU" sz="2400" dirty="0" err="1" smtClean="0"/>
            <a:t>інтерес</a:t>
          </a:r>
          <a:r>
            <a:rPr lang="ru-RU" sz="2400" dirty="0" smtClean="0"/>
            <a:t> до </a:t>
          </a:r>
          <a:r>
            <a:rPr lang="ru-RU" sz="2400" dirty="0" err="1"/>
            <a:t>чого</a:t>
          </a:r>
          <a:r>
            <a:rPr lang="ru-RU" sz="2400" dirty="0"/>
            <a:t> б то не </a:t>
          </a:r>
          <a:r>
            <a:rPr lang="ru-RU" sz="2400" dirty="0" err="1"/>
            <a:t>було</a:t>
          </a:r>
          <a:r>
            <a:rPr lang="ru-RU" sz="2400" dirty="0"/>
            <a:t>, і </a:t>
          </a:r>
          <a:r>
            <a:rPr lang="ru-RU" sz="2400" dirty="0" err="1"/>
            <a:t>майже</a:t>
          </a:r>
          <a:r>
            <a:rPr lang="ru-RU" sz="2400" dirty="0"/>
            <a:t> </a:t>
          </a:r>
          <a:r>
            <a:rPr lang="ru-RU" sz="2400" dirty="0" err="1"/>
            <a:t>фізично</a:t>
          </a:r>
          <a:r>
            <a:rPr lang="ru-RU" sz="2400" dirty="0"/>
            <a:t> </a:t>
          </a:r>
          <a:r>
            <a:rPr lang="ru-RU" sz="2400" dirty="0" err="1"/>
            <a:t>відчутний</a:t>
          </a:r>
          <a:r>
            <a:rPr lang="ru-RU" sz="2400" dirty="0"/>
            <a:t> холод </a:t>
          </a:r>
          <a:r>
            <a:rPr lang="ru-RU" sz="2400" dirty="0" err="1"/>
            <a:t>байдужості</a:t>
          </a:r>
          <a:r>
            <a:rPr lang="ru-RU" sz="2400" dirty="0"/>
            <a:t> </a:t>
          </a:r>
          <a:r>
            <a:rPr lang="ru-RU" sz="2400" dirty="0" err="1"/>
            <a:t>поселяється</a:t>
          </a:r>
          <a:r>
            <a:rPr lang="ru-RU" sz="2400" dirty="0"/>
            <a:t> в </a:t>
          </a:r>
          <a:r>
            <a:rPr lang="uk-UA" sz="2400" dirty="0"/>
            <a:t>її</a:t>
          </a:r>
          <a:r>
            <a:rPr lang="ru-RU" sz="2400" dirty="0"/>
            <a:t> </a:t>
          </a:r>
          <a:r>
            <a:rPr lang="ru-RU" sz="2400" dirty="0" err="1"/>
            <a:t>душі</a:t>
          </a:r>
          <a:r>
            <a:rPr lang="ru-RU" sz="2400" dirty="0"/>
            <a:t>.</a:t>
          </a:r>
          <a:endParaRPr lang="en-US" sz="2400" dirty="0"/>
        </a:p>
      </dgm:t>
    </dgm:pt>
    <dgm:pt modelId="{5A838B00-BFE2-440E-A12B-77662DB40701}" type="parTrans" cxnId="{7B06F0DA-7CCA-4EB1-ABF9-FDCEF87C48DB}">
      <dgm:prSet/>
      <dgm:spPr/>
      <dgm:t>
        <a:bodyPr/>
        <a:lstStyle/>
        <a:p>
          <a:endParaRPr lang="en-US"/>
        </a:p>
      </dgm:t>
    </dgm:pt>
    <dgm:pt modelId="{2EABDD6D-A56F-4299-8D4F-5EF0D581DDE4}" type="sibTrans" cxnId="{7B06F0DA-7CCA-4EB1-ABF9-FDCEF87C48DB}">
      <dgm:prSet/>
      <dgm:spPr/>
      <dgm:t>
        <a:bodyPr/>
        <a:lstStyle/>
        <a:p>
          <a:endParaRPr lang="en-US"/>
        </a:p>
      </dgm:t>
    </dgm:pt>
    <dgm:pt modelId="{FD8F7995-0EC8-4BCE-B439-17A94B73B80B}" type="pres">
      <dgm:prSet presAssocID="{755F5CDF-0ADB-4779-921F-AD3F4D8336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8D2E2-4B90-4762-B0F8-220F212038E7}" type="pres">
      <dgm:prSet presAssocID="{755F5CDF-0ADB-4779-921F-AD3F4D833648}" presName="dummyMaxCanvas" presStyleCnt="0">
        <dgm:presLayoutVars/>
      </dgm:prSet>
      <dgm:spPr/>
    </dgm:pt>
    <dgm:pt modelId="{B8CF8600-7039-40D2-B6EB-B180132E9217}" type="pres">
      <dgm:prSet presAssocID="{755F5CDF-0ADB-4779-921F-AD3F4D833648}" presName="TwoNodes_1" presStyleLbl="node1" presStyleIdx="0" presStyleCnt="2" custScaleX="108589" custLinFactNeighborX="7600" custLinFactNeighborY="1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1F9AC-EF67-4F1D-ADF0-24FC54856344}" type="pres">
      <dgm:prSet presAssocID="{755F5CDF-0ADB-4779-921F-AD3F4D833648}" presName="TwoNodes_2" presStyleLbl="node1" presStyleIdx="1" presStyleCnt="2" custScaleX="116537" custScaleY="91306" custLinFactNeighborX="-5061" custLinFactNeighborY="-12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F860D-68F9-4A41-A66C-C6CE333FB9ED}" type="pres">
      <dgm:prSet presAssocID="{755F5CDF-0ADB-4779-921F-AD3F4D833648}" presName="TwoConn_1-2" presStyleLbl="fgAccFollowNode1" presStyleIdx="0" presStyleCnt="1" custAng="0" custFlipVert="0" custScaleX="93064" custScaleY="100000" custLinFactNeighborX="30404" custLinFactNeighborY="7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FC9D4-A33B-4EC3-A1EF-A78A4275EBC0}" type="pres">
      <dgm:prSet presAssocID="{755F5CDF-0ADB-4779-921F-AD3F4D83364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9CD1B-6BE0-4AFC-BED9-A00FAD6B5EC9}" type="pres">
      <dgm:prSet presAssocID="{755F5CDF-0ADB-4779-921F-AD3F4D83364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49C2A3-9304-4155-806E-69FBBEEEA176}" srcId="{755F5CDF-0ADB-4779-921F-AD3F4D833648}" destId="{2B958615-8492-4891-B901-9FA7EE3E0C04}" srcOrd="0" destOrd="0" parTransId="{3FB2FE31-28CC-4E15-9FD9-F12646B6F4CD}" sibTransId="{314DEA95-B1C8-4732-A413-0B15551300B3}"/>
    <dgm:cxn modelId="{26458EB8-8C12-45EB-9FE3-531413C179B8}" type="presOf" srcId="{D35BBD77-7D16-46C5-AB7B-2C9039229584}" destId="{4AB1F9AC-EF67-4F1D-ADF0-24FC54856344}" srcOrd="0" destOrd="0" presId="urn:microsoft.com/office/officeart/2005/8/layout/vProcess5"/>
    <dgm:cxn modelId="{CC96BC4D-DC11-4B3F-883C-8A1DFA629F83}" type="presOf" srcId="{755F5CDF-0ADB-4779-921F-AD3F4D833648}" destId="{FD8F7995-0EC8-4BCE-B439-17A94B73B80B}" srcOrd="0" destOrd="0" presId="urn:microsoft.com/office/officeart/2005/8/layout/vProcess5"/>
    <dgm:cxn modelId="{C126B983-0878-4EB0-A389-E89D0278BA55}" type="presOf" srcId="{2B958615-8492-4891-B901-9FA7EE3E0C04}" destId="{85BFC9D4-A33B-4EC3-A1EF-A78A4275EBC0}" srcOrd="1" destOrd="0" presId="urn:microsoft.com/office/officeart/2005/8/layout/vProcess5"/>
    <dgm:cxn modelId="{A112D3E4-2AFA-4A05-ABAA-D79FC8969604}" type="presOf" srcId="{D35BBD77-7D16-46C5-AB7B-2C9039229584}" destId="{F679CD1B-6BE0-4AFC-BED9-A00FAD6B5EC9}" srcOrd="1" destOrd="0" presId="urn:microsoft.com/office/officeart/2005/8/layout/vProcess5"/>
    <dgm:cxn modelId="{7B06F0DA-7CCA-4EB1-ABF9-FDCEF87C48DB}" srcId="{755F5CDF-0ADB-4779-921F-AD3F4D833648}" destId="{D35BBD77-7D16-46C5-AB7B-2C9039229584}" srcOrd="1" destOrd="0" parTransId="{5A838B00-BFE2-440E-A12B-77662DB40701}" sibTransId="{2EABDD6D-A56F-4299-8D4F-5EF0D581DDE4}"/>
    <dgm:cxn modelId="{6DFD88A8-B50A-4895-9A9D-A96BF8D91DE8}" type="presOf" srcId="{2B958615-8492-4891-B901-9FA7EE3E0C04}" destId="{B8CF8600-7039-40D2-B6EB-B180132E9217}" srcOrd="0" destOrd="0" presId="urn:microsoft.com/office/officeart/2005/8/layout/vProcess5"/>
    <dgm:cxn modelId="{88D1106C-26D0-4ACB-A703-6A84E060C8BD}" type="presOf" srcId="{314DEA95-B1C8-4732-A413-0B15551300B3}" destId="{733F860D-68F9-4A41-A66C-C6CE333FB9ED}" srcOrd="0" destOrd="0" presId="urn:microsoft.com/office/officeart/2005/8/layout/vProcess5"/>
    <dgm:cxn modelId="{CB488A47-CAFE-4A16-9D7E-6EDB1C7D62A1}" type="presParOf" srcId="{FD8F7995-0EC8-4BCE-B439-17A94B73B80B}" destId="{CD78D2E2-4B90-4762-B0F8-220F212038E7}" srcOrd="0" destOrd="0" presId="urn:microsoft.com/office/officeart/2005/8/layout/vProcess5"/>
    <dgm:cxn modelId="{D28607BF-09C2-4633-A23A-6AE621611EA7}" type="presParOf" srcId="{FD8F7995-0EC8-4BCE-B439-17A94B73B80B}" destId="{B8CF8600-7039-40D2-B6EB-B180132E9217}" srcOrd="1" destOrd="0" presId="urn:microsoft.com/office/officeart/2005/8/layout/vProcess5"/>
    <dgm:cxn modelId="{52E26BDA-E794-452F-BF85-442553690A0F}" type="presParOf" srcId="{FD8F7995-0EC8-4BCE-B439-17A94B73B80B}" destId="{4AB1F9AC-EF67-4F1D-ADF0-24FC54856344}" srcOrd="2" destOrd="0" presId="urn:microsoft.com/office/officeart/2005/8/layout/vProcess5"/>
    <dgm:cxn modelId="{7AFACE44-E3E0-4E06-85D1-D2450D182BA4}" type="presParOf" srcId="{FD8F7995-0EC8-4BCE-B439-17A94B73B80B}" destId="{733F860D-68F9-4A41-A66C-C6CE333FB9ED}" srcOrd="3" destOrd="0" presId="urn:microsoft.com/office/officeart/2005/8/layout/vProcess5"/>
    <dgm:cxn modelId="{9A0EF449-2AF6-4579-80D0-E8D776E3D013}" type="presParOf" srcId="{FD8F7995-0EC8-4BCE-B439-17A94B73B80B}" destId="{85BFC9D4-A33B-4EC3-A1EF-A78A4275EBC0}" srcOrd="4" destOrd="0" presId="urn:microsoft.com/office/officeart/2005/8/layout/vProcess5"/>
    <dgm:cxn modelId="{76FA2433-A918-4FC2-8CF7-74B8B9F034C7}" type="presParOf" srcId="{FD8F7995-0EC8-4BCE-B439-17A94B73B80B}" destId="{F679CD1B-6BE0-4AFC-BED9-A00FAD6B5EC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88C7A-AA6A-4C52-B2A4-72BC5F4B21FA}">
      <dsp:nvSpPr>
        <dsp:cNvPr id="0" name=""/>
        <dsp:cNvSpPr/>
      </dsp:nvSpPr>
      <dsp:spPr>
        <a:xfrm>
          <a:off x="462346" y="0"/>
          <a:ext cx="10311578" cy="5424406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9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45059-FF65-41A6-B33B-36E9624EAAB9}">
      <dsp:nvSpPr>
        <dsp:cNvPr id="0" name=""/>
        <dsp:cNvSpPr/>
      </dsp:nvSpPr>
      <dsp:spPr>
        <a:xfrm>
          <a:off x="2179371" y="3480452"/>
          <a:ext cx="225655" cy="22565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EBF90-3F63-4919-A456-1DD784515F91}">
      <dsp:nvSpPr>
        <dsp:cNvPr id="0" name=""/>
        <dsp:cNvSpPr/>
      </dsp:nvSpPr>
      <dsp:spPr>
        <a:xfrm>
          <a:off x="2545628" y="3777209"/>
          <a:ext cx="3325093" cy="117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57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/>
            <a:t>1. </a:t>
          </a:r>
          <a:r>
            <a:rPr lang="ru-RU" sz="2400" b="0" i="0" kern="1200" dirty="0" err="1" smtClean="0"/>
            <a:t>Стадія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тривоги</a:t>
          </a:r>
          <a:endParaRPr lang="ru-RU" sz="2400" b="0" i="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>
        <a:off x="2545628" y="3777209"/>
        <a:ext cx="3325093" cy="1179345"/>
      </dsp:txXfrm>
    </dsp:sp>
    <dsp:sp modelId="{3ABD49A9-E729-49E6-BEED-BD28F8391F84}">
      <dsp:nvSpPr>
        <dsp:cNvPr id="0" name=""/>
        <dsp:cNvSpPr/>
      </dsp:nvSpPr>
      <dsp:spPr>
        <a:xfrm>
          <a:off x="4372691" y="2269571"/>
          <a:ext cx="407915" cy="407915"/>
        </a:xfrm>
        <a:prstGeom prst="ellipse">
          <a:avLst/>
        </a:prstGeom>
        <a:solidFill>
          <a:schemeClr val="accent2">
            <a:shade val="50000"/>
            <a:hueOff val="189966"/>
            <a:satOff val="8573"/>
            <a:lumOff val="274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B9370-3F39-4254-8AB1-DCF57DC608EA}">
      <dsp:nvSpPr>
        <dsp:cNvPr id="0" name=""/>
        <dsp:cNvSpPr/>
      </dsp:nvSpPr>
      <dsp:spPr>
        <a:xfrm>
          <a:off x="4497329" y="2937421"/>
          <a:ext cx="3155660" cy="111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1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2. </a:t>
          </a:r>
          <a:r>
            <a:rPr lang="ru-RU" sz="2400" b="0" i="0" kern="1200" dirty="0" err="1" smtClean="0"/>
            <a:t>Стадія</a:t>
          </a:r>
          <a:r>
            <a:rPr lang="ru-RU" sz="2400" b="0" i="0" kern="1200" dirty="0" smtClean="0"/>
            <a:t> опору</a:t>
          </a:r>
          <a:endParaRPr lang="ru-RU" sz="2400" b="0" kern="1200" dirty="0"/>
        </a:p>
      </dsp:txBody>
      <dsp:txXfrm>
        <a:off x="4497329" y="2937421"/>
        <a:ext cx="3155660" cy="1113218"/>
      </dsp:txXfrm>
    </dsp:sp>
    <dsp:sp modelId="{FEE56A2E-72E4-404A-847C-B6E82887CCC5}">
      <dsp:nvSpPr>
        <dsp:cNvPr id="0" name=""/>
        <dsp:cNvSpPr/>
      </dsp:nvSpPr>
      <dsp:spPr>
        <a:xfrm>
          <a:off x="6768109" y="1372374"/>
          <a:ext cx="564138" cy="564138"/>
        </a:xfrm>
        <a:prstGeom prst="ellipse">
          <a:avLst/>
        </a:prstGeom>
        <a:solidFill>
          <a:schemeClr val="accent2">
            <a:shade val="50000"/>
            <a:hueOff val="189966"/>
            <a:satOff val="8573"/>
            <a:lumOff val="274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99A3-EE89-4BE5-A27F-D294631253A7}">
      <dsp:nvSpPr>
        <dsp:cNvPr id="0" name=""/>
        <dsp:cNvSpPr/>
      </dsp:nvSpPr>
      <dsp:spPr>
        <a:xfrm>
          <a:off x="6504637" y="2399369"/>
          <a:ext cx="4545648" cy="104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9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3. </a:t>
          </a:r>
          <a:r>
            <a:rPr lang="ru-RU" sz="2400" b="0" i="0" kern="1200" dirty="0" err="1" smtClean="0"/>
            <a:t>Стадія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виснаження</a:t>
          </a:r>
          <a:endParaRPr lang="ru-RU" sz="2400" b="0" kern="1200" dirty="0"/>
        </a:p>
      </dsp:txBody>
      <dsp:txXfrm>
        <a:off x="6504637" y="2399369"/>
        <a:ext cx="4545648" cy="1043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A23C1-F40B-4397-A4D9-7872BBE0CC8C}">
      <dsp:nvSpPr>
        <dsp:cNvPr id="0" name=""/>
        <dsp:cNvSpPr/>
      </dsp:nvSpPr>
      <dsp:spPr>
        <a:xfrm>
          <a:off x="227015" y="0"/>
          <a:ext cx="10859732" cy="590706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8767D-C6F4-45B5-9A72-76F7162D5925}">
      <dsp:nvSpPr>
        <dsp:cNvPr id="0" name=""/>
        <dsp:cNvSpPr/>
      </dsp:nvSpPr>
      <dsp:spPr>
        <a:xfrm>
          <a:off x="605262" y="211154"/>
          <a:ext cx="4507400" cy="2591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Фізіологічні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endParaRPr lang="ru-RU" sz="2400" b="0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тиск, зміна ваги, підвищена пітливість; головні болі, порушення або втрата сну, апетиту, сексуальної активності</a:t>
          </a:r>
          <a:r>
            <a:rPr lang="uk-UA" sz="2400" kern="1200" dirty="0" smtClean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31786" y="337678"/>
        <a:ext cx="4254352" cy="2338808"/>
      </dsp:txXfrm>
    </dsp:sp>
    <dsp:sp modelId="{680C06FD-A07F-4BF2-B469-D2B9926ABDCD}">
      <dsp:nvSpPr>
        <dsp:cNvPr id="0" name=""/>
        <dsp:cNvSpPr/>
      </dsp:nvSpPr>
      <dsp:spPr>
        <a:xfrm>
          <a:off x="6230623" y="151705"/>
          <a:ext cx="4769036" cy="2591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Емоційні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endParaRPr lang="ru-RU" sz="2400" b="1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дратівливість,гнів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занепокоєння, тривожність, почуття самотності, провини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7147" y="278229"/>
        <a:ext cx="4515988" cy="2338808"/>
      </dsp:txXfrm>
    </dsp:sp>
    <dsp:sp modelId="{53209C06-30A7-4A4F-8874-12759AD83B6E}">
      <dsp:nvSpPr>
        <dsp:cNvPr id="0" name=""/>
        <dsp:cNvSpPr/>
      </dsp:nvSpPr>
      <dsp:spPr>
        <a:xfrm>
          <a:off x="610342" y="3102546"/>
          <a:ext cx="4527910" cy="2591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Поведінкові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endParaRPr lang="ru-RU" sz="2400" b="1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конфлікти, помилки при виконанні роботи</a:t>
          </a:r>
          <a:endParaRPr lang="ru-RU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метушливість і відчуття хронічної нестачі часу, посилення шкідливих звичок, </a:t>
          </a: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трудоголізм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6866" y="3229070"/>
        <a:ext cx="4274862" cy="2338808"/>
      </dsp:txXfrm>
    </dsp:sp>
    <dsp:sp modelId="{197EA04F-3F5C-403A-AB91-F31B9264C504}">
      <dsp:nvSpPr>
        <dsp:cNvPr id="0" name=""/>
        <dsp:cNvSpPr/>
      </dsp:nvSpPr>
      <dsp:spPr>
        <a:xfrm>
          <a:off x="6320729" y="3097466"/>
          <a:ext cx="4661504" cy="2591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Когнітивні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погіршення пам'яті, уваги, постійне і нав'язливе повернення до однієї і тієї ж думки, труднощі в ухваленні рішень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47253" y="3223990"/>
        <a:ext cx="4408456" cy="2338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EAAE1-30E4-41B9-B260-9D4270A62CC1}">
      <dsp:nvSpPr>
        <dsp:cNvPr id="0" name=""/>
        <dsp:cNvSpPr/>
      </dsp:nvSpPr>
      <dsp:spPr>
        <a:xfrm>
          <a:off x="0" y="68481"/>
          <a:ext cx="11207431" cy="14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Починається приглушенням емоцій, згладжуванням гостроти почуттів і свіжості переживань; </a:t>
          </a:r>
          <a:r>
            <a:rPr lang="uk-UA" sz="2600" kern="1200" dirty="0" smtClean="0"/>
            <a:t>людина </a:t>
          </a:r>
          <a:r>
            <a:rPr lang="uk-UA" sz="2600" kern="1200" dirty="0"/>
            <a:t>зненацька зауважує: начебто все поки нормально, але ... нудно і порожньо на душі; </a:t>
          </a:r>
          <a:endParaRPr lang="en-US" sz="2600" kern="1200" dirty="0"/>
        </a:p>
      </dsp:txBody>
      <dsp:txXfrm>
        <a:off x="69794" y="138275"/>
        <a:ext cx="11067843" cy="1290152"/>
      </dsp:txXfrm>
    </dsp:sp>
    <dsp:sp modelId="{535D35FB-7EE1-49FA-A573-922C7379C500}">
      <dsp:nvSpPr>
        <dsp:cNvPr id="0" name=""/>
        <dsp:cNvSpPr/>
      </dsp:nvSpPr>
      <dsp:spPr>
        <a:xfrm>
          <a:off x="50321" y="1589895"/>
          <a:ext cx="11015335" cy="1429740"/>
        </a:xfrm>
        <a:prstGeom prst="roundRect">
          <a:avLst/>
        </a:prstGeom>
        <a:solidFill>
          <a:schemeClr val="accent5">
            <a:hueOff val="9565760"/>
            <a:satOff val="-12468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Зникають позитивні емоції, з'являється деяка відстороненість у відносинах з членами сім'ї; </a:t>
          </a:r>
          <a:endParaRPr lang="en-US" sz="2600" kern="1200" dirty="0"/>
        </a:p>
      </dsp:txBody>
      <dsp:txXfrm>
        <a:off x="120115" y="1659689"/>
        <a:ext cx="10875747" cy="1290152"/>
      </dsp:txXfrm>
    </dsp:sp>
    <dsp:sp modelId="{5142B8D5-8201-474F-8018-1C322BD35896}">
      <dsp:nvSpPr>
        <dsp:cNvPr id="0" name=""/>
        <dsp:cNvSpPr/>
      </dsp:nvSpPr>
      <dsp:spPr>
        <a:xfrm>
          <a:off x="0" y="3146204"/>
          <a:ext cx="11207431" cy="1429740"/>
        </a:xfrm>
        <a:prstGeom prst="roundRect">
          <a:avLst/>
        </a:prstGeom>
        <a:solidFill>
          <a:schemeClr val="accent5">
            <a:hueOff val="19131520"/>
            <a:satOff val="-24936"/>
            <a:lumOff val="-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Виникає стан тривожності, незадоволеності; повертаючись додому, все частіше хочеться сказати: «Не лізьте до мене, дайте спокій!»</a:t>
          </a:r>
          <a:endParaRPr lang="en-US" sz="2600" kern="1200" dirty="0"/>
        </a:p>
      </dsp:txBody>
      <dsp:txXfrm>
        <a:off x="69794" y="3215998"/>
        <a:ext cx="11067843" cy="1290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A51DA-90E7-4A08-AB13-C1B085C19ED5}">
      <dsp:nvSpPr>
        <dsp:cNvPr id="0" name=""/>
        <dsp:cNvSpPr/>
      </dsp:nvSpPr>
      <dsp:spPr>
        <a:xfrm>
          <a:off x="-341242" y="129074"/>
          <a:ext cx="10901886" cy="11878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>
              <a:solidFill>
                <a:schemeClr val="bg1"/>
              </a:solidFill>
            </a:rPr>
            <a:t>Виникають</a:t>
          </a:r>
          <a:r>
            <a:rPr lang="ru-RU" sz="2400" kern="1200" dirty="0">
              <a:solidFill>
                <a:schemeClr val="bg1"/>
              </a:solidFill>
            </a:rPr>
            <a:t> </a:t>
          </a:r>
          <a:r>
            <a:rPr lang="ru-RU" sz="2400" kern="1200" dirty="0" err="1">
              <a:solidFill>
                <a:schemeClr val="bg1"/>
              </a:solidFill>
            </a:rPr>
            <a:t>непорозуміння</a:t>
          </a:r>
          <a:r>
            <a:rPr lang="ru-RU" sz="2400" kern="1200" dirty="0">
              <a:solidFill>
                <a:schemeClr val="bg1"/>
              </a:solidFill>
            </a:rPr>
            <a:t> з </a:t>
          </a:r>
          <a:r>
            <a:rPr lang="ru-RU" sz="2400" kern="1200" dirty="0" err="1">
              <a:solidFill>
                <a:schemeClr val="bg1"/>
              </a:solidFill>
            </a:rPr>
            <a:t>колегами</a:t>
          </a:r>
          <a:r>
            <a:rPr lang="ru-RU" sz="2400" kern="1200" dirty="0">
              <a:solidFill>
                <a:schemeClr val="bg1"/>
              </a:solidFill>
            </a:rPr>
            <a:t> по </a:t>
          </a:r>
          <a:r>
            <a:rPr lang="ru-RU" sz="2400" kern="1200" dirty="0" err="1">
              <a:solidFill>
                <a:schemeClr val="bg1"/>
              </a:solidFill>
            </a:rPr>
            <a:t>роботі</a:t>
          </a:r>
          <a:r>
            <a:rPr lang="ru-RU" sz="2400" kern="1200" dirty="0">
              <a:solidFill>
                <a:schemeClr val="bg1"/>
              </a:solidFill>
            </a:rPr>
            <a:t>, </a:t>
          </a:r>
          <a:r>
            <a:rPr lang="ru-RU" sz="2400" kern="1200" dirty="0" err="1" smtClean="0">
              <a:solidFill>
                <a:schemeClr val="bg1"/>
              </a:solidFill>
            </a:rPr>
            <a:t>починає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r>
            <a:rPr lang="ru-RU" sz="2400" kern="1200" dirty="0" err="1">
              <a:solidFill>
                <a:schemeClr val="bg1"/>
              </a:solidFill>
            </a:rPr>
            <a:t>зі</a:t>
          </a:r>
          <a:r>
            <a:rPr lang="ru-RU" sz="2400" kern="1200" dirty="0">
              <a:solidFill>
                <a:schemeClr val="bg1"/>
              </a:solidFill>
            </a:rPr>
            <a:t> </a:t>
          </a:r>
          <a:r>
            <a:rPr lang="ru-RU" sz="2400" kern="1200" dirty="0" err="1">
              <a:solidFill>
                <a:schemeClr val="bg1"/>
              </a:solidFill>
            </a:rPr>
            <a:t>зневагою</a:t>
          </a:r>
          <a:r>
            <a:rPr lang="ru-RU" sz="2400" kern="1200" dirty="0">
              <a:solidFill>
                <a:schemeClr val="bg1"/>
              </a:solidFill>
            </a:rPr>
            <a:t> </a:t>
          </a:r>
          <a:r>
            <a:rPr lang="ru-RU" sz="2400" kern="1200" dirty="0" err="1">
              <a:solidFill>
                <a:schemeClr val="bg1"/>
              </a:solidFill>
            </a:rPr>
            <a:t>говорити</a:t>
          </a:r>
          <a:r>
            <a:rPr lang="ru-RU" sz="2400" kern="1200" dirty="0">
              <a:solidFill>
                <a:schemeClr val="bg1"/>
              </a:solidFill>
            </a:rPr>
            <a:t> про </a:t>
          </a:r>
          <a:r>
            <a:rPr lang="ru-RU" sz="2400" kern="1200" dirty="0" err="1">
              <a:solidFill>
                <a:schemeClr val="bg1"/>
              </a:solidFill>
            </a:rPr>
            <a:t>деяких</a:t>
          </a:r>
          <a:r>
            <a:rPr lang="ru-RU" sz="2400" kern="1200" dirty="0">
              <a:solidFill>
                <a:schemeClr val="bg1"/>
              </a:solidFill>
            </a:rPr>
            <a:t> з них</a:t>
          </a:r>
          <a:r>
            <a:rPr lang="ru-RU" sz="2400" kern="1200" dirty="0" smtClean="0">
              <a:solidFill>
                <a:schemeClr val="bg1"/>
              </a:solidFill>
            </a:rPr>
            <a:t>; </a:t>
          </a:r>
          <a:r>
            <a:rPr lang="ru-RU" sz="2400" kern="1200" dirty="0" err="1" smtClean="0">
              <a:solidFill>
                <a:schemeClr val="bg1"/>
              </a:solidFill>
            </a:rPr>
            <a:t>Напорозуміння</a:t>
          </a:r>
          <a:r>
            <a:rPr lang="ru-RU" sz="2400" kern="1200" dirty="0" smtClean="0">
              <a:solidFill>
                <a:schemeClr val="bg1"/>
              </a:solidFill>
            </a:rPr>
            <a:t> з </a:t>
          </a:r>
          <a:r>
            <a:rPr lang="ru-RU" sz="2400" kern="1200" dirty="0" err="1" smtClean="0">
              <a:solidFill>
                <a:schemeClr val="bg1"/>
              </a:solidFill>
            </a:rPr>
            <a:t>друзями</a:t>
          </a:r>
          <a:r>
            <a:rPr lang="ru-RU" sz="2400" kern="1200" dirty="0" smtClean="0">
              <a:solidFill>
                <a:schemeClr val="bg1"/>
              </a:solidFill>
            </a:rPr>
            <a:t> та членами </a:t>
          </a:r>
          <a:r>
            <a:rPr lang="ru-RU" sz="2400" kern="1200" dirty="0" err="1" smtClean="0">
              <a:solidFill>
                <a:schemeClr val="bg1"/>
              </a:solidFill>
            </a:rPr>
            <a:t>родини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-306450" y="163866"/>
        <a:ext cx="9080092" cy="1118300"/>
      </dsp:txXfrm>
    </dsp:sp>
    <dsp:sp modelId="{E5F9B274-6A1C-45BA-81FC-3FD1EC63DE59}">
      <dsp:nvSpPr>
        <dsp:cNvPr id="0" name=""/>
        <dsp:cNvSpPr/>
      </dsp:nvSpPr>
      <dsp:spPr>
        <a:xfrm>
          <a:off x="2" y="1596163"/>
          <a:ext cx="10901886" cy="10816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Неприязнь </a:t>
          </a:r>
          <a:r>
            <a:rPr lang="ru-RU" sz="2400" kern="1200" dirty="0" err="1"/>
            <a:t>починає</a:t>
          </a:r>
          <a:r>
            <a:rPr lang="ru-RU" sz="2400" kern="1200" dirty="0"/>
            <a:t> </a:t>
          </a:r>
          <a:r>
            <a:rPr lang="ru-RU" sz="2400" kern="1200" dirty="0" err="1"/>
            <a:t>поступово</a:t>
          </a:r>
          <a:r>
            <a:rPr lang="ru-RU" sz="2400" kern="1200" dirty="0"/>
            <a:t> </a:t>
          </a:r>
          <a:r>
            <a:rPr lang="ru-RU" sz="2400" kern="1200" dirty="0" err="1"/>
            <a:t>проявлятися</a:t>
          </a:r>
          <a:r>
            <a:rPr lang="ru-RU" sz="2400" kern="1200" dirty="0"/>
            <a:t> в </a:t>
          </a:r>
          <a:r>
            <a:rPr lang="ru-RU" sz="2400" kern="1200" dirty="0" err="1" smtClean="0"/>
            <a:t>присутності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сім’ї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або</a:t>
          </a:r>
          <a:r>
            <a:rPr lang="ru-RU" sz="2400" kern="1200" dirty="0" smtClean="0"/>
            <a:t> </a:t>
          </a:r>
          <a:r>
            <a:rPr lang="ru-RU" sz="2400" kern="1200" dirty="0" err="1"/>
            <a:t>членів</a:t>
          </a:r>
          <a:r>
            <a:rPr lang="ru-RU" sz="2400" kern="1200" dirty="0"/>
            <a:t> </a:t>
          </a:r>
          <a:r>
            <a:rPr lang="ru-RU" sz="2400" kern="1200" dirty="0" err="1"/>
            <a:t>колективу</a:t>
          </a:r>
          <a:r>
            <a:rPr lang="ru-RU" sz="2400" kern="1200" dirty="0"/>
            <a:t> - </a:t>
          </a:r>
          <a:r>
            <a:rPr lang="ru-RU" sz="2400" kern="1200" dirty="0" err="1"/>
            <a:t>спочатку</a:t>
          </a:r>
          <a:r>
            <a:rPr lang="ru-RU" sz="2400" kern="1200" dirty="0"/>
            <a:t> </a:t>
          </a:r>
          <a:r>
            <a:rPr lang="ru-RU" sz="2400" kern="1200" dirty="0" err="1"/>
            <a:t>це</a:t>
          </a:r>
          <a:r>
            <a:rPr lang="ru-RU" sz="2400" kern="1200" dirty="0"/>
            <a:t> </a:t>
          </a:r>
          <a:r>
            <a:rPr lang="ru-RU" sz="2400" kern="1200" dirty="0" err="1"/>
            <a:t>важко</a:t>
          </a:r>
          <a:r>
            <a:rPr lang="ru-RU" sz="2400" kern="1200" dirty="0"/>
            <a:t> </a:t>
          </a:r>
          <a:r>
            <a:rPr lang="ru-RU" sz="2400" kern="1200" dirty="0" err="1"/>
            <a:t>стримувана</a:t>
          </a:r>
          <a:r>
            <a:rPr lang="ru-RU" sz="2400" kern="1200" dirty="0"/>
            <a:t> </a:t>
          </a:r>
          <a:r>
            <a:rPr lang="ru-RU" sz="2400" kern="1200" dirty="0" err="1"/>
            <a:t>антипатія</a:t>
          </a:r>
          <a:r>
            <a:rPr lang="ru-RU" sz="2400" kern="1200" dirty="0"/>
            <a:t>, а </a:t>
          </a:r>
          <a:r>
            <a:rPr lang="ru-RU" sz="2400" kern="1200" dirty="0" err="1"/>
            <a:t>потім</a:t>
          </a:r>
          <a:r>
            <a:rPr lang="ru-RU" sz="2400" kern="1200" dirty="0"/>
            <a:t> і </a:t>
          </a:r>
          <a:r>
            <a:rPr lang="ru-RU" sz="2400" kern="1200" dirty="0" err="1"/>
            <a:t>спалахи</a:t>
          </a:r>
          <a:r>
            <a:rPr lang="ru-RU" sz="2400" kern="1200" dirty="0"/>
            <a:t> </a:t>
          </a:r>
          <a:r>
            <a:rPr lang="ru-RU" sz="2400" kern="1200" dirty="0" err="1"/>
            <a:t>роздратування</a:t>
          </a:r>
          <a:r>
            <a:rPr lang="ru-RU" sz="2400" kern="1200" dirty="0"/>
            <a:t>.</a:t>
          </a:r>
          <a:endParaRPr lang="en-US" sz="2400" kern="1200" dirty="0"/>
        </a:p>
      </dsp:txBody>
      <dsp:txXfrm>
        <a:off x="31684" y="1627845"/>
        <a:ext cx="8760533" cy="1018329"/>
      </dsp:txXfrm>
    </dsp:sp>
    <dsp:sp modelId="{E3026F66-A2AF-45CF-ADFB-E431BA4AC499}">
      <dsp:nvSpPr>
        <dsp:cNvPr id="0" name=""/>
        <dsp:cNvSpPr/>
      </dsp:nvSpPr>
      <dsp:spPr>
        <a:xfrm>
          <a:off x="844517" y="3089814"/>
          <a:ext cx="10235061" cy="12757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/>
            <a:t>Подібна</a:t>
          </a:r>
          <a:r>
            <a:rPr lang="ru-RU" sz="2400" kern="1200" dirty="0"/>
            <a:t> </a:t>
          </a:r>
          <a:r>
            <a:rPr lang="ru-RU" sz="2400" kern="1200" dirty="0" err="1"/>
            <a:t>поведінка</a:t>
          </a:r>
          <a:r>
            <a:rPr lang="ru-RU" sz="2400" kern="1200" dirty="0"/>
            <a:t> </a:t>
          </a:r>
          <a:r>
            <a:rPr lang="ru-RU" sz="2400" kern="1200" dirty="0" smtClean="0"/>
            <a:t>- </a:t>
          </a:r>
          <a:r>
            <a:rPr lang="ru-RU" sz="2400" kern="1200" dirty="0" err="1"/>
            <a:t>це</a:t>
          </a:r>
          <a:r>
            <a:rPr lang="ru-RU" sz="2400" kern="1200" dirty="0"/>
            <a:t> </a:t>
          </a:r>
          <a:r>
            <a:rPr lang="ru-RU" sz="2400" kern="1200" dirty="0" err="1"/>
            <a:t>неусвідомлюваний</a:t>
          </a:r>
          <a:r>
            <a:rPr lang="ru-RU" sz="2400" kern="1200" dirty="0"/>
            <a:t> ним самим </a:t>
          </a:r>
          <a:r>
            <a:rPr lang="ru-RU" sz="2400" kern="1200" dirty="0" err="1"/>
            <a:t>прояв</a:t>
          </a:r>
          <a:r>
            <a:rPr lang="ru-RU" sz="2400" kern="1200" dirty="0"/>
            <a:t> </a:t>
          </a:r>
          <a:r>
            <a:rPr lang="ru-RU" sz="2400" kern="1200" dirty="0" err="1"/>
            <a:t>почуття</a:t>
          </a:r>
          <a:r>
            <a:rPr lang="ru-RU" sz="2400" kern="1200" dirty="0"/>
            <a:t> </a:t>
          </a:r>
          <a:r>
            <a:rPr lang="ru-RU" sz="2400" kern="1200" dirty="0" err="1"/>
            <a:t>самозбереження</a:t>
          </a:r>
          <a:r>
            <a:rPr lang="ru-RU" sz="2400" kern="1200" dirty="0"/>
            <a:t> при </a:t>
          </a:r>
          <a:r>
            <a:rPr lang="ru-RU" sz="2400" kern="1200" dirty="0" err="1"/>
            <a:t>спілкуванні</a:t>
          </a:r>
          <a:r>
            <a:rPr lang="ru-RU" sz="2400" kern="1200" dirty="0"/>
            <a:t>, </a:t>
          </a:r>
          <a:r>
            <a:rPr lang="ru-RU" sz="2400" kern="1200" dirty="0" err="1"/>
            <a:t>що</a:t>
          </a:r>
          <a:r>
            <a:rPr lang="ru-RU" sz="2400" kern="1200" dirty="0"/>
            <a:t> </a:t>
          </a:r>
          <a:r>
            <a:rPr lang="ru-RU" sz="2400" kern="1200" dirty="0" err="1"/>
            <a:t>перевищує</a:t>
          </a:r>
          <a:r>
            <a:rPr lang="ru-RU" sz="2400" kern="1200" dirty="0"/>
            <a:t> </a:t>
          </a:r>
          <a:r>
            <a:rPr lang="ru-RU" sz="2400" kern="1200" dirty="0" err="1"/>
            <a:t>безпечний</a:t>
          </a:r>
          <a:r>
            <a:rPr lang="ru-RU" sz="2400" kern="1200" dirty="0"/>
            <a:t> для </a:t>
          </a:r>
          <a:r>
            <a:rPr lang="ru-RU" sz="2400" kern="1200" dirty="0" err="1"/>
            <a:t>організму</a:t>
          </a:r>
          <a:r>
            <a:rPr lang="ru-RU" sz="2400" kern="1200" dirty="0"/>
            <a:t> </a:t>
          </a:r>
          <a:r>
            <a:rPr lang="ru-RU" sz="2400" kern="1200" dirty="0" err="1"/>
            <a:t>рівень</a:t>
          </a:r>
          <a:r>
            <a:rPr lang="ru-RU" sz="2400" kern="1200" dirty="0"/>
            <a:t>. </a:t>
          </a:r>
          <a:endParaRPr lang="en-US" sz="2400" kern="1200" dirty="0"/>
        </a:p>
      </dsp:txBody>
      <dsp:txXfrm>
        <a:off x="881881" y="3127178"/>
        <a:ext cx="8209446" cy="1200986"/>
      </dsp:txXfrm>
    </dsp:sp>
    <dsp:sp modelId="{2DA50C85-1EE6-467F-82C9-924A6CF1506B}">
      <dsp:nvSpPr>
        <dsp:cNvPr id="0" name=""/>
        <dsp:cNvSpPr/>
      </dsp:nvSpPr>
      <dsp:spPr>
        <a:xfrm>
          <a:off x="8553489" y="1205075"/>
          <a:ext cx="948649" cy="948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766935" y="1205075"/>
        <a:ext cx="521757" cy="713858"/>
      </dsp:txXfrm>
    </dsp:sp>
    <dsp:sp modelId="{840D8220-0AE4-4CD4-8BD5-E4EAB24CDC0D}">
      <dsp:nvSpPr>
        <dsp:cNvPr id="0" name=""/>
        <dsp:cNvSpPr/>
      </dsp:nvSpPr>
      <dsp:spPr>
        <a:xfrm>
          <a:off x="9474268" y="2466841"/>
          <a:ext cx="948649" cy="948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687714" y="2466841"/>
        <a:ext cx="521757" cy="713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F8600-7039-40D2-B6EB-B180132E9217}">
      <dsp:nvSpPr>
        <dsp:cNvPr id="0" name=""/>
        <dsp:cNvSpPr/>
      </dsp:nvSpPr>
      <dsp:spPr>
        <a:xfrm>
          <a:off x="113313" y="26116"/>
          <a:ext cx="9332256" cy="185753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/>
            <a:t>Притуплюються</a:t>
          </a:r>
          <a:r>
            <a:rPr lang="ru-RU" sz="2400" kern="1200" dirty="0"/>
            <a:t> </a:t>
          </a:r>
          <a:r>
            <a:rPr lang="ru-RU" sz="2400" kern="1200" dirty="0" err="1"/>
            <a:t>уявлення</a:t>
          </a:r>
          <a:r>
            <a:rPr lang="ru-RU" sz="2400" kern="1200" dirty="0"/>
            <a:t> про </a:t>
          </a:r>
          <a:r>
            <a:rPr lang="ru-RU" sz="2400" kern="1200" dirty="0" err="1"/>
            <a:t>цінності</a:t>
          </a:r>
          <a:r>
            <a:rPr lang="ru-RU" sz="2400" kern="1200" dirty="0"/>
            <a:t> </a:t>
          </a:r>
          <a:r>
            <a:rPr lang="ru-RU" sz="2400" kern="1200" dirty="0" err="1"/>
            <a:t>життя</a:t>
          </a:r>
          <a:r>
            <a:rPr lang="ru-RU" sz="2400" kern="1200" dirty="0"/>
            <a:t>, </a:t>
          </a:r>
          <a:r>
            <a:rPr lang="ru-RU" sz="2400" kern="1200" dirty="0" err="1"/>
            <a:t>емоційне</a:t>
          </a:r>
          <a:r>
            <a:rPr lang="ru-RU" sz="2400" kern="1200" dirty="0"/>
            <a:t> </a:t>
          </a:r>
          <a:r>
            <a:rPr lang="ru-RU" sz="2400" kern="1200" dirty="0" err="1"/>
            <a:t>ставлення</a:t>
          </a:r>
          <a:r>
            <a:rPr lang="ru-RU" sz="2400" kern="1200" dirty="0"/>
            <a:t> до </a:t>
          </a:r>
          <a:r>
            <a:rPr lang="ru-RU" sz="2400" kern="1200" dirty="0" err="1"/>
            <a:t>світу</a:t>
          </a:r>
          <a:r>
            <a:rPr lang="ru-RU" sz="2400" kern="1200" dirty="0"/>
            <a:t> «</a:t>
          </a:r>
          <a:r>
            <a:rPr lang="ru-RU" sz="2400" kern="1200" dirty="0" err="1"/>
            <a:t>спрощується</a:t>
          </a:r>
          <a:r>
            <a:rPr lang="ru-RU" sz="2400" kern="1200" dirty="0"/>
            <a:t>», </a:t>
          </a:r>
          <a:r>
            <a:rPr lang="ru-RU" sz="2400" kern="1200" dirty="0" err="1"/>
            <a:t>людина</a:t>
          </a:r>
          <a:r>
            <a:rPr lang="ru-RU" sz="2400" kern="1200" dirty="0"/>
            <a:t> </a:t>
          </a:r>
          <a:r>
            <a:rPr lang="ru-RU" sz="2400" kern="1200" dirty="0" err="1"/>
            <a:t>стає</a:t>
          </a:r>
          <a:r>
            <a:rPr lang="ru-RU" sz="2400" kern="1200" dirty="0"/>
            <a:t> </a:t>
          </a:r>
          <a:r>
            <a:rPr lang="ru-RU" sz="2400" kern="1200" dirty="0" err="1"/>
            <a:t>небезпечно</a:t>
          </a:r>
          <a:r>
            <a:rPr lang="ru-RU" sz="2400" kern="1200" dirty="0"/>
            <a:t> </a:t>
          </a:r>
          <a:r>
            <a:rPr lang="ru-RU" sz="2400" kern="1200" dirty="0" err="1"/>
            <a:t>байдужою</a:t>
          </a:r>
          <a:r>
            <a:rPr lang="ru-RU" sz="2400" kern="1200" dirty="0"/>
            <a:t> до </a:t>
          </a:r>
          <a:r>
            <a:rPr lang="ru-RU" sz="2400" kern="1200" dirty="0" err="1"/>
            <a:t>всього</a:t>
          </a:r>
          <a:r>
            <a:rPr lang="ru-RU" sz="2400" kern="1200" dirty="0"/>
            <a:t>, </a:t>
          </a:r>
          <a:r>
            <a:rPr lang="ru-RU" sz="2400" kern="1200" dirty="0" err="1"/>
            <a:t>навіть</a:t>
          </a:r>
          <a:r>
            <a:rPr lang="ru-RU" sz="2400" kern="1200" dirty="0"/>
            <a:t> до </a:t>
          </a:r>
          <a:r>
            <a:rPr lang="ru-RU" sz="2400" kern="1200" dirty="0" err="1"/>
            <a:t>власного</a:t>
          </a:r>
          <a:r>
            <a:rPr lang="ru-RU" sz="2400" kern="1200" dirty="0"/>
            <a:t> </a:t>
          </a:r>
          <a:r>
            <a:rPr lang="ru-RU" sz="2400" kern="1200" dirty="0" err="1"/>
            <a:t>життя</a:t>
          </a:r>
          <a:r>
            <a:rPr lang="ru-RU" sz="2400" kern="1200" dirty="0"/>
            <a:t>; </a:t>
          </a:r>
          <a:endParaRPr lang="en-US" sz="2400" kern="1200" dirty="0"/>
        </a:p>
      </dsp:txBody>
      <dsp:txXfrm>
        <a:off x="167718" y="80521"/>
        <a:ext cx="7256790" cy="1748728"/>
      </dsp:txXfrm>
    </dsp:sp>
    <dsp:sp modelId="{4AB1F9AC-EF67-4F1D-ADF0-24FC54856344}">
      <dsp:nvSpPr>
        <dsp:cNvPr id="0" name=""/>
        <dsp:cNvSpPr/>
      </dsp:nvSpPr>
      <dsp:spPr>
        <a:xfrm>
          <a:off x="200290" y="2125121"/>
          <a:ext cx="10015316" cy="169604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/>
            <a:t>Така</a:t>
          </a:r>
          <a:r>
            <a:rPr lang="ru-RU" sz="2400" kern="1200" dirty="0"/>
            <a:t> </a:t>
          </a:r>
          <a:r>
            <a:rPr lang="ru-RU" sz="2400" kern="1200" dirty="0" err="1"/>
            <a:t>людина</a:t>
          </a:r>
          <a:r>
            <a:rPr lang="ru-RU" sz="2400" kern="1200" dirty="0"/>
            <a:t> за </a:t>
          </a:r>
          <a:r>
            <a:rPr lang="ru-RU" sz="2400" kern="1200" dirty="0" err="1"/>
            <a:t>звичкою</a:t>
          </a:r>
          <a:r>
            <a:rPr lang="ru-RU" sz="2400" kern="1200" dirty="0"/>
            <a:t> </a:t>
          </a:r>
          <a:r>
            <a:rPr lang="ru-RU" sz="2400" kern="1200" dirty="0" err="1"/>
            <a:t>може</a:t>
          </a:r>
          <a:r>
            <a:rPr lang="ru-RU" sz="2400" kern="1200" dirty="0"/>
            <a:t> </a:t>
          </a:r>
          <a:r>
            <a:rPr lang="ru-RU" sz="2400" kern="1200" dirty="0" err="1"/>
            <a:t>ще</a:t>
          </a:r>
          <a:r>
            <a:rPr lang="ru-RU" sz="2400" kern="1200" dirty="0"/>
            <a:t> </a:t>
          </a:r>
          <a:r>
            <a:rPr lang="ru-RU" sz="2400" kern="1200" dirty="0" err="1"/>
            <a:t>зберігати</a:t>
          </a:r>
          <a:r>
            <a:rPr lang="ru-RU" sz="2400" kern="1200" dirty="0"/>
            <a:t> </a:t>
          </a:r>
          <a:r>
            <a:rPr lang="ru-RU" sz="2400" kern="1200" dirty="0" err="1"/>
            <a:t>зовнішню</a:t>
          </a:r>
          <a:r>
            <a:rPr lang="ru-RU" sz="2400" kern="1200" dirty="0"/>
            <a:t> </a:t>
          </a:r>
          <a:r>
            <a:rPr lang="ru-RU" sz="2400" kern="1200" dirty="0" err="1"/>
            <a:t>респектабельність</a:t>
          </a:r>
          <a:r>
            <a:rPr lang="ru-RU" sz="2400" kern="1200" dirty="0"/>
            <a:t> і </a:t>
          </a:r>
          <a:r>
            <a:rPr lang="ru-RU" sz="2400" kern="1200" dirty="0" err="1"/>
            <a:t>деякий</a:t>
          </a:r>
          <a:r>
            <a:rPr lang="ru-RU" sz="2400" kern="1200" dirty="0"/>
            <a:t> апломб, але </a:t>
          </a:r>
          <a:r>
            <a:rPr lang="uk-UA" sz="2400" kern="1200" dirty="0"/>
            <a:t>її</a:t>
          </a:r>
          <a:r>
            <a:rPr lang="ru-RU" sz="2400" kern="1200" dirty="0"/>
            <a:t> </a:t>
          </a:r>
          <a:r>
            <a:rPr lang="ru-RU" sz="2400" kern="1200" dirty="0" err="1"/>
            <a:t>очі</a:t>
          </a:r>
          <a:r>
            <a:rPr lang="ru-RU" sz="2400" kern="1200" dirty="0"/>
            <a:t> </a:t>
          </a:r>
          <a:r>
            <a:rPr lang="ru-RU" sz="2400" kern="1200" dirty="0" err="1"/>
            <a:t>втрачають</a:t>
          </a:r>
          <a:r>
            <a:rPr lang="ru-RU" sz="2400" kern="1200" dirty="0"/>
            <a:t> </a:t>
          </a:r>
          <a:r>
            <a:rPr lang="ru-RU" sz="2400" kern="1200" dirty="0" err="1" smtClean="0"/>
            <a:t>інтерес</a:t>
          </a:r>
          <a:r>
            <a:rPr lang="ru-RU" sz="2400" kern="1200" dirty="0" smtClean="0"/>
            <a:t> до </a:t>
          </a:r>
          <a:r>
            <a:rPr lang="ru-RU" sz="2400" kern="1200" dirty="0" err="1"/>
            <a:t>чого</a:t>
          </a:r>
          <a:r>
            <a:rPr lang="ru-RU" sz="2400" kern="1200" dirty="0"/>
            <a:t> б то не </a:t>
          </a:r>
          <a:r>
            <a:rPr lang="ru-RU" sz="2400" kern="1200" dirty="0" err="1"/>
            <a:t>було</a:t>
          </a:r>
          <a:r>
            <a:rPr lang="ru-RU" sz="2400" kern="1200" dirty="0"/>
            <a:t>, і </a:t>
          </a:r>
          <a:r>
            <a:rPr lang="ru-RU" sz="2400" kern="1200" dirty="0" err="1"/>
            <a:t>майже</a:t>
          </a:r>
          <a:r>
            <a:rPr lang="ru-RU" sz="2400" kern="1200" dirty="0"/>
            <a:t> </a:t>
          </a:r>
          <a:r>
            <a:rPr lang="ru-RU" sz="2400" kern="1200" dirty="0" err="1"/>
            <a:t>фізично</a:t>
          </a:r>
          <a:r>
            <a:rPr lang="ru-RU" sz="2400" kern="1200" dirty="0"/>
            <a:t> </a:t>
          </a:r>
          <a:r>
            <a:rPr lang="ru-RU" sz="2400" kern="1200" dirty="0" err="1"/>
            <a:t>відчутний</a:t>
          </a:r>
          <a:r>
            <a:rPr lang="ru-RU" sz="2400" kern="1200" dirty="0"/>
            <a:t> холод </a:t>
          </a:r>
          <a:r>
            <a:rPr lang="ru-RU" sz="2400" kern="1200" dirty="0" err="1"/>
            <a:t>байдужості</a:t>
          </a:r>
          <a:r>
            <a:rPr lang="ru-RU" sz="2400" kern="1200" dirty="0"/>
            <a:t> </a:t>
          </a:r>
          <a:r>
            <a:rPr lang="ru-RU" sz="2400" kern="1200" dirty="0" err="1"/>
            <a:t>поселяється</a:t>
          </a:r>
          <a:r>
            <a:rPr lang="ru-RU" sz="2400" kern="1200" dirty="0"/>
            <a:t> в </a:t>
          </a:r>
          <a:r>
            <a:rPr lang="uk-UA" sz="2400" kern="1200" dirty="0"/>
            <a:t>її</a:t>
          </a:r>
          <a:r>
            <a:rPr lang="ru-RU" sz="2400" kern="1200" dirty="0"/>
            <a:t> </a:t>
          </a:r>
          <a:r>
            <a:rPr lang="ru-RU" sz="2400" kern="1200" dirty="0" err="1"/>
            <a:t>душі</a:t>
          </a:r>
          <a:r>
            <a:rPr lang="ru-RU" sz="2400" kern="1200" dirty="0"/>
            <a:t>.</a:t>
          </a:r>
          <a:endParaRPr lang="en-US" sz="2400" kern="1200" dirty="0"/>
        </a:p>
      </dsp:txBody>
      <dsp:txXfrm>
        <a:off x="249965" y="2174796"/>
        <a:ext cx="6741489" cy="1596694"/>
      </dsp:txXfrm>
    </dsp:sp>
    <dsp:sp modelId="{733F860D-68F9-4A41-A66C-C6CE333FB9ED}">
      <dsp:nvSpPr>
        <dsp:cNvPr id="0" name=""/>
        <dsp:cNvSpPr/>
      </dsp:nvSpPr>
      <dsp:spPr>
        <a:xfrm>
          <a:off x="7624914" y="1556715"/>
          <a:ext cx="1123654" cy="1207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877736" y="1556715"/>
        <a:ext cx="618010" cy="929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7213F-330B-4715-BEDE-75A83635134E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00FA-9695-4032-9FB2-62DD2576A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83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стресу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гормони</a:t>
            </a:r>
            <a:r>
              <a:rPr lang="ru-RU" dirty="0" smtClean="0"/>
              <a:t>, </a:t>
            </a:r>
            <a:r>
              <a:rPr lang="ru-RU" dirty="0" err="1" smtClean="0"/>
              <a:t>змінюється</a:t>
            </a:r>
            <a:r>
              <a:rPr lang="ru-RU" dirty="0" smtClean="0"/>
              <a:t> режим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і систем (ритм </a:t>
            </a:r>
            <a:r>
              <a:rPr lang="ru-RU" dirty="0" err="1" smtClean="0"/>
              <a:t>серця</a:t>
            </a:r>
            <a:r>
              <a:rPr lang="ru-RU" dirty="0" smtClean="0"/>
              <a:t>, частота пульсу </a:t>
            </a:r>
            <a:r>
              <a:rPr lang="ru-RU" dirty="0" err="1" smtClean="0"/>
              <a:t>тощо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9022F-1836-4C2F-9F2E-4BFD3F2A2B9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9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побудований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психологічний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тиск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стресом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Коли в 1812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французи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відступали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потрапили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російські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морози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багатьох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них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подібна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екстремальна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виявилася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смертельною. І тут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першорядне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мало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навіть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те,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французів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зимового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одягу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те,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тривалого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поверхневі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резерви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вичерпалися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"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глибокі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встигли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мобілізуватися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9022F-1836-4C2F-9F2E-4BFD3F2A2B9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8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Стадія</a:t>
            </a:r>
            <a:r>
              <a:rPr lang="ru-RU" b="1" dirty="0" smtClean="0"/>
              <a:t> </a:t>
            </a:r>
            <a:r>
              <a:rPr lang="ru-RU" b="1" dirty="0" err="1" smtClean="0"/>
              <a:t>тривоги</a:t>
            </a:r>
            <a:r>
              <a:rPr lang="ru-RU" b="1" dirty="0" smtClean="0"/>
              <a:t>.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найперша</a:t>
            </a:r>
            <a:r>
              <a:rPr lang="ru-RU" dirty="0" smtClean="0"/>
              <a:t> </a:t>
            </a:r>
            <a:r>
              <a:rPr lang="ru-RU" dirty="0" err="1" smtClean="0"/>
              <a:t>стадія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з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подразника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стрес</a:t>
            </a:r>
            <a:r>
              <a:rPr lang="ru-RU" dirty="0" smtClean="0"/>
              <a:t>. </a:t>
            </a:r>
            <a:r>
              <a:rPr lang="ru-RU" dirty="0" err="1" smtClean="0"/>
              <a:t>Наявність</a:t>
            </a:r>
            <a:r>
              <a:rPr lang="ru-RU" dirty="0" smtClean="0"/>
              <a:t> такого </a:t>
            </a:r>
            <a:r>
              <a:rPr lang="ru-RU" dirty="0" err="1" smtClean="0"/>
              <a:t>подразника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ряд </a:t>
            </a:r>
            <a:r>
              <a:rPr lang="ru-RU" dirty="0" err="1" smtClean="0"/>
              <a:t>фізіологічних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: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учащається</a:t>
            </a:r>
            <a:r>
              <a:rPr lang="ru-RU" dirty="0" smtClean="0"/>
              <a:t> </a:t>
            </a:r>
            <a:r>
              <a:rPr lang="ru-RU" dirty="0" err="1" smtClean="0"/>
              <a:t>подих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піднімається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, </a:t>
            </a:r>
            <a:r>
              <a:rPr lang="ru-RU" dirty="0" err="1" smtClean="0"/>
              <a:t>підвищується</a:t>
            </a:r>
            <a:r>
              <a:rPr lang="ru-RU" dirty="0" smtClean="0"/>
              <a:t> пульс. </a:t>
            </a:r>
            <a:r>
              <a:rPr lang="ru-RU" dirty="0" err="1" smtClean="0"/>
              <a:t>Змінюються</a:t>
            </a:r>
            <a:r>
              <a:rPr lang="ru-RU" dirty="0" smtClean="0"/>
              <a:t> і </a:t>
            </a:r>
            <a:r>
              <a:rPr lang="ru-RU" dirty="0" err="1" smtClean="0"/>
              <a:t>психічні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: </a:t>
            </a:r>
            <a:r>
              <a:rPr lang="ru-RU" dirty="0" err="1" smtClean="0"/>
              <a:t>підсилюється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, вся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концентрується</a:t>
            </a:r>
            <a:r>
              <a:rPr lang="ru-RU" dirty="0" smtClean="0"/>
              <a:t> на </a:t>
            </a:r>
            <a:r>
              <a:rPr lang="ru-RU" dirty="0" err="1" smtClean="0"/>
              <a:t>подразнику</a:t>
            </a:r>
            <a:r>
              <a:rPr lang="ru-RU" dirty="0" smtClean="0"/>
              <a:t>, </a:t>
            </a:r>
            <a:r>
              <a:rPr lang="ru-RU" dirty="0" err="1" smtClean="0"/>
              <a:t>виявляється</a:t>
            </a:r>
            <a:r>
              <a:rPr lang="ru-RU" dirty="0" smtClean="0"/>
              <a:t> </a:t>
            </a:r>
            <a:r>
              <a:rPr lang="ru-RU" dirty="0" err="1" smtClean="0"/>
              <a:t>підвищений</a:t>
            </a:r>
            <a:r>
              <a:rPr lang="ru-RU" dirty="0" smtClean="0"/>
              <a:t> </a:t>
            </a:r>
            <a:r>
              <a:rPr lang="ru-RU" dirty="0" err="1" smtClean="0"/>
              <a:t>особистісний</a:t>
            </a:r>
            <a:r>
              <a:rPr lang="ru-RU" dirty="0" smtClean="0"/>
              <a:t> контроль </a:t>
            </a:r>
            <a:r>
              <a:rPr lang="ru-RU" dirty="0" err="1" smtClean="0"/>
              <a:t>ситуації</a:t>
            </a:r>
            <a:r>
              <a:rPr lang="ru-RU" dirty="0" smtClean="0"/>
              <a:t>. Усе разом покликано </a:t>
            </a:r>
            <a:r>
              <a:rPr lang="ru-RU" dirty="0" err="1" smtClean="0"/>
              <a:t>мобілізувати</a:t>
            </a:r>
            <a:r>
              <a:rPr lang="ru-RU" dirty="0" smtClean="0"/>
              <a:t> </a:t>
            </a:r>
            <a:r>
              <a:rPr lang="ru-RU" dirty="0" err="1" smtClean="0"/>
              <a:t>захисні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і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саморегуляції</a:t>
            </a:r>
            <a:r>
              <a:rPr lang="ru-RU" dirty="0" smtClean="0"/>
              <a:t>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стресу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, то </a:t>
            </a:r>
            <a:r>
              <a:rPr lang="ru-RU" dirty="0" err="1" smtClean="0"/>
              <a:t>тривога</a:t>
            </a:r>
            <a:r>
              <a:rPr lang="ru-RU" dirty="0" smtClean="0"/>
              <a:t> і </a:t>
            </a:r>
            <a:r>
              <a:rPr lang="ru-RU" dirty="0" err="1" smtClean="0"/>
              <a:t>хвилювання</a:t>
            </a:r>
            <a:r>
              <a:rPr lang="ru-RU" dirty="0" smtClean="0"/>
              <a:t> </a:t>
            </a:r>
            <a:r>
              <a:rPr lang="ru-RU" dirty="0" err="1" smtClean="0"/>
              <a:t>вщухають</a:t>
            </a:r>
            <a:r>
              <a:rPr lang="ru-RU" dirty="0" smtClean="0"/>
              <a:t>, </a:t>
            </a:r>
            <a:r>
              <a:rPr lang="ru-RU" dirty="0" err="1" smtClean="0"/>
              <a:t>стрес</a:t>
            </a:r>
            <a:r>
              <a:rPr lang="ru-RU" dirty="0" smtClean="0"/>
              <a:t> </a:t>
            </a:r>
            <a:r>
              <a:rPr lang="ru-RU" dirty="0" err="1" smtClean="0"/>
              <a:t>закінчується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стресів</a:t>
            </a:r>
            <a:r>
              <a:rPr lang="ru-RU" dirty="0" smtClean="0"/>
              <a:t> </a:t>
            </a:r>
            <a:r>
              <a:rPr lang="ru-RU" dirty="0" err="1" smtClean="0"/>
              <a:t>дозволяється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2. </a:t>
            </a:r>
            <a:r>
              <a:rPr lang="ru-RU" b="1" dirty="0" err="1" smtClean="0"/>
              <a:t>Стадія</a:t>
            </a:r>
            <a:r>
              <a:rPr lang="ru-RU" b="1" dirty="0" smtClean="0"/>
              <a:t> опору. </a:t>
            </a:r>
            <a:r>
              <a:rPr lang="ru-RU" dirty="0" err="1" smtClean="0"/>
              <a:t>Настає</a:t>
            </a:r>
            <a:r>
              <a:rPr lang="ru-RU" dirty="0" smtClean="0"/>
              <a:t> у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стрес</a:t>
            </a:r>
            <a:r>
              <a:rPr lang="ru-RU" dirty="0" smtClean="0"/>
              <a:t> фактор,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викликав</a:t>
            </a:r>
            <a:r>
              <a:rPr lang="ru-RU" dirty="0" smtClean="0"/>
              <a:t>,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захищається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стресу</a:t>
            </a:r>
            <a:r>
              <a:rPr lang="ru-RU" dirty="0" smtClean="0"/>
              <a:t>, </a:t>
            </a:r>
            <a:r>
              <a:rPr lang="ru-RU" dirty="0" err="1" smtClean="0"/>
              <a:t>витрачаючи</a:t>
            </a:r>
            <a:r>
              <a:rPr lang="ru-RU" dirty="0" smtClean="0"/>
              <a:t> "</a:t>
            </a:r>
            <a:r>
              <a:rPr lang="ru-RU" dirty="0" err="1" smtClean="0"/>
              <a:t>резервний</a:t>
            </a:r>
            <a:r>
              <a:rPr lang="ru-RU" dirty="0" smtClean="0"/>
              <a:t>" запас сил, з </a:t>
            </a:r>
            <a:r>
              <a:rPr lang="ru-RU" dirty="0" err="1" smtClean="0"/>
              <a:t>максимальним</a:t>
            </a:r>
            <a:r>
              <a:rPr lang="ru-RU" dirty="0" smtClean="0"/>
              <a:t> </a:t>
            </a:r>
            <a:r>
              <a:rPr lang="ru-RU" dirty="0" err="1" smtClean="0"/>
              <a:t>навантаженням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3. </a:t>
            </a:r>
            <a:r>
              <a:rPr lang="ru-RU" b="1" dirty="0" err="1" smtClean="0"/>
              <a:t>Стадія</a:t>
            </a:r>
            <a:r>
              <a:rPr lang="ru-RU" b="1" dirty="0" smtClean="0"/>
              <a:t> </a:t>
            </a:r>
            <a:r>
              <a:rPr lang="ru-RU" b="1" dirty="0" err="1" smtClean="0"/>
              <a:t>виснаження</a:t>
            </a:r>
            <a:r>
              <a:rPr lang="ru-RU" b="1" dirty="0" smtClean="0"/>
              <a:t>. 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подразник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, то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протистояння</a:t>
            </a:r>
            <a:r>
              <a:rPr lang="ru-RU" dirty="0" smtClean="0"/>
              <a:t> </a:t>
            </a:r>
            <a:r>
              <a:rPr lang="ru-RU" dirty="0" err="1" smtClean="0"/>
              <a:t>стресові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виснажуються</a:t>
            </a:r>
            <a:r>
              <a:rPr lang="ru-RU" dirty="0" smtClean="0"/>
              <a:t> </a:t>
            </a:r>
            <a:r>
              <a:rPr lang="ru-RU" dirty="0" err="1" smtClean="0"/>
              <a:t>резерви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опірність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Стрес</a:t>
            </a:r>
            <a:r>
              <a:rPr lang="ru-RU" dirty="0" smtClean="0"/>
              <a:t> "</a:t>
            </a:r>
            <a:r>
              <a:rPr lang="ru-RU" dirty="0" err="1" smtClean="0"/>
              <a:t>захоплює</a:t>
            </a:r>
            <a:r>
              <a:rPr lang="ru-RU" dirty="0" smtClean="0"/>
              <a:t>" </a:t>
            </a:r>
            <a:r>
              <a:rPr lang="ru-RU" dirty="0" err="1" smtClean="0"/>
              <a:t>людини</a:t>
            </a:r>
            <a:r>
              <a:rPr lang="ru-RU" dirty="0" smtClean="0"/>
              <a:t> і </a:t>
            </a:r>
            <a:r>
              <a:rPr lang="ru-RU" dirty="0" err="1" smtClean="0"/>
              <a:t>може</a:t>
            </a:r>
            <a:r>
              <a:rPr lang="ru-RU" dirty="0" smtClean="0"/>
              <a:t> привести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хвороби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9022F-1836-4C2F-9F2E-4BFD3F2A2B9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1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9022F-1836-4C2F-9F2E-4BFD3F2A2B9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8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7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06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33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21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03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86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1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98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15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398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61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2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0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2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90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10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0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C036F6-9FC1-4591-A45B-89F9AE061CFD}" type="datetimeFigureOut">
              <a:rPr lang="uk-UA" smtClean="0"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7371A4-D8B7-48E0-B915-510A731BEA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547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</a:t>
            </a:r>
            <a:r>
              <a:rPr lang="uk-UA" dirty="0" smtClean="0"/>
              <a:t>3-5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Зміст </a:t>
            </a:r>
            <a:r>
              <a:rPr lang="uk-UA" dirty="0">
                <a:solidFill>
                  <a:schemeClr val="tx1"/>
                </a:solidFill>
              </a:rPr>
              <a:t>та чинники розвитку </a:t>
            </a:r>
            <a:r>
              <a:rPr lang="uk-UA" dirty="0" smtClean="0">
                <a:solidFill>
                  <a:schemeClr val="tx1"/>
                </a:solidFill>
              </a:rPr>
              <a:t>негативних </a:t>
            </a:r>
            <a:r>
              <a:rPr lang="uk-UA" dirty="0">
                <a:solidFill>
                  <a:schemeClr val="tx1"/>
                </a:solidFill>
              </a:rPr>
              <a:t>емоційних станів особистості</a:t>
            </a:r>
          </a:p>
        </p:txBody>
      </p:sp>
    </p:spTree>
    <p:extLst>
      <p:ext uri="{BB962C8B-B14F-4D97-AF65-F5344CB8AC3E}">
        <p14:creationId xmlns:p14="http://schemas.microsoft.com/office/powerpoint/2010/main" val="415555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1" y="0"/>
            <a:ext cx="11364684" cy="5651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Тривожний ряд: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1) відчуття </a:t>
            </a:r>
            <a:r>
              <a:rPr lang="uk-UA" dirty="0"/>
              <a:t>внутрішньої напруженості (включає </a:t>
            </a:r>
            <a:endParaRPr lang="uk-U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механізми адаптації</a:t>
            </a:r>
            <a:r>
              <a:rPr lang="uk-UA" dirty="0"/>
              <a:t>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2) </a:t>
            </a:r>
            <a:r>
              <a:rPr lang="uk-UA" dirty="0" err="1"/>
              <a:t>гіперестезичні</a:t>
            </a:r>
            <a:r>
              <a:rPr lang="uk-UA" dirty="0"/>
              <a:t> реакції (безліч подій довкілля стають </a:t>
            </a:r>
            <a:endParaRPr lang="uk-U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значимими </a:t>
            </a:r>
            <a:r>
              <a:rPr lang="uk-UA" dirty="0"/>
              <a:t>для суб'єкта, що сприяє появі відчуття </a:t>
            </a:r>
            <a:endParaRPr lang="uk-U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невизначеної загрози</a:t>
            </a:r>
            <a:r>
              <a:rPr lang="uk-UA" dirty="0"/>
              <a:t>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3)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тривога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почуттям</a:t>
            </a:r>
            <a:r>
              <a:rPr lang="ru-RU" dirty="0"/>
              <a:t> </a:t>
            </a:r>
            <a:r>
              <a:rPr lang="ru-RU" dirty="0" err="1"/>
              <a:t>неясної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 є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характер </a:t>
            </a:r>
            <a:r>
              <a:rPr lang="ru-RU" dirty="0" err="1"/>
              <a:t>загрози</a:t>
            </a:r>
            <a:r>
              <a:rPr lang="ru-RU" dirty="0"/>
              <a:t> і </a:t>
            </a:r>
            <a:r>
              <a:rPr lang="ru-RU" dirty="0" err="1"/>
              <a:t>неусвідомленість</a:t>
            </a:r>
            <a:r>
              <a:rPr lang="ru-RU" dirty="0"/>
              <a:t> причин);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4) страх; неусвідомленість причин тривоги, унеможливлює організацію діяльності з усунення чи запобігання загрозі;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5)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невідворотності</a:t>
            </a:r>
            <a:r>
              <a:rPr lang="ru-RU" dirty="0"/>
              <a:t> </a:t>
            </a:r>
            <a:r>
              <a:rPr lang="ru-RU" dirty="0" err="1"/>
              <a:t>насування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, </a:t>
            </a:r>
            <a:r>
              <a:rPr lang="ru-RU" dirty="0" err="1"/>
              <a:t>наростання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 приводить </a:t>
            </a:r>
            <a:r>
              <a:rPr lang="ru-RU" dirty="0" err="1"/>
              <a:t>суб'єкта</a:t>
            </a:r>
            <a:r>
              <a:rPr lang="ru-RU" dirty="0"/>
              <a:t> до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уникнення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6) тривожно-боязке збудження (дезорганізація поведінки сягає максимуму, можливість цілеспрямованої діяльності зникає) </a:t>
            </a:r>
          </a:p>
        </p:txBody>
      </p:sp>
      <p:pic>
        <p:nvPicPr>
          <p:cNvPr id="6146" name="Picture 2" descr="Підвищена тривожність: симптоми та причини розладу настро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365759"/>
            <a:ext cx="4589327" cy="26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9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8606" y="285881"/>
            <a:ext cx="10694125" cy="418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Тривожність – це стан доцільного підготовчого підвищення уваги, сенсорної та моторної напруги в ситуаціях можливої небезпеки, що забезпечує відповідну реакцію на страх. Тривожність - це особистісна риса, що виявляється в легкому і частому прояві станів тривоги, схильність індивіда до переживання тривоги. Тривога виникає в силу порушення форм </a:t>
            </a:r>
            <a:r>
              <a:rPr lang="uk-UA" dirty="0" err="1" smtClean="0"/>
              <a:t>внутрішньоособистісного</a:t>
            </a:r>
            <a:r>
              <a:rPr lang="uk-UA" dirty="0" smtClean="0"/>
              <a:t> </a:t>
            </a:r>
            <a:r>
              <a:rPr lang="uk-UA" dirty="0"/>
              <a:t>та міжособистісного спілкування. Зазвичай вона підвищена: 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нервово-психічних</a:t>
            </a:r>
            <a:r>
              <a:rPr lang="ru-RU" dirty="0"/>
              <a:t> і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соматичних</a:t>
            </a:r>
            <a:r>
              <a:rPr lang="ru-RU" dirty="0"/>
              <a:t>; </a:t>
            </a:r>
          </a:p>
          <a:p>
            <a:pPr algn="r"/>
            <a:r>
              <a:rPr lang="ru-RU" dirty="0" smtClean="0"/>
              <a:t>у </a:t>
            </a:r>
            <a:r>
              <a:rPr lang="ru-RU" dirty="0" err="1"/>
              <a:t>здорових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переживають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психічної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; 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людей з </a:t>
            </a:r>
            <a:r>
              <a:rPr lang="ru-RU" dirty="0" err="1"/>
              <a:t>поведінкою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відхиляється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 </a:t>
            </a:r>
            <a:endParaRPr lang="uk-UA" dirty="0"/>
          </a:p>
        </p:txBody>
      </p:sp>
      <p:pic>
        <p:nvPicPr>
          <p:cNvPr id="7174" name="Picture 6" descr="https://nakolesax.com.ua/wp-content/uploads/30f0e9347259a8837edaeb042a04ab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760617"/>
            <a:ext cx="35467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9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18010"/>
            <a:ext cx="10394707" cy="4956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Відповідно до концепції Ч. </a:t>
            </a:r>
            <a:r>
              <a:rPr lang="uk-UA" dirty="0" err="1"/>
              <a:t>Спілбергера</a:t>
            </a:r>
            <a:r>
              <a:rPr lang="uk-UA" dirty="0"/>
              <a:t> слід розрізняти тривожність, як стан (ситуативну) і тривожність, як властивість особистості (особистісну). </a:t>
            </a:r>
          </a:p>
          <a:p>
            <a:pPr marL="0" indent="0">
              <a:buNone/>
            </a:pPr>
            <a:r>
              <a:rPr lang="uk-UA" dirty="0"/>
              <a:t>Ситуативна тривожність - це стан тривоги, що виникає як реакція людини на різноманітні соціально-психологічні стресори. Як правило, ситуаційна тривожність у однієї і тієї ж людини буває різною в різний час. </a:t>
            </a:r>
          </a:p>
          <a:p>
            <a:pPr marL="0" indent="0">
              <a:buNone/>
            </a:pPr>
            <a:r>
              <a:rPr lang="uk-UA" dirty="0"/>
              <a:t>Особистісна тривожність, як якість, диспозиція дає уявлення про індивідуальні відмінності людини в діях на різні стресори. Особистісна тривожність не проявляється безпосередньо в поведінці, але її </a:t>
            </a:r>
            <a:r>
              <a:rPr lang="uk-UA" dirty="0" smtClean="0"/>
              <a:t>рівень визначається </a:t>
            </a:r>
            <a:r>
              <a:rPr lang="uk-UA" dirty="0"/>
              <a:t>в залежності від того, як часто і як </a:t>
            </a:r>
            <a:r>
              <a:rPr lang="uk-UA" dirty="0" err="1"/>
              <a:t>інтенсивно</a:t>
            </a:r>
            <a:r>
              <a:rPr lang="uk-UA" dirty="0"/>
              <a:t> в індивіда виникають стани тривоги. Особистість з вираженою тривожністю здатна сприймати навколишній світ як такий, що несе в собі загрозу і небезпеку більше, ніж особистість з низьким рівнем тривожності. Тому, особи з високим рівнем тривожності більше схильні до стресу і здатні переживати стан тривоги великої інтенсивності значно частіше, ніж особи з низьким рівнем тривожності. </a:t>
            </a:r>
          </a:p>
        </p:txBody>
      </p:sp>
    </p:spTree>
    <p:extLst>
      <p:ext uri="{BB962C8B-B14F-4D97-AF65-F5344CB8AC3E}">
        <p14:creationId xmlns:p14="http://schemas.microsoft.com/office/powerpoint/2010/main" val="250512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Експерти розповіли, як подолати тривожність та стати більш позитивн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35" y="980666"/>
            <a:ext cx="6022955" cy="40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95794"/>
            <a:ext cx="6672943" cy="5278791"/>
          </a:xfrm>
        </p:spPr>
        <p:txBody>
          <a:bodyPr>
            <a:normAutofit/>
          </a:bodyPr>
          <a:lstStyle/>
          <a:p>
            <a:r>
              <a:rPr lang="ru-RU" dirty="0" err="1"/>
              <a:t>тривожність</a:t>
            </a:r>
            <a:r>
              <a:rPr lang="ru-RU" dirty="0"/>
              <a:t> є результатом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міжособистісного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фону, </a:t>
            </a:r>
            <a:r>
              <a:rPr lang="ru-RU" dirty="0" err="1"/>
              <a:t>обумовленого</a:t>
            </a:r>
            <a:r>
              <a:rPr lang="ru-RU" dirty="0"/>
              <a:t> </a:t>
            </a:r>
            <a:r>
              <a:rPr lang="ru-RU" dirty="0" err="1"/>
              <a:t>вродженими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і </a:t>
            </a:r>
            <a:r>
              <a:rPr lang="ru-RU" dirty="0" err="1"/>
              <a:t>ендокринної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</a:p>
          <a:p>
            <a:r>
              <a:rPr lang="uk-UA" dirty="0"/>
              <a:t>Тривожність є показником неблагополуччя особистісного розвитку і може спричиняти на нього негативний вплив. Тривожність може бути передвісником неврозу, а також його симптомом і механізмом розвитку. З тривогою пов'язані фобії, іпохондрія, істерія, нав'язливі стани та інші психологічні розлади </a:t>
            </a:r>
          </a:p>
        </p:txBody>
      </p:sp>
    </p:spTree>
    <p:extLst>
      <p:ext uri="{BB962C8B-B14F-4D97-AF65-F5344CB8AC3E}">
        <p14:creationId xmlns:p14="http://schemas.microsoft.com/office/powerpoint/2010/main" val="300849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43452" y="731521"/>
            <a:ext cx="5547359" cy="4216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Тривожність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: </a:t>
            </a:r>
          </a:p>
          <a:p>
            <a:r>
              <a:rPr lang="ru-RU" dirty="0" err="1"/>
              <a:t>прихована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не </a:t>
            </a:r>
            <a:r>
              <a:rPr lang="ru-RU" dirty="0" err="1"/>
              <a:t>усвідомлювана</a:t>
            </a:r>
            <a:r>
              <a:rPr lang="ru-RU" dirty="0"/>
              <a:t>,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надмірним</a:t>
            </a:r>
            <a:r>
              <a:rPr lang="ru-RU" dirty="0"/>
              <a:t> </a:t>
            </a:r>
            <a:r>
              <a:rPr lang="ru-RU" dirty="0" err="1"/>
              <a:t>спокоєм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непрямим</a:t>
            </a:r>
            <a:r>
              <a:rPr lang="ru-RU" dirty="0"/>
              <a:t> шляхом через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; </a:t>
            </a:r>
          </a:p>
          <a:p>
            <a:r>
              <a:rPr lang="ru-RU" dirty="0" err="1"/>
              <a:t>відкрита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 пережита і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і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стану </a:t>
            </a:r>
            <a:r>
              <a:rPr lang="ru-RU" dirty="0" err="1"/>
              <a:t>тривоги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pic>
        <p:nvPicPr>
          <p:cNvPr id="10242" name="Picture 2" descr="https://osvitanova.com.ua/ckeditor_assets/pictures/14807/content_suicide-5127103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2742"/>
            <a:ext cx="5149985" cy="34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4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079" y="443601"/>
            <a:ext cx="4856158" cy="679994"/>
          </a:xfrm>
        </p:spPr>
        <p:txBody>
          <a:bodyPr/>
          <a:lstStyle/>
          <a:p>
            <a:r>
              <a:rPr lang="uk-UA" dirty="0"/>
              <a:t>Ознаки корисної </a:t>
            </a:r>
            <a:r>
              <a:rPr lang="uk-UA" dirty="0" smtClean="0"/>
              <a:t>тривоги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5802" y="1637211"/>
            <a:ext cx="5088712" cy="373737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Реалістичні </a:t>
            </a:r>
            <a:r>
              <a:rPr lang="uk-UA" dirty="0"/>
              <a:t>й обґрунтовані</a:t>
            </a:r>
          </a:p>
          <a:p>
            <a:r>
              <a:rPr lang="uk-UA" dirty="0"/>
              <a:t>Пов’язані зі зрозумілим і високим ризиком</a:t>
            </a:r>
          </a:p>
          <a:p>
            <a:r>
              <a:rPr lang="uk-UA" dirty="0"/>
              <a:t>Допомагають мобілізуватися і долати труднощі</a:t>
            </a:r>
          </a:p>
          <a:p>
            <a:r>
              <a:rPr lang="uk-UA" dirty="0"/>
              <a:t>Приводять до концентрації уваги й енергії</a:t>
            </a:r>
          </a:p>
          <a:p>
            <a:r>
              <a:rPr lang="uk-UA" dirty="0"/>
              <a:t>Контрольовані у часі й короткострокові</a:t>
            </a:r>
          </a:p>
          <a:p>
            <a:r>
              <a:rPr lang="uk-UA" dirty="0"/>
              <a:t>Не заважають жити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6079" y="443601"/>
            <a:ext cx="4864491" cy="679994"/>
          </a:xfrm>
        </p:spPr>
        <p:txBody>
          <a:bodyPr/>
          <a:lstStyle/>
          <a:p>
            <a:r>
              <a:rPr lang="uk-UA" dirty="0"/>
              <a:t>Ознаки шкідливої </a:t>
            </a:r>
            <a:r>
              <a:rPr lang="uk-UA" dirty="0" smtClean="0"/>
              <a:t>тривожності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993969" y="1637211"/>
            <a:ext cx="5088713" cy="373737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Нереалістичні, надумані, спотворені</a:t>
            </a:r>
          </a:p>
          <a:p>
            <a:r>
              <a:rPr lang="uk-UA" dirty="0"/>
              <a:t>Пов’язані з низьким ризиком, перебільшені</a:t>
            </a:r>
          </a:p>
          <a:p>
            <a:r>
              <a:rPr lang="uk-UA" dirty="0"/>
              <a:t>Забирають людину до віртуальної реальності своїх переживань</a:t>
            </a:r>
          </a:p>
          <a:p>
            <a:r>
              <a:rPr lang="uk-UA" dirty="0"/>
              <a:t>Енергія витрачається на хвилювання, а не на вирішення проблеми</a:t>
            </a:r>
          </a:p>
          <a:p>
            <a:r>
              <a:rPr lang="uk-UA" dirty="0"/>
              <a:t>Важко контрольовані у часі й тривають довго</a:t>
            </a:r>
          </a:p>
          <a:p>
            <a:r>
              <a:rPr lang="uk-UA" dirty="0"/>
              <a:t>Заважають жити та функціонувати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576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744" y="92399"/>
            <a:ext cx="5140233" cy="1151965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Ознаки тривожності</a:t>
            </a:r>
            <a:endParaRPr lang="uk-UA" sz="4000" dirty="0"/>
          </a:p>
        </p:txBody>
      </p:sp>
      <p:pic>
        <p:nvPicPr>
          <p:cNvPr id="9218" name="Picture 2" descr="Тривожність-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6" y="1044068"/>
            <a:ext cx="9240687" cy="51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1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0" y="1715784"/>
            <a:ext cx="4771731" cy="3858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5167" y="206478"/>
            <a:ext cx="4411595" cy="759294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Стрес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3465" y="865018"/>
            <a:ext cx="52706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err="1"/>
              <a:t>Життя</a:t>
            </a:r>
            <a:r>
              <a:rPr lang="ru-RU" sz="3200" dirty="0"/>
              <a:t> не </a:t>
            </a:r>
            <a:r>
              <a:rPr lang="ru-RU" sz="3200" dirty="0" err="1"/>
              <a:t>терпить</a:t>
            </a:r>
            <a:r>
              <a:rPr lang="ru-RU" sz="3200" dirty="0"/>
              <a:t> </a:t>
            </a:r>
            <a:r>
              <a:rPr lang="ru-RU" sz="3200" dirty="0" err="1"/>
              <a:t>постійності</a:t>
            </a:r>
            <a:r>
              <a:rPr lang="ru-RU" sz="3200" dirty="0"/>
              <a:t> та </a:t>
            </a:r>
            <a:r>
              <a:rPr lang="ru-RU" sz="3200" dirty="0" err="1"/>
              <a:t>стабільності</a:t>
            </a:r>
            <a:r>
              <a:rPr lang="ru-RU" sz="3200" dirty="0"/>
              <a:t>,</a:t>
            </a:r>
          </a:p>
          <a:p>
            <a:pPr algn="r"/>
            <a:r>
              <a:rPr lang="ru-RU" sz="3200" dirty="0"/>
              <a:t> і </a:t>
            </a:r>
            <a:r>
              <a:rPr lang="ru-RU" sz="3200" dirty="0" err="1"/>
              <a:t>саме</a:t>
            </a:r>
            <a:r>
              <a:rPr lang="ru-RU" sz="3200" dirty="0"/>
              <a:t> </a:t>
            </a:r>
            <a:r>
              <a:rPr lang="ru-RU" sz="3200" dirty="0" err="1"/>
              <a:t>воно</a:t>
            </a:r>
            <a:r>
              <a:rPr lang="ru-RU" sz="3200" dirty="0"/>
              <a:t> – головне </a:t>
            </a:r>
            <a:r>
              <a:rPr lang="ru-RU" sz="3200" dirty="0" err="1"/>
              <a:t>джерело</a:t>
            </a:r>
            <a:r>
              <a:rPr lang="ru-RU" sz="3200" dirty="0"/>
              <a:t> </a:t>
            </a:r>
            <a:r>
              <a:rPr lang="ru-RU" sz="3200" dirty="0" err="1"/>
              <a:t>стресу</a:t>
            </a:r>
            <a:r>
              <a:rPr lang="ru-RU" sz="3200" dirty="0"/>
              <a:t>, </a:t>
            </a:r>
          </a:p>
          <a:p>
            <a:pPr algn="r"/>
            <a:r>
              <a:rPr lang="ru-RU" sz="3200" dirty="0"/>
              <a:t>тому </a:t>
            </a:r>
            <a:r>
              <a:rPr lang="ru-RU" sz="3200" dirty="0" err="1"/>
              <a:t>повністю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стресу</a:t>
            </a:r>
            <a:r>
              <a:rPr lang="ru-RU" sz="3200" dirty="0"/>
              <a:t> </a:t>
            </a:r>
            <a:r>
              <a:rPr lang="ru-RU" sz="3200" dirty="0" err="1"/>
              <a:t>людину</a:t>
            </a:r>
            <a:r>
              <a:rPr lang="ru-RU" sz="3200" dirty="0"/>
              <a:t> </a:t>
            </a:r>
            <a:r>
              <a:rPr lang="ru-RU" sz="3200" dirty="0" err="1"/>
              <a:t>позбавляє</a:t>
            </a:r>
            <a:r>
              <a:rPr lang="ru-RU" sz="3200" dirty="0"/>
              <a:t> </a:t>
            </a:r>
            <a:r>
              <a:rPr lang="ru-RU" sz="3200" dirty="0" err="1"/>
              <a:t>тільки</a:t>
            </a:r>
            <a:r>
              <a:rPr lang="ru-RU" sz="3200" dirty="0"/>
              <a:t> смерть</a:t>
            </a:r>
          </a:p>
        </p:txBody>
      </p:sp>
    </p:spTree>
    <p:extLst>
      <p:ext uri="{BB962C8B-B14F-4D97-AF65-F5344CB8AC3E}">
        <p14:creationId xmlns:p14="http://schemas.microsoft.com/office/powerpoint/2010/main" val="1735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44" y="349627"/>
            <a:ext cx="649249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Стрес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01385" y="1524267"/>
            <a:ext cx="6986427" cy="469846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це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стан </a:t>
            </a:r>
            <a:r>
              <a:rPr lang="ru-RU" sz="2400" dirty="0" err="1">
                <a:solidFill>
                  <a:schemeClr val="tx1"/>
                </a:solidFill>
              </a:rPr>
              <a:t>напруги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виникає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людини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результаті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потужних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впливів</a:t>
            </a:r>
            <a:endParaRPr lang="ru-RU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це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неспецифічна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захисна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реакція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організму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відповідь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несприятливі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зміни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навколишнього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середовища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сукупність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захисних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фізіологічних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реакцій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виникають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організмі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тварин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людини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відповідь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вплив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різних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несприятливих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факторів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стресорів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796" t="-837" r="11553" b="837"/>
          <a:stretch/>
        </p:blipFill>
        <p:spPr>
          <a:xfrm>
            <a:off x="8383713" y="349627"/>
            <a:ext cx="3252729" cy="35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05" y="341611"/>
            <a:ext cx="11784459" cy="7885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tx1"/>
                </a:solidFill>
              </a:rPr>
              <a:t>Стресова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реакція</a:t>
            </a:r>
            <a:r>
              <a:rPr lang="ru-RU" sz="4000" b="1" dirty="0">
                <a:solidFill>
                  <a:schemeClr val="tx1"/>
                </a:solidFill>
              </a:rPr>
              <a:t> 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err="1" smtClean="0">
                <a:solidFill>
                  <a:schemeClr val="tx1"/>
                </a:solidFill>
              </a:rPr>
              <a:t>має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різний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прояв</a:t>
            </a:r>
            <a:r>
              <a:rPr lang="ru-RU" sz="4000" b="1" dirty="0">
                <a:solidFill>
                  <a:schemeClr val="tx1"/>
                </a:solidFill>
              </a:rPr>
              <a:t> у </a:t>
            </a:r>
            <a:r>
              <a:rPr lang="ru-RU" sz="4000" b="1" dirty="0" err="1">
                <a:solidFill>
                  <a:schemeClr val="tx1"/>
                </a:solidFill>
              </a:rPr>
              <a:t>різних</a:t>
            </a:r>
            <a:r>
              <a:rPr lang="ru-RU" sz="4000" b="1" dirty="0">
                <a:solidFill>
                  <a:schemeClr val="tx1"/>
                </a:solidFill>
              </a:rPr>
              <a:t> людей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67" y="1286326"/>
            <a:ext cx="9625591" cy="51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6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557350"/>
            <a:ext cx="6969034" cy="4817236"/>
          </a:xfrm>
        </p:spPr>
        <p:txBody>
          <a:bodyPr/>
          <a:lstStyle/>
          <a:p>
            <a:r>
              <a:rPr lang="uk-UA" dirty="0"/>
              <a:t>емоційні стани мають протилежний вплив: можуть активувати когнітивний процес і впливати на його перебіг, так і навпаки, тобто зв’язки між станами та когнітивними процесами (сприйняттям, уявою, пам’яттю, мисленням) можна характеризувати як динамічні і взаємні. </a:t>
            </a:r>
            <a:endParaRPr lang="uk-UA" dirty="0" smtClean="0"/>
          </a:p>
          <a:p>
            <a:r>
              <a:rPr lang="uk-UA" dirty="0" smtClean="0"/>
              <a:t>Емоційні </a:t>
            </a:r>
            <a:r>
              <a:rPr lang="uk-UA" dirty="0"/>
              <a:t>стани можуть існувати у свідомості незалежно від когнітивних процесів, часто людина може знаходитись у тому чи іншому стані, не усвідомлюючи його.</a:t>
            </a:r>
          </a:p>
        </p:txBody>
      </p:sp>
      <p:sp>
        <p:nvSpPr>
          <p:cNvPr id="4" name="AutoShape 2" descr="Емоційний стан - ПСИХОЛОГІС"/>
          <p:cNvSpPr>
            <a:spLocks noChangeAspect="1" noChangeArrowheads="1"/>
          </p:cNvSpPr>
          <p:nvPr/>
        </p:nvSpPr>
        <p:spPr bwMode="auto">
          <a:xfrm>
            <a:off x="6444343" y="2813567"/>
            <a:ext cx="2698477" cy="26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http://psychologis.com.ua/Rabota_s_emociy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12" y="1527496"/>
            <a:ext cx="3747580" cy="25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32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027" y="270553"/>
            <a:ext cx="10131425" cy="921249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Типи стресу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3D3329-E0D6-AC46-A754-CF941C26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03" y="1117370"/>
            <a:ext cx="9697007" cy="49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4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5207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Види стресу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5801" y="2142067"/>
            <a:ext cx="11218161" cy="4063524"/>
          </a:xfrm>
        </p:spPr>
        <p:txBody>
          <a:bodyPr numCol="2">
            <a:noAutofit/>
          </a:bodyPr>
          <a:lstStyle/>
          <a:p>
            <a:endParaRPr lang="uk-UA" sz="2400" dirty="0" smtClean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/>
              <a:t>Короткочасний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/>
              <a:t>Активізує, мобілізує    внутрішні резерви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/>
              <a:t>Поліпшує протікання фізіологічних та   психологічних функцій</a:t>
            </a:r>
            <a:endParaRPr lang="uk-UA" sz="2400" dirty="0"/>
          </a:p>
          <a:p>
            <a:pPr>
              <a:buFont typeface="Wingdings" panose="05000000000000000000" pitchFamily="2" charset="2"/>
              <a:buChar char="v"/>
            </a:pPr>
            <a:endParaRPr lang="uk-UA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uk-UA" sz="2400" dirty="0"/>
          </a:p>
          <a:p>
            <a:pPr>
              <a:buFont typeface="Wingdings" panose="05000000000000000000" pitchFamily="2" charset="2"/>
              <a:buChar char="v"/>
            </a:pPr>
            <a:endParaRPr lang="uk-UA" sz="2400" dirty="0"/>
          </a:p>
          <a:p>
            <a:pPr>
              <a:buFont typeface="Wingdings" panose="05000000000000000000" pitchFamily="2" charset="2"/>
              <a:buChar char="v"/>
            </a:pPr>
            <a:endParaRPr lang="uk-UA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/>
              <a:t>Довготривалий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/>
              <a:t>Руйнівний процес, який дезорганізує поведінку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/>
              <a:t>Погіршує протікання психофізіологічних функцій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953187" y="1757170"/>
            <a:ext cx="4327303" cy="1558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еустрес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228953" y="1757170"/>
            <a:ext cx="4726546" cy="1674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5680" y="6446600"/>
            <a:ext cx="7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Сельє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792" y="863029"/>
            <a:ext cx="10515600" cy="97395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Стадії стресу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87457" y="1100380"/>
          <a:ext cx="11236271" cy="542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377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CF71C7-6575-A645-AF73-7A658B18A048}"/>
              </a:ext>
            </a:extLst>
          </p:cNvPr>
          <p:cNvSpPr/>
          <p:nvPr/>
        </p:nvSpPr>
        <p:spPr>
          <a:xfrm>
            <a:off x="4818580" y="549372"/>
            <a:ext cx="68400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1.Стадія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тривоги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dirty="0" err="1" smtClean="0"/>
              <a:t>Виникає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появою</a:t>
            </a:r>
            <a:r>
              <a:rPr lang="ru-RU" sz="2400" dirty="0"/>
              <a:t> </a:t>
            </a:r>
            <a:r>
              <a:rPr lang="ru-RU" sz="2400" dirty="0" err="1"/>
              <a:t>подразника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провокує</a:t>
            </a:r>
            <a:r>
              <a:rPr lang="ru-RU" sz="2400" dirty="0"/>
              <a:t> </a:t>
            </a:r>
            <a:r>
              <a:rPr lang="ru-RU" sz="2400" dirty="0" err="1" smtClean="0"/>
              <a:t>стрес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викликає</a:t>
            </a:r>
            <a:r>
              <a:rPr lang="ru-RU" sz="2400" dirty="0" smtClean="0"/>
              <a:t> </a:t>
            </a:r>
            <a:r>
              <a:rPr lang="ru-RU" sz="2400" dirty="0"/>
              <a:t>ряд </a:t>
            </a:r>
            <a:r>
              <a:rPr lang="ru-RU" sz="2400" dirty="0" err="1"/>
              <a:t>фізіологічних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: у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трохи</a:t>
            </a:r>
            <a:r>
              <a:rPr lang="ru-RU" sz="2400" dirty="0"/>
              <a:t> </a:t>
            </a:r>
            <a:r>
              <a:rPr lang="ru-RU" sz="2400" dirty="0" err="1"/>
              <a:t>піднімається</a:t>
            </a:r>
            <a:r>
              <a:rPr lang="ru-RU" sz="2400" dirty="0"/>
              <a:t> </a:t>
            </a:r>
            <a:r>
              <a:rPr lang="ru-RU" sz="2400" dirty="0" err="1"/>
              <a:t>тиск</a:t>
            </a:r>
            <a:r>
              <a:rPr lang="ru-RU" sz="2400" dirty="0"/>
              <a:t>, </a:t>
            </a:r>
            <a:r>
              <a:rPr lang="ru-RU" sz="2400" dirty="0" err="1"/>
              <a:t>підвищується</a:t>
            </a:r>
            <a:r>
              <a:rPr lang="ru-RU" sz="2400" dirty="0"/>
              <a:t> пульс. </a:t>
            </a:r>
            <a:r>
              <a:rPr lang="ru-RU" sz="2400" dirty="0" err="1"/>
              <a:t>Змінюються</a:t>
            </a:r>
            <a:r>
              <a:rPr lang="ru-RU" sz="2400" dirty="0"/>
              <a:t> і </a:t>
            </a:r>
            <a:r>
              <a:rPr lang="ru-RU" sz="2400" dirty="0" err="1"/>
              <a:t>психічні</a:t>
            </a:r>
            <a:r>
              <a:rPr lang="ru-RU" sz="2400" dirty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: вся </a:t>
            </a:r>
            <a:r>
              <a:rPr lang="ru-RU" sz="2400" dirty="0" err="1"/>
              <a:t>увага</a:t>
            </a:r>
            <a:r>
              <a:rPr lang="ru-RU" sz="2400" dirty="0"/>
              <a:t> </a:t>
            </a:r>
            <a:r>
              <a:rPr lang="ru-RU" sz="2400" dirty="0" err="1"/>
              <a:t>концентрується</a:t>
            </a:r>
            <a:r>
              <a:rPr lang="ru-RU" sz="2400" dirty="0"/>
              <a:t> на </a:t>
            </a:r>
            <a:r>
              <a:rPr lang="ru-RU" sz="2400" dirty="0" err="1"/>
              <a:t>подразнику</a:t>
            </a:r>
            <a:r>
              <a:rPr lang="ru-RU" sz="2400" dirty="0"/>
              <a:t>, </a:t>
            </a:r>
            <a:r>
              <a:rPr lang="ru-RU" sz="2400" dirty="0" err="1"/>
              <a:t>підвищений</a:t>
            </a:r>
            <a:r>
              <a:rPr lang="ru-RU" sz="2400" dirty="0"/>
              <a:t> </a:t>
            </a:r>
            <a:r>
              <a:rPr lang="ru-RU" sz="2400" dirty="0" err="1"/>
              <a:t>особистісний</a:t>
            </a:r>
            <a:r>
              <a:rPr lang="ru-RU" sz="2400" dirty="0"/>
              <a:t> контроль </a:t>
            </a:r>
            <a:r>
              <a:rPr lang="ru-RU" sz="2400" dirty="0" err="1"/>
              <a:t>ситуації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покликано </a:t>
            </a:r>
            <a:r>
              <a:rPr lang="ru-RU" sz="2400" dirty="0" err="1"/>
              <a:t>мобілізувати</a:t>
            </a:r>
            <a:r>
              <a:rPr lang="ru-RU" sz="2400" dirty="0"/>
              <a:t> </a:t>
            </a:r>
            <a:r>
              <a:rPr lang="ru-RU" sz="2400" dirty="0" err="1"/>
              <a:t>захисні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і </a:t>
            </a:r>
            <a:r>
              <a:rPr lang="ru-RU" sz="2400" dirty="0" err="1"/>
              <a:t>механізми</a:t>
            </a:r>
            <a:r>
              <a:rPr lang="ru-RU" sz="2400" dirty="0"/>
              <a:t> </a:t>
            </a:r>
            <a:r>
              <a:rPr lang="ru-RU" sz="2400" dirty="0" err="1"/>
              <a:t>саморегуляції</a:t>
            </a:r>
            <a:r>
              <a:rPr lang="ru-RU" sz="2400" dirty="0"/>
              <a:t> на </a:t>
            </a: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стресу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/>
              <a:t>стресів</a:t>
            </a:r>
            <a:r>
              <a:rPr lang="ru-RU" sz="2400" dirty="0"/>
              <a:t> </a:t>
            </a:r>
            <a:r>
              <a:rPr lang="ru-RU" sz="2400" dirty="0" err="1"/>
              <a:t>зупиняються</a:t>
            </a:r>
            <a:r>
              <a:rPr lang="ru-RU" sz="2400" dirty="0"/>
              <a:t> на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стадії</a:t>
            </a:r>
            <a:r>
              <a:rPr lang="ru-RU" sz="2400" dirty="0"/>
              <a:t>. </a:t>
            </a:r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стена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D5E0000-D515-0E42-8CD4-581E929E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72" y="1262217"/>
            <a:ext cx="4532316" cy="313905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7149529" y="2965306"/>
            <a:ext cx="2178121" cy="421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9" y="390436"/>
            <a:ext cx="10920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Стадія опору. </a:t>
            </a:r>
            <a:endPara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400" dirty="0" err="1" smtClean="0"/>
              <a:t>Настає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випадку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стресовий</a:t>
            </a:r>
            <a:r>
              <a:rPr lang="ru-RU" sz="2400" dirty="0"/>
              <a:t> фактор, </a:t>
            </a:r>
            <a:r>
              <a:rPr lang="ru-RU" sz="2400" dirty="0" err="1"/>
              <a:t>продовжує</a:t>
            </a:r>
            <a:r>
              <a:rPr lang="ru-RU" sz="2400" dirty="0"/>
              <a:t> </a:t>
            </a:r>
            <a:r>
              <a:rPr lang="ru-RU" sz="2400" dirty="0" err="1"/>
              <a:t>діяти</a:t>
            </a:r>
            <a:r>
              <a:rPr lang="ru-RU" sz="2400" dirty="0"/>
              <a:t>. </a:t>
            </a:r>
            <a:r>
              <a:rPr lang="ru-RU" sz="2400" dirty="0" err="1"/>
              <a:t>Тоді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захищається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стресу</a:t>
            </a:r>
            <a:r>
              <a:rPr lang="ru-RU" sz="2400" dirty="0"/>
              <a:t>, </a:t>
            </a:r>
            <a:r>
              <a:rPr lang="ru-RU" sz="2400" dirty="0" err="1"/>
              <a:t>витрачаючи</a:t>
            </a:r>
            <a:r>
              <a:rPr lang="ru-RU" sz="2400" dirty="0"/>
              <a:t> "</a:t>
            </a:r>
            <a:r>
              <a:rPr lang="ru-RU" sz="2400" dirty="0" err="1"/>
              <a:t>резервний</a:t>
            </a:r>
            <a:r>
              <a:rPr lang="ru-RU" sz="2400" dirty="0"/>
              <a:t>" запас сил, з </a:t>
            </a:r>
            <a:r>
              <a:rPr lang="ru-RU" sz="2400" dirty="0" err="1"/>
              <a:t>максимальним</a:t>
            </a:r>
            <a:r>
              <a:rPr lang="ru-RU" sz="2400" dirty="0"/>
              <a:t> </a:t>
            </a:r>
            <a:r>
              <a:rPr lang="ru-RU" sz="2400" dirty="0" err="1"/>
              <a:t>навантаженням</a:t>
            </a:r>
            <a:r>
              <a:rPr lang="ru-RU" sz="2400" dirty="0"/>
              <a:t> на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83086" y="1976543"/>
            <a:ext cx="50248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Стадія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виснаження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/>
              <a:t>подразник</a:t>
            </a:r>
            <a:r>
              <a:rPr lang="ru-RU" sz="2400" dirty="0"/>
              <a:t> </a:t>
            </a:r>
            <a:r>
              <a:rPr lang="ru-RU" sz="2400" dirty="0" err="1"/>
              <a:t>продовжує</a:t>
            </a:r>
            <a:r>
              <a:rPr lang="ru-RU" sz="2400" dirty="0"/>
              <a:t> </a:t>
            </a:r>
            <a:r>
              <a:rPr lang="ru-RU" sz="2400" dirty="0" err="1"/>
              <a:t>діяти</a:t>
            </a:r>
            <a:r>
              <a:rPr lang="ru-RU" sz="2400" dirty="0"/>
              <a:t>, то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протистояти</a:t>
            </a:r>
            <a:r>
              <a:rPr lang="ru-RU" sz="2400" dirty="0"/>
              <a:t> </a:t>
            </a:r>
            <a:r>
              <a:rPr lang="ru-RU" sz="2400" dirty="0" err="1"/>
              <a:t>стресові</a:t>
            </a:r>
            <a:r>
              <a:rPr lang="ru-RU" sz="2400" dirty="0"/>
              <a:t>, </a:t>
            </a:r>
            <a:r>
              <a:rPr lang="ru-RU" sz="2400" dirty="0" err="1"/>
              <a:t>виснажуються</a:t>
            </a:r>
            <a:r>
              <a:rPr lang="ru-RU" sz="2400" dirty="0"/>
              <a:t> </a:t>
            </a:r>
            <a:r>
              <a:rPr lang="ru-RU" sz="2400" dirty="0" err="1"/>
              <a:t>резерви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знижується</a:t>
            </a:r>
            <a:r>
              <a:rPr lang="ru-RU" sz="2400" dirty="0"/>
              <a:t>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опірність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. </a:t>
            </a:r>
            <a:r>
              <a:rPr lang="ru-RU" sz="2400" dirty="0" err="1"/>
              <a:t>Стрес</a:t>
            </a:r>
            <a:r>
              <a:rPr lang="ru-RU" sz="2400" dirty="0"/>
              <a:t> "</a:t>
            </a:r>
            <a:r>
              <a:rPr lang="ru-RU" sz="2400" dirty="0" err="1"/>
              <a:t>захоплює</a:t>
            </a:r>
            <a:r>
              <a:rPr lang="ru-RU" sz="2400" dirty="0"/>
              <a:t>" </a:t>
            </a:r>
            <a:r>
              <a:rPr lang="ru-RU" sz="2400" dirty="0" err="1"/>
              <a:t>людину</a:t>
            </a:r>
            <a:r>
              <a:rPr lang="ru-RU" sz="2400" dirty="0"/>
              <a:t>.</a:t>
            </a:r>
          </a:p>
        </p:txBody>
      </p:sp>
      <p:pic>
        <p:nvPicPr>
          <p:cNvPr id="12290" name="Picture 2" descr="Відео на тему “Стрес. Як справлятися зі стресом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5" y="2388104"/>
            <a:ext cx="4857007" cy="30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0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15A98-8684-D043-B55A-E2F7F8B5FA6C}"/>
              </a:ext>
            </a:extLst>
          </p:cNvPr>
          <p:cNvSpPr/>
          <p:nvPr/>
        </p:nvSpPr>
        <p:spPr>
          <a:xfrm>
            <a:off x="226031" y="394692"/>
            <a:ext cx="666244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Усвідомлення</a:t>
            </a:r>
            <a:r>
              <a:rPr lang="ru-RU" sz="2400" dirty="0" smtClean="0"/>
              <a:t> </a:t>
            </a:r>
            <a:r>
              <a:rPr lang="ru-RU" sz="2400" dirty="0" err="1"/>
              <a:t>загрози</a:t>
            </a:r>
            <a:r>
              <a:rPr lang="ru-RU" sz="2400" dirty="0"/>
              <a:t> і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негативних</a:t>
            </a:r>
            <a:r>
              <a:rPr lang="ru-RU" sz="2400" dirty="0"/>
              <a:t> </a:t>
            </a:r>
            <a:r>
              <a:rPr lang="ru-RU" sz="2400" dirty="0" err="1"/>
              <a:t>емоцій</a:t>
            </a:r>
            <a:r>
              <a:rPr lang="ru-RU" sz="2400" dirty="0"/>
              <a:t> "</a:t>
            </a:r>
            <a:r>
              <a:rPr lang="ru-RU" sz="2400" dirty="0" err="1"/>
              <a:t>штовхають</a:t>
            </a:r>
            <a:r>
              <a:rPr lang="ru-RU" sz="2400" dirty="0"/>
              <a:t>" </a:t>
            </a:r>
            <a:r>
              <a:rPr lang="ru-RU" sz="2400" dirty="0" err="1"/>
              <a:t>людину</a:t>
            </a:r>
            <a:r>
              <a:rPr lang="ru-RU" sz="2400" dirty="0"/>
              <a:t> на </a:t>
            </a:r>
            <a:r>
              <a:rPr lang="ru-RU" sz="2400" dirty="0" err="1"/>
              <a:t>подолання</a:t>
            </a:r>
            <a:r>
              <a:rPr lang="ru-RU" sz="2400" dirty="0"/>
              <a:t> </a:t>
            </a:r>
            <a:r>
              <a:rPr lang="ru-RU" sz="2400" dirty="0" err="1"/>
              <a:t>шкідливих</a:t>
            </a:r>
            <a:r>
              <a:rPr lang="ru-RU" sz="2400" dirty="0"/>
              <a:t> </a:t>
            </a:r>
            <a:r>
              <a:rPr lang="ru-RU" sz="2400" dirty="0" err="1"/>
              <a:t>впливів</a:t>
            </a:r>
            <a:r>
              <a:rPr lang="ru-RU" sz="2400" dirty="0"/>
              <a:t>: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прагне</a:t>
            </a:r>
            <a:r>
              <a:rPr lang="ru-RU" sz="2400" dirty="0"/>
              <a:t> </a:t>
            </a:r>
            <a:r>
              <a:rPr lang="ru-RU" sz="2400" dirty="0" err="1"/>
              <a:t>боротися</a:t>
            </a:r>
            <a:r>
              <a:rPr lang="ru-RU" sz="2400" dirty="0"/>
              <a:t> з фактором,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заважає</a:t>
            </a:r>
            <a:r>
              <a:rPr lang="ru-RU" sz="2400" dirty="0"/>
              <a:t>, </a:t>
            </a:r>
            <a:r>
              <a:rPr lang="ru-RU" sz="2400" dirty="0" err="1"/>
              <a:t>знищити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"</a:t>
            </a:r>
            <a:r>
              <a:rPr lang="ru-RU" sz="2400" dirty="0" err="1"/>
              <a:t>піти</a:t>
            </a:r>
            <a:r>
              <a:rPr lang="ru-RU" sz="2400" dirty="0"/>
              <a:t>"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убік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ситуація</a:t>
            </a:r>
            <a:r>
              <a:rPr lang="ru-RU" sz="2400" dirty="0"/>
              <a:t> не </a:t>
            </a:r>
            <a:r>
              <a:rPr lang="ru-RU" sz="2400" dirty="0" err="1"/>
              <a:t>вирішується</a:t>
            </a:r>
            <a:r>
              <a:rPr lang="ru-RU" sz="2400" dirty="0"/>
              <a:t>, а </a:t>
            </a:r>
            <a:r>
              <a:rPr lang="ru-RU" sz="2400" dirty="0" err="1"/>
              <a:t>сили</a:t>
            </a:r>
            <a:r>
              <a:rPr lang="ru-RU" sz="2400" dirty="0"/>
              <a:t> для </a:t>
            </a:r>
            <a:r>
              <a:rPr lang="ru-RU" sz="2400" dirty="0" err="1"/>
              <a:t>боротьби</a:t>
            </a:r>
            <a:r>
              <a:rPr lang="ru-RU" sz="2400" dirty="0"/>
              <a:t> </a:t>
            </a:r>
            <a:r>
              <a:rPr lang="ru-RU" sz="2400" dirty="0" err="1"/>
              <a:t>закінчуються</a:t>
            </a:r>
            <a:r>
              <a:rPr lang="ru-RU" sz="2400" dirty="0"/>
              <a:t>,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виникнути</a:t>
            </a:r>
            <a:r>
              <a:rPr lang="ru-RU" sz="2400" dirty="0"/>
              <a:t> невроз і ряд </a:t>
            </a:r>
            <a:r>
              <a:rPr lang="ru-RU" sz="2400" dirty="0" err="1"/>
              <a:t>незворотних</a:t>
            </a:r>
            <a:r>
              <a:rPr lang="ru-RU" sz="2400" dirty="0"/>
              <a:t> </a:t>
            </a:r>
            <a:r>
              <a:rPr lang="ru-RU" sz="2400" dirty="0" err="1"/>
              <a:t>порушень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</a:p>
          <a:p>
            <a:pPr algn="just"/>
            <a:endParaRPr lang="ru-RU" sz="2200" dirty="0"/>
          </a:p>
        </p:txBody>
      </p:sp>
      <p:pic>
        <p:nvPicPr>
          <p:cNvPr id="4" name="Рисунок 3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CD311EA-9353-A941-AD73-61CEFDFD2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297" y="180253"/>
            <a:ext cx="4233538" cy="27800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795" y="3994673"/>
            <a:ext cx="11569068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2400" i="1" dirty="0" err="1"/>
              <a:t>Оскільки</a:t>
            </a:r>
            <a:r>
              <a:rPr lang="ru-RU" sz="2400" i="1" dirty="0"/>
              <a:t> в тих самих </a:t>
            </a:r>
            <a:r>
              <a:rPr lang="ru-RU" sz="2400" i="1" dirty="0" err="1"/>
              <a:t>ситуаціях</a:t>
            </a:r>
            <a:r>
              <a:rPr lang="ru-RU" sz="2400" i="1" dirty="0"/>
              <a:t> </a:t>
            </a:r>
            <a:r>
              <a:rPr lang="ru-RU" sz="2400" i="1" dirty="0" err="1"/>
              <a:t>одні</a:t>
            </a:r>
            <a:r>
              <a:rPr lang="ru-RU" sz="2400" i="1" dirty="0"/>
              <a:t> люди </a:t>
            </a:r>
            <a:r>
              <a:rPr lang="ru-RU" sz="2400" i="1" dirty="0" err="1"/>
              <a:t>бачать</a:t>
            </a:r>
            <a:r>
              <a:rPr lang="ru-RU" sz="2400" i="1" dirty="0"/>
              <a:t> </a:t>
            </a:r>
            <a:r>
              <a:rPr lang="ru-RU" sz="2400" i="1" dirty="0" err="1"/>
              <a:t>загрозу</a:t>
            </a:r>
            <a:r>
              <a:rPr lang="ru-RU" sz="2400" i="1" dirty="0"/>
              <a:t> </a:t>
            </a:r>
            <a:r>
              <a:rPr lang="ru-RU" sz="2400" i="1" dirty="0" err="1"/>
              <a:t>різного</a:t>
            </a:r>
            <a:r>
              <a:rPr lang="ru-RU" sz="2400" i="1" dirty="0"/>
              <a:t> </a:t>
            </a:r>
            <a:r>
              <a:rPr lang="ru-RU" sz="2400" i="1" dirty="0" err="1"/>
              <a:t>ступеня</a:t>
            </a:r>
            <a:r>
              <a:rPr lang="ru-RU" sz="2400" i="1" dirty="0"/>
              <a:t>, а </a:t>
            </a:r>
            <a:r>
              <a:rPr lang="ru-RU" sz="2400" i="1" dirty="0" err="1"/>
              <a:t>інші</a:t>
            </a:r>
            <a:r>
              <a:rPr lang="ru-RU" sz="2400" i="1" dirty="0"/>
              <a:t> в </a:t>
            </a:r>
            <a:r>
              <a:rPr lang="ru-RU" sz="2400" i="1" dirty="0" err="1"/>
              <a:t>цих</a:t>
            </a:r>
            <a:r>
              <a:rPr lang="ru-RU" sz="2400" i="1" dirty="0"/>
              <a:t> же </a:t>
            </a:r>
            <a:r>
              <a:rPr lang="ru-RU" sz="2400" i="1" dirty="0" err="1"/>
              <a:t>умовах</a:t>
            </a:r>
            <a:r>
              <a:rPr lang="ru-RU" sz="2400" i="1" dirty="0"/>
              <a:t> не </a:t>
            </a:r>
            <a:r>
              <a:rPr lang="ru-RU" sz="2400" i="1" dirty="0" err="1"/>
              <a:t>бачать</a:t>
            </a:r>
            <a:r>
              <a:rPr lang="ru-RU" sz="2400" i="1" dirty="0"/>
              <a:t>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зовсім</a:t>
            </a:r>
            <a:r>
              <a:rPr lang="ru-RU" sz="2400" i="1" dirty="0"/>
              <a:t>, то і </a:t>
            </a:r>
            <a:r>
              <a:rPr lang="ru-RU" sz="2400" i="1" dirty="0" err="1"/>
              <a:t>стрес</a:t>
            </a:r>
            <a:r>
              <a:rPr lang="ru-RU" sz="2400" i="1" dirty="0"/>
              <a:t>, і </a:t>
            </a:r>
            <a:r>
              <a:rPr lang="ru-RU" sz="2400" i="1" dirty="0" err="1"/>
              <a:t>його</a:t>
            </a:r>
            <a:r>
              <a:rPr lang="ru-RU" sz="2400" i="1" dirty="0"/>
              <a:t> </a:t>
            </a:r>
            <a:r>
              <a:rPr lang="ru-RU" sz="2400" i="1" dirty="0" err="1"/>
              <a:t>ступінь</a:t>
            </a:r>
            <a:r>
              <a:rPr lang="ru-RU" sz="2400" i="1" dirty="0"/>
              <a:t> у кожного </a:t>
            </a:r>
            <a:r>
              <a:rPr lang="ru-RU" sz="2400" i="1" dirty="0" err="1"/>
              <a:t>свої</a:t>
            </a:r>
            <a:r>
              <a:rPr lang="ru-RU" sz="2400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0010" y="55807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1" dirty="0" err="1">
                <a:solidFill>
                  <a:schemeClr val="bg1"/>
                </a:solidFill>
              </a:rPr>
              <a:t>Наявність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усвідомленої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загрози</a:t>
            </a:r>
            <a:r>
              <a:rPr lang="ru-RU" sz="2400" i="1" dirty="0">
                <a:solidFill>
                  <a:schemeClr val="bg1"/>
                </a:solidFill>
              </a:rPr>
              <a:t> - </a:t>
            </a:r>
            <a:r>
              <a:rPr lang="ru-RU" sz="2400" i="1" dirty="0" err="1">
                <a:solidFill>
                  <a:schemeClr val="bg1"/>
                </a:solidFill>
              </a:rPr>
              <a:t>це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основний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стресовий</a:t>
            </a:r>
            <a:r>
              <a:rPr lang="ru-RU" sz="2400" i="1" dirty="0">
                <a:solidFill>
                  <a:schemeClr val="bg1"/>
                </a:solidFill>
              </a:rPr>
              <a:t> фактор для </a:t>
            </a:r>
            <a:r>
              <a:rPr lang="ru-RU" sz="2400" i="1" dirty="0" err="1">
                <a:solidFill>
                  <a:schemeClr val="bg1"/>
                </a:solidFill>
              </a:rPr>
              <a:t>людини</a:t>
            </a:r>
            <a:r>
              <a:rPr lang="ru-RU" sz="2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1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ОЗ: Стрес шкодить травленню. Розповідаємо, що з цим робити / Полтавщ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4" y="254408"/>
            <a:ext cx="5692786" cy="51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30EFDB-75CF-354D-A7A9-DCBE7A34E164}"/>
              </a:ext>
            </a:extLst>
          </p:cNvPr>
          <p:cNvSpPr/>
          <p:nvPr/>
        </p:nvSpPr>
        <p:spPr>
          <a:xfrm>
            <a:off x="6789972" y="411162"/>
            <a:ext cx="4444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/>
              <a:t>час </a:t>
            </a:r>
            <a:r>
              <a:rPr lang="ru-RU" sz="2400" dirty="0" err="1"/>
              <a:t>стресу</a:t>
            </a:r>
            <a:r>
              <a:rPr lang="ru-RU" sz="2400" dirty="0"/>
              <a:t> </a:t>
            </a:r>
            <a:r>
              <a:rPr lang="ru-RU" sz="2400" dirty="0" err="1"/>
              <a:t>змінюється</a:t>
            </a:r>
            <a:r>
              <a:rPr lang="ru-RU" sz="2400" dirty="0"/>
              <a:t> режим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і систем (ритм </a:t>
            </a:r>
            <a:r>
              <a:rPr lang="ru-RU" sz="2400" dirty="0" err="1"/>
              <a:t>серця</a:t>
            </a:r>
            <a:r>
              <a:rPr lang="ru-RU" sz="2400" dirty="0"/>
              <a:t>, частота пульсу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  <a:p>
            <a:endParaRPr lang="ru-RU" sz="2400" b="1" dirty="0"/>
          </a:p>
          <a:p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впливом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стресу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організмі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відбувається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розпад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білків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зменшується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кількість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вітамінів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А, Е, С.</a:t>
            </a:r>
            <a:r>
              <a:rPr lang="ru-RU" sz="2400" i="1" dirty="0"/>
              <a:t> 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B75F49-4D08-9D40-8EFA-3BBA9BCC4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08" y="876172"/>
            <a:ext cx="4886781" cy="2837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9298" y="508631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випадків</a:t>
            </a:r>
            <a:r>
              <a:rPr lang="ru-RU" sz="2400" dirty="0" smtClean="0"/>
              <a:t> хвороб (у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смертю</a:t>
            </a:r>
            <a:r>
              <a:rPr lang="ru-RU" sz="2400" dirty="0" smtClean="0"/>
              <a:t>) – </a:t>
            </a:r>
            <a:r>
              <a:rPr lang="ru-RU" sz="2400" dirty="0" err="1" smtClean="0"/>
              <a:t>психосоматичні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стресів</a:t>
            </a:r>
            <a:r>
              <a:rPr lang="ru-RU" sz="2400" dirty="0" smtClean="0"/>
              <a:t>. </a:t>
            </a:r>
            <a:r>
              <a:rPr lang="ru-RU" sz="2400" dirty="0" err="1" smtClean="0"/>
              <a:t>Тривалі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психологічні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навантаження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перевищують</a:t>
            </a:r>
            <a:r>
              <a:rPr lang="ru-RU" sz="2400" dirty="0" smtClean="0"/>
              <a:t> норму, </a:t>
            </a:r>
            <a:r>
              <a:rPr lang="ru-RU" sz="2400" dirty="0" err="1" smtClean="0"/>
              <a:t>призводять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 та до </a:t>
            </a:r>
            <a:r>
              <a:rPr lang="ru-RU" sz="2400" dirty="0" err="1" smtClean="0"/>
              <a:t>серйозних</a:t>
            </a:r>
            <a:r>
              <a:rPr lang="ru-RU" sz="2400" dirty="0" smtClean="0"/>
              <a:t> хвороб.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908" y="3964029"/>
            <a:ext cx="109237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хвороби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століття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2400" dirty="0" smtClean="0"/>
              <a:t>як </a:t>
            </a:r>
            <a:r>
              <a:rPr lang="ru-RU" sz="2400" dirty="0" err="1" smtClean="0"/>
              <a:t>інфаркт</a:t>
            </a:r>
            <a:r>
              <a:rPr lang="ru-RU" sz="2400" dirty="0" smtClean="0"/>
              <a:t>, </a:t>
            </a:r>
            <a:r>
              <a:rPr lang="ru-RU" sz="2400" dirty="0" err="1" smtClean="0"/>
              <a:t>гіпертонія</a:t>
            </a:r>
            <a:r>
              <a:rPr lang="ru-RU" sz="2400" dirty="0" smtClean="0"/>
              <a:t>, </a:t>
            </a:r>
            <a:r>
              <a:rPr lang="ru-RU" sz="2400" dirty="0" err="1" smtClean="0"/>
              <a:t>інсульт</a:t>
            </a:r>
            <a:r>
              <a:rPr lang="ru-RU" sz="2400" dirty="0" smtClean="0"/>
              <a:t>, </a:t>
            </a:r>
            <a:r>
              <a:rPr lang="ru-RU" sz="2400" dirty="0" err="1" smtClean="0"/>
              <a:t>виразкова</a:t>
            </a:r>
            <a:r>
              <a:rPr lang="ru-RU" sz="2400" dirty="0" smtClean="0"/>
              <a:t> хвороба </a:t>
            </a:r>
            <a:r>
              <a:rPr lang="ru-RU" sz="2400" dirty="0" err="1" smtClean="0"/>
              <a:t>шлунка</a:t>
            </a:r>
            <a:r>
              <a:rPr lang="ru-RU" sz="2400" dirty="0" smtClean="0"/>
              <a:t> і </a:t>
            </a:r>
            <a:r>
              <a:rPr lang="ru-RU" sz="2400" dirty="0" err="1" smtClean="0"/>
              <a:t>дванадцятипалоі</a:t>
            </a:r>
            <a:r>
              <a:rPr lang="ru-RU" sz="2400" dirty="0" smtClean="0"/>
              <a:t>̈ кишки; </a:t>
            </a:r>
            <a:r>
              <a:rPr lang="ru-RU" sz="2400" dirty="0" err="1" smtClean="0"/>
              <a:t>бронхіальна</a:t>
            </a:r>
            <a:r>
              <a:rPr lang="ru-RU" sz="2400" dirty="0" smtClean="0"/>
              <a:t> астма; </a:t>
            </a:r>
            <a:r>
              <a:rPr lang="ru-RU" sz="2400" dirty="0" err="1" smtClean="0"/>
              <a:t>рев­матоїднии</a:t>
            </a:r>
            <a:r>
              <a:rPr lang="ru-RU" sz="2400" dirty="0" smtClean="0"/>
              <a:t>̆ артрит; </a:t>
            </a:r>
            <a:r>
              <a:rPr lang="ru-RU" sz="2400" dirty="0" err="1" smtClean="0"/>
              <a:t>нейродерміт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є </a:t>
            </a:r>
            <a:r>
              <a:rPr lang="ru-RU" sz="2400" dirty="0" err="1" smtClean="0"/>
              <a:t>кінцевим</a:t>
            </a:r>
            <a:r>
              <a:rPr lang="ru-RU" sz="2400" dirty="0" smtClean="0"/>
              <a:t> результатом </a:t>
            </a:r>
            <a:r>
              <a:rPr lang="ru-RU" sz="2400" dirty="0" err="1" smtClean="0"/>
              <a:t>післястресових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порушень</a:t>
            </a:r>
            <a:r>
              <a:rPr lang="ru-RU" sz="2400" dirty="0" smtClean="0"/>
              <a:t> у </a:t>
            </a:r>
            <a:r>
              <a:rPr lang="ru-RU" sz="2400" dirty="0" err="1" smtClean="0"/>
              <a:t>нервовіи</a:t>
            </a:r>
            <a:r>
              <a:rPr lang="ru-RU" sz="2400" dirty="0" smtClean="0"/>
              <a:t>̆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 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27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6525341"/>
              </p:ext>
            </p:extLst>
          </p:nvPr>
        </p:nvGraphicFramePr>
        <p:xfrm>
          <a:off x="216975" y="232474"/>
          <a:ext cx="11313763" cy="590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290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448235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Гостра реакція на стрес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61257" y="1948457"/>
            <a:ext cx="4493623" cy="2688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нормальна реакція людини на ненормальні для неї події</a:t>
            </a:r>
          </a:p>
          <a:p>
            <a:pPr marL="0" indent="0">
              <a:buNone/>
            </a:pPr>
            <a:r>
              <a:rPr lang="uk-UA" sz="2400" dirty="0" smtClean="0"/>
              <a:t>по закінченню проявів гострої реакції, людина повертається в нормальний стан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58447" y="1717489"/>
            <a:ext cx="43194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Ступор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Рухове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збудження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Афективний</a:t>
            </a:r>
            <a:r>
              <a:rPr lang="ru-RU" sz="2400" dirty="0" smtClean="0"/>
              <a:t> стан (</a:t>
            </a:r>
            <a:r>
              <a:rPr lang="ru-RU" sz="2400" dirty="0" err="1" smtClean="0"/>
              <a:t>агресія</a:t>
            </a:r>
            <a:r>
              <a:rPr lang="ru-RU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Панічний</a:t>
            </a:r>
            <a:r>
              <a:rPr lang="ru-RU" sz="2400" dirty="0" smtClean="0"/>
              <a:t> страх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Нервове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тремтіння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Істерика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Плач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Безпорадність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45029" y="5556605"/>
            <a:ext cx="10249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chemeClr val="bg1"/>
                </a:solidFill>
              </a:rPr>
              <a:t>Найчастіше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під</a:t>
            </a:r>
            <a:r>
              <a:rPr lang="ru-RU" sz="2400" i="1" dirty="0">
                <a:solidFill>
                  <a:schemeClr val="bg1"/>
                </a:solidFill>
              </a:rPr>
              <a:t> таким </a:t>
            </a:r>
            <a:r>
              <a:rPr lang="ru-RU" sz="2400" i="1" dirty="0" err="1">
                <a:solidFill>
                  <a:schemeClr val="bg1"/>
                </a:solidFill>
              </a:rPr>
              <a:t>поняттям</a:t>
            </a:r>
            <a:r>
              <a:rPr lang="ru-RU" sz="2400" i="1" dirty="0">
                <a:solidFill>
                  <a:schemeClr val="bg1"/>
                </a:solidFill>
              </a:rPr>
              <a:t>, як </a:t>
            </a:r>
            <a:r>
              <a:rPr lang="ru-RU" sz="2400" i="1" dirty="0" err="1">
                <a:solidFill>
                  <a:schemeClr val="bg1"/>
                </a:solidFill>
              </a:rPr>
              <a:t>гостра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реакція</a:t>
            </a:r>
            <a:r>
              <a:rPr lang="ru-RU" sz="2400" i="1" dirty="0">
                <a:solidFill>
                  <a:schemeClr val="bg1"/>
                </a:solidFill>
              </a:rPr>
              <a:t> на </a:t>
            </a:r>
            <a:r>
              <a:rPr lang="ru-RU" sz="2400" i="1" dirty="0" err="1">
                <a:solidFill>
                  <a:schemeClr val="bg1"/>
                </a:solidFill>
              </a:rPr>
              <a:t>стрес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>
                <a:solidFill>
                  <a:schemeClr val="bg1"/>
                </a:solidFill>
              </a:rPr>
              <a:t>мається</a:t>
            </a:r>
            <a:r>
              <a:rPr lang="ru-RU" sz="2400" i="1" dirty="0">
                <a:solidFill>
                  <a:schemeClr val="bg1"/>
                </a:solidFill>
              </a:rPr>
              <a:t> на </a:t>
            </a:r>
            <a:r>
              <a:rPr lang="ru-RU" sz="2400" i="1" dirty="0" err="1">
                <a:solidFill>
                  <a:schemeClr val="bg1"/>
                </a:solidFill>
              </a:rPr>
              <a:t>увазі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шоковий</a:t>
            </a:r>
            <a:r>
              <a:rPr lang="ru-RU" sz="2400" i="1" dirty="0">
                <a:solidFill>
                  <a:schemeClr val="bg1"/>
                </a:solidFill>
              </a:rPr>
              <a:t> стан </a:t>
            </a:r>
            <a:r>
              <a:rPr lang="ru-RU" sz="2400" i="1" dirty="0" err="1">
                <a:solidFill>
                  <a:schemeClr val="bg1"/>
                </a:solidFill>
              </a:rPr>
              <a:t>людини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</a:rPr>
              <a:t>викликаний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важкою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ситуацією</a:t>
            </a:r>
            <a:r>
              <a:rPr lang="ru-RU" sz="2400" i="1" dirty="0">
                <a:solidFill>
                  <a:schemeClr val="bg1"/>
                </a:solidFill>
              </a:rPr>
              <a:t>.</a:t>
            </a:r>
            <a:endParaRPr lang="uk-UA" sz="2400" i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754880" y="2314625"/>
            <a:ext cx="2185852" cy="1854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1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01641" y="556813"/>
            <a:ext cx="5836920" cy="49557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Ряд авторів класифікує психічні стани за спрямованістю й силою прояву на чотири умовні групи: </a:t>
            </a:r>
          </a:p>
          <a:p>
            <a:r>
              <a:rPr lang="uk-UA" dirty="0"/>
              <a:t>1. Позитивні психічні стани, що проявляються в активній формі: стан активності, підйому, напруженості, психічної стійкості. </a:t>
            </a:r>
          </a:p>
          <a:p>
            <a:r>
              <a:rPr lang="uk-UA" dirty="0"/>
              <a:t>2. Психічні стани пасивної форми: стан заспокоєності, апатії, неуважності, незібраності, зайвої стриманості. </a:t>
            </a:r>
          </a:p>
          <a:p>
            <a:r>
              <a:rPr lang="uk-UA" dirty="0"/>
              <a:t>3. Негативні психічні стани активної форми: паніка, занепад, стрес, страх. </a:t>
            </a:r>
          </a:p>
          <a:p>
            <a:r>
              <a:rPr lang="uk-UA" dirty="0"/>
              <a:t>4. Негативні психічні стани пасивної форми: ригідність, фрустрація, тривога, занепокоєння </a:t>
            </a:r>
          </a:p>
        </p:txBody>
      </p:sp>
      <p:pic>
        <p:nvPicPr>
          <p:cNvPr id="2054" name="Picture 6" descr="http://doshkilly.at.ua/avatar/osvita/unnamed-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" y="1617481"/>
            <a:ext cx="48768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1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83179" y="365760"/>
            <a:ext cx="5259976" cy="5268685"/>
          </a:xfrm>
        </p:spPr>
        <p:txBody>
          <a:bodyPr>
            <a:noAutofit/>
          </a:bodyPr>
          <a:lstStyle/>
          <a:p>
            <a:pPr marL="0" indent="0">
              <a:spcBef>
                <a:spcPts val="499"/>
              </a:spcBef>
              <a:buClr>
                <a:srgbClr val="00007D"/>
              </a:buClr>
              <a:buSzPct val="75000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1" u="sng" dirty="0"/>
              <a:t>Ступор</a:t>
            </a:r>
            <a:r>
              <a:rPr lang="ru-RU" b="1" dirty="0"/>
              <a:t> </a:t>
            </a:r>
            <a:r>
              <a:rPr lang="uk-UA" b="1" dirty="0"/>
              <a:t>–</a:t>
            </a:r>
            <a:r>
              <a:rPr lang="ru-RU" b="1" dirty="0"/>
              <a:t> одна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най</a:t>
            </a:r>
            <a:r>
              <a:rPr lang="uk-UA" b="1" dirty="0" err="1"/>
              <a:t>пот</a:t>
            </a:r>
            <a:r>
              <a:rPr lang="ru-RU" b="1" dirty="0"/>
              <a:t>уж</a:t>
            </a:r>
            <a:r>
              <a:rPr lang="uk-UA" b="1" dirty="0"/>
              <a:t>ніш</a:t>
            </a:r>
            <a:r>
              <a:rPr lang="ru-RU" b="1" dirty="0"/>
              <a:t>их </a:t>
            </a:r>
            <a:r>
              <a:rPr lang="ru-RU" b="1" dirty="0" err="1"/>
              <a:t>захисних</a:t>
            </a:r>
            <a:r>
              <a:rPr lang="ru-RU" b="1" dirty="0"/>
              <a:t> </a:t>
            </a:r>
            <a:r>
              <a:rPr lang="ru-RU" b="1" dirty="0" err="1"/>
              <a:t>реакцій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b="1" dirty="0"/>
              <a:t>. </a:t>
            </a:r>
            <a:endParaRPr lang="en-US" b="1" dirty="0"/>
          </a:p>
          <a:p>
            <a:pPr marL="0" indent="0">
              <a:spcBef>
                <a:spcPts val="499"/>
              </a:spcBef>
              <a:buClr>
                <a:srgbClr val="00007D"/>
              </a:buClr>
              <a:buSzPct val="75000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uk-UA" dirty="0" err="1"/>
              <a:t>Трапля</a:t>
            </a:r>
            <a:r>
              <a:rPr lang="ru-RU" dirty="0" err="1"/>
              <a:t>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найсильніших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потрясінь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 затратила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</a:t>
            </a:r>
            <a:r>
              <a:rPr lang="ru-RU" dirty="0" err="1"/>
              <a:t>виживання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сил на контакт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у </a:t>
            </a:r>
            <a:r>
              <a:rPr lang="ru-RU" dirty="0" err="1"/>
              <a:t>н</a:t>
            </a:r>
            <a:r>
              <a:rPr lang="uk-UA" dirty="0" err="1"/>
              <a:t>еї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endParaRPr lang="en-US" dirty="0"/>
          </a:p>
          <a:p>
            <a:pPr marL="0" indent="0">
              <a:spcBef>
                <a:spcPts val="499"/>
              </a:spcBef>
              <a:buClr>
                <a:srgbClr val="00007D"/>
              </a:buClr>
              <a:buSzPct val="75000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uk-UA" dirty="0"/>
              <a:t>М</a:t>
            </a:r>
            <a:r>
              <a:rPr lang="ru-RU" dirty="0" err="1"/>
              <a:t>оже</a:t>
            </a:r>
            <a:r>
              <a:rPr lang="ru-RU" dirty="0"/>
              <a:t> </a:t>
            </a:r>
            <a:r>
              <a:rPr lang="ru-RU" dirty="0" err="1"/>
              <a:t>тривати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до </a:t>
            </a:r>
            <a:r>
              <a:rPr lang="ru-RU" dirty="0" err="1"/>
              <a:t>декількох</a:t>
            </a:r>
            <a:r>
              <a:rPr lang="ru-RU" dirty="0"/>
              <a:t> годин. </a:t>
            </a:r>
            <a:endParaRPr lang="ru-RU" dirty="0" smtClean="0"/>
          </a:p>
          <a:p>
            <a:pPr marL="0" indent="0">
              <a:spcBef>
                <a:spcPts val="499"/>
              </a:spcBef>
              <a:buClr>
                <a:srgbClr val="00007D"/>
              </a:buClr>
              <a:buSzPct val="75000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і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/>
              <a:t>пробуде</a:t>
            </a:r>
            <a:r>
              <a:rPr lang="ru-RU" dirty="0"/>
              <a:t> в такому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при</a:t>
            </a:r>
            <a:r>
              <a:rPr lang="uk-UA" dirty="0"/>
              <a:t>з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. </a:t>
            </a:r>
          </a:p>
          <a:p>
            <a:pPr marL="0" indent="0">
              <a:spcBef>
                <a:spcPts val="499"/>
              </a:spcBef>
              <a:buClr>
                <a:srgbClr val="00007D"/>
              </a:buClr>
              <a:buSzPct val="75000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dirty="0" err="1"/>
              <a:t>Постраждалий</a:t>
            </a:r>
            <a:r>
              <a:rPr lang="ru-RU" dirty="0"/>
              <a:t> не </a:t>
            </a:r>
            <a:r>
              <a:rPr lang="ru-RU" dirty="0" err="1"/>
              <a:t>поміча</a:t>
            </a:r>
            <a:r>
              <a:rPr lang="uk-UA" dirty="0" err="1"/>
              <a:t>тиме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uk-UA" dirty="0"/>
              <a:t>і</a:t>
            </a:r>
            <a:r>
              <a:rPr lang="ru-RU" dirty="0"/>
              <a:t> не </a:t>
            </a:r>
            <a:r>
              <a:rPr lang="uk-UA" dirty="0"/>
              <a:t>робитиме нічого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b="1" dirty="0"/>
              <a:t>	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548846" y="258387"/>
            <a:ext cx="5030922" cy="3416630"/>
          </a:xfrm>
        </p:spPr>
        <p:txBody>
          <a:bodyPr>
            <a:normAutofit/>
          </a:bodyPr>
          <a:lstStyle/>
          <a:p>
            <a:pPr hangingPunct="0"/>
            <a:r>
              <a:rPr lang="uk-UA" sz="2200" dirty="0" smtClean="0"/>
              <a:t>Різке </a:t>
            </a:r>
            <a:r>
              <a:rPr lang="uk-UA" sz="2200" dirty="0"/>
              <a:t>зниження або відсутність довільних рухів і мови,</a:t>
            </a:r>
          </a:p>
          <a:p>
            <a:pPr hangingPunct="0"/>
            <a:r>
              <a:rPr lang="uk-UA" sz="2200" dirty="0"/>
              <a:t>Відсутність реакції на зовнішні подразники (шум, світло, дотики) </a:t>
            </a:r>
          </a:p>
          <a:p>
            <a:pPr hangingPunct="0"/>
            <a:r>
              <a:rPr lang="uk-UA" sz="2200" dirty="0"/>
              <a:t>«Заціпеніння» у певній позі, стан повної нерухомості.</a:t>
            </a:r>
          </a:p>
          <a:p>
            <a:endParaRPr lang="ru-RU" dirty="0"/>
          </a:p>
        </p:txBody>
      </p:sp>
      <p:pic>
        <p:nvPicPr>
          <p:cNvPr id="13316" name="Picture 4" descr="ступор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03" y="3065417"/>
            <a:ext cx="3693614" cy="21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5174343" y="1966702"/>
            <a:ext cx="1532709" cy="1366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ознаки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449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48640" y="366290"/>
            <a:ext cx="5747657" cy="4586852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uk-UA" dirty="0"/>
              <a:t>Апатія може виникнути після тривалої напруженої, але безуспішної, роботи або в ситуації, коли людина терпить серйозну невдачу, перестає бачити сенс своєї діяльності.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dirty="0" err="1" smtClean="0"/>
              <a:t>Характерне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uk-UA" dirty="0"/>
              <a:t>в</a:t>
            </a:r>
            <a:r>
              <a:rPr lang="ru-RU" dirty="0" smtClean="0"/>
              <a:t>томи (не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рухатися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 smtClean="0"/>
              <a:t>говорити</a:t>
            </a:r>
            <a:r>
              <a:rPr lang="uk-UA" dirty="0" smtClean="0"/>
              <a:t>), </a:t>
            </a:r>
            <a:r>
              <a:rPr lang="ru-RU" dirty="0" smtClean="0"/>
              <a:t>В </a:t>
            </a:r>
            <a:r>
              <a:rPr lang="ru-RU" dirty="0" err="1" smtClean="0"/>
              <a:t>душі</a:t>
            </a:r>
            <a:r>
              <a:rPr lang="ru-RU" dirty="0" smtClean="0"/>
              <a:t>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порожнеча</a:t>
            </a:r>
            <a:r>
              <a:rPr lang="ru-RU" dirty="0"/>
              <a:t>, не</a:t>
            </a:r>
            <a:r>
              <a:rPr lang="uk-UA" dirty="0"/>
              <a:t>спроможність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uk-UA" dirty="0"/>
              <a:t>до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uk-UA" dirty="0"/>
              <a:t>у емоцій, </a:t>
            </a:r>
            <a:r>
              <a:rPr lang="ru-RU" dirty="0" err="1"/>
              <a:t>почуттів</a:t>
            </a:r>
            <a:r>
              <a:rPr lang="ru-RU" dirty="0"/>
              <a:t>. 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без </a:t>
            </a:r>
            <a:r>
              <a:rPr lang="ru-RU" dirty="0" err="1"/>
              <a:t>підтримки</a:t>
            </a:r>
            <a:r>
              <a:rPr lang="ru-RU" dirty="0"/>
              <a:t> й не </a:t>
            </a:r>
            <a:r>
              <a:rPr lang="ru-RU" dirty="0" err="1"/>
              <a:t>допомог</a:t>
            </a:r>
            <a:r>
              <a:rPr lang="uk-UA" dirty="0"/>
              <a:t>т</a:t>
            </a:r>
            <a:r>
              <a:rPr lang="ru-RU" dirty="0"/>
              <a:t>и в такому </a:t>
            </a:r>
            <a:r>
              <a:rPr lang="ru-RU" dirty="0" err="1"/>
              <a:t>стані</a:t>
            </a:r>
            <a:r>
              <a:rPr lang="ru-RU" dirty="0"/>
              <a:t>, то </a:t>
            </a:r>
            <a:r>
              <a:rPr lang="ru-RU" dirty="0" err="1"/>
              <a:t>апатія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перерости</a:t>
            </a:r>
            <a:r>
              <a:rPr lang="ru-RU" dirty="0"/>
              <a:t> в </a:t>
            </a:r>
            <a:r>
              <a:rPr lang="ru-RU" dirty="0" err="1" smtClean="0"/>
              <a:t>депресію</a:t>
            </a:r>
            <a:r>
              <a:rPr lang="ru-RU" dirty="0" smtClean="0"/>
              <a:t>.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апатії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перебува</a:t>
            </a:r>
            <a:r>
              <a:rPr lang="uk-UA" dirty="0"/>
              <a:t>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до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17410" name="AutoShape 2" descr="data:image/jpeg;base64,/9j/4AAQSkZJRgABAQAAAQABAAD/2wCEAAkGBxITEhUTExMWFRUXGSAYFxcYGBgaHhgYGB4gHhgYGBoYHSggGBolGxcWITEhJSkrLi4uFx8zODMsNygtLisBCgoKDg0OFQ8PFSsZFR0rKy0tKysrNysrLSstKy03LSstNy0rKy0tLSsrLS0tNystLSstKystKysrLTcrKy0rLf/AABEIAQwAvAMBIgACEQEDEQH/xAAbAAABBQEBAAAAAAAAAAAAAAAEAgMFBgcBAP/EAEUQAAIBAwICBgYHBgUEAQUAAAECEQADIRIxBEEFIlFhcYEGEzKRobEzQlKywdHwFSNTYnLhFCQ0gvEHQ5KiFnOTwtLi/8QAGAEBAQEBAQAAAAAAAAAAAAAAAAECAwT/xAAdEQEBAQADAQEBAQAAAAAAAAAAARECAzESEyFB/9oADAMBAAIRAxEAPwDELNpmIVQSTsBRX7Kvfw2rvQv0y+DfdNX8Wx2CfAVvjx+ktZ9+y738Nq9+y738Nq0ZLCn6o9w/Kljhl2AHuFb/ACTWb/sq/wDw2r37Jv8A8Nq08cGh+qvuHlXv8Ko+qD4KP0KfkazD9k3/AOG1e/ZN/wDhtWltYWY0j3D8qUnDrHsr7hT8jWZfsm//AA2r37Jv/wANq1BeGU8l/wDEU5/hlGdI8wKfkayv9lX/AOG3ur37Jv8A8NvdWtBEO6rH9I/KkNwyk+wvuH5U/I1lH7Kv/wANq5+yr38Nq1YcMo+oPcKcWwv2R7hT8jWTfsq//Davfsm//DatWucOn2R7hXPUL9lfcKfkayr9lX/4bV79lX/4bVq3qF+yPGBXTZU/VX3Cn5Gso/ZN/wDhtXv2Tf8A4Te6tWWwv2R7hXfUL9ke4U/I1k/7Lvfw2r37Mvfw2rUrllfsj3CmWtr9ge4U/I1mL9H3QCShAG57KGIrQPSUD1DQAMHl3GqAa58plaGdDfTL4N901odtc1nvQn0y+DfdNabbtfPeNq6dTNJtrj+/xp0W+fP8KfFnsmnAn4+P6GK6obCkfr5Ulk2iTG9PxkiCJzHPu86Y0zcjs5dp+VUKivaP+O+nQs79/wDzSVuCYGYqDmmPy8a6P+BTgA/D/iuN2xQIKNyx3/lS25EHl8a7pJ/vXYoEKB2b9tOKP1/euHsxSgtAPcFJRIFPsKQBVCQk5NOgCK53RSwPd8qBsR3111p0J2CklaAZxQzrUgUpi5b7qCt+k4/cN5/I1n7VovpWn7hvP5Gs6avN2etQd0D9Ovg33TWqeqrLPR/6dfBvuNWuIP12VvqSmltef4CnFTu/X4f3rrcQFcrpO2T8u84rtq5OwIPeZE8p8q6oUVzzkiMfIdtNgqssTnYD5nxmlG6IPw7+yKbKDblANB1WA3P96Sq9lNufIfGvB4MgZ50D8d3Ls5UsZ/X6ih/WTyA/Ly50rV27c/120Digdu36/Ou3SN6ZLjOOc+FeZsTyNBz1s/l+t6XqxTIid++lse45qhZpxXHbjuoa62Zx+vCuNPb3+/50BRI5CPP50pTP9qZQ0tXPfQEMsd9ICjwriJzr01Bxhypp/dTxX+9IYVRXfS5f8u3n8jWatvWm+l4/y7eB+RrMTXn7PWokfR7/AFCeDfcatcnvzny8jzrI/R7/AFCeDfcatado+OMePiTitdSVzguF07kz2kk/E+VcfuXNIe71gszzbIPhMYGeVdfMgEgeQztiPCuyOTy7JNca/Aj3Hs5/M/OvLgHGeQFIt2SxgDJ2oFW1+J9/jNMX7sZ88Rty794oy6NCzjUJjPx8qhuJ4lVHWcCc5IGOUk7CZ86mgm7xqplj3nlnsqOvekFoRkjuIz5UDxTl4KiecsSgjlBOYnniaFayoh7j2xnMDUfDrbmsXlVxKP01Oyk7GT/ah/2609ZTH8pz8aYsorOSEZ1GSGcKqDtcaYXw+dP8Zck/QW37javQZ7HBUzj2gIqfVMcX0jE9QSO8iZ76WOl5aXmeUTH96i7vBpk6bqbwOpcAA5mQrAZXed6ib9rGG1TyCkY7etzrP1TF0bp5MKSAR2wP0KK4fpIuRA/X41nlq6ASCSV7Dy7x2MPjRXD8VdTCsQB3j4d1JzMaUt3t5+X63oq245VSejeMMg6tR55J952A7hVksXyY/OusuokzXtOSedMCe3404GNaD0bT8P1muMcUkNHPFJuPQQnpgf8ALN5/I1lzVp/pcf8ALt4H5GswavP2etRI+jv+oTwb7jVqrk5E+I8T4+FZV6PfTp4N9xq1VnzzOY+I3/XyrXUlJ9XvES2+DGO+uwBjlIjv/OuEY7OzMkkDJ6vf5Uob7+/8hXVHT29tMsuo+0FCnUzYgAHMTy/XOiDb/XfXBZtiNZ1c2Xl3A5yMT7qUD8bxKjUqrqA6pbykkAGZnE5yKoFzjDcfWSJJhAciZ9oju5Dwq3dMcTKXGAgQTAEZiJJ58j5VROGuaY0tn7cbD+XsPfXLk1EweO0nSZZtyWAL+OkkBfDfuo/hgTBKqjDAN89af5LSAQe+ahl4nh0Uwh9aRGoljk88tGrxFDf4m++7mAOUFo8ckDzrOi38Wbdm2GuPJmYUaVBOeoqwC3MsTJ5kgAGv8d6Qkg6BAnlMnvJmZ76Z4joi+0G4pH2ZPZ78mRnnUfe6MdTGlh5T8RiltQd/ibxEkNDCJmZHnmPOm76aSAMSASp0jJGwkxPu865a6KusQB6wziNxnszRHS/o7xVnexdC76tJZT4lZA86n9UwvCI06ilvv1gHzUTPkKZv8NbX2binvJP/AKgLJpFsp9jU3OG0r5zk+UU7Dv1QiRtCg4PjUHrXEqpxJ7yAB7iTUtwPSzTHq5HPaT76hOI4RrRKspD9h38/1213heMKt1h+h+FWUaP0bxAZew9n693lUgtVHo3pVXK7jxgSTyAnbb3VZeG4ifKu8usi4pBwaUjTSwuK0K96Xf6dt+fyNZi1aj6Yf6ZvA/I86y5q83Z61Ej6PfTr4N9xq1V8nuyT5do86yr0fH79fBvuNWsXsT2n8/7VvqSkdsd8d0+FJ0kyYgeHKO7ntS2GfCknxPkY+IrsjhBn35G+Ry2j3c6HvwZ7+cz5+EiKdbaO7vPlt8Kaack4nJ8Pyj51BB9NXUMWmPtyOYAkxyz8DUBd4RU1KSQZgEdcnlyOx8BVk6X6M9aq50spwYgy3jvsPHzoHgOjWyl06mHlg8u+udm1dMWuC4YqAzMp5iBM+HKibPCraH7sNcY7SAdQPIAAedOXjbZrdvq6mkAMA2JjnkbbA1McB0Sy+00LtpUaV8+Z86SFqPPSShgHRmYDZIIXtntJ7pGBTistwyFI8QVA/OrBZ6JUsAqyx2AGSanuG/6f3HIa9cFlfsqAznuJPVX41q3EQvRHCqudwOwSfcKsd3p8ooVEzzLKxPmFj51P8L6O8JaXT6sP26yWnvIOJ8qE6Q6A4dgfVlrTctLFl81YkAf0x41j61cUXpYreYs9jhyx5+pKt5spBPnNVy70eFBCBU7GE6h/TqyPEfnU50iXS41pyQ65/lZTgMNsH4HB5EiXM4YEeEDzmtZBUeJ4GQQzCQZB3PeO9Tv4+JqJ4kEYYb8xsfy8KtvSPCRJ35+P6FQF/htSkViwiL4K+yuBkjlE1feheMwMHzECs9sPpbOcxH62q3dBcaphWweU04X+lW9LnZFLYcyaGt3cZ8qUrzvXdEV6WNPDv2QfkazJq070s/0zY5H5GsxavN2etRI+j306f7vutWr3zv7z4b/gayj0e/1CeDfdNapcbcbRGNXf4eHvrfWleJ3553H4d3fSQR7t65cPj2wZgDOeXIDA7a8MzkQK7I9PPnyplxvz7oEd3upyeZOIxTV64cARH6/KpQzcBz1Y7zy5gDEz+NB8TtK9UCOt39m/h2b+8m+BMknlseZ5eG9BX35mdoHOCclvivw88gH/AAYNxTB1FuqRHVkyPKY95q1njoIDdUnt+MdtVhyRt9UAiMZkc/1vTPSXSTl2c/ZK5JwI+qAMRv31JcK3D0ftpYsq7fSOASewMJCj9czXb/SpJw0CoXjOJMDOIEe6o71pp86LKeP76Qb5POq6Lxp63xRq4BfTHhtSC4PatmfFT7S+BE1RX6TZXKk4Bj3EjlWh8dcDWmB5isrut+9c9rH5n+1Z5KnF4lWEHn2VG3rEE9hphbhB/saOS5qWD4/rNQVPi+G/ekdufzqQ4XgiV1qYIyfEb5p+/YBfV2Ciuhk1I07FjHh+pqSf1dTfRd5iAG38cGpdCOzPlUTYxkVIW+3bw5+NdYyj/Sxp4d/A/I1mJrTPSn/Tv4H5GszNcez1qJH0e/1CeDfcatWcGTnx1EYnuAxWU+j3+oT/AHfcatUdRicDeOr8xnFa6kpq7z595GTGP140rTJzkdn/AB+vnSg8Zz+u40hmjNdUCXNRkvvvAyYBE6o23gAeNKvXoziNOqeQA3JnbnTN8AsBtzO533J+qFUZneo/jeJw+zAiF1CdRSHEZkZUD/dWbRMpwysJa8g5g5YnwBjYUFxPR+kdVhcjsEGPDPd7qjk6SIZ7jqHHsKv2iwBIU/VJY78oPgXLZKAZkmTq88x4HHiDU1TV1pZhyZF+FB3x1e0mI8gJ9+n41K8Rb1DWmW+sO3+bx+cGl+i/o3d46862yEtoBrc7LqnAG7t7WO7JFSi58NcL2bJAJL20MAEkkqJAA3M0UnQfFn/tBR2tcQfAEkHuirTwXDWOBsBFBYW0CycuwHb+QxVZ43p3hLjEGywY8luupPjBz7qS0qO6T4b1Kt6y6msbIksPAsYjyBqL6O6SFzIODtRHSFjgmBzfQmQSbiGPDWlU/jr9nhCq8Pda4CD1W06liIkqIM55Tg1r6z1Fl9IulxatlQw1NgeNUNPEU1f4l7h1OZPj+FcW5XPldWQYHNds3SDQ6t2j9fr5U4oool4LDvqR4aBioyyfhUkRs1aiD0GaMsnFR9k0XYblW4gT0oP+Xfwb5Gs0NaR6Sj/Lv/SflWbmuPZ61Eh0B9Ovg33GrWJMnrTB3iJ57f8AFZP6Pn9+vg33GrVbhlzuxGJiRj+4Na6krl0+FNvtPZTl7UByB796YCtHb4neuqAuK4ghGG2MATkY0sfMg1XOPuAheUADUBgmBuSOq3ecGp3pC4Rq+0X0ieRwc+8CTJxUHc4mSfqtscdVvwrnyWBuj2AEHJExyiYG3bA+dS/DXdXUMyfrHZIEBvDke7OSBVf9Xpccg3KZiOw8xUmpMY33Hh4GswH2HKnaCDBHeDB+I+FXf0O6RWxauhVMvcDkDkdIGO7BPmaot65IW4JjCknmYw3dOkqe+2O2m+J491VtByBMdsd9aGut022ltAUNHOZ97GKqHGBmeTbSd5JG/kDVZ6G9K7jzaI1rp+tuvgRvUj/iRzTP9R/OtcbP8QJ6W3SbJDGSBgSTy7xis9tNBq5+kb/u2xGDgfj21S0Ga5dnrUSKPOadVu6mOHQ7cqeFs8qyHFc8v+PfRKv3fGhfVxkx5131nKtA621S3CtIqFsv8KkuDfqitRKkrbUWu+DFAWmkUWhBEx3Hu7s71tAvpF9A/bpO221Zya0Pp+PUPiOq3dy/4rPDXHs9aiR9Hv8AUJ/u+6a1fiLxNxkWBHVkZyckyeQ/Cso9Hj/mE/3fdNalbslbbOQSWyQOeo9UHxYr5I3bW+tKaf2yIgLkgHefZ37ooXpHidAZQw1xEKQYk57pwRE0niONa2WCZuEjXBgIJEAnmQCCeQgZqL4W2RLT1nOD29++RW7UNXiY6xjIMMewTy93zqHV5gH9frNTfSI0pC4BmJjMD471Vnu1z5LBHFMMMORH5UZavmRn+0VB37uIqR4e7jHOKzKqZ4V5JQwqEGSeUxEeDBW8jSW7DvkEdhBgjxGR5GmrBxO8GQD37/CaP4lOsp3LrJntES5PepRu8lq2K7Yc2burlsfDtqz2eKBEg1DdJcNOd/12VG8JxptnSduVSXKiY6fuTbPhVSR48amukeK1Iah7ac6zyu1YcS61FJdaM01bWds0da0qOuRywPOoGgSd6UJp08emwWmbvEMeVUEWTUjwDY86jbMmPCjejGkkdua1BMWaJttjl+vltmhLS8v15U/bIwY/tPaJyN5roya6eP7h9vZbkARjnFZ4a0Dpz6C5j6rZ8vjyzWfmuPZ61Ej6PH/MJ/u+6a0fpzj5ldTAKwz1Y1ASTsNgdIHeedZt0D9Ovg33Gq63+EZlGomIJI7TMn51rh4V2xbDAYA1HVEz4T29vvp+4oJPdz7tz+XlT629IGDzGM7cu3lSXSMkHOWxPVGYJnnFbRAdK3peIOBMdhIke4QPKq9xKzLL/uHYe3wqTN0s8mZYkn/dmoy+unrA5OO7vn4VzqgXNHcE2BQV0g5Aju/KjOjWx51meqsfCbaonko5aqIt2+oy7lTr1E5ZlB1AD7Oif/AU10euO75H/mjbbi23rCGbYKgGXb7HnkHuNdYyTetACOZHWOwXsye33nlUD0p0fIkAg8iRE9kSZ+FWjh7OlipgspIBGwBEggHdipUl98wIGKb6QMqRGYmdoHaeymDPHZvZNEW0A3kGjb/BE3CIIMYwRkeI7KLtcOCNLD38j+dcsaR0E4XA7aVa4CZJO3x8KfbhFBPWKn3j8486cLWwBDE+XOriB/8ABkcq6ydtHJsCSAO8/OKQ47CD4VQPbFOcA/7yJrhXBoO28OD30FuUTTyMTjMj4ih7R91EWpnu/HlXSIH6bj1FyAQNLeHlVANX/pr6C5v7Le/NUA1y5+rEh6P/AE6eDfdNajfsdsbkxtuJwIzkAZNZd0B9Ong33TWoLjUzFjJ3ie6JiABJ51rrSmrs7TB0nEbBgOZ5/wB6jumHi05j2jpBnYbYHMxO3fUsUYwQAxMZEgDlIx1j7t6gPSNiNCkE5JxM4gATG0H51uohLQBdc88x+dRnFNDGR1W+B7amrCySy4EY2yT+WPdQPE8G7qAqOTGrnHWMgExAMQd/rVzrSEvW48ORovos7jzr37PcSC9odxu2/wAGNK4ThLitMBhsSjK8eOgmPOsKsPBf2P51JOs9YHrLgEcu0jvM7/yio3gUMBiQq9rSJjeMEsPAEd9S1gLyJPkPzmPKu0ZOOx0LdVd/3SqOaj2GjnpY6TG4KeNAcQ/WBmQjSc+1cBy3eF2HeCeySTxAslnOQVKIDsA3t+8YnlAPKgeKs+rQaZ9WIU8yhOYaNxmA2xiN8UoH6U1NdbiFY6V0ickEtJYZ56B8RXrvGhTDiewgfGPyp9eNASxYgaRcBfv9YCmfDUfdQPE2wWg4kRGTnaAAM9nlWVFMqMJABHy8jkfnimjw9hRLjwg8+Z8I+dPXrhFr1at+8A3ESzACVAGTIgmNysZiKjvWMfpbeog6QEjUD3qMaieW+dqgcucZbGLayfCZNC+sHPB7AIqWs+pVmRNfrB7RAB0DYqGBjVmCR2wOdD2OBu3gTaUEA6SZGCORoAnbBoL1ZJ/X41M8ZwJRRq9onAHZGfw99ItWhIPL5g7UwSfBKdKzvA+FFW2AwT3CcfOmEjH6zEiPH86JVO2InO3PnmukQN0z9C/9LfKqEavfSw/c3BJ9lvLHbVENcuz1YkOgB+/Twb7prTr9123chJMqF7tguZzHPv8ADMOgfp18G+6a1yzwiYBCSo2AXHOMEzzwTnPjWutKE/xQCSQGbLLqzpJU6cdshTH47QnEcTcc4AhphHggIswwYgrsDzEAHOMTHSUjES5kr7PtsDomcACHMZGOdVW5xN265tG4NC4uXTBLsc6RM9UcgZgAsYgAXlTBpsoiF1thh7TRlWxhU5sJJ3mNoOCK7xPFXLxGtTnm06VjfSNgB2CpXiOP13BbyLaWpJkwgjXqIgyYFsDvxzoDi+kQVEBgGEKkBoRScwZyxmTzg+WdVD8W41EBQAMDtgbT386L6L4MdW83WRfqjBa5PVtecg45BuyuPaYobjLC7aikZMwAcavKal+i9Nu0GcdW23rMfbdSMdhUNZInn21lQicczsWc5Pw/lA+qBsAMCKmOAvSpJ2Hx7qrvCcFc1xBcEkhhswU5YE407dYmM1MFLhIJAFsbEZUkcp2PbWuNQXxt6d6jLfFtbIOSqyY8o0mcFTzBxTqarjaV7yexVG7MfqqO3w7RXuk7IS1p0nUclyCCxA2RSAUtEx1my0DFW0d6Q4iz64bgBVB0gEG4CZKhiNIkNAJ7M8qc4q9atnJLXCJ68JoDTgqstrOZggrO8kio8roZXVdV1wPVJExP/cjtk9UdudgJ7Z9H7ztkqAMuxYGJyZzvvk4J5zWdDnBccdcIJDYCoCoJJEbdZ5iIOM0R0gq8KNAcNfYAMy+zZWD1U+1cg+2dhtE1J8NwqcLbLaUF0gm2XIBCkAesYvGnmAAu3bMiu8VaQtNy8Dn6qs8k75OlZ86BpuJ0gJZ+tggcjy51J+h3EOj37TSCRJB5FTBPxpvo3oe08tovaJ3MDWx2S2qhmdjB2MDJ8bG1wISQEe6sIw1L1JjFxlMAjQQVUkwBqc7U4+lQXTN0tdAMgDq7Hftz4U3ZbE7nHlGPCP709xtp3OslnkSWggR2KDsgwAYAPLFN21kfr5Vv0SHDCY2iIyDP9qKBjGPPmPx2NB8MdsfCNsSJ8aNxMwe/b352rUQF0uP3D9ysIn3HwiqGav8A019A+3sNPjHZ/eqAa5c/ViQ9Hz+/Twb7prXHYKjXRcuMSZJZ36mk76S0KuB1s78tqyPoAfv18G+6a1e5xS81AJYRcU6Wy3W16DGxOTvnIrXDwqF6Y4u86NnSeoqkGYKQGOozCyc+e9QXF8W9y3oXVF64LYaBJn6RzHbgRtGrbFWe9wnrUhSqNEsFhQQ0aQVJ/d+OUheWKH4Tglt6jcGlFlQjdU76dQkDrNmDGA8iCZpymohHt24ZS5CuxBuLp65I0+rtqfpFQQJlVkTOBXeF6Tu2m08PaW4pGHIkMqiJZiVCADdTsT5k6x0Gr3BdZmIjSo0jSqghQFInTAMwAOfjSF6HvkC2tlRaJnTJusxkwSg0rq72AAB57VnFRHFOOIuKLrm68wFsiEQE7EtMyPsjzNWzh+i0FvRetwCR1faY3GMsArKQ2WC4ggJjsKuhej9GoEQoBz6xJJAlkVLZHq1OmDK6j21Kpddh1Y1YQAqsBoBkkCcKRzAkjeasgr14alOg2wFbTcIClVCHBtzGBlQzABTBGgE0HZ4RuIEmAszrVZDAA9RYzduZjURmatXqVyGjqkgoAQrrHWDrEOSpEz4+LV7h9QAFxrSlITSUJcadipBgAnlgRV+TVd4yywGmxakxAB9XpDDY3JI13ATIBlR/MaE4DobiGfU9xdWer60sXflr0SNMgzB7udXTh+h1RdMSp9ti4DmM5gBUB2Hs+B3p21otgqqBmA6oAMLuJyGJaYl2Jw2xJIDE1Xz0b6pXYl710jcEASRGlBPVB3LahggCdqZKv7ZK+qs+1btoAbl1hItBgBIAIJIzAJmWAqwq5wHAJnCqzt3QzsBqdmMQqARJ7KMsOpJUOvUkNbTIWO1jHVxECJztNXDWd3uCe9dZ5LG4saE6xTTEqWwqIMQWIwcgQaO4f0aGDGo4EvHqxPMTpN9omAo04MkxItPFdJKB7TaTgaVku0ZFoEtG0EsCBG5MCgOPvXUDMVVriiUtBSdM4AYkkm4Zk6cwsY5zDTPEdKcNYR9LuQCVNwsQ1xh1WVNIGlZxCFQBMnMGr3vSNSdPDWERRmGAgExnSp0s2B1n1HGIpNzibzAlzctxAItusTyGjJTwmOwVy24YgfvLh5atDE9wHqyT5VlRN7jLjyXYsJ27M76Rjz+dJsLkfhvnx3og8Kqkm4wT+RSHaewxCL5me6nLboAAif7naT7lhfKDW4lIUxI7Mfj4iiLb/rtztXP8U/IgCY6sKP8A1HZXjebmW8yd/Ge2K1EI6aabD/0t8u2qCavHS7TauHtU+Bxv3GqO1cuz1qD+gCPXpO3Wnw0n31qnEghWWQhkrIgrKzk52dIIB2gHBk1lfQR/frBjDZH9JrZRddwLfDoqu5i5r0FgoBE7YEAHMYODitcChLBO5HITbLEHAJgFeUkHUveZxNSCX7TW7Vx5cMDpYEq2mDsywWJGByzMgEAjWeFtjQgZ5SFlQ2ltUZUtOk5BnTsDzGUdJ9Jm0dIS1oZiqhtpWAV14KEINOCOVaqGv2NaPVILAgqpLHUwHtBiQNTZnrHBZu3Ly8KCPZZexApH1QFJUrBIURkx2GKRctQvrbRm0sB7b7oADkNsybEPuIz2hnpQMF1WtNxSC2lwWiNwylvaBgFlgiROCJga4kG36tCdLu4gBAsn2dJCxB62QZ5ximuPsW8y8EBUkEAKSoJY8y5OYABhVWRuJToHpjh7721Ntbd71gRkl3XqmVkMeoTmJGNLb05xvDKXYEK5tsSkCYI1QgBmDpOd4k7ZoAk43RbguTkaVYBi2CoADkKMMTGIkYNK4Xi0dHLW4AySHEhhPVmGUKQDtEKJmoteFvXbhT1vq8AgBAD1QdQuZ7BPWwNPiQczW7ui2LrBh9shTqUQ7NEet1FMxDbYIGaC/XoM2XJWATqnaICqpEMDEZM55QZJ4VLLwlz2Y62x6v1i4GCAJMHOD25jPUcOFUesdw4IOgiCJBKh3Q9aRlMHYHMUQnDcKI0tcWdpZdtnMaYO0TvgdlAvjeMtWyyQVAyujKsu2oKG3jAzI5DFRyhbhU22BAYaEm7bz9UnCIZMTOotmKPThrkNou+vAOo6tJa2YyrLkokDDBiCeYmlNcYZZQsDLwQciGKLkjn1iJOxgCgD4ssoLLDPtrRWuaRyVSsCd+sdtgOdQ1joq1c1sbTROoy6IxP9MdcSxEsRk7ziiLnEcOGZkZ5BHWuExMclRlJJjBOrfFEPxrN6t/8AErpOVU27YNztgcQv/t7p2qUR44lWY2ZtC3M+rYm7cMds4YiPrExyA2IN3i2YhbQ0iIJChXYD7RUCBGdCwBJkE5qx8VxV4gl+GsvbMyQgHlNxChxzE7HFRt/iLLg67b2gd4RWGNhrtsAfDT5UEIluOVPheyjxwQf6O7buDvbQw/8AuBZpniuCe3GtGA5EjB8G9k+Rqgc/rw7qXBMAT3/n3f2rltMZwNv7DtrjMdhgfqCe2rEMdKt+6fP1W22IqmGrj0mR6p/A45jFU9t65dnrUSHo8hPEIBuZA81NbHbvLw1i5fKGWDa+9bLrbVVzzLuT3qtY10B9Ovg239JrcPSDgfX271olUW4VQydilx2fq+0eu6bD64P1avAqFfiWHGOWzbSCRgSLYDIQRs2oLBH9NRnEMbbiYfh73d2ElmA3Vlclo7/fP2reo3GdZLudM76Q5JkLiASpA/lad6JuWkJNpllWJIOOqVJ6y9nLxgiumIj+ibt3h7mXBAEwcypntmAT5eOZml4NOroEBoe1vAMFTobJU6SRG0GKiU6MfEsuq3Cr1cFBA2JP1hPd6w99SfA8SotEQbbWmJdIAKyd1gQyEw0jtPOQATesKt+2GAFwEXB1vrSJ05wOrtgZ3wBUOjXWdje1e0zAzpwzaoIjcdXLb53zMhGu4bhIMQqrBOktAuA9j6SwEiYJGIrh4kBSL1o9TGrOJYhSMxAgnLe6kHU4q7vaBNoTr1MQy9pYhWhRGF1AZ2bBDHR9q2X1EIX3VL1m2wMbrqIJRp2bYyPGi34ZVt+v4ZdY+uoIYOsQ6RvqzswGTymh+J6NOuQquJyGfRuJSGMCGUyoY74g8oJHjbSQwfhgguQLjKkhhspYgSCN5BnGwqvXOhLWskX29XkushiufqOCAOeTkREHK0ZxVlLe63FuRpVYl9I3Uax7A7+r3iai7znWrM8rIGvOktz1LpJU4GDvynlcEhe4jSYVdEHqiOtqUghgMxIKmZJHIDNeF9XJa6vqnzqe36sliABm2ykk5yZBEfWmK5FriLa2QV1rLIV1ZFuNarHW9kasTGRDAgVF2eCZZNu4jKR7J2XuGqJieUb1BLcXfe1bFx1FxYOm8TrJQCQwRUULEgwdoGTtUHx/GNcT1i3XGwlSI6w6pB3B3GT2ZndRF22Tcs3FOoy9tnQhiRzOoNqAiHEN+J44Fn62hrZZYZCQeW67LdAImU62BKH2qUVA9J3i3Vus2wPMgjYkHMjw3Bp1ekOJ1TLY31KDP/mDHkaXx6tbbTcuweUAtPgYAPiDSrBukQBfuD+lUU+elp99Q05b6RU5u2bbGd1c2yP9wb8Ip67cskdUsk/VfS2e3UgGO/RPzrj2boAlbKHn6y+mO6NcMfLwpPqT9a/ZU/yaR/8AivxNUCcQLm+nWkboQQO6OQ8aUltyJ0tB/lPumM/2pw2GEFbjseRX/wDh2NKS0xy9vU2xfSUY+JjPnNWAHpUH1TSCOqZBBHLv3FU5t6vHTXDhbDZPsnDCDt3CD+sVR23rl2erBnQnELbvo7GFEyfEEDYdprReI9PeFYyFgFxcOWJ1IykZNvYj1oP/ANQdlZZXqzLitS/+f8MNhEYGX2G2CkSefaSaU3/UDhC2o28xmHffEnNussrla+6mNZt/9SeHAjQ20GHYbbf9v9QKBPp1w2vWFjBXBMwSDGv1eoiV7fKs0r1PumNK4L07s27y3FwJPrEloZTEQdGGUgkHvI50Tw//AFC4YPra0GkgMJYdQZ0g+rn2utmssr1T7pjT/wD5/Y9YzhQuonUo1wfHqbxA5RmImn7H/UTh0iATgrliToP1CTaMwYIkcszJnKa7V+6Y0K96Y8OWDAKNtU6yWjtYrsfsgAAECMUJx3pHYZtdpzafMnrEEHdY0ZXbB7Ko9ep9Uxe29LhpTTe0uj6wYZwYiABcQlMqDg4nEbURxXpXwjMWUG3JnqtcxOZAKRuT7OkxGRWeV2p9UxeD6U29jcLDsOo90glCRy3nadyaI4b0zRJ0Mqk7lV37CQ1ts/Cs+r1PumNKb06surC6TqOfWWyyNqMyWAtwZ7cHtmoodOcLnVcuXZ+27DHZi2SfePKqXXKfVMXZfSPh1EIlle/Q7H/3Uj4U4vpXbjL+4Mv3EEVRa9V+6YvP/wAnsnd2/wDK4fmK6PSXh/tsf/P/APWqLXqfdMW/pbp2zctOocyQYHWMnYbqBVSJpNerNuq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ITEhUTExMWFRUXGSAYFxcYGBgaHhgYGB4gHhgYGBoYHSggGBolGxcWITEhJSkrLi4uFx8zODMsNygtLisBCgoKDg0OFQ8PFSsZFR0rKy0tKysrNysrLSstKy03LSstNy0rKy0tLSsrLS0tNystLSstKystKysrLTcrKy0rLf/AABEIAQwAvAMBIgACEQEDEQH/xAAbAAABBQEBAAAAAAAAAAAAAAAEAgMFBgcBAP/EAEUQAAIBAwICBgYHBgUEAQUAAAECEQADIRIxBEEFIlFhcYEGEzKRobEzQlKywdHwFSNTYnLhFCQ0gvEHQ5KiFnOTwtLi/8QAGAEBAQEBAQAAAAAAAAAAAAAAAAECAwT/xAAdEQEBAQADAQEBAQAAAAAAAAAAARECAzESEyFB/9oADAMBAAIRAxEAPwDELNpmIVQSTsBRX7Kvfw2rvQv0y+DfdNX8Wx2CfAVvjx+ktZ9+y738Nq9+y738Nq0ZLCn6o9w/Kljhl2AHuFb/ACTWb/sq/wDw2r37Jv8A8Nq08cGh+qvuHlXv8Ko+qD4KP0KfkazD9k3/AOG1e/ZN/wDhtWltYWY0j3D8qUnDrHsr7hT8jWZfsm//AA2r37Jv/wANq1BeGU8l/wDEU5/hlGdI8wKfkayv9lX/AOG3ur37Jv8A8NvdWtBEO6rH9I/KkNwyk+wvuH5U/I1lH7Kv/wANq5+yr38Nq1YcMo+oPcKcWwv2R7hT8jWTfsq//Davfsm//DatWucOn2R7hXPUL9lfcKfkayr9lX/4bV79lX/4bVq3qF+yPGBXTZU/VX3Cn5Gso/ZN/wDhtXv2Tf8A4Te6tWWwv2R7hXfUL9ke4U/I1k/7Lvfw2r37Mvfw2rUrllfsj3CmWtr9ge4U/I1mL9H3QCShAG57KGIrQPSUD1DQAMHl3GqAa58plaGdDfTL4N901odtc1nvQn0y+DfdNabbtfPeNq6dTNJtrj+/xp0W+fP8KfFnsmnAn4+P6GK6obCkfr5Ulk2iTG9PxkiCJzHPu86Y0zcjs5dp+VUKivaP+O+nQs79/wDzSVuCYGYqDmmPy8a6P+BTgA/D/iuN2xQIKNyx3/lS25EHl8a7pJ/vXYoEKB2b9tOKP1/euHsxSgtAPcFJRIFPsKQBVCQk5NOgCK53RSwPd8qBsR3111p0J2CklaAZxQzrUgUpi5b7qCt+k4/cN5/I1n7VovpWn7hvP5Gs6avN2etQd0D9Ovg33TWqeqrLPR/6dfBvuNWuIP12VvqSmltef4CnFTu/X4f3rrcQFcrpO2T8u84rtq5OwIPeZE8p8q6oUVzzkiMfIdtNgqssTnYD5nxmlG6IPw7+yKbKDblANB1WA3P96Sq9lNufIfGvB4MgZ50D8d3Ls5UsZ/X6ih/WTyA/Ly50rV27c/120Digdu36/Ou3SN6ZLjOOc+FeZsTyNBz1s/l+t6XqxTIid++lse45qhZpxXHbjuoa62Zx+vCuNPb3+/50BRI5CPP50pTP9qZQ0tXPfQEMsd9ICjwriJzr01Bxhypp/dTxX+9IYVRXfS5f8u3n8jWatvWm+l4/y7eB+RrMTXn7PWokfR7/AFCeDfcatcnvzny8jzrI/R7/AFCeDfcatado+OMePiTitdSVzguF07kz2kk/E+VcfuXNIe71gszzbIPhMYGeVdfMgEgeQztiPCuyOTy7JNca/Aj3Hs5/M/OvLgHGeQFIt2SxgDJ2oFW1+J9/jNMX7sZ88Rty794oy6NCzjUJjPx8qhuJ4lVHWcCc5IGOUk7CZ86mgm7xqplj3nlnsqOvekFoRkjuIz5UDxTl4KiecsSgjlBOYnniaFayoh7j2xnMDUfDrbmsXlVxKP01Oyk7GT/ah/2609ZTH8pz8aYsorOSEZ1GSGcKqDtcaYXw+dP8Zck/QW37javQZ7HBUzj2gIqfVMcX0jE9QSO8iZ76WOl5aXmeUTH96i7vBpk6bqbwOpcAA5mQrAZXed6ib9rGG1TyCkY7etzrP1TF0bp5MKSAR2wP0KK4fpIuRA/X41nlq6ASCSV7Dy7x2MPjRXD8VdTCsQB3j4d1JzMaUt3t5+X63oq245VSejeMMg6tR55J952A7hVksXyY/OusuokzXtOSedMCe3404GNaD0bT8P1muMcUkNHPFJuPQQnpgf8ALN5/I1lzVp/pcf8ALt4H5GswavP2etRI+jv+oTwb7jVqrk5E+I8T4+FZV6PfTp4N9xq1VnzzOY+I3/XyrXUlJ9XvES2+DGO+uwBjlIjv/OuEY7OzMkkDJ6vf5Uob7+/8hXVHT29tMsuo+0FCnUzYgAHMTy/XOiDb/XfXBZtiNZ1c2Xl3A5yMT7qUD8bxKjUqrqA6pbykkAGZnE5yKoFzjDcfWSJJhAciZ9oju5Dwq3dMcTKXGAgQTAEZiJJ58j5VROGuaY0tn7cbD+XsPfXLk1EweO0nSZZtyWAL+OkkBfDfuo/hgTBKqjDAN89af5LSAQe+ahl4nh0Uwh9aRGoljk88tGrxFDf4m++7mAOUFo8ckDzrOi38Wbdm2GuPJmYUaVBOeoqwC3MsTJ5kgAGv8d6Qkg6BAnlMnvJmZ76Z4joi+0G4pH2ZPZ78mRnnUfe6MdTGlh5T8RiltQd/ibxEkNDCJmZHnmPOm76aSAMSASp0jJGwkxPu865a6KusQB6wziNxnszRHS/o7xVnexdC76tJZT4lZA86n9UwvCI06ilvv1gHzUTPkKZv8NbX2binvJP/AKgLJpFsp9jU3OG0r5zk+UU7Dv1QiRtCg4PjUHrXEqpxJ7yAB7iTUtwPSzTHq5HPaT76hOI4RrRKspD9h38/1213heMKt1h+h+FWUaP0bxAZew9n693lUgtVHo3pVXK7jxgSTyAnbb3VZeG4ifKu8usi4pBwaUjTSwuK0K96Xf6dt+fyNZi1aj6Yf6ZvA/I86y5q83Z61Ej6PfTr4N9xq1V8nuyT5do86yr0fH79fBvuNWsXsT2n8/7VvqSkdsd8d0+FJ0kyYgeHKO7ntS2GfCknxPkY+IrsjhBn35G+Ry2j3c6HvwZ7+cz5+EiKdbaO7vPlt8Kaack4nJ8Pyj51BB9NXUMWmPtyOYAkxyz8DUBd4RU1KSQZgEdcnlyOx8BVk6X6M9aq50spwYgy3jvsPHzoHgOjWyl06mHlg8u+udm1dMWuC4YqAzMp5iBM+HKibPCraH7sNcY7SAdQPIAAedOXjbZrdvq6mkAMA2JjnkbbA1McB0Sy+00LtpUaV8+Z86SFqPPSShgHRmYDZIIXtntJ7pGBTistwyFI8QVA/OrBZ6JUsAqyx2AGSanuG/6f3HIa9cFlfsqAznuJPVX41q3EQvRHCqudwOwSfcKsd3p8ooVEzzLKxPmFj51P8L6O8JaXT6sP26yWnvIOJ8qE6Q6A4dgfVlrTctLFl81YkAf0x41j61cUXpYreYs9jhyx5+pKt5spBPnNVy70eFBCBU7GE6h/TqyPEfnU50iXS41pyQ65/lZTgMNsH4HB5EiXM4YEeEDzmtZBUeJ4GQQzCQZB3PeO9Tv4+JqJ4kEYYb8xsfy8KtvSPCRJ35+P6FQF/htSkViwiL4K+yuBkjlE1feheMwMHzECs9sPpbOcxH62q3dBcaphWweU04X+lW9LnZFLYcyaGt3cZ8qUrzvXdEV6WNPDv2QfkazJq070s/0zY5H5GsxavN2etRI+j306f7vutWr3zv7z4b/gayj0e/1CeDfdNapcbcbRGNXf4eHvrfWleJ3553H4d3fSQR7t65cPj2wZgDOeXIDA7a8MzkQK7I9PPnyplxvz7oEd3upyeZOIxTV64cARH6/KpQzcBz1Y7zy5gDEz+NB8TtK9UCOt39m/h2b+8m+BMknlseZ5eG9BX35mdoHOCclvivw88gH/AAYNxTB1FuqRHVkyPKY95q1njoIDdUnt+MdtVhyRt9UAiMZkc/1vTPSXSTl2c/ZK5JwI+qAMRv31JcK3D0ftpYsq7fSOASewMJCj9czXb/SpJw0CoXjOJMDOIEe6o71pp86LKeP76Qb5POq6Lxp63xRq4BfTHhtSC4PatmfFT7S+BE1RX6TZXKk4Bj3EjlWh8dcDWmB5isrut+9c9rH5n+1Z5KnF4lWEHn2VG3rEE9hphbhB/saOS5qWD4/rNQVPi+G/ekdufzqQ4XgiV1qYIyfEb5p+/YBfV2Ciuhk1I07FjHh+pqSf1dTfRd5iAG38cGpdCOzPlUTYxkVIW+3bw5+NdYyj/Sxp4d/A/I1mJrTPSn/Tv4H5GszNcez1qJH0e/1CeDfcatWcGTnx1EYnuAxWU+j3+oT/AHfcatUdRicDeOr8xnFa6kpq7z595GTGP140rTJzkdn/AB+vnSg8Zz+u40hmjNdUCXNRkvvvAyYBE6o23gAeNKvXoziNOqeQA3JnbnTN8AsBtzO533J+qFUZneo/jeJw+zAiF1CdRSHEZkZUD/dWbRMpwysJa8g5g5YnwBjYUFxPR+kdVhcjsEGPDPd7qjk6SIZ7jqHHsKv2iwBIU/VJY78oPgXLZKAZkmTq88x4HHiDU1TV1pZhyZF+FB3x1e0mI8gJ9+n41K8Rb1DWmW+sO3+bx+cGl+i/o3d46862yEtoBrc7LqnAG7t7WO7JFSi58NcL2bJAJL20MAEkkqJAA3M0UnQfFn/tBR2tcQfAEkHuirTwXDWOBsBFBYW0CycuwHb+QxVZ43p3hLjEGywY8luupPjBz7qS0qO6T4b1Kt6y6msbIksPAsYjyBqL6O6SFzIODtRHSFjgmBzfQmQSbiGPDWlU/jr9nhCq8Pda4CD1W06liIkqIM55Tg1r6z1Fl9IulxatlQw1NgeNUNPEU1f4l7h1OZPj+FcW5XPldWQYHNds3SDQ6t2j9fr5U4oool4LDvqR4aBioyyfhUkRs1aiD0GaMsnFR9k0XYblW4gT0oP+Xfwb5Gs0NaR6Sj/Lv/SflWbmuPZ61Eh0B9Ovg33GrWJMnrTB3iJ57f8AFZP6Pn9+vg33GrVbhlzuxGJiRj+4Na6krl0+FNvtPZTl7UByB796YCtHb4neuqAuK4ghGG2MATkY0sfMg1XOPuAheUADUBgmBuSOq3ecGp3pC4Rq+0X0ieRwc+8CTJxUHc4mSfqtscdVvwrnyWBuj2AEHJExyiYG3bA+dS/DXdXUMyfrHZIEBvDke7OSBVf9Xpccg3KZiOw8xUmpMY33Hh4GswH2HKnaCDBHeDB+I+FXf0O6RWxauhVMvcDkDkdIGO7BPmaot65IW4JjCknmYw3dOkqe+2O2m+J491VtByBMdsd9aGut022ltAUNHOZ97GKqHGBmeTbSd5JG/kDVZ6G9K7jzaI1rp+tuvgRvUj/iRzTP9R/OtcbP8QJ6W3SbJDGSBgSTy7xis9tNBq5+kb/u2xGDgfj21S0Ga5dnrUSKPOadVu6mOHQ7cqeFs8qyHFc8v+PfRKv3fGhfVxkx5131nKtA621S3CtIqFsv8KkuDfqitRKkrbUWu+DFAWmkUWhBEx3Hu7s71tAvpF9A/bpO221Zya0Pp+PUPiOq3dy/4rPDXHs9aiR9Hv8AUJ/u+6a1fiLxNxkWBHVkZyckyeQ/Cso9Hj/mE/3fdNalbslbbOQSWyQOeo9UHxYr5I3bW+tKaf2yIgLkgHefZ37ooXpHidAZQw1xEKQYk57pwRE0niONa2WCZuEjXBgIJEAnmQCCeQgZqL4W2RLT1nOD29++RW7UNXiY6xjIMMewTy93zqHV5gH9frNTfSI0pC4BmJjMD471Vnu1z5LBHFMMMORH5UZavmRn+0VB37uIqR4e7jHOKzKqZ4V5JQwqEGSeUxEeDBW8jSW7DvkEdhBgjxGR5GmrBxO8GQD37/CaP4lOsp3LrJntES5PepRu8lq2K7Yc2burlsfDtqz2eKBEg1DdJcNOd/12VG8JxptnSduVSXKiY6fuTbPhVSR48amukeK1Iah7ac6zyu1YcS61FJdaM01bWds0da0qOuRywPOoGgSd6UJp08emwWmbvEMeVUEWTUjwDY86jbMmPCjejGkkdua1BMWaJttjl+vltmhLS8v15U/bIwY/tPaJyN5roya6eP7h9vZbkARjnFZ4a0Dpz6C5j6rZ8vjyzWfmuPZ61Ej6PH/MJ/u+6a0fpzj5ldTAKwz1Y1ASTsNgdIHeedZt0D9Ovg33Gq63+EZlGomIJI7TMn51rh4V2xbDAYA1HVEz4T29vvp+4oJPdz7tz+XlT629IGDzGM7cu3lSXSMkHOWxPVGYJnnFbRAdK3peIOBMdhIke4QPKq9xKzLL/uHYe3wqTN0s8mZYkn/dmoy+unrA5OO7vn4VzqgXNHcE2BQV0g5Aju/KjOjWx51meqsfCbaonko5aqIt2+oy7lTr1E5ZlB1AD7Oif/AU10euO75H/mjbbi23rCGbYKgGXb7HnkHuNdYyTetACOZHWOwXsye33nlUD0p0fIkAg8iRE9kSZ+FWjh7OlipgspIBGwBEggHdipUl98wIGKb6QMqRGYmdoHaeymDPHZvZNEW0A3kGjb/BE3CIIMYwRkeI7KLtcOCNLD38j+dcsaR0E4XA7aVa4CZJO3x8KfbhFBPWKn3j8486cLWwBDE+XOriB/8ABkcq6ydtHJsCSAO8/OKQ47CD4VQPbFOcA/7yJrhXBoO28OD30FuUTTyMTjMj4ih7R91EWpnu/HlXSIH6bj1FyAQNLeHlVANX/pr6C5v7Le/NUA1y5+rEh6P/AE6eDfdNajfsdsbkxtuJwIzkAZNZd0B9Ong33TWoLjUzFjJ3ie6JiABJ51rrSmrs7TB0nEbBgOZ5/wB6jumHi05j2jpBnYbYHMxO3fUsUYwQAxMZEgDlIx1j7t6gPSNiNCkE5JxM4gATG0H51uohLQBdc88x+dRnFNDGR1W+B7amrCySy4EY2yT+WPdQPE8G7qAqOTGrnHWMgExAMQd/rVzrSEvW48ORovos7jzr37PcSC9odxu2/wAGNK4ThLitMBhsSjK8eOgmPOsKsPBf2P51JOs9YHrLgEcu0jvM7/yio3gUMBiQq9rSJjeMEsPAEd9S1gLyJPkPzmPKu0ZOOx0LdVd/3SqOaj2GjnpY6TG4KeNAcQ/WBmQjSc+1cBy3eF2HeCeySTxAslnOQVKIDsA3t+8YnlAPKgeKs+rQaZ9WIU8yhOYaNxmA2xiN8UoH6U1NdbiFY6V0ickEtJYZ56B8RXrvGhTDiewgfGPyp9eNASxYgaRcBfv9YCmfDUfdQPE2wWg4kRGTnaAAM9nlWVFMqMJABHy8jkfnimjw9hRLjwg8+Z8I+dPXrhFr1at+8A3ESzACVAGTIgmNysZiKjvWMfpbeog6QEjUD3qMaieW+dqgcucZbGLayfCZNC+sHPB7AIqWs+pVmRNfrB7RAB0DYqGBjVmCR2wOdD2OBu3gTaUEA6SZGCORoAnbBoL1ZJ/X41M8ZwJRRq9onAHZGfw99ItWhIPL5g7UwSfBKdKzvA+FFW2AwT3CcfOmEjH6zEiPH86JVO2InO3PnmukQN0z9C/9LfKqEavfSw/c3BJ9lvLHbVENcuz1YkOgB+/Twb7prTr9123chJMqF7tguZzHPv8ADMOgfp18G+6a1yzwiYBCSo2AXHOMEzzwTnPjWutKE/xQCSQGbLLqzpJU6cdshTH47QnEcTcc4AhphHggIswwYgrsDzEAHOMTHSUjES5kr7PtsDomcACHMZGOdVW5xN265tG4NC4uXTBLsc6RM9UcgZgAsYgAXlTBpsoiF1thh7TRlWxhU5sJJ3mNoOCK7xPFXLxGtTnm06VjfSNgB2CpXiOP13BbyLaWpJkwgjXqIgyYFsDvxzoDi+kQVEBgGEKkBoRScwZyxmTzg+WdVD8W41EBQAMDtgbT386L6L4MdW83WRfqjBa5PVtecg45BuyuPaYobjLC7aikZMwAcavKal+i9Nu0GcdW23rMfbdSMdhUNZInn21lQicczsWc5Pw/lA+qBsAMCKmOAvSpJ2Hx7qrvCcFc1xBcEkhhswU5YE407dYmM1MFLhIJAFsbEZUkcp2PbWuNQXxt6d6jLfFtbIOSqyY8o0mcFTzBxTqarjaV7yexVG7MfqqO3w7RXuk7IS1p0nUclyCCxA2RSAUtEx1my0DFW0d6Q4iz64bgBVB0gEG4CZKhiNIkNAJ7M8qc4q9atnJLXCJ68JoDTgqstrOZggrO8kio8roZXVdV1wPVJExP/cjtk9UdudgJ7Z9H7ztkqAMuxYGJyZzvvk4J5zWdDnBccdcIJDYCoCoJJEbdZ5iIOM0R0gq8KNAcNfYAMy+zZWD1U+1cg+2dhtE1J8NwqcLbLaUF0gm2XIBCkAesYvGnmAAu3bMiu8VaQtNy8Dn6qs8k75OlZ86BpuJ0gJZ+tggcjy51J+h3EOj37TSCRJB5FTBPxpvo3oe08tovaJ3MDWx2S2qhmdjB2MDJ8bG1wISQEe6sIw1L1JjFxlMAjQQVUkwBqc7U4+lQXTN0tdAMgDq7Hftz4U3ZbE7nHlGPCP709xtp3OslnkSWggR2KDsgwAYAPLFN21kfr5Vv0SHDCY2iIyDP9qKBjGPPmPx2NB8MdsfCNsSJ8aNxMwe/b352rUQF0uP3D9ysIn3HwiqGav8A019A+3sNPjHZ/eqAa5c/ViQ9Hz+/Twb7prXHYKjXRcuMSZJZ36mk76S0KuB1s78tqyPoAfv18G+6a1e5xS81AJYRcU6Wy3W16DGxOTvnIrXDwqF6Y4u86NnSeoqkGYKQGOozCyc+e9QXF8W9y3oXVF64LYaBJn6RzHbgRtGrbFWe9wnrUhSqNEsFhQQ0aQVJ/d+OUheWKH4Tglt6jcGlFlQjdU76dQkDrNmDGA8iCZpymohHt24ZS5CuxBuLp65I0+rtqfpFQQJlVkTOBXeF6Tu2m08PaW4pGHIkMqiJZiVCADdTsT5k6x0Gr3BdZmIjSo0jSqghQFInTAMwAOfjSF6HvkC2tlRaJnTJusxkwSg0rq72AAB57VnFRHFOOIuKLrm68wFsiEQE7EtMyPsjzNWzh+i0FvRetwCR1faY3GMsArKQ2WC4ggJjsKuhej9GoEQoBz6xJJAlkVLZHq1OmDK6j21Kpddh1Y1YQAqsBoBkkCcKRzAkjeasgr14alOg2wFbTcIClVCHBtzGBlQzABTBGgE0HZ4RuIEmAszrVZDAA9RYzduZjURmatXqVyGjqkgoAQrrHWDrEOSpEz4+LV7h9QAFxrSlITSUJcadipBgAnlgRV+TVd4yywGmxakxAB9XpDDY3JI13ATIBlR/MaE4DobiGfU9xdWer60sXflr0SNMgzB7udXTh+h1RdMSp9ti4DmM5gBUB2Hs+B3p21otgqqBmA6oAMLuJyGJaYl2Jw2xJIDE1Xz0b6pXYl710jcEASRGlBPVB3LahggCdqZKv7ZK+qs+1btoAbl1hItBgBIAIJIzAJmWAqwq5wHAJnCqzt3QzsBqdmMQqARJ7KMsOpJUOvUkNbTIWO1jHVxECJztNXDWd3uCe9dZ5LG4saE6xTTEqWwqIMQWIwcgQaO4f0aGDGo4EvHqxPMTpN9omAo04MkxItPFdJKB7TaTgaVku0ZFoEtG0EsCBG5MCgOPvXUDMVVriiUtBSdM4AYkkm4Zk6cwsY5zDTPEdKcNYR9LuQCVNwsQ1xh1WVNIGlZxCFQBMnMGr3vSNSdPDWERRmGAgExnSp0s2B1n1HGIpNzibzAlzctxAItusTyGjJTwmOwVy24YgfvLh5atDE9wHqyT5VlRN7jLjyXYsJ27M76Rjz+dJsLkfhvnx3og8Kqkm4wT+RSHaewxCL5me6nLboAAif7naT7lhfKDW4lIUxI7Mfj4iiLb/rtztXP8U/IgCY6sKP8A1HZXjebmW8yd/Ge2K1EI6aabD/0t8u2qCavHS7TauHtU+Bxv3GqO1cuz1qD+gCPXpO3Wnw0n31qnEghWWQhkrIgrKzk52dIIB2gHBk1lfQR/frBjDZH9JrZRddwLfDoqu5i5r0FgoBE7YEAHMYODitcChLBO5HITbLEHAJgFeUkHUveZxNSCX7TW7Vx5cMDpYEq2mDsywWJGByzMgEAjWeFtjQgZ5SFlQ2ltUZUtOk5BnTsDzGUdJ9Jm0dIS1oZiqhtpWAV14KEINOCOVaqGv2NaPVILAgqpLHUwHtBiQNTZnrHBZu3Ly8KCPZZexApH1QFJUrBIURkx2GKRctQvrbRm0sB7b7oADkNsybEPuIz2hnpQMF1WtNxSC2lwWiNwylvaBgFlgiROCJga4kG36tCdLu4gBAsn2dJCxB62QZ5ximuPsW8y8EBUkEAKSoJY8y5OYABhVWRuJToHpjh7721Ntbd71gRkl3XqmVkMeoTmJGNLb05xvDKXYEK5tsSkCYI1QgBmDpOd4k7ZoAk43RbguTkaVYBi2CoADkKMMTGIkYNK4Xi0dHLW4AySHEhhPVmGUKQDtEKJmoteFvXbhT1vq8AgBAD1QdQuZ7BPWwNPiQczW7ui2LrBh9shTqUQ7NEet1FMxDbYIGaC/XoM2XJWATqnaICqpEMDEZM55QZJ4VLLwlz2Y62x6v1i4GCAJMHOD25jPUcOFUesdw4IOgiCJBKh3Q9aRlMHYHMUQnDcKI0tcWdpZdtnMaYO0TvgdlAvjeMtWyyQVAyujKsu2oKG3jAzI5DFRyhbhU22BAYaEm7bz9UnCIZMTOotmKPThrkNou+vAOo6tJa2YyrLkokDDBiCeYmlNcYZZQsDLwQciGKLkjn1iJOxgCgD4ssoLLDPtrRWuaRyVSsCd+sdtgOdQ1joq1c1sbTROoy6IxP9MdcSxEsRk7ziiLnEcOGZkZ5BHWuExMclRlJJjBOrfFEPxrN6t/8AErpOVU27YNztgcQv/t7p2qUR44lWY2ZtC3M+rYm7cMds4YiPrExyA2IN3i2YhbQ0iIJChXYD7RUCBGdCwBJkE5qx8VxV4gl+GsvbMyQgHlNxChxzE7HFRt/iLLg67b2gd4RWGNhrtsAfDT5UEIluOVPheyjxwQf6O7buDvbQw/8AuBZpniuCe3GtGA5EjB8G9k+Rqgc/rw7qXBMAT3/n3f2rltMZwNv7DtrjMdhgfqCe2rEMdKt+6fP1W22IqmGrj0mR6p/A45jFU9t65dnrUSHo8hPEIBuZA81NbHbvLw1i5fKGWDa+9bLrbVVzzLuT3qtY10B9Ovg239JrcPSDgfX271olUW4VQydilx2fq+0eu6bD64P1avAqFfiWHGOWzbSCRgSLYDIQRs2oLBH9NRnEMbbiYfh73d2ElmA3Vlclo7/fP2reo3GdZLudM76Q5JkLiASpA/lad6JuWkJNpllWJIOOqVJ6y9nLxgiumIj+ibt3h7mXBAEwcypntmAT5eOZml4NOroEBoe1vAMFTobJU6SRG0GKiU6MfEsuq3Cr1cFBA2JP1hPd6w99SfA8SotEQbbWmJdIAKyd1gQyEw0jtPOQATesKt+2GAFwEXB1vrSJ05wOrtgZ3wBUOjXWdje1e0zAzpwzaoIjcdXLb53zMhGu4bhIMQqrBOktAuA9j6SwEiYJGIrh4kBSL1o9TGrOJYhSMxAgnLe6kHU4q7vaBNoTr1MQy9pYhWhRGF1AZ2bBDHR9q2X1EIX3VL1m2wMbrqIJRp2bYyPGi34ZVt+v4ZdY+uoIYOsQ6RvqzswGTymh+J6NOuQquJyGfRuJSGMCGUyoY74g8oJHjbSQwfhgguQLjKkhhspYgSCN5BnGwqvXOhLWskX29XkushiufqOCAOeTkREHK0ZxVlLe63FuRpVYl9I3Uax7A7+r3iai7znWrM8rIGvOktz1LpJU4GDvynlcEhe4jSYVdEHqiOtqUghgMxIKmZJHIDNeF9XJa6vqnzqe36sliABm2ykk5yZBEfWmK5FriLa2QV1rLIV1ZFuNarHW9kasTGRDAgVF2eCZZNu4jKR7J2XuGqJieUb1BLcXfe1bFx1FxYOm8TrJQCQwRUULEgwdoGTtUHx/GNcT1i3XGwlSI6w6pB3B3GT2ZndRF22Tcs3FOoy9tnQhiRzOoNqAiHEN+J44Fn62hrZZYZCQeW67LdAImU62BKH2qUVA9J3i3Vus2wPMgjYkHMjw3Bp1ekOJ1TLY31KDP/mDHkaXx6tbbTcuweUAtPgYAPiDSrBukQBfuD+lUU+elp99Q05b6RU5u2bbGd1c2yP9wb8Ip67cskdUsk/VfS2e3UgGO/RPzrj2boAlbKHn6y+mO6NcMfLwpPqT9a/ZU/yaR/8AivxNUCcQLm+nWkboQQO6OQ8aUltyJ0tB/lPumM/2pw2GEFbjseRX/wDh2NKS0xy9vU2xfSUY+JjPnNWAHpUH1TSCOqZBBHLv3FU5t6vHTXDhbDZPsnDCDt3CD+sVR23rl2erBnQnELbvo7GFEyfEEDYdprReI9PeFYyFgFxcOWJ1IykZNvYj1oP/ANQdlZZXqzLitS/+f8MNhEYGX2G2CkSefaSaU3/UDhC2o28xmHffEnNussrla+6mNZt/9SeHAjQ20GHYbbf9v9QKBPp1w2vWFjBXBMwSDGv1eoiV7fKs0r1PumNK4L07s27y3FwJPrEloZTEQdGGUgkHvI50Tw//AFC4YPra0GkgMJYdQZ0g+rn2utmssr1T7pjT/wD5/Y9YzhQuonUo1wfHqbxA5RmImn7H/UTh0iATgrliToP1CTaMwYIkcszJnKa7V+6Y0K96Y8OWDAKNtU6yWjtYrsfsgAAECMUJx3pHYZtdpzafMnrEEHdY0ZXbB7Ko9ep9Uxe29LhpTTe0uj6wYZwYiABcQlMqDg4nEbURxXpXwjMWUG3JnqtcxOZAKRuT7OkxGRWeV2p9UxeD6U29jcLDsOo90glCRy3nadyaI4b0zRJ0Mqk7lV37CQ1ts/Cs+r1PumNKb06surC6TqOfWWyyNqMyWAtwZ7cHtmoodOcLnVcuXZ+27DHZi2SfePKqXXKfVMXZfSPh1EIlle/Q7H/3Uj4U4vpXbjL+4Mv3EEVRa9V+6YvP/wAnsnd2/wDK4fmK6PSXh/tsf/P/APWqLXqfdMW/pbp2zctOocyQYHWMnYbqBVSJpNerNuq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608319" y="1692472"/>
            <a:ext cx="1532709" cy="1366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ознаки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62651" y="914098"/>
            <a:ext cx="4441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/>
              <a:t>байдуже</a:t>
            </a:r>
            <a:r>
              <a:rPr lang="ru-RU" sz="2400" dirty="0"/>
              <a:t> </a:t>
            </a:r>
            <a:r>
              <a:rPr lang="uk-UA" sz="2400" dirty="0" err="1"/>
              <a:t>ставл</a:t>
            </a:r>
            <a:r>
              <a:rPr lang="ru-RU" sz="2400" dirty="0" err="1"/>
              <a:t>ення</a:t>
            </a:r>
            <a:r>
              <a:rPr lang="ru-RU" sz="2400" dirty="0"/>
              <a:t> до </a:t>
            </a:r>
            <a:r>
              <a:rPr lang="ru-RU" sz="2400" dirty="0" err="1"/>
              <a:t>навколишнього</a:t>
            </a:r>
            <a:r>
              <a:rPr lang="ru-RU" sz="2400" dirty="0"/>
              <a:t>, </a:t>
            </a:r>
          </a:p>
          <a:p>
            <a:pPr marL="393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/>
              <a:t>млявість</a:t>
            </a:r>
            <a:r>
              <a:rPr lang="ru-RU" sz="2400" dirty="0"/>
              <a:t>, </a:t>
            </a:r>
            <a:r>
              <a:rPr lang="ru-RU" sz="2400" dirty="0" err="1"/>
              <a:t>загальмованість</a:t>
            </a:r>
            <a:endParaRPr lang="ru-RU" sz="2400" dirty="0"/>
          </a:p>
          <a:p>
            <a:pPr marL="393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/>
              <a:t>мова</a:t>
            </a:r>
            <a:r>
              <a:rPr lang="ru-RU" sz="2400" dirty="0"/>
              <a:t> </a:t>
            </a:r>
            <a:r>
              <a:rPr lang="ru-RU" sz="2400" dirty="0" err="1"/>
              <a:t>повільна</a:t>
            </a:r>
            <a:r>
              <a:rPr lang="ru-RU" sz="2400" dirty="0"/>
              <a:t>, з </a:t>
            </a:r>
            <a:r>
              <a:rPr lang="uk-UA" sz="2400" dirty="0" err="1"/>
              <a:t>велик</a:t>
            </a:r>
            <a:r>
              <a:rPr lang="ru-RU" sz="2400" dirty="0"/>
              <a:t>ими паузами</a:t>
            </a:r>
            <a:endParaRPr lang="uk-UA" sz="2400" dirty="0"/>
          </a:p>
        </p:txBody>
      </p:sp>
      <p:pic>
        <p:nvPicPr>
          <p:cNvPr id="15362" name="Picture 2" descr="Що таке апатія | Що таке...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42" y="3059042"/>
            <a:ext cx="4472694" cy="22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6557" y="537755"/>
            <a:ext cx="6058116" cy="4925144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ru-RU" sz="2400" i="1" dirty="0" err="1" smtClean="0"/>
              <a:t>Рухове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збудження</a:t>
            </a:r>
            <a:r>
              <a:rPr lang="ru-RU" sz="2400" i="1" dirty="0" smtClean="0"/>
              <a:t>: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/>
              <a:t>потрясіння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критичної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</a:t>
            </a:r>
            <a:r>
              <a:rPr lang="ru-RU" sz="2400" dirty="0" err="1"/>
              <a:t>настільки</a:t>
            </a:r>
            <a:r>
              <a:rPr lang="ru-RU" sz="2400" dirty="0"/>
              <a:t> </a:t>
            </a:r>
            <a:r>
              <a:rPr lang="ru-RU" sz="2400" dirty="0" err="1"/>
              <a:t>сильн</a:t>
            </a:r>
            <a:r>
              <a:rPr lang="uk-UA" sz="2400" dirty="0"/>
              <a:t>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</a:p>
          <a:p>
            <a:pPr marL="180000" hangingPunct="0">
              <a:lnSpc>
                <a:spcPct val="100000"/>
              </a:lnSpc>
            </a:pPr>
            <a:r>
              <a:rPr lang="ru-RU" sz="2400" dirty="0"/>
              <a:t> </a:t>
            </a:r>
            <a:r>
              <a:rPr lang="ru-RU" sz="2200" dirty="0" err="1"/>
              <a:t>Перестає</a:t>
            </a:r>
            <a:r>
              <a:rPr lang="ru-RU" sz="2200" dirty="0"/>
              <a:t> </a:t>
            </a:r>
            <a:r>
              <a:rPr lang="ru-RU" sz="2200" dirty="0" err="1"/>
              <a:t>розуміти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відбувається</a:t>
            </a:r>
            <a:r>
              <a:rPr lang="ru-RU" sz="2200" dirty="0"/>
              <a:t> </a:t>
            </a:r>
            <a:r>
              <a:rPr lang="ru-RU" sz="2200" dirty="0" err="1"/>
              <a:t>довкола</a:t>
            </a:r>
            <a:r>
              <a:rPr lang="ru-RU" sz="2200" dirty="0"/>
              <a:t> </a:t>
            </a:r>
            <a:r>
              <a:rPr lang="ru-RU" sz="2200" dirty="0" err="1"/>
              <a:t>неї</a:t>
            </a:r>
            <a:r>
              <a:rPr lang="ru-RU" sz="2200" dirty="0"/>
              <a:t>. </a:t>
            </a:r>
          </a:p>
          <a:p>
            <a:pPr marL="180000" hangingPunct="0">
              <a:lnSpc>
                <a:spcPct val="100000"/>
              </a:lnSpc>
            </a:pPr>
            <a:r>
              <a:rPr lang="ru-RU" sz="2200" dirty="0"/>
              <a:t>Не в </a:t>
            </a:r>
            <a:r>
              <a:rPr lang="ru-RU" sz="2200" dirty="0" err="1"/>
              <a:t>змозі</a:t>
            </a:r>
            <a:r>
              <a:rPr lang="ru-RU" sz="2200" dirty="0"/>
              <a:t> </a:t>
            </a:r>
            <a:r>
              <a:rPr lang="ru-RU" sz="2200" dirty="0" err="1"/>
              <a:t>визначити</a:t>
            </a:r>
            <a:r>
              <a:rPr lang="uk-UA" sz="2200" dirty="0"/>
              <a:t>,</a:t>
            </a:r>
            <a:r>
              <a:rPr lang="ru-RU" sz="2200" dirty="0"/>
              <a:t> де вороги, а де </a:t>
            </a:r>
            <a:r>
              <a:rPr lang="ru-RU" sz="2200" dirty="0" err="1"/>
              <a:t>свої</a:t>
            </a:r>
            <a:r>
              <a:rPr lang="uk-UA" sz="2200" dirty="0"/>
              <a:t>;</a:t>
            </a:r>
            <a:r>
              <a:rPr lang="ru-RU" sz="2200" dirty="0"/>
              <a:t> де </a:t>
            </a:r>
            <a:r>
              <a:rPr lang="ru-RU" sz="2200" dirty="0" err="1"/>
              <a:t>небезпека</a:t>
            </a:r>
            <a:r>
              <a:rPr lang="ru-RU" sz="2200" dirty="0"/>
              <a:t>, </a:t>
            </a:r>
            <a:r>
              <a:rPr lang="ru-RU" sz="2200" dirty="0" smtClean="0"/>
              <a:t>де </a:t>
            </a:r>
            <a:r>
              <a:rPr lang="ru-RU" sz="2200" dirty="0" err="1"/>
              <a:t>порятунок</a:t>
            </a:r>
            <a:r>
              <a:rPr lang="ru-RU" sz="2200" dirty="0"/>
              <a:t>. </a:t>
            </a:r>
          </a:p>
          <a:p>
            <a:pPr marL="180000" hangingPunct="0">
              <a:lnSpc>
                <a:spcPct val="100000"/>
              </a:lnSpc>
            </a:pPr>
            <a:r>
              <a:rPr lang="ru-RU" sz="2200" dirty="0" err="1"/>
              <a:t>Втрачає</a:t>
            </a:r>
            <a:r>
              <a:rPr lang="ru-RU" sz="2200" dirty="0"/>
              <a:t> </a:t>
            </a:r>
            <a:r>
              <a:rPr lang="ru-RU" sz="2200" dirty="0" err="1"/>
              <a:t>здатність</a:t>
            </a:r>
            <a:r>
              <a:rPr lang="ru-RU" sz="2200" dirty="0"/>
              <a:t> </a:t>
            </a:r>
            <a:r>
              <a:rPr lang="ru-RU" sz="2200" dirty="0" err="1"/>
              <a:t>логічно</a:t>
            </a:r>
            <a:r>
              <a:rPr lang="ru-RU" sz="2200" dirty="0"/>
              <a:t> </a:t>
            </a:r>
            <a:r>
              <a:rPr lang="ru-RU" sz="2200" dirty="0" err="1"/>
              <a:t>мислити</a:t>
            </a:r>
            <a:r>
              <a:rPr lang="ru-RU" sz="2200" dirty="0"/>
              <a:t> </a:t>
            </a:r>
            <a:r>
              <a:rPr lang="uk-UA" sz="2200" dirty="0"/>
              <a:t>і</a:t>
            </a:r>
            <a:r>
              <a:rPr lang="ru-RU" sz="2200" dirty="0"/>
              <a:t> </a:t>
            </a:r>
            <a:r>
              <a:rPr lang="ru-RU" sz="2200" dirty="0" err="1"/>
              <a:t>приймати</a:t>
            </a:r>
            <a:r>
              <a:rPr lang="ru-RU" sz="2200" dirty="0"/>
              <a:t> </a:t>
            </a:r>
            <a:r>
              <a:rPr lang="ru-RU" sz="2200" dirty="0" err="1"/>
              <a:t>рішення</a:t>
            </a:r>
            <a:r>
              <a:rPr lang="ru-RU" sz="2200" dirty="0"/>
              <a:t> </a:t>
            </a:r>
            <a:r>
              <a:rPr lang="uk-UA" sz="2200" dirty="0"/>
              <a:t>(</a:t>
            </a:r>
            <a:r>
              <a:rPr lang="ru-RU" sz="2200" dirty="0"/>
              <a:t>«Я </a:t>
            </a:r>
            <a:r>
              <a:rPr lang="ru-RU" sz="2200" dirty="0" err="1"/>
              <a:t>побіг</a:t>
            </a:r>
            <a:r>
              <a:rPr lang="ru-RU" sz="2200" dirty="0"/>
              <a:t>, а коли </a:t>
            </a:r>
            <a:r>
              <a:rPr lang="ru-RU" sz="2200" dirty="0" err="1"/>
              <a:t>отямився</a:t>
            </a:r>
            <a:r>
              <a:rPr lang="ru-RU" sz="2200" dirty="0"/>
              <a:t>, </a:t>
            </a:r>
            <a:r>
              <a:rPr lang="ru-RU" sz="2200" dirty="0" err="1"/>
              <a:t>виявилося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не знаю, де </a:t>
            </a:r>
            <a:r>
              <a:rPr lang="ru-RU" sz="2200" dirty="0" err="1"/>
              <a:t>перебуваю</a:t>
            </a:r>
            <a:r>
              <a:rPr lang="ru-RU" sz="2200" dirty="0"/>
              <a:t>»</a:t>
            </a:r>
            <a:r>
              <a:rPr lang="uk-UA" sz="2200" dirty="0"/>
              <a:t>; </a:t>
            </a:r>
            <a:r>
              <a:rPr lang="ru-RU" sz="2200" dirty="0"/>
              <a:t>«Я </a:t>
            </a:r>
            <a:r>
              <a:rPr lang="ru-RU" sz="2200" dirty="0" err="1"/>
              <a:t>щось</a:t>
            </a:r>
            <a:r>
              <a:rPr lang="ru-RU" sz="2200" dirty="0"/>
              <a:t> </a:t>
            </a:r>
            <a:r>
              <a:rPr lang="ru-RU" sz="2200" dirty="0" err="1"/>
              <a:t>робив</a:t>
            </a:r>
            <a:r>
              <a:rPr lang="ru-RU" sz="2200" dirty="0"/>
              <a:t>, з </a:t>
            </a:r>
            <a:r>
              <a:rPr lang="ru-RU" sz="2200" dirty="0" err="1"/>
              <a:t>ки</a:t>
            </a:r>
            <a:r>
              <a:rPr lang="uk-UA" sz="2200" dirty="0"/>
              <a:t>м</a:t>
            </a:r>
            <a:r>
              <a:rPr lang="ru-RU" sz="2200" dirty="0" err="1"/>
              <a:t>сь</a:t>
            </a:r>
            <a:r>
              <a:rPr lang="ru-RU" sz="2200" dirty="0"/>
              <a:t> </a:t>
            </a:r>
            <a:r>
              <a:rPr lang="ru-RU" sz="2200" dirty="0" err="1"/>
              <a:t>розмовляв</a:t>
            </a:r>
            <a:r>
              <a:rPr lang="ru-RU" sz="2200" dirty="0"/>
              <a:t>, але </a:t>
            </a:r>
            <a:r>
              <a:rPr lang="ru-RU" sz="2200" dirty="0" err="1"/>
              <a:t>нічого</a:t>
            </a:r>
            <a:r>
              <a:rPr lang="ru-RU" sz="2200" dirty="0"/>
              <a:t> не </a:t>
            </a:r>
            <a:r>
              <a:rPr lang="ru-RU" sz="2200" dirty="0" err="1"/>
              <a:t>можу</a:t>
            </a:r>
            <a:r>
              <a:rPr lang="ru-RU" sz="2200" dirty="0"/>
              <a:t> </a:t>
            </a:r>
            <a:r>
              <a:rPr lang="ru-RU" sz="2200" dirty="0" err="1"/>
              <a:t>згадати</a:t>
            </a:r>
            <a:r>
              <a:rPr lang="ru-RU" sz="2200" dirty="0"/>
              <a:t>»</a:t>
            </a:r>
            <a:r>
              <a:rPr lang="uk-UA" sz="2200" dirty="0"/>
              <a:t>)</a:t>
            </a:r>
            <a:r>
              <a:rPr lang="ru-RU" sz="2200" dirty="0"/>
              <a:t>.</a:t>
            </a:r>
            <a:endParaRPr lang="uk-UA" sz="2200" dirty="0"/>
          </a:p>
          <a:p>
            <a:pPr marL="0" indent="0">
              <a:buNone/>
            </a:pPr>
            <a:r>
              <a:rPr lang="ru-RU" sz="2400" b="1" dirty="0"/>
              <a:t>	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07382" y="263772"/>
            <a:ext cx="36837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2400" dirty="0" err="1"/>
              <a:t>Різкі</a:t>
            </a:r>
            <a:r>
              <a:rPr lang="ru-RU" sz="2400" dirty="0"/>
              <a:t> </a:t>
            </a:r>
            <a:r>
              <a:rPr lang="ru-RU" sz="2400" dirty="0" err="1"/>
              <a:t>рухи</a:t>
            </a:r>
            <a:r>
              <a:rPr lang="ru-RU" sz="2400" dirty="0"/>
              <a:t>, часто </a:t>
            </a:r>
            <a:r>
              <a:rPr lang="ru-RU" sz="2400" dirty="0" err="1"/>
              <a:t>безцільні</a:t>
            </a:r>
            <a:r>
              <a:rPr lang="ru-RU" sz="2400" dirty="0"/>
              <a:t> й </a:t>
            </a:r>
            <a:r>
              <a:rPr lang="ru-RU" sz="2400" dirty="0" err="1"/>
              <a:t>безглузді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2400" dirty="0"/>
              <a:t>Ненормально </a:t>
            </a:r>
            <a:r>
              <a:rPr lang="ru-RU" sz="2400" dirty="0" err="1"/>
              <a:t>голосна</a:t>
            </a:r>
            <a:r>
              <a:rPr lang="ru-RU" sz="2400" dirty="0"/>
              <a:t> </a:t>
            </a:r>
            <a:r>
              <a:rPr lang="ru-RU" sz="2400" dirty="0" err="1"/>
              <a:t>мова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підвищена</a:t>
            </a:r>
            <a:r>
              <a:rPr lang="ru-RU" sz="2400" dirty="0"/>
              <a:t> </a:t>
            </a:r>
            <a:r>
              <a:rPr lang="ru-RU" sz="2400" dirty="0" err="1"/>
              <a:t>мовна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 (</a:t>
            </a:r>
            <a:r>
              <a:rPr lang="ru-RU" sz="2400" dirty="0" err="1"/>
              <a:t>людина</a:t>
            </a:r>
            <a:r>
              <a:rPr lang="ru-RU" sz="2400" dirty="0"/>
              <a:t> говорить без </a:t>
            </a:r>
            <a:r>
              <a:rPr lang="ru-RU" sz="2400" dirty="0" err="1"/>
              <a:t>зупинки</a:t>
            </a:r>
            <a:r>
              <a:rPr lang="ru-RU" sz="2400" dirty="0"/>
              <a:t>, </a:t>
            </a:r>
            <a:r>
              <a:rPr lang="ru-RU" sz="2400" dirty="0" err="1"/>
              <a:t>іноді</a:t>
            </a:r>
            <a:r>
              <a:rPr lang="ru-RU" sz="2400" dirty="0"/>
              <a:t> абсолютно </a:t>
            </a:r>
            <a:r>
              <a:rPr lang="ru-RU" sz="2400" dirty="0" err="1"/>
              <a:t>безглузд</a:t>
            </a:r>
            <a:r>
              <a:rPr lang="uk-UA" sz="2400" dirty="0"/>
              <a:t>і речі</a:t>
            </a:r>
            <a:r>
              <a:rPr lang="ru-RU" sz="2400" dirty="0"/>
              <a:t>),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2400" dirty="0"/>
              <a:t>Часто </a:t>
            </a:r>
            <a:r>
              <a:rPr lang="ru-RU" sz="2400" dirty="0" err="1"/>
              <a:t>відсутня</a:t>
            </a:r>
            <a:r>
              <a:rPr lang="ru-RU" sz="2400" dirty="0"/>
              <a:t> </a:t>
            </a:r>
            <a:r>
              <a:rPr lang="ru-RU" sz="2400" dirty="0" err="1"/>
              <a:t>реакція</a:t>
            </a:r>
            <a:r>
              <a:rPr lang="ru-RU" sz="2400" dirty="0"/>
              <a:t> на </a:t>
            </a:r>
            <a:r>
              <a:rPr lang="ru-RU" sz="2400" dirty="0" err="1"/>
              <a:t>навколишніх</a:t>
            </a:r>
            <a:r>
              <a:rPr lang="ru-RU" sz="2400" dirty="0"/>
              <a:t> (</a:t>
            </a:r>
            <a:r>
              <a:rPr lang="uk-UA" sz="2400" dirty="0"/>
              <a:t>не реагує </a:t>
            </a:r>
            <a:r>
              <a:rPr lang="ru-RU" sz="2400" dirty="0"/>
              <a:t>на </a:t>
            </a:r>
            <a:r>
              <a:rPr lang="ru-RU" sz="2400" dirty="0" err="1"/>
              <a:t>зауваження</a:t>
            </a:r>
            <a:r>
              <a:rPr lang="ru-RU" sz="2400" dirty="0"/>
              <a:t>, </a:t>
            </a:r>
            <a:r>
              <a:rPr lang="ru-RU" sz="2400" dirty="0" err="1"/>
              <a:t>прохання</a:t>
            </a:r>
            <a:r>
              <a:rPr lang="ru-RU" sz="2400" dirty="0"/>
              <a:t>, </a:t>
            </a:r>
            <a:r>
              <a:rPr lang="ru-RU" sz="2400" dirty="0" err="1"/>
              <a:t>накази</a:t>
            </a:r>
            <a:r>
              <a:rPr lang="ru-RU" sz="2400" dirty="0"/>
              <a:t>). </a:t>
            </a:r>
            <a:endParaRPr lang="uk-UA" sz="2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374673" y="2211977"/>
            <a:ext cx="1532709" cy="1366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ознаки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211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51" y="722812"/>
            <a:ext cx="5056632" cy="2333897"/>
          </a:xfrm>
        </p:spPr>
        <p:txBody>
          <a:bodyPr>
            <a:normAutofit fontScale="77500" lnSpcReduction="20000"/>
          </a:bodyPr>
          <a:lstStyle/>
          <a:p>
            <a:pPr hangingPunct="0"/>
            <a:r>
              <a:rPr lang="ru-RU" sz="2400" dirty="0" err="1" smtClean="0"/>
              <a:t>Афективний</a:t>
            </a:r>
            <a:r>
              <a:rPr lang="ru-RU" sz="2400" dirty="0" smtClean="0"/>
              <a:t> стан (</a:t>
            </a:r>
            <a:r>
              <a:rPr lang="ru-RU" sz="2400" dirty="0" err="1" smtClean="0"/>
              <a:t>Агресивна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поведінка</a:t>
            </a:r>
            <a:r>
              <a:rPr lang="ru-RU" sz="2400" dirty="0" smtClean="0"/>
              <a:t>) </a:t>
            </a:r>
            <a:r>
              <a:rPr lang="uk-UA" sz="2400" dirty="0"/>
              <a:t>–</a:t>
            </a:r>
            <a:r>
              <a:rPr lang="ru-RU" sz="2400" dirty="0"/>
              <a:t> один з </a:t>
            </a:r>
            <a:r>
              <a:rPr lang="ru-RU" sz="2400" dirty="0" err="1"/>
              <a:t>мимовільних</a:t>
            </a:r>
            <a:r>
              <a:rPr lang="ru-RU" sz="2400" dirty="0"/>
              <a:t> </a:t>
            </a:r>
            <a:r>
              <a:rPr lang="ru-RU" sz="2400" dirty="0" err="1"/>
              <a:t>способів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намагається</a:t>
            </a:r>
            <a:r>
              <a:rPr lang="ru-RU" sz="2400" dirty="0"/>
              <a:t> </a:t>
            </a:r>
            <a:r>
              <a:rPr lang="ru-RU" sz="2400" dirty="0" err="1"/>
              <a:t>знизити</a:t>
            </a:r>
            <a:r>
              <a:rPr lang="ru-RU" sz="2400" dirty="0"/>
              <a:t> </a:t>
            </a:r>
            <a:r>
              <a:rPr lang="ru-RU" sz="2400" dirty="0" err="1"/>
              <a:t>високу</a:t>
            </a:r>
            <a:r>
              <a:rPr lang="ru-RU" sz="2400" dirty="0"/>
              <a:t> </a:t>
            </a:r>
            <a:r>
              <a:rPr lang="ru-RU" sz="2400" dirty="0" err="1"/>
              <a:t>внутрішню</a:t>
            </a:r>
            <a:r>
              <a:rPr lang="ru-RU" sz="2400" dirty="0"/>
              <a:t> </a:t>
            </a:r>
            <a:r>
              <a:rPr lang="ru-RU" sz="2400" dirty="0" err="1"/>
              <a:t>напругу</a:t>
            </a:r>
            <a:r>
              <a:rPr lang="ru-RU" sz="2400" dirty="0"/>
              <a:t>. </a:t>
            </a:r>
          </a:p>
          <a:p>
            <a:pPr hangingPunct="0"/>
            <a:r>
              <a:rPr lang="ru-RU" sz="2400" dirty="0" err="1"/>
              <a:t>Прояв</a:t>
            </a:r>
            <a:r>
              <a:rPr lang="uk-UA" sz="2400" dirty="0"/>
              <a:t>и</a:t>
            </a:r>
            <a:r>
              <a:rPr lang="ru-RU" sz="2400" dirty="0"/>
              <a:t> </a:t>
            </a:r>
            <a:r>
              <a:rPr lang="ru-RU" sz="2400" dirty="0" err="1"/>
              <a:t>злості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агресії</a:t>
            </a:r>
            <a:r>
              <a:rPr lang="ru-RU" sz="2400" dirty="0"/>
              <a:t> </a:t>
            </a:r>
            <a:r>
              <a:rPr lang="ru-RU" sz="2400" dirty="0" err="1"/>
              <a:t>мо</a:t>
            </a:r>
            <a:r>
              <a:rPr lang="uk-UA" sz="2400" dirty="0" err="1"/>
              <a:t>жуть</a:t>
            </a:r>
            <a:r>
              <a:rPr lang="ru-RU" sz="2400" dirty="0"/>
              <a:t> </a:t>
            </a:r>
            <a:r>
              <a:rPr lang="ru-RU" sz="2400" dirty="0" err="1" smtClean="0"/>
              <a:t>тривати</a:t>
            </a:r>
            <a:r>
              <a:rPr lang="ru-RU" sz="2400" dirty="0" smtClean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 smtClean="0"/>
              <a:t>довго</a:t>
            </a:r>
            <a:r>
              <a:rPr lang="ru-RU" sz="2400" dirty="0" smtClean="0"/>
              <a:t> і </a:t>
            </a:r>
            <a:r>
              <a:rPr lang="ru-RU" sz="2400" dirty="0" err="1"/>
              <a:t>заважати</a:t>
            </a:r>
            <a:r>
              <a:rPr lang="ru-RU" sz="2400" dirty="0"/>
              <a:t> </a:t>
            </a:r>
            <a:r>
              <a:rPr lang="uk-UA" sz="2400" dirty="0"/>
              <a:t>як </a:t>
            </a:r>
            <a:r>
              <a:rPr lang="ru-RU" sz="2400" dirty="0" err="1" smtClean="0"/>
              <a:t>самій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людині</a:t>
            </a:r>
            <a:r>
              <a:rPr lang="uk-UA" sz="2400" dirty="0" smtClean="0"/>
              <a:t>, </a:t>
            </a:r>
            <a:r>
              <a:rPr lang="uk-UA" sz="2400" dirty="0"/>
              <a:t>так і</a:t>
            </a:r>
            <a:r>
              <a:rPr lang="ru-RU" sz="2400" dirty="0"/>
              <a:t> </a:t>
            </a:r>
            <a:r>
              <a:rPr lang="ru-RU" sz="2400" dirty="0" err="1"/>
              <a:t>навколишнім</a:t>
            </a:r>
            <a:r>
              <a:rPr lang="ru-RU" sz="2400" dirty="0"/>
              <a:t>. 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79474" y="966877"/>
            <a:ext cx="484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 err="1"/>
              <a:t>роздратування</a:t>
            </a:r>
            <a:r>
              <a:rPr lang="ru-RU" sz="2400" dirty="0"/>
              <a:t>, </a:t>
            </a:r>
            <a:r>
              <a:rPr lang="ru-RU" sz="2400" dirty="0" err="1"/>
              <a:t>невдоволення</a:t>
            </a:r>
            <a:r>
              <a:rPr lang="ru-RU" sz="2400" dirty="0"/>
              <a:t>, </a:t>
            </a:r>
            <a:r>
              <a:rPr lang="ru-RU" sz="2400" dirty="0" err="1"/>
              <a:t>гнів</a:t>
            </a:r>
            <a:r>
              <a:rPr lang="ru-RU" sz="2400" dirty="0"/>
              <a:t> 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 err="1" smtClean="0"/>
              <a:t>Фізична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агресія</a:t>
            </a:r>
            <a:r>
              <a:rPr lang="ru-RU" sz="2400" dirty="0" smtClean="0"/>
              <a:t> (</a:t>
            </a:r>
            <a:r>
              <a:rPr lang="ru-RU" sz="2400" dirty="0" err="1" smtClean="0"/>
              <a:t>нанесення</a:t>
            </a:r>
            <a:r>
              <a:rPr lang="ru-RU" sz="2400" dirty="0" smtClean="0"/>
              <a:t> </a:t>
            </a:r>
            <a:r>
              <a:rPr lang="ru-RU" sz="2400" dirty="0" err="1"/>
              <a:t>навколишнім</a:t>
            </a:r>
            <a:r>
              <a:rPr lang="ru-RU" sz="2400" dirty="0"/>
              <a:t> </a:t>
            </a:r>
            <a:r>
              <a:rPr lang="ru-RU" sz="2400" dirty="0" err="1"/>
              <a:t>ударів</a:t>
            </a:r>
            <a:r>
              <a:rPr lang="ru-RU" sz="2400" dirty="0"/>
              <a:t> руками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smtClean="0"/>
              <a:t>предметами )</a:t>
            </a:r>
            <a:endParaRPr lang="ru-RU" sz="24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 err="1" smtClean="0"/>
              <a:t>Вербальна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агресія</a:t>
            </a:r>
            <a:r>
              <a:rPr lang="ru-RU" sz="2400" dirty="0" smtClean="0"/>
              <a:t> (</a:t>
            </a:r>
            <a:r>
              <a:rPr lang="ru-RU" sz="2400" dirty="0" err="1" smtClean="0"/>
              <a:t>словесна</a:t>
            </a:r>
            <a:r>
              <a:rPr lang="ru-RU" sz="2400" dirty="0" smtClean="0"/>
              <a:t> </a:t>
            </a:r>
            <a:r>
              <a:rPr lang="ru-RU" sz="2400" dirty="0"/>
              <a:t>образа, </a:t>
            </a:r>
            <a:r>
              <a:rPr lang="ru-RU" sz="2400" dirty="0" smtClean="0"/>
              <a:t>лайка)</a:t>
            </a:r>
            <a:endParaRPr lang="ru-RU" sz="24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 err="1"/>
              <a:t>м’язова</a:t>
            </a:r>
            <a:r>
              <a:rPr lang="ru-RU" sz="2400" dirty="0"/>
              <a:t> </a:t>
            </a:r>
            <a:r>
              <a:rPr lang="ru-RU" sz="2400" dirty="0" err="1"/>
              <a:t>напруга</a:t>
            </a:r>
            <a:endParaRPr lang="ru-RU" sz="24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кров’яного</a:t>
            </a:r>
            <a:r>
              <a:rPr lang="ru-RU" sz="2400" dirty="0"/>
              <a:t> </a:t>
            </a:r>
            <a:r>
              <a:rPr lang="ru-RU" sz="2400" dirty="0" err="1" smtClean="0"/>
              <a:t>тиску</a:t>
            </a:r>
            <a:endParaRPr lang="uk-UA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946467" y="801189"/>
            <a:ext cx="1532709" cy="1366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ознаки</a:t>
            </a:r>
            <a:endParaRPr lang="uk-UA" sz="2400" dirty="0"/>
          </a:p>
        </p:txBody>
      </p:sp>
      <p:pic>
        <p:nvPicPr>
          <p:cNvPr id="14338" name="Picture 2" descr="har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78" y="2994669"/>
            <a:ext cx="4267202" cy="25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079" y="391351"/>
            <a:ext cx="4856158" cy="679994"/>
          </a:xfrm>
        </p:spPr>
        <p:txBody>
          <a:bodyPr/>
          <a:lstStyle/>
          <a:p>
            <a:r>
              <a:rPr lang="uk-UA" dirty="0" smtClean="0"/>
              <a:t>Панічний страх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94213" y="1558834"/>
            <a:ext cx="4574175" cy="381575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напру</a:t>
            </a:r>
            <a:r>
              <a:rPr lang="uk-UA" dirty="0" err="1"/>
              <a:t>ження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(особливо –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) </a:t>
            </a:r>
          </a:p>
          <a:p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серцебиття</a:t>
            </a:r>
            <a:r>
              <a:rPr lang="ru-RU" dirty="0"/>
              <a:t>; </a:t>
            </a:r>
            <a:r>
              <a:rPr lang="ru-RU" dirty="0" err="1"/>
              <a:t>прискорен</a:t>
            </a:r>
            <a:r>
              <a:rPr lang="uk-UA" dirty="0"/>
              <a:t>е </a:t>
            </a:r>
            <a:r>
              <a:rPr lang="ru-RU" dirty="0" err="1"/>
              <a:t>поверхнев</a:t>
            </a:r>
            <a:r>
              <a:rPr lang="uk-UA" dirty="0"/>
              <a:t>е</a:t>
            </a:r>
            <a:r>
              <a:rPr lang="ru-RU" dirty="0"/>
              <a:t> </a:t>
            </a:r>
            <a:r>
              <a:rPr lang="ru-RU" dirty="0" err="1"/>
              <a:t>дих</a:t>
            </a:r>
            <a:r>
              <a:rPr lang="uk-UA" dirty="0" err="1"/>
              <a:t>ання</a:t>
            </a:r>
            <a:endParaRPr lang="ru-RU" dirty="0"/>
          </a:p>
          <a:p>
            <a:r>
              <a:rPr lang="ru-RU" dirty="0" err="1"/>
              <a:t>знижений</a:t>
            </a:r>
            <a:r>
              <a:rPr lang="ru-RU" dirty="0"/>
              <a:t> контроль </a:t>
            </a:r>
            <a:r>
              <a:rPr lang="uk-UA" dirty="0"/>
              <a:t>за </a:t>
            </a:r>
            <a:r>
              <a:rPr lang="ru-RU" dirty="0" err="1"/>
              <a:t>власно</a:t>
            </a:r>
            <a:r>
              <a:rPr lang="uk-UA" dirty="0"/>
              <a:t>ю</a:t>
            </a:r>
            <a:r>
              <a:rPr lang="ru-RU" dirty="0"/>
              <a:t> </a:t>
            </a:r>
            <a:r>
              <a:rPr lang="ru-RU" dirty="0" err="1"/>
              <a:t>поведінк</a:t>
            </a:r>
            <a:r>
              <a:rPr lang="uk-UA" dirty="0" err="1"/>
              <a:t>ою</a:t>
            </a:r>
            <a:endParaRPr lang="uk-UA" dirty="0"/>
          </a:p>
          <a:p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спонукати</a:t>
            </a:r>
            <a:r>
              <a:rPr lang="ru-RU" dirty="0"/>
              <a:t> до </a:t>
            </a:r>
            <a:r>
              <a:rPr lang="ru-RU" dirty="0" err="1"/>
              <a:t>втечі</a:t>
            </a:r>
            <a:r>
              <a:rPr lang="ru-RU" dirty="0"/>
              <a:t>,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smtClean="0"/>
              <a:t>ступор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uk-UA" dirty="0" err="1"/>
              <a:t>збудж</a:t>
            </a:r>
            <a:r>
              <a:rPr lang="ru-RU" dirty="0" err="1"/>
              <a:t>ення</a:t>
            </a:r>
            <a:r>
              <a:rPr lang="ru-RU" dirty="0"/>
              <a:t>, </a:t>
            </a:r>
            <a:r>
              <a:rPr lang="ru-RU" dirty="0" err="1"/>
              <a:t>агресивн</a:t>
            </a:r>
            <a:r>
              <a:rPr lang="uk-UA" dirty="0"/>
              <a:t>у</a:t>
            </a:r>
            <a:r>
              <a:rPr lang="ru-RU" dirty="0"/>
              <a:t> </a:t>
            </a:r>
            <a:r>
              <a:rPr lang="ru-RU" dirty="0" err="1"/>
              <a:t>пов</a:t>
            </a:r>
            <a:r>
              <a:rPr lang="uk-UA" dirty="0" err="1"/>
              <a:t>едінку</a:t>
            </a:r>
            <a:r>
              <a:rPr lang="ru-RU" dirty="0"/>
              <a:t>. </a:t>
            </a:r>
          </a:p>
          <a:p>
            <a:r>
              <a:rPr lang="ru-RU" dirty="0"/>
              <a:t>Людина погано </a:t>
            </a:r>
            <a:r>
              <a:rPr lang="ru-RU" dirty="0" err="1"/>
              <a:t>контролює</a:t>
            </a:r>
            <a:r>
              <a:rPr lang="ru-RU" dirty="0"/>
              <a:t> себе, не </a:t>
            </a:r>
            <a:r>
              <a:rPr lang="ru-RU" dirty="0" err="1"/>
              <a:t>усвідомлює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робить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uk-UA" dirty="0"/>
              <a:t>до</a:t>
            </a:r>
            <a:r>
              <a:rPr lang="ru-RU" dirty="0" err="1"/>
              <a:t>вкол</a:t>
            </a:r>
            <a:r>
              <a:rPr lang="uk-UA" dirty="0"/>
              <a:t>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191" y="391351"/>
            <a:ext cx="4864491" cy="679994"/>
          </a:xfrm>
        </p:spPr>
        <p:txBody>
          <a:bodyPr/>
          <a:lstStyle/>
          <a:p>
            <a:r>
              <a:rPr lang="uk-UA" dirty="0" smtClean="0"/>
              <a:t>Нервове тремтіння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993969" y="1489166"/>
            <a:ext cx="5088713" cy="3885419"/>
          </a:xfrm>
        </p:spPr>
        <p:txBody>
          <a:bodyPr>
            <a:normAutofit/>
          </a:bodyPr>
          <a:lstStyle/>
          <a:p>
            <a:pPr hangingPunct="0"/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неконтрольоване</a:t>
            </a:r>
            <a:r>
              <a:rPr lang="ru-RU" dirty="0"/>
              <a:t> </a:t>
            </a:r>
            <a:r>
              <a:rPr lang="ru-RU" dirty="0" err="1"/>
              <a:t>нервове</a:t>
            </a:r>
            <a:r>
              <a:rPr lang="ru-RU" dirty="0"/>
              <a:t> </a:t>
            </a:r>
            <a:r>
              <a:rPr lang="ru-RU" dirty="0" err="1"/>
              <a:t>тремтіння</a:t>
            </a:r>
            <a:r>
              <a:rPr lang="ru-RU" dirty="0"/>
              <a:t> (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за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)</a:t>
            </a:r>
          </a:p>
          <a:p>
            <a:pPr hangingPunct="0"/>
            <a:r>
              <a:rPr lang="uk-UA" dirty="0"/>
              <a:t>Якщо цю реакцію зупинити, то напруга залишиться всередині </a:t>
            </a:r>
            <a:r>
              <a:rPr lang="uk-UA" dirty="0" smtClean="0"/>
              <a:t>і </a:t>
            </a:r>
            <a:r>
              <a:rPr lang="uk-UA" dirty="0" err="1"/>
              <a:t>викличе</a:t>
            </a:r>
            <a:r>
              <a:rPr lang="uk-UA" dirty="0"/>
              <a:t> м’язові </a:t>
            </a:r>
            <a:r>
              <a:rPr lang="uk-UA" dirty="0" smtClean="0"/>
              <a:t>болі. надалі </a:t>
            </a:r>
            <a:r>
              <a:rPr lang="uk-UA" dirty="0"/>
              <a:t>може призвести до розвитку серйозних захворювань (гіпертонія, виразка та ін.).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492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2" y="591647"/>
            <a:ext cx="4856158" cy="679994"/>
          </a:xfrm>
        </p:spPr>
        <p:txBody>
          <a:bodyPr/>
          <a:lstStyle/>
          <a:p>
            <a:r>
              <a:rPr lang="uk-UA" dirty="0" smtClean="0"/>
              <a:t>істерика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5802" y="1889760"/>
            <a:ext cx="5088712" cy="3484825"/>
          </a:xfrm>
        </p:spPr>
        <p:txBody>
          <a:bodyPr>
            <a:normAutofit/>
          </a:bodyPr>
          <a:lstStyle/>
          <a:p>
            <a:r>
              <a:rPr lang="uk-UA" dirty="0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трива</a:t>
            </a:r>
            <a:r>
              <a:rPr lang="uk-UA" dirty="0"/>
              <a:t>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годин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.</a:t>
            </a:r>
            <a:endParaRPr lang="uk-UA" dirty="0"/>
          </a:p>
          <a:p>
            <a:r>
              <a:rPr lang="uk-UA" dirty="0" smtClean="0"/>
              <a:t>Зберігається </a:t>
            </a:r>
            <a:r>
              <a:rPr lang="uk-UA" dirty="0"/>
              <a:t>свідомість,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певна </a:t>
            </a:r>
            <a:r>
              <a:rPr lang="uk-UA" b="1" dirty="0"/>
              <a:t>надмірність</a:t>
            </a:r>
            <a:r>
              <a:rPr lang="uk-UA" dirty="0"/>
              <a:t> проявів:  </a:t>
            </a:r>
            <a:r>
              <a:rPr lang="uk-UA" dirty="0" smtClean="0"/>
              <a:t>безліч </a:t>
            </a:r>
            <a:r>
              <a:rPr lang="uk-UA" dirty="0"/>
              <a:t>рухів, театральні пози, мова </a:t>
            </a:r>
            <a:r>
              <a:rPr lang="uk-UA" dirty="0" err="1"/>
              <a:t>емоційно</a:t>
            </a:r>
            <a:r>
              <a:rPr lang="uk-UA" dirty="0"/>
              <a:t> насичена, швидка, екзальтована, є елементи ридання.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31403" y="591647"/>
            <a:ext cx="4864491" cy="679994"/>
          </a:xfrm>
        </p:spPr>
        <p:txBody>
          <a:bodyPr/>
          <a:lstStyle/>
          <a:p>
            <a:r>
              <a:rPr lang="uk-UA" dirty="0" smtClean="0"/>
              <a:t>плач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409509" y="1776549"/>
            <a:ext cx="4673173" cy="3598036"/>
          </a:xfrm>
        </p:spPr>
        <p:txBody>
          <a:bodyPr/>
          <a:lstStyle/>
          <a:p>
            <a:pPr hangingPunct="0"/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/>
              <a:t>пригніченості</a:t>
            </a:r>
            <a:r>
              <a:rPr lang="ru-RU" dirty="0"/>
              <a:t>. </a:t>
            </a:r>
            <a:endParaRPr lang="ru-RU" dirty="0" smtClean="0"/>
          </a:p>
          <a:p>
            <a:pPr hangingPunct="0"/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/>
              <a:t>порушен</a:t>
            </a:r>
            <a:r>
              <a:rPr lang="uk-UA" dirty="0"/>
              <a:t>ь</a:t>
            </a:r>
            <a:r>
              <a:rPr lang="ru-RU" dirty="0"/>
              <a:t> у </a:t>
            </a:r>
            <a:r>
              <a:rPr lang="ru-RU" dirty="0" err="1"/>
              <a:t>поведінці</a:t>
            </a:r>
            <a:endParaRPr lang="ru-RU" dirty="0"/>
          </a:p>
          <a:p>
            <a:pPr hangingPunct="0"/>
            <a:r>
              <a:rPr lang="ru-RU" dirty="0"/>
              <a:t>Людина </a:t>
            </a:r>
            <a:r>
              <a:rPr lang="ru-RU" dirty="0" err="1"/>
              <a:t>вже</a:t>
            </a:r>
            <a:r>
              <a:rPr lang="ru-RU" dirty="0"/>
              <a:t> плаче </a:t>
            </a:r>
            <a:r>
              <a:rPr lang="ru-RU" dirty="0" err="1"/>
              <a:t>або</a:t>
            </a:r>
            <a:r>
              <a:rPr lang="ru-RU" dirty="0"/>
              <a:t> готова </a:t>
            </a:r>
            <a:r>
              <a:rPr lang="ru-RU" dirty="0" err="1" smtClean="0"/>
              <a:t>плакати</a:t>
            </a:r>
            <a:endParaRPr lang="ru-RU" dirty="0" smtClean="0"/>
          </a:p>
          <a:p>
            <a:pPr hangingPunct="0"/>
            <a:r>
              <a:rPr lang="ru-RU" dirty="0" err="1" smtClean="0"/>
              <a:t>Тремтіння</a:t>
            </a:r>
            <a:r>
              <a:rPr lang="ru-RU" dirty="0" smtClean="0"/>
              <a:t> губ та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r>
              <a:rPr lang="uk-UA" dirty="0" smtClean="0"/>
              <a:t>очі </a:t>
            </a:r>
            <a:r>
              <a:rPr lang="uk-UA" dirty="0"/>
              <a:t>наповнені </a:t>
            </a:r>
            <a:r>
              <a:rPr lang="uk-UA" dirty="0" smtClean="0"/>
              <a:t>сльозами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8783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>
            <a:noAutofit/>
          </a:bodyPr>
          <a:lstStyle/>
          <a:p>
            <a:r>
              <a:rPr lang="uk-UA" sz="4400" dirty="0" smtClean="0"/>
              <a:t>Посттравматичний стресовий розлад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93915" y="853441"/>
            <a:ext cx="10003100" cy="41278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/>
              <a:t>Одним із найбільш неприємних наслідків гострого стресу є посттравматичний стресовий розлад – комплексне порушення психічної діяльності, сукупність реакцій на травму, яка може змінити те, як людина думає, </a:t>
            </a:r>
            <a:endParaRPr lang="uk-U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почувається </a:t>
            </a:r>
            <a:r>
              <a:rPr lang="uk-UA" dirty="0"/>
              <a:t>та поводиться, і спричиняє значні негаразди </a:t>
            </a:r>
            <a:endParaRPr lang="uk-U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або </a:t>
            </a:r>
            <a:r>
              <a:rPr lang="uk-UA" dirty="0"/>
              <a:t>впливає на її здатність до нормального функціонування. </a:t>
            </a:r>
            <a:endParaRPr lang="uk-UA" dirty="0" smtClean="0"/>
          </a:p>
          <a:p>
            <a:pPr>
              <a:spcBef>
                <a:spcPts val="0"/>
              </a:spcBef>
            </a:pPr>
            <a:endParaRPr lang="uk-U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Традиційно </a:t>
            </a:r>
            <a:r>
              <a:rPr lang="uk-UA" dirty="0"/>
              <a:t>діагностика ПТСР належить до </a:t>
            </a:r>
            <a:r>
              <a:rPr lang="uk-UA" dirty="0" smtClean="0"/>
              <a:t>сфери </a:t>
            </a:r>
            <a:r>
              <a:rPr lang="uk-UA" dirty="0"/>
              <a:t>впливу </a:t>
            </a:r>
            <a:endParaRPr lang="uk-U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психіатрів</a:t>
            </a:r>
            <a:r>
              <a:rPr lang="uk-UA" dirty="0"/>
              <a:t>, проте діагностика є доцільною за наявності </a:t>
            </a:r>
            <a:endParaRPr lang="uk-UA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низки </a:t>
            </a:r>
            <a:r>
              <a:rPr lang="uk-UA" dirty="0"/>
              <a:t>симптомів</a:t>
            </a:r>
            <a:endParaRPr lang="ru-RU" dirty="0"/>
          </a:p>
        </p:txBody>
      </p:sp>
      <p:pic>
        <p:nvPicPr>
          <p:cNvPr id="16390" name="Picture 6" descr="Чи війна призводить до посттравматичного стресового розладу? | Блоги БД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45" y="3128781"/>
            <a:ext cx="4085040" cy="22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05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6" y="87082"/>
            <a:ext cx="4606835" cy="59653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4" b="1603"/>
          <a:stretch/>
        </p:blipFill>
        <p:spPr bwMode="auto">
          <a:xfrm>
            <a:off x="357052" y="304800"/>
            <a:ext cx="4891465" cy="4467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411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1994" y="457200"/>
            <a:ext cx="5924006" cy="5017534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uk-UA" altLang="uk-UA" sz="24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Відчай – гостра тривога без чіткого усвідомлення важливості того, що сталося.</a:t>
            </a:r>
            <a:endParaRPr lang="uk-UA" altLang="uk-UA" sz="2400" cap="none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altLang="uk-UA" sz="24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Заперечення – безсоння, амнезія, заціпеніння, соматичні симптоми. </a:t>
            </a:r>
            <a:endParaRPr lang="uk-UA" altLang="uk-UA" sz="2400" cap="none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altLang="uk-UA" sz="24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Нав’язливість – вибухові реакції, перепади настрою, хронічний стан </a:t>
            </a:r>
            <a:r>
              <a:rPr lang="uk-UA" altLang="uk-UA" sz="2400" cap="none" dirty="0" err="1">
                <a:ea typeface="Calibri" panose="020F0502020204030204" pitchFamily="34" charset="0"/>
                <a:cs typeface="Times New Roman" panose="02020603050405020304" pitchFamily="18" charset="0"/>
              </a:rPr>
              <a:t>гіперзбудливості</a:t>
            </a:r>
            <a:r>
              <a:rPr lang="uk-UA" altLang="uk-UA" sz="24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 із порушеннями сну.</a:t>
            </a:r>
            <a:endParaRPr lang="uk-UA" altLang="uk-UA" sz="2400" cap="none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altLang="uk-UA" sz="24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Опрацювання – розуміння причин травми та горя.</a:t>
            </a:r>
            <a:endParaRPr lang="uk-UA" altLang="uk-UA" sz="2400" cap="none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altLang="uk-UA" sz="24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Завершення – нові плани на майбутнє.</a:t>
            </a:r>
            <a:endParaRPr lang="uk-UA" altLang="uk-UA" sz="2400" cap="none" dirty="0"/>
          </a:p>
          <a:p>
            <a:endParaRPr lang="uk-UA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412" name="Рисунок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10126" r="39890" b="54950"/>
          <a:stretch>
            <a:fillRect/>
          </a:stretch>
        </p:blipFill>
        <p:spPr bwMode="auto">
          <a:xfrm>
            <a:off x="6864479" y="940527"/>
            <a:ext cx="4392575" cy="39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88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life.img.pravda.com/images/doc/b/8/b8e74d4-1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29" y="2063931"/>
            <a:ext cx="5886994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fe.img.pravda.com/images/doc/4/b/4bd6365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89" y="296091"/>
            <a:ext cx="5773782" cy="33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негативні  </a:t>
            </a:r>
            <a:r>
              <a:rPr lang="uk-UA" dirty="0" smtClean="0"/>
              <a:t>емоційні стани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серед </a:t>
            </a:r>
            <a:r>
              <a:rPr lang="uk-UA" dirty="0"/>
              <a:t>різних негативних психічних станів найбільшу групу складають негативні емоційні стани, оскільки в переважної більшості станів емоційний компонент в їхній структурі є домінуючим</a:t>
            </a:r>
          </a:p>
          <a:p>
            <a:pPr marL="0" indent="0">
              <a:buNone/>
            </a:pPr>
            <a:r>
              <a:rPr lang="uk-UA" dirty="0" smtClean="0"/>
              <a:t>Негативні вивчають  </a:t>
            </a:r>
            <a:r>
              <a:rPr lang="uk-UA" dirty="0"/>
              <a:t>емоційні стани співвідносно чинників їх формування: </a:t>
            </a:r>
            <a:endParaRPr lang="uk-UA" dirty="0" smtClean="0"/>
          </a:p>
          <a:p>
            <a:r>
              <a:rPr lang="uk-UA" dirty="0" smtClean="0"/>
              <a:t>Відповідно віковому періоду;</a:t>
            </a:r>
          </a:p>
          <a:p>
            <a:r>
              <a:rPr lang="uk-UA" dirty="0" smtClean="0"/>
              <a:t>відповідно специфіці сфери </a:t>
            </a:r>
            <a:r>
              <a:rPr lang="uk-UA" dirty="0"/>
              <a:t>діяльності </a:t>
            </a:r>
            <a:endParaRPr lang="uk-UA" dirty="0" smtClean="0"/>
          </a:p>
          <a:p>
            <a:r>
              <a:rPr lang="uk-UA" dirty="0" smtClean="0"/>
              <a:t>Відповідно специфіці ситуації</a:t>
            </a:r>
            <a:r>
              <a:rPr lang="uk-UA" dirty="0"/>
              <a:t>, яка їх викликає.</a:t>
            </a:r>
          </a:p>
        </p:txBody>
      </p:sp>
    </p:spTree>
    <p:extLst>
      <p:ext uri="{BB962C8B-B14F-4D97-AF65-F5344CB8AC3E}">
        <p14:creationId xmlns:p14="http://schemas.microsoft.com/office/powerpoint/2010/main" val="1752926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0458A0-85E5-4276-856E-87AC2A8A96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489" y="2055223"/>
            <a:ext cx="10450677" cy="3608459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r>
              <a:rPr lang="uk-UA" sz="2400" b="1" dirty="0" err="1">
                <a:solidFill>
                  <a:schemeClr val="tx1"/>
                </a:solidFill>
              </a:rPr>
              <a:t>индром</a:t>
            </a:r>
            <a:r>
              <a:rPr lang="uk-UA" sz="2400" b="1" dirty="0">
                <a:solidFill>
                  <a:schemeClr val="tx1"/>
                </a:solidFill>
              </a:rPr>
              <a:t> вигорання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uk-UA" sz="2400" dirty="0">
                <a:solidFill>
                  <a:schemeClr val="tx1"/>
                </a:solidFill>
              </a:rPr>
              <a:t> довготривала </a:t>
            </a:r>
            <a:r>
              <a:rPr lang="uk-UA" sz="2400" dirty="0" smtClean="0">
                <a:solidFill>
                  <a:schemeClr val="tx1"/>
                </a:solidFill>
              </a:rPr>
              <a:t>стресова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 реакція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/>
              <a:t>Часто </a:t>
            </a:r>
            <a:r>
              <a:rPr lang="uk-UA" sz="2400" dirty="0" smtClean="0">
                <a:solidFill>
                  <a:schemeClr val="tx1"/>
                </a:solidFill>
              </a:rPr>
              <a:t>виникає </a:t>
            </a:r>
            <a:r>
              <a:rPr lang="uk-UA" sz="2400" dirty="0">
                <a:solidFill>
                  <a:schemeClr val="tx1"/>
                </a:solidFill>
              </a:rPr>
              <a:t>як результат дії на </a:t>
            </a:r>
            <a:r>
              <a:rPr lang="uk-UA" sz="2400" dirty="0" smtClean="0">
                <a:solidFill>
                  <a:schemeClr val="tx1"/>
                </a:solidFill>
              </a:rPr>
              <a:t>людину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 хронічних </a:t>
            </a:r>
            <a:r>
              <a:rPr lang="uk-UA" sz="2400" dirty="0">
                <a:solidFill>
                  <a:schemeClr val="tx1"/>
                </a:solidFill>
              </a:rPr>
              <a:t>професійних стресів середньої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інтенсивності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У </a:t>
            </a:r>
            <a:r>
              <a:rPr lang="uk-UA" sz="2400" dirty="0">
                <a:solidFill>
                  <a:schemeClr val="tx1"/>
                </a:solidFill>
              </a:rPr>
              <a:t>зв'язку з цим, синдром вигорання </a:t>
            </a:r>
            <a:r>
              <a:rPr lang="uk-UA" sz="2400" dirty="0" smtClean="0">
                <a:solidFill>
                  <a:schemeClr val="tx1"/>
                </a:solidFill>
              </a:rPr>
              <a:t>можливо розглядати як </a:t>
            </a:r>
            <a:r>
              <a:rPr lang="uk-UA" sz="2400" dirty="0">
                <a:solidFill>
                  <a:schemeClr val="tx1"/>
                </a:solidFill>
              </a:rPr>
              <a:t>«професійне вигорання», що потенціює деформацію особистості професіонала.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/>
              <a:t>Можливе також «емоційне» вигорання – причиною стресової реакції не є професія людини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3938" y="453837"/>
            <a:ext cx="1055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«</a:t>
            </a:r>
            <a:r>
              <a:rPr lang="ru-RU" sz="4000" dirty="0" err="1" smtClean="0">
                <a:latin typeface="+mj-lt"/>
              </a:rPr>
              <a:t>Вигорання</a:t>
            </a:r>
            <a:r>
              <a:rPr lang="ru-RU" sz="4000" dirty="0">
                <a:latin typeface="+mj-lt"/>
              </a:rPr>
              <a:t>» і причини </a:t>
            </a:r>
            <a:r>
              <a:rPr lang="ru-RU" sz="4000" dirty="0" err="1" smtClean="0">
                <a:latin typeface="+mj-lt"/>
              </a:rPr>
              <a:t>його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виникнення</a:t>
            </a:r>
            <a:r>
              <a:rPr lang="ru-RU" sz="4000" cap="all" dirty="0">
                <a:latin typeface="+mj-lt"/>
              </a:rPr>
              <a:t>,</a:t>
            </a:r>
            <a:endParaRPr lang="ru-RU" sz="4000" dirty="0">
              <a:latin typeface="+mj-lt"/>
            </a:endParaRPr>
          </a:p>
        </p:txBody>
      </p:sp>
      <p:pic>
        <p:nvPicPr>
          <p:cNvPr id="5" name="Picture 2" descr="Як уникнути професійного вигорання працюючи з дому — Work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57" y="1235103"/>
            <a:ext cx="4494606" cy="21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5DBFB-6920-42FC-9E2E-9148A196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72" y="733666"/>
            <a:ext cx="11951108" cy="70043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Причини </a:t>
            </a:r>
            <a:r>
              <a:rPr lang="ru-RU" sz="4000" b="1" dirty="0" err="1" smtClean="0">
                <a:solidFill>
                  <a:schemeClr val="tx1"/>
                </a:solidFill>
              </a:rPr>
              <a:t>виникнення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uk-UA" sz="4000" b="1" dirty="0" err="1">
                <a:solidFill>
                  <a:schemeClr val="tx1"/>
                </a:solidFill>
              </a:rPr>
              <a:t>професійн</a:t>
            </a:r>
            <a:r>
              <a:rPr lang="ru-RU" sz="4000" b="1" dirty="0">
                <a:solidFill>
                  <a:schemeClr val="tx1"/>
                </a:solidFill>
              </a:rPr>
              <a:t>ого</a:t>
            </a:r>
            <a:r>
              <a:rPr lang="uk-UA" sz="4000" b="1" dirty="0">
                <a:solidFill>
                  <a:schemeClr val="tx1"/>
                </a:solidFill>
              </a:rPr>
              <a:t> </a:t>
            </a:r>
            <a:r>
              <a:rPr lang="uk-UA" sz="4000" b="1" dirty="0" smtClean="0">
                <a:solidFill>
                  <a:schemeClr val="tx1"/>
                </a:solidFill>
              </a:rPr>
              <a:t>вигорання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3804BE-D9FA-4EBF-899F-C8A14129E9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8862" y="991889"/>
            <a:ext cx="5407743" cy="5431840"/>
          </a:xfrm>
        </p:spPr>
        <p:txBody>
          <a:bodyPr anchor="ctr"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cap="none" dirty="0">
                <a:solidFill>
                  <a:schemeClr val="tx1"/>
                </a:solidFill>
              </a:rPr>
              <a:t>великий обсяг роботи, надмірна кіль­кість </a:t>
            </a:r>
            <a:r>
              <a:rPr lang="uk-UA" sz="2400" cap="none" dirty="0" smtClean="0">
                <a:solidFill>
                  <a:schemeClr val="tx1"/>
                </a:solidFill>
              </a:rPr>
              <a:t>обов'язків;</a:t>
            </a:r>
            <a:endParaRPr lang="ru-RU" sz="2400" cap="none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cap="none" dirty="0" err="1" smtClean="0">
                <a:solidFill>
                  <a:schemeClr val="tx1"/>
                </a:solidFill>
              </a:rPr>
              <a:t>постійне</a:t>
            </a:r>
            <a:r>
              <a:rPr lang="ru-RU" sz="2400" cap="none" dirty="0" smtClean="0">
                <a:solidFill>
                  <a:schemeClr val="tx1"/>
                </a:solidFill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</a:rPr>
              <a:t>спілкування</a:t>
            </a:r>
            <a:r>
              <a:rPr lang="ru-RU" sz="2400" cap="none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cap="none" dirty="0" err="1" smtClean="0">
                <a:solidFill>
                  <a:schemeClr val="tx1"/>
                </a:solidFill>
              </a:rPr>
              <a:t>надмірна</a:t>
            </a:r>
            <a:r>
              <a:rPr lang="ru-RU" sz="2400" cap="none" dirty="0" smtClean="0">
                <a:solidFill>
                  <a:schemeClr val="tx1"/>
                </a:solidFill>
              </a:rPr>
              <a:t> </a:t>
            </a:r>
            <a:r>
              <a:rPr lang="ru-RU" sz="2400" cap="none" dirty="0" err="1">
                <a:solidFill>
                  <a:schemeClr val="tx1"/>
                </a:solidFill>
              </a:rPr>
              <a:t>зайнятість</a:t>
            </a:r>
            <a:r>
              <a:rPr lang="ru-RU" sz="2400" cap="none" dirty="0">
                <a:solidFill>
                  <a:schemeClr val="tx1"/>
                </a:solidFill>
              </a:rPr>
              <a:t>,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cap="none" dirty="0" smtClean="0">
                <a:solidFill>
                  <a:schemeClr val="tx1"/>
                </a:solidFill>
              </a:rPr>
              <a:t>над-контроль</a:t>
            </a:r>
            <a:r>
              <a:rPr lang="uk-UA" sz="2400" cap="none" dirty="0">
                <a:solidFill>
                  <a:schemeClr val="tx1"/>
                </a:solidFill>
              </a:rPr>
              <a:t>, над відповідальність; </a:t>
            </a:r>
            <a:endParaRPr lang="ru-RU" sz="2400" cap="none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cap="none" dirty="0">
                <a:solidFill>
                  <a:schemeClr val="tx1"/>
                </a:solidFill>
              </a:rPr>
              <a:t>відсутність результату або оцінки </a:t>
            </a:r>
            <a:r>
              <a:rPr lang="uk-UA" sz="2400" cap="none" dirty="0" smtClean="0">
                <a:solidFill>
                  <a:schemeClr val="tx1"/>
                </a:solidFill>
              </a:rPr>
              <a:t>праці;</a:t>
            </a:r>
            <a:endParaRPr lang="ru-RU" sz="2400" cap="none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cap="none" dirty="0">
                <a:solidFill>
                  <a:schemeClr val="tx1"/>
                </a:solidFill>
              </a:rPr>
              <a:t>низька оплата праці;</a:t>
            </a:r>
            <a:endParaRPr lang="ru-RU" sz="2400" cap="none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23804BE-D9FA-4EBF-899F-C8A14129E940}"/>
              </a:ext>
            </a:extLst>
          </p:cNvPr>
          <p:cNvSpPr txBox="1">
            <a:spLocks/>
          </p:cNvSpPr>
          <p:nvPr/>
        </p:nvSpPr>
        <p:spPr>
          <a:xfrm>
            <a:off x="6393426" y="1434099"/>
            <a:ext cx="5228303" cy="454742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обмеження кола діяльності; </a:t>
            </a:r>
            <a:endParaRPr lang="ru-RU" sz="24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tx1"/>
                </a:solidFill>
              </a:rPr>
              <a:t>т</a:t>
            </a:r>
            <a:r>
              <a:rPr lang="ru-RU" sz="2400" dirty="0" err="1" smtClean="0">
                <a:solidFill>
                  <a:schemeClr val="tx1"/>
                </a:solidFill>
              </a:rPr>
              <a:t>руднощі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розподілі</a:t>
            </a:r>
            <a:r>
              <a:rPr lang="ru-RU" sz="2400" dirty="0" smtClean="0">
                <a:solidFill>
                  <a:schemeClr val="tx1"/>
                </a:solidFill>
              </a:rPr>
              <a:t> часу </a:t>
            </a:r>
            <a:r>
              <a:rPr lang="ru-RU" sz="2400" dirty="0" err="1" smtClean="0">
                <a:solidFill>
                  <a:schemeClr val="tx1"/>
                </a:solidFill>
              </a:rPr>
              <a:t>між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роботою</a:t>
            </a:r>
            <a:r>
              <a:rPr lang="ru-RU" sz="2400" dirty="0" smtClean="0">
                <a:solidFill>
                  <a:schemeClr val="tx1"/>
                </a:solidFill>
              </a:rPr>
              <a:t> та домом</a:t>
            </a:r>
            <a:r>
              <a:rPr lang="uk-UA" sz="2400" dirty="0" smtClean="0">
                <a:solidFill>
                  <a:schemeClr val="tx1"/>
                </a:solidFill>
              </a:rPr>
              <a:t>; </a:t>
            </a:r>
            <a:endParaRPr lang="ru-RU" sz="24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</a:rPr>
              <a:t>необ'єктивна </a:t>
            </a:r>
            <a:r>
              <a:rPr lang="uk-UA" sz="2400" dirty="0">
                <a:solidFill>
                  <a:schemeClr val="tx1"/>
                </a:solidFill>
              </a:rPr>
              <a:t>самооцінка;</a:t>
            </a:r>
            <a:endParaRPr lang="ru-RU" sz="24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страх перед критикою; </a:t>
            </a:r>
            <a:endParaRPr lang="ru-RU" sz="24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брак якості підвищення кваліфікації; </a:t>
            </a:r>
            <a:endParaRPr lang="ru-RU" sz="24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присвоєння </a:t>
            </a:r>
            <a:r>
              <a:rPr lang="uk-UA" sz="2400" dirty="0" err="1">
                <a:solidFill>
                  <a:schemeClr val="tx1"/>
                </a:solidFill>
              </a:rPr>
              <a:t>перемог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іншими людьми;</a:t>
            </a:r>
            <a:endParaRPr lang="ru-RU" sz="24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</a:rPr>
              <a:t>невміння </a:t>
            </a:r>
            <a:r>
              <a:rPr lang="uk-UA" sz="2400" dirty="0">
                <a:solidFill>
                  <a:schemeClr val="tx1"/>
                </a:solidFill>
              </a:rPr>
              <a:t>бачити альтернативу;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8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26865" r="-770"/>
          <a:stretch/>
        </p:blipFill>
        <p:spPr>
          <a:xfrm>
            <a:off x="808276" y="1126401"/>
            <a:ext cx="10951105" cy="42314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223875" y="575795"/>
            <a:ext cx="10259242" cy="55060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Фази вигорання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6EFCE-6A2B-446D-8C51-8F82B6D7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26" y="382909"/>
            <a:ext cx="11298789" cy="163148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прояви\стадії вигорання</a:t>
            </a:r>
            <a:r>
              <a:rPr lang="uk-UA" sz="3600" b="1" dirty="0">
                <a:solidFill>
                  <a:schemeClr val="tx1"/>
                </a:solidFill>
              </a:rPr>
              <a:t>. </a:t>
            </a:r>
            <a:br>
              <a:rPr lang="uk-UA" sz="3600" b="1" dirty="0">
                <a:solidFill>
                  <a:schemeClr val="tx1"/>
                </a:solidFill>
              </a:rPr>
            </a:br>
            <a:r>
              <a:rPr lang="uk-UA" sz="3600" b="1" dirty="0">
                <a:solidFill>
                  <a:schemeClr val="tx1"/>
                </a:solidFill>
              </a:rPr>
              <a:t>Перша стадія</a:t>
            </a:r>
            <a:r>
              <a:rPr lang="en-GB" sz="4000" b="1" dirty="0">
                <a:solidFill>
                  <a:schemeClr val="tx1"/>
                </a:solidFill>
              </a:rPr>
              <a:t/>
            </a:r>
            <a:br>
              <a:rPr lang="en-GB" sz="4000" b="1" dirty="0">
                <a:solidFill>
                  <a:schemeClr val="tx1"/>
                </a:solidFill>
              </a:rPr>
            </a:br>
            <a:endParaRPr lang="en-GB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9011827B-5478-4E9E-A153-8139825C14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5518323"/>
              </p:ext>
            </p:extLst>
          </p:nvPr>
        </p:nvGraphicFramePr>
        <p:xfrm>
          <a:off x="622299" y="1651819"/>
          <a:ext cx="11207431" cy="457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7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86DCE-8F5F-4BB5-BD7C-11C55D4B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27" y="531539"/>
            <a:ext cx="11314679" cy="75350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Друга стадія</a:t>
            </a:r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2790C63-62DE-44AB-BB7F-A93F071C43A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0516100"/>
              </p:ext>
            </p:extLst>
          </p:nvPr>
        </p:nvGraphicFramePr>
        <p:xfrm>
          <a:off x="503527" y="1582994"/>
          <a:ext cx="10901892" cy="486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04060-8C4E-4DB9-9724-D5541E9D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658"/>
            <a:ext cx="9947097" cy="66574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Третя стадія</a:t>
            </a:r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7D87893-4958-4440-94B4-B3986406EED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4600441"/>
              </p:ext>
            </p:extLst>
          </p:nvPr>
        </p:nvGraphicFramePr>
        <p:xfrm>
          <a:off x="1066800" y="1280160"/>
          <a:ext cx="10110716" cy="412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5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2" y="904569"/>
            <a:ext cx="11838038" cy="55060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Психофізичні симптоми вигорання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12430" y="1844118"/>
            <a:ext cx="6182835" cy="34332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відчуття постійної </a:t>
            </a:r>
            <a:r>
              <a:rPr lang="uk-UA" dirty="0" smtClean="0"/>
              <a:t>втоми;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загальна </a:t>
            </a:r>
            <a:r>
              <a:rPr lang="uk-UA" dirty="0" err="1" smtClean="0"/>
              <a:t>астенізація</a:t>
            </a:r>
            <a:r>
              <a:rPr lang="uk-UA" dirty="0" smtClean="0"/>
              <a:t>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частий безпричинний головний </a:t>
            </a:r>
            <a:r>
              <a:rPr lang="uk-UA" dirty="0" smtClean="0"/>
              <a:t>біль;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постійні </a:t>
            </a:r>
            <a:r>
              <a:rPr lang="uk-UA" dirty="0"/>
              <a:t>розлади шлунково-кишкового тракту;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різка втрата або різке збільшення ваги;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повне або часткове безсоння;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постійний </a:t>
            </a:r>
            <a:r>
              <a:rPr lang="uk-UA" dirty="0" smtClean="0"/>
              <a:t>загальмований стан;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задишка або порушення </a:t>
            </a:r>
            <a:r>
              <a:rPr lang="uk-UA" dirty="0" smtClean="0"/>
              <a:t>дихання;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помітне зниження зовнішньої та внутрішньої сенсорної </a:t>
            </a:r>
            <a:r>
              <a:rPr lang="uk-UA" dirty="0" smtClean="0"/>
              <a:t>чутливості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" y="2398924"/>
            <a:ext cx="4729868" cy="31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31" y="157733"/>
            <a:ext cx="11248104" cy="75708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Соціально-психологічні симптоми вигорання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75304" y="1358536"/>
            <a:ext cx="8780206" cy="398852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байдужість, нудьга, пасивність і </a:t>
            </a:r>
            <a:r>
              <a:rPr lang="uk-UA" dirty="0" smtClean="0"/>
              <a:t>депресія;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підвищена дратівливість на незначні, </a:t>
            </a:r>
            <a:endParaRPr lang="uk-UA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дрібні події</a:t>
            </a:r>
            <a:r>
              <a:rPr lang="uk-UA" dirty="0"/>
              <a:t>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часті нервові </a:t>
            </a:r>
            <a:r>
              <a:rPr lang="uk-UA" dirty="0" smtClean="0"/>
              <a:t>зриви;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постійне переживання негативних емоцій, </a:t>
            </a:r>
            <a:endParaRPr lang="uk-UA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для </a:t>
            </a:r>
            <a:r>
              <a:rPr lang="uk-UA" dirty="0"/>
              <a:t>яких у зовнішній ситуації немає </a:t>
            </a:r>
            <a:r>
              <a:rPr lang="uk-UA" dirty="0" smtClean="0"/>
              <a:t>причин;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відчуття неусвідомленого неспокою і </a:t>
            </a:r>
            <a:endParaRPr lang="uk-UA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підвищеної тривожності;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відчуття </a:t>
            </a:r>
            <a:r>
              <a:rPr lang="uk-UA" dirty="0" err="1"/>
              <a:t>гіпервідповідальності</a:t>
            </a:r>
            <a:r>
              <a:rPr lang="uk-UA" dirty="0"/>
              <a:t> і постійне </a:t>
            </a:r>
            <a:endParaRPr lang="uk-UA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почуття </a:t>
            </a:r>
            <a:r>
              <a:rPr lang="uk-UA" dirty="0"/>
              <a:t>страху, що «щось не вдасться» або «я не впораюся»;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загальна негативна настанова на життєві і професійні перспективи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07" y="982991"/>
            <a:ext cx="5087506" cy="28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672" y="804256"/>
            <a:ext cx="10140991" cy="43950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П</a:t>
            </a:r>
            <a:r>
              <a:rPr lang="uk-UA" sz="4000" b="1" dirty="0" smtClean="0">
                <a:solidFill>
                  <a:schemeClr val="tx1"/>
                </a:solidFill>
              </a:rPr>
              <a:t>оведінкові симптоми </a:t>
            </a:r>
            <a:r>
              <a:rPr lang="uk-UA" sz="4000" b="1" dirty="0" smtClean="0">
                <a:solidFill>
                  <a:schemeClr val="tx1"/>
                </a:solidFill>
              </a:rPr>
              <a:t>вигорання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15543" y="1352666"/>
            <a:ext cx="6966858" cy="40814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відчуття, що </a:t>
            </a:r>
            <a:r>
              <a:rPr lang="uk-UA" dirty="0" smtClean="0"/>
              <a:t>діяльність (домашня чи робоча) стає </a:t>
            </a:r>
            <a:r>
              <a:rPr lang="uk-UA" dirty="0"/>
              <a:t>все </a:t>
            </a:r>
            <a:r>
              <a:rPr lang="uk-UA" dirty="0" smtClean="0"/>
              <a:t>важчою, </a:t>
            </a:r>
            <a:r>
              <a:rPr lang="uk-UA" dirty="0"/>
              <a:t>і виконувати її — все </a:t>
            </a:r>
            <a:r>
              <a:rPr lang="uk-UA" dirty="0" smtClean="0"/>
              <a:t>важче;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зміна режиму;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робота додому;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відчуття </a:t>
            </a:r>
            <a:r>
              <a:rPr lang="uk-UA" dirty="0"/>
              <a:t>даремності, </a:t>
            </a:r>
            <a:r>
              <a:rPr lang="uk-UA" dirty="0" smtClean="0"/>
              <a:t>зниження </a:t>
            </a:r>
            <a:r>
              <a:rPr lang="uk-UA" dirty="0"/>
              <a:t>ентузіазму у ставленні до </a:t>
            </a:r>
            <a:r>
              <a:rPr lang="uk-UA" dirty="0" smtClean="0"/>
              <a:t>роботи або до сімейних обов’язків, </a:t>
            </a:r>
            <a:r>
              <a:rPr lang="uk-UA" dirty="0"/>
              <a:t>байдужість до </a:t>
            </a:r>
            <a:r>
              <a:rPr lang="uk-UA" dirty="0" smtClean="0"/>
              <a:t>результатів</a:t>
            </a:r>
            <a:r>
              <a:rPr lang="uk-UA" dirty="0"/>
              <a:t>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/>
              <a:t>невиконання важливих, пріоритетних завдань і «зациклення» на дрібних </a:t>
            </a:r>
            <a:r>
              <a:rPr lang="uk-UA" dirty="0" smtClean="0"/>
              <a:t>деталях;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 дистанція </a:t>
            </a:r>
            <a:r>
              <a:rPr lang="uk-UA" dirty="0"/>
              <a:t>від </a:t>
            </a:r>
            <a:r>
              <a:rPr lang="uk-UA" dirty="0" smtClean="0"/>
              <a:t>сім’ї, друзів,  колег, підвищення </a:t>
            </a:r>
            <a:r>
              <a:rPr lang="uk-UA" dirty="0"/>
              <a:t>неадекватної критичності;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шкідливі звички.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4" y="1352666"/>
            <a:ext cx="3979136" cy="26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786" y="411796"/>
            <a:ext cx="11012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atin typeface="+mj-lt"/>
              </a:rPr>
              <a:t>Якості, що допомагають уникнути вигорання</a:t>
            </a:r>
            <a:endParaRPr lang="ru-RU" sz="4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0199" y="1336117"/>
            <a:ext cx="4434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добре здоров’я та свідома, цілеспрямована турбота про свій фізичний стан;</a:t>
            </a:r>
            <a:endParaRPr lang="ru-RU" sz="20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висока самооцінка та впевненість у собі, своїх здібностях та можливостях.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0876" y="3428997"/>
            <a:ext cx="81885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досвід успішного подолання </a:t>
            </a:r>
            <a:r>
              <a:rPr lang="uk-UA" sz="2000" dirty="0" smtClean="0"/>
              <a:t>стресу;</a:t>
            </a:r>
            <a:endParaRPr lang="ru-RU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/>
              <a:t>прагнення спиратися на власні сили.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/>
              <a:t>висока мобільність;</a:t>
            </a:r>
            <a:endParaRPr lang="ru-RU" sz="20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/>
              <a:t>здатність </a:t>
            </a:r>
            <a:r>
              <a:rPr lang="uk-UA" sz="2000" dirty="0"/>
              <a:t>до конструктивних змін  у напружених умовах;</a:t>
            </a:r>
            <a:endParaRPr lang="ru-RU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/>
              <a:t>відвертість</a:t>
            </a:r>
            <a:r>
              <a:rPr lang="uk-UA" sz="2000" dirty="0"/>
              <a:t>;</a:t>
            </a:r>
            <a:endParaRPr lang="ru-RU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товариськість;</a:t>
            </a:r>
            <a:endParaRPr lang="ru-RU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самостійність</a:t>
            </a:r>
            <a:r>
              <a:rPr lang="uk-UA" sz="2000" dirty="0" smtClean="0"/>
              <a:t>;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20231" y="1263324"/>
            <a:ext cx="4807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здатність формувати і підтримувати у собі позитивні, оптимістичні настанови і цінності як відносно до самих себе, так і до інших людей і життя взагалі.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0029" y="2802296"/>
            <a:ext cx="4601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вміння звернутися по допомогу;</a:t>
            </a:r>
            <a:endParaRPr lang="ru-RU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вміння не боятися ставити «дурні питання»;</a:t>
            </a:r>
            <a:endParaRPr lang="ru-RU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/>
              <a:t>вміння приймати допомогу</a:t>
            </a:r>
            <a:endParaRPr lang="ru-RU" sz="2000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05630" y="1355195"/>
            <a:ext cx="904569" cy="8062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29222" y="3900024"/>
            <a:ext cx="904569" cy="8062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007506" y="1162028"/>
            <a:ext cx="904569" cy="8062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6115662" y="3191523"/>
            <a:ext cx="904569" cy="8062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Тривожність в різних теоріях та підходах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6577149" cy="33111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як </a:t>
            </a:r>
            <a:r>
              <a:rPr lang="uk-UA" dirty="0" smtClean="0"/>
              <a:t>психологічна </a:t>
            </a:r>
            <a:r>
              <a:rPr lang="uk-UA" dirty="0"/>
              <a:t>проблема </a:t>
            </a:r>
            <a:r>
              <a:rPr lang="uk-UA" dirty="0" smtClean="0"/>
              <a:t>тривожність була </a:t>
            </a:r>
            <a:r>
              <a:rPr lang="uk-UA" dirty="0"/>
              <a:t>вперше поставлена та спеціально розглянута в працях З. </a:t>
            </a:r>
            <a:r>
              <a:rPr lang="uk-UA" dirty="0" err="1" smtClean="0"/>
              <a:t>Фройда</a:t>
            </a:r>
            <a:r>
              <a:rPr lang="uk-UA" dirty="0"/>
              <a:t>. Відповідно до його теорії особистості, її структура охоплює три компоненти: І</a:t>
            </a:r>
            <a:r>
              <a:rPr lang="en-US" dirty="0"/>
              <a:t>d, Ego </a:t>
            </a:r>
            <a:r>
              <a:rPr lang="uk-UA" dirty="0"/>
              <a:t>і </a:t>
            </a:r>
            <a:r>
              <a:rPr lang="en-US" dirty="0"/>
              <a:t>Super-Ego, </a:t>
            </a:r>
            <a:r>
              <a:rPr lang="uk-UA" dirty="0"/>
              <a:t>які між собою взаємопов’язані. </a:t>
            </a:r>
            <a:endParaRPr lang="uk-UA" dirty="0" smtClean="0"/>
          </a:p>
          <a:p>
            <a:pPr marL="0" indent="0">
              <a:buNone/>
            </a:pPr>
            <a:r>
              <a:rPr lang="en-US" dirty="0"/>
              <a:t>Id </a:t>
            </a:r>
            <a:r>
              <a:rPr lang="uk-UA" dirty="0"/>
              <a:t>являє собою найбільш примітивну підструктуру психічного апарату, яка містить у собі </a:t>
            </a:r>
            <a:r>
              <a:rPr lang="uk-UA" dirty="0" smtClean="0"/>
              <a:t>інстинктивні, </a:t>
            </a:r>
            <a:r>
              <a:rPr lang="uk-UA" dirty="0"/>
              <a:t>що підкорений принципу задоволення. Він є ірраціональним, аморальним і перебуває у конфлікті в </a:t>
            </a:r>
            <a:r>
              <a:rPr lang="en-US" dirty="0"/>
              <a:t>Ego </a:t>
            </a:r>
            <a:r>
              <a:rPr lang="uk-UA" dirty="0"/>
              <a:t>і з </a:t>
            </a:r>
            <a:r>
              <a:rPr lang="en-US" dirty="0"/>
              <a:t>Super-Ego. 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Super-Ego</a:t>
            </a:r>
            <a:r>
              <a:rPr lang="uk-UA" dirty="0" smtClean="0"/>
              <a:t> – </a:t>
            </a:r>
            <a:r>
              <a:rPr lang="uk-UA" dirty="0"/>
              <a:t>це вища інстанція в структурі психіки, яка виконує роль внутрішнього цензора (це норми, цінності, еталони, ідеали тощо) і є джерелом моральних почуттів. 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Ego </a:t>
            </a:r>
            <a:r>
              <a:rPr lang="uk-UA" dirty="0" smtClean="0"/>
              <a:t>є </a:t>
            </a:r>
            <a:r>
              <a:rPr lang="uk-UA" dirty="0"/>
              <a:t>підструктурою особистості, що виступає посередником між І</a:t>
            </a:r>
            <a:r>
              <a:rPr lang="en-US" dirty="0"/>
              <a:t>d </a:t>
            </a:r>
            <a:r>
              <a:rPr lang="uk-UA" dirty="0"/>
              <a:t>та </a:t>
            </a:r>
            <a:r>
              <a:rPr lang="en-US" dirty="0"/>
              <a:t>Super-Ego, </a:t>
            </a:r>
            <a:r>
              <a:rPr lang="uk-UA" dirty="0"/>
              <a:t>між індивідом та реальністю. Основна його функція – самозбереження організму, сприйняття зовнішнього світу та пристосування до нього. </a:t>
            </a:r>
          </a:p>
        </p:txBody>
      </p:sp>
      <p:pic>
        <p:nvPicPr>
          <p:cNvPr id="4" name="Picture 2" descr="Чого дідусь Фройд може навчити сучасних маркетологів | Бізнес-школа Laba  (Лаб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755198"/>
            <a:ext cx="3444290" cy="37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6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287383"/>
            <a:ext cx="9834154" cy="5087202"/>
          </a:xfrm>
        </p:spPr>
        <p:txBody>
          <a:bodyPr>
            <a:normAutofit/>
          </a:bodyPr>
          <a:lstStyle/>
          <a:p>
            <a:r>
              <a:rPr lang="uk-UA" dirty="0"/>
              <a:t>спершу </a:t>
            </a:r>
            <a:r>
              <a:rPr lang="uk-UA" dirty="0" err="1" smtClean="0"/>
              <a:t>фройд</a:t>
            </a:r>
            <a:r>
              <a:rPr lang="uk-UA" dirty="0" smtClean="0"/>
              <a:t> припускав, </a:t>
            </a:r>
            <a:r>
              <a:rPr lang="uk-UA" dirty="0"/>
              <a:t>що </a:t>
            </a:r>
            <a:r>
              <a:rPr lang="uk-UA" dirty="0" smtClean="0"/>
              <a:t>тривога є </a:t>
            </a:r>
            <a:r>
              <a:rPr lang="uk-UA" dirty="0"/>
              <a:t>наслідком неадекватного вивільнення енергії лібідо. Однак </a:t>
            </a:r>
            <a:r>
              <a:rPr lang="uk-UA" dirty="0" smtClean="0"/>
              <a:t>Через тривалий час, спираючись на результати досліджень, він </a:t>
            </a:r>
            <a:r>
              <a:rPr lang="uk-UA" dirty="0"/>
              <a:t>переосмислив свою теорію і прийшов до наступного висновку: тривога є функцією </a:t>
            </a:r>
            <a:r>
              <a:rPr lang="en-US" dirty="0"/>
              <a:t>Ego </a:t>
            </a:r>
            <a:r>
              <a:rPr lang="uk-UA" dirty="0"/>
              <a:t>і призначення її полягає в тому, щоб попереджувати особистість про </a:t>
            </a:r>
            <a:r>
              <a:rPr lang="ru-RU" dirty="0" err="1" smtClean="0"/>
              <a:t>наближення</a:t>
            </a:r>
            <a:r>
              <a:rPr lang="ru-RU" dirty="0" smtClean="0"/>
              <a:t> </a:t>
            </a:r>
            <a:r>
              <a:rPr lang="ru-RU" dirty="0" err="1"/>
              <a:t>загрози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треба </a:t>
            </a:r>
            <a:r>
              <a:rPr lang="ru-RU" dirty="0" err="1"/>
              <a:t>зустрітися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оминути</a:t>
            </a:r>
            <a:r>
              <a:rPr lang="ru-RU" dirty="0"/>
              <a:t>. Таким чином </a:t>
            </a:r>
            <a:r>
              <a:rPr lang="ru-RU" dirty="0" err="1"/>
              <a:t>тривога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загрозливу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адаптивним</a:t>
            </a:r>
            <a:r>
              <a:rPr lang="ru-RU" dirty="0"/>
              <a:t> </a:t>
            </a:r>
            <a:r>
              <a:rPr lang="ru-RU" dirty="0" smtClean="0"/>
              <a:t>способом. </a:t>
            </a:r>
          </a:p>
          <a:p>
            <a:r>
              <a:rPr lang="uk-UA" dirty="0"/>
              <a:t>основна функція </a:t>
            </a:r>
            <a:r>
              <a:rPr lang="uk-UA" dirty="0" smtClean="0"/>
              <a:t>тривоги за </a:t>
            </a:r>
            <a:r>
              <a:rPr lang="uk-UA" dirty="0" err="1" smtClean="0"/>
              <a:t>Фройдом</a:t>
            </a:r>
            <a:r>
              <a:rPr lang="uk-UA" dirty="0"/>
              <a:t>, – допомагати людині уникнути усвідомлення своїх негативних імпульсів і задовольняти їх прийнятним шляхом в потрібний час. </a:t>
            </a:r>
            <a:endParaRPr lang="uk-UA" dirty="0" smtClean="0"/>
          </a:p>
          <a:p>
            <a:r>
              <a:rPr lang="uk-UA" dirty="0" smtClean="0"/>
              <a:t>тривожність </a:t>
            </a:r>
            <a:r>
              <a:rPr lang="uk-UA" dirty="0"/>
              <a:t>виступає повторенням у фантазіях людини ситуацій, пов'язаних з випробуваннями, які були в минулому досвіді, переживаннями безпорадності </a:t>
            </a:r>
          </a:p>
        </p:txBody>
      </p:sp>
    </p:spTree>
    <p:extLst>
      <p:ext uri="{BB962C8B-B14F-4D97-AF65-F5344CB8AC3E}">
        <p14:creationId xmlns:p14="http://schemas.microsoft.com/office/powerpoint/2010/main" val="241614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istoriyi.com/wp-content/uploads/2021/11/1507028866-800x44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53" y="156754"/>
            <a:ext cx="4759380" cy="264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3142" y="557350"/>
            <a:ext cx="11016344" cy="5059680"/>
          </a:xfrm>
        </p:spPr>
        <p:txBody>
          <a:bodyPr>
            <a:normAutofit lnSpcReduction="10000"/>
          </a:bodyPr>
          <a:lstStyle/>
          <a:p>
            <a:pPr marL="0" indent="4320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/>
              <a:t>три види </a:t>
            </a:r>
            <a:r>
              <a:rPr lang="uk-UA" dirty="0" smtClean="0"/>
              <a:t>тривоги</a:t>
            </a:r>
            <a:r>
              <a:rPr lang="uk-UA" dirty="0"/>
              <a:t> </a:t>
            </a:r>
            <a:r>
              <a:rPr lang="uk-UA" dirty="0" smtClean="0"/>
              <a:t>за </a:t>
            </a:r>
            <a:r>
              <a:rPr lang="uk-UA" dirty="0" err="1" smtClean="0"/>
              <a:t>фройдом</a:t>
            </a:r>
            <a:r>
              <a:rPr lang="uk-UA" dirty="0" smtClean="0"/>
              <a:t>: 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1) </a:t>
            </a:r>
            <a:r>
              <a:rPr lang="ru-RU" dirty="0" err="1" smtClean="0"/>
              <a:t>реалістична</a:t>
            </a:r>
            <a:r>
              <a:rPr lang="ru-RU" dirty="0" smtClean="0"/>
              <a:t> </a:t>
            </a:r>
            <a:r>
              <a:rPr lang="ru-RU" dirty="0" err="1"/>
              <a:t>тривога</a:t>
            </a:r>
            <a:r>
              <a:rPr lang="ru-RU" dirty="0"/>
              <a:t> – </a:t>
            </a:r>
            <a:r>
              <a:rPr lang="ru-RU" dirty="0" err="1"/>
              <a:t>емоційна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загрозу</a:t>
            </a:r>
            <a:r>
              <a:rPr lang="ru-RU" dirty="0" smtClean="0"/>
              <a:t> 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вона є </a:t>
            </a:r>
            <a:r>
              <a:rPr lang="ru-RU" dirty="0" err="1" smtClean="0"/>
              <a:t>синонімом</a:t>
            </a:r>
            <a:endParaRPr lang="ru-RU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до </a:t>
            </a:r>
            <a:r>
              <a:rPr lang="ru-RU" dirty="0"/>
              <a:t>страху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послаблювати</a:t>
            </a:r>
            <a:r>
              <a:rPr lang="ru-RU" dirty="0" smtClean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/>
              <a:t>2</a:t>
            </a:r>
            <a:r>
              <a:rPr lang="uk-UA" dirty="0"/>
              <a:t>) невротична тривога – зумовлена тиском І</a:t>
            </a:r>
            <a:r>
              <a:rPr lang="en-US" dirty="0"/>
              <a:t>d; </a:t>
            </a:r>
            <a:endParaRPr lang="uk-UA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/>
              <a:t>це відповідь  </a:t>
            </a:r>
            <a:r>
              <a:rPr lang="uk-UA" dirty="0"/>
              <a:t>на загрозу того, що неприйнятні імпульси І</a:t>
            </a:r>
            <a:r>
              <a:rPr lang="en-US" dirty="0"/>
              <a:t>d </a:t>
            </a:r>
            <a:r>
              <a:rPr lang="uk-UA" dirty="0"/>
              <a:t>стануть усвідомленими, а </a:t>
            </a:r>
            <a:r>
              <a:rPr lang="en-US" dirty="0"/>
              <a:t>Ego </a:t>
            </a:r>
            <a:r>
              <a:rPr lang="uk-UA" dirty="0"/>
              <a:t>втратить здатність їх контролювати. Тривога в даному випадку виходить із страху, що, коли людина зробить щось погане, це буде мати тяжкі негативні наслідки; </a:t>
            </a:r>
            <a:endParaRPr lang="uk-UA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/>
              <a:t>3</a:t>
            </a:r>
            <a:r>
              <a:rPr lang="uk-UA" dirty="0"/>
              <a:t>) моральна тривога – зумовлена тиском </a:t>
            </a:r>
            <a:r>
              <a:rPr lang="en-US" dirty="0"/>
              <a:t>Super-Ego; </a:t>
            </a:r>
            <a:r>
              <a:rPr lang="uk-UA" dirty="0"/>
              <a:t>це емоційна відповідь на те, що </a:t>
            </a:r>
            <a:r>
              <a:rPr lang="en-US" dirty="0"/>
              <a:t>Ego </a:t>
            </a:r>
            <a:r>
              <a:rPr lang="uk-UA" dirty="0"/>
              <a:t>відчуває загрозу з боку </a:t>
            </a:r>
            <a:r>
              <a:rPr lang="en-US" dirty="0"/>
              <a:t>Super-Ego. </a:t>
            </a:r>
            <a:r>
              <a:rPr lang="uk-UA" dirty="0"/>
              <a:t>Моральна тривога виникає завжди, коли І</a:t>
            </a:r>
            <a:r>
              <a:rPr lang="en-US" dirty="0"/>
              <a:t>d </a:t>
            </a:r>
            <a:r>
              <a:rPr lang="uk-UA" dirty="0"/>
              <a:t>хоче виразити непристойні думки та дії, і </a:t>
            </a:r>
            <a:r>
              <a:rPr lang="en-US" dirty="0"/>
              <a:t>Super-Ego </a:t>
            </a:r>
            <a:r>
              <a:rPr lang="uk-UA" dirty="0"/>
              <a:t>відповідає на це почуттям провини, сорому або самозвинувачення. </a:t>
            </a:r>
          </a:p>
        </p:txBody>
      </p:sp>
    </p:spTree>
    <p:extLst>
      <p:ext uri="{BB962C8B-B14F-4D97-AF65-F5344CB8AC3E}">
        <p14:creationId xmlns:p14="http://schemas.microsoft.com/office/powerpoint/2010/main" val="363569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046" y="121920"/>
            <a:ext cx="11277600" cy="5512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/>
              <a:t>Тривога за к. </a:t>
            </a:r>
            <a:r>
              <a:rPr lang="uk-UA" i="1" dirty="0" err="1" smtClean="0"/>
              <a:t>хорні</a:t>
            </a:r>
            <a:r>
              <a:rPr lang="uk-UA" i="1" dirty="0" smtClean="0"/>
              <a:t>  </a:t>
            </a:r>
            <a:r>
              <a:rPr lang="uk-UA" dirty="0"/>
              <a:t>виникає в результаті відсутності відчуття безпеки в міжособистісних </a:t>
            </a:r>
            <a:r>
              <a:rPr lang="uk-UA" dirty="0" smtClean="0"/>
              <a:t>стосунках. в </a:t>
            </a:r>
            <a:r>
              <a:rPr lang="uk-UA" dirty="0"/>
              <a:t>дитинстві у людини є дві основні потреби: потреба у задоволені і потреба у безпеці. Задоволення охоплює всі біологічні потреби: в їжі, сні і т. п. </a:t>
            </a:r>
            <a:r>
              <a:rPr lang="uk-UA" dirty="0" smtClean="0"/>
              <a:t> Головною </a:t>
            </a:r>
            <a:r>
              <a:rPr lang="uk-UA" dirty="0"/>
              <a:t>потребою в розвитку дитини є потреба в безпеці – бути любимою, бажаною, захищеною. Задоволення цієї потреби повністю залежить від батьків дитини: якщо вони її задовольняють, формується здорова особистість. Якщо ж потреба не задовольняється батьками, у дитини формується базальна ворожість. У цьому випадку дитина знаходиться в тяжкій ситуації: вона залежить від батьків і в той же час відчуває до них образу. Тому вона подавляє свої негативні почуття до батьків для того, щоб вижити.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Відповідно </a:t>
            </a:r>
            <a:r>
              <a:rPr lang="uk-UA" dirty="0"/>
              <a:t>до </a:t>
            </a:r>
            <a:r>
              <a:rPr lang="uk-UA" i="1" dirty="0"/>
              <a:t>теорії К. </a:t>
            </a:r>
            <a:r>
              <a:rPr lang="uk-UA" i="1" dirty="0" err="1"/>
              <a:t>Хорні</a:t>
            </a:r>
            <a:r>
              <a:rPr lang="uk-UA" dirty="0"/>
              <a:t>, ті ж самі негативні переживання ворожості потім дитина відчуває і по відношенню до інших людей у теперішньому і в майбутньому.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В рамках </a:t>
            </a:r>
            <a:r>
              <a:rPr lang="uk-UA" i="1" dirty="0" err="1"/>
              <a:t>гештальттерапевтичних</a:t>
            </a:r>
            <a:r>
              <a:rPr lang="uk-UA" i="1" dirty="0"/>
              <a:t> уявлень </a:t>
            </a:r>
            <a:r>
              <a:rPr lang="ru-RU" dirty="0" err="1"/>
              <a:t>Тривожність</a:t>
            </a:r>
            <a:r>
              <a:rPr lang="ru-RU" dirty="0"/>
              <a:t> </a:t>
            </a:r>
            <a:r>
              <a:rPr lang="ru-RU" dirty="0" err="1"/>
              <a:t>розуміли</a:t>
            </a:r>
            <a:r>
              <a:rPr lang="ru-RU" dirty="0"/>
              <a:t> як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uk-UA" dirty="0" smtClean="0"/>
              <a:t>«</a:t>
            </a:r>
            <a:r>
              <a:rPr lang="uk-UA" dirty="0"/>
              <a:t>зараз» й «тоді», </a:t>
            </a:r>
            <a:r>
              <a:rPr lang="uk-UA" dirty="0" err="1"/>
              <a:t>Перлз</a:t>
            </a:r>
            <a:r>
              <a:rPr lang="uk-UA" dirty="0"/>
              <a:t> зазначав, що вона змушує людину планувати, репетирувати своє майбутнє. Це заважає усвідомити сьогодення, руйнує відкритість до майбутнього, що необхідно для спонтанності та росту. </a:t>
            </a:r>
          </a:p>
        </p:txBody>
      </p:sp>
    </p:spTree>
    <p:extLst>
      <p:ext uri="{BB962C8B-B14F-4D97-AF65-F5344CB8AC3E}">
        <p14:creationId xmlns:p14="http://schemas.microsoft.com/office/powerpoint/2010/main" val="183655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7714" y="261258"/>
            <a:ext cx="11364685" cy="5479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Незважаючи на те, що </a:t>
            </a:r>
            <a:r>
              <a:rPr lang="uk-UA" i="1" dirty="0"/>
              <a:t>когнітивна та гуманістична </a:t>
            </a:r>
            <a:r>
              <a:rPr lang="uk-UA" dirty="0"/>
              <a:t>психотерапії використовують різний концептуальний апарат до питання про природу тривожності, їх погляди на її виникнення схожі – тривожність виникає при зіткненні з новим досвідом, що не узгоджується з уявленнями людини, загрожує </a:t>
            </a:r>
            <a:r>
              <a:rPr lang="uk-UA" dirty="0" smtClean="0"/>
              <a:t>їм.  </a:t>
            </a:r>
          </a:p>
          <a:p>
            <a:pPr marL="0" indent="0">
              <a:buNone/>
            </a:pPr>
            <a:r>
              <a:rPr lang="uk-UA" dirty="0" smtClean="0"/>
              <a:t>1) </a:t>
            </a:r>
            <a:r>
              <a:rPr lang="uk-UA" dirty="0" err="1" smtClean="0"/>
              <a:t>Дж</a:t>
            </a:r>
            <a:r>
              <a:rPr lang="uk-UA" dirty="0"/>
              <a:t>. </a:t>
            </a:r>
            <a:r>
              <a:rPr lang="uk-UA" dirty="0" err="1"/>
              <a:t>Келлі</a:t>
            </a:r>
            <a:r>
              <a:rPr lang="uk-UA" dirty="0"/>
              <a:t> визначав тривожність, як поняття того, що події, з якими зіштовхується людина лежать поза діапазоном застосовності її особистої системи пізнавальних конструктів. </a:t>
            </a:r>
            <a:r>
              <a:rPr lang="uk-UA" dirty="0" smtClean="0"/>
              <a:t>тривога </a:t>
            </a:r>
            <a:r>
              <a:rPr lang="uk-UA" dirty="0"/>
              <a:t>є результатом усвідомлення, що існуючі конструкти не можуть бути застосовані для передбачення всіх подій з якими зіштовхується людина.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Тривожність </a:t>
            </a:r>
            <a:r>
              <a:rPr lang="uk-UA" dirty="0"/>
              <a:t>виникає тоді, коли людина усвідомлює, що в неї немає адекватних конструктів, за допомогою яких можна інтерпретувати події.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2) К</a:t>
            </a:r>
            <a:r>
              <a:rPr lang="uk-UA" dirty="0"/>
              <a:t>. </a:t>
            </a:r>
            <a:r>
              <a:rPr lang="uk-UA" dirty="0" err="1"/>
              <a:t>Роджерс</a:t>
            </a:r>
            <a:r>
              <a:rPr lang="uk-UA" dirty="0"/>
              <a:t>, бачив джерело тривожності в зустрічі суб'єкта з досвідом, який, якщо його допустити до усвідомлення, може загрожувати уявленню людини про себе, тоді виникає почуття тривожності без усвідомлення причини. Несвідомі реакції на цей досвід, викликають психофізіологічні зміни.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Відповідно до поглядів </a:t>
            </a:r>
            <a:r>
              <a:rPr lang="uk-UA" i="1" dirty="0" err="1"/>
              <a:t>біхевіористів</a:t>
            </a:r>
            <a:r>
              <a:rPr lang="uk-UA" dirty="0"/>
              <a:t>  та представників її більш сучасних </a:t>
            </a:r>
            <a:r>
              <a:rPr lang="uk-UA" dirty="0" err="1"/>
              <a:t>відгалужень</a:t>
            </a:r>
            <a:r>
              <a:rPr lang="uk-UA" dirty="0"/>
              <a:t>, тривожність і страх – дуже близькі явища, вони є емоційними реакціями, що виникають на основі умовного рефлексу. Вони, у свою чергу, створюють ґрунт для широкого репертуару інструментальних реакцій уникнення, на основі яких і відбувається соціалізація індивіда, виникають (у випадку закріплення неадаптивних форм) невротичні порушення.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000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15620</TotalTime>
  <Words>3609</Words>
  <Application>Microsoft Office PowerPoint</Application>
  <PresentationFormat>Широкоэкранный</PresentationFormat>
  <Paragraphs>302</Paragraphs>
  <Slides>49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Лекція 3-5</vt:lpstr>
      <vt:lpstr>Презентация PowerPoint</vt:lpstr>
      <vt:lpstr>Презентация PowerPoint</vt:lpstr>
      <vt:lpstr>негативні  емоційні стани</vt:lpstr>
      <vt:lpstr>Тривожність в різних теоріях та підходах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Ознаки тривожності</vt:lpstr>
      <vt:lpstr>Стрес </vt:lpstr>
      <vt:lpstr>Стрес</vt:lpstr>
      <vt:lpstr>Стресова реакція  має різний прояв у різних людей</vt:lpstr>
      <vt:lpstr>Типи стресу</vt:lpstr>
      <vt:lpstr>Види стресу</vt:lpstr>
      <vt:lpstr>Стадії стресу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Гостра реакція на стрес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Посттравматичний стресовий розлад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Причини виникнення професійного вигорання</vt:lpstr>
      <vt:lpstr>Фази вигорання</vt:lpstr>
      <vt:lpstr>прояви\стадії вигорання.  Перша стадія </vt:lpstr>
      <vt:lpstr>Друга стадія</vt:lpstr>
      <vt:lpstr>Третя стадія</vt:lpstr>
      <vt:lpstr>Психофізичні симптоми вигорання</vt:lpstr>
      <vt:lpstr>Соціально-психологічні симптоми вигорання</vt:lpstr>
      <vt:lpstr>Поведінкові симптоми вигорання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</dc:title>
  <dc:creator>Acer</dc:creator>
  <cp:lastModifiedBy>Acer</cp:lastModifiedBy>
  <cp:revision>31</cp:revision>
  <dcterms:created xsi:type="dcterms:W3CDTF">2023-03-03T16:55:16Z</dcterms:created>
  <dcterms:modified xsi:type="dcterms:W3CDTF">2023-09-13T07:33:12Z</dcterms:modified>
</cp:coreProperties>
</file>