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9" r:id="rId2"/>
    <p:sldId id="277" r:id="rId3"/>
    <p:sldId id="265" r:id="rId4"/>
    <p:sldId id="301" r:id="rId5"/>
    <p:sldId id="302" r:id="rId6"/>
    <p:sldId id="304" r:id="rId7"/>
    <p:sldId id="303" r:id="rId8"/>
    <p:sldId id="299" r:id="rId9"/>
    <p:sldId id="258" r:id="rId10"/>
    <p:sldId id="260" r:id="rId11"/>
    <p:sldId id="272" r:id="rId12"/>
    <p:sldId id="306" r:id="rId13"/>
    <p:sldId id="268" r:id="rId14"/>
    <p:sldId id="309" r:id="rId15"/>
    <p:sldId id="307" r:id="rId16"/>
    <p:sldId id="276" r:id="rId17"/>
    <p:sldId id="310" r:id="rId18"/>
    <p:sldId id="275" r:id="rId19"/>
    <p:sldId id="311" r:id="rId20"/>
    <p:sldId id="312" r:id="rId21"/>
    <p:sldId id="296" r:id="rId22"/>
    <p:sldId id="297" r:id="rId23"/>
    <p:sldId id="274" r:id="rId24"/>
    <p:sldId id="313" r:id="rId25"/>
    <p:sldId id="298" r:id="rId26"/>
    <p:sldId id="266" r:id="rId27"/>
    <p:sldId id="31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F4E5806-4E5E-4B09-AAB4-C994A9302121}">
          <p14:sldIdLst>
            <p14:sldId id="259"/>
            <p14:sldId id="277"/>
            <p14:sldId id="265"/>
            <p14:sldId id="301"/>
            <p14:sldId id="302"/>
            <p14:sldId id="304"/>
            <p14:sldId id="303"/>
            <p14:sldId id="299"/>
            <p14:sldId id="258"/>
            <p14:sldId id="260"/>
            <p14:sldId id="272"/>
            <p14:sldId id="306"/>
            <p14:sldId id="268"/>
            <p14:sldId id="309"/>
            <p14:sldId id="307"/>
            <p14:sldId id="276"/>
            <p14:sldId id="310"/>
            <p14:sldId id="275"/>
            <p14:sldId id="311"/>
            <p14:sldId id="312"/>
            <p14:sldId id="296"/>
            <p14:sldId id="297"/>
            <p14:sldId id="274"/>
            <p14:sldId id="313"/>
            <p14:sldId id="298"/>
            <p14:sldId id="266"/>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p:cViewPr varScale="1">
        <p:scale>
          <a:sx n="110" d="100"/>
          <a:sy n="110" d="100"/>
        </p:scale>
        <p:origin x="162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D4D16-E86B-4AAF-B25C-E9E16E1DF999}" type="datetimeFigureOut">
              <a:rPr lang="ru-RU" smtClean="0"/>
              <a:pPr/>
              <a:t>20.05.2021</a:t>
            </a:fld>
            <a:endParaRPr lang="ru-R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DC0FB-1CEA-44BE-928F-EE075B7FEE1F}" type="slidenum">
              <a:rPr lang="ru-RU" smtClean="0"/>
              <a:pPr/>
              <a:t>‹#›</a:t>
            </a:fld>
            <a:endParaRPr lang="ru-RU" dirty="0"/>
          </a:p>
        </p:txBody>
      </p:sp>
    </p:spTree>
    <p:extLst>
      <p:ext uri="{BB962C8B-B14F-4D97-AF65-F5344CB8AC3E}">
        <p14:creationId xmlns:p14="http://schemas.microsoft.com/office/powerpoint/2010/main" val="183596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3BDC0FB-1CEA-44BE-928F-EE075B7FEE1F}" type="slidenum">
              <a:rPr lang="ru-RU" smtClean="0"/>
              <a:pPr/>
              <a:t>11</a:t>
            </a:fld>
            <a:endParaRPr lang="ru-RU" dirty="0"/>
          </a:p>
        </p:txBody>
      </p:sp>
    </p:spTree>
    <p:extLst>
      <p:ext uri="{BB962C8B-B14F-4D97-AF65-F5344CB8AC3E}">
        <p14:creationId xmlns:p14="http://schemas.microsoft.com/office/powerpoint/2010/main" val="3891179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3BDC0FB-1CEA-44BE-928F-EE075B7FEE1F}" type="slidenum">
              <a:rPr lang="ru-RU" smtClean="0"/>
              <a:pPr/>
              <a:t>25</a:t>
            </a:fld>
            <a:endParaRPr lang="ru-RU" dirty="0"/>
          </a:p>
        </p:txBody>
      </p:sp>
    </p:spTree>
    <p:extLst>
      <p:ext uri="{BB962C8B-B14F-4D97-AF65-F5344CB8AC3E}">
        <p14:creationId xmlns:p14="http://schemas.microsoft.com/office/powerpoint/2010/main" val="120156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3BDC0FB-1CEA-44BE-928F-EE075B7FEE1F}" type="slidenum">
              <a:rPr lang="ru-RU" smtClean="0"/>
              <a:pPr/>
              <a:t>12</a:t>
            </a:fld>
            <a:endParaRPr lang="ru-RU" dirty="0"/>
          </a:p>
        </p:txBody>
      </p:sp>
    </p:spTree>
    <p:extLst>
      <p:ext uri="{BB962C8B-B14F-4D97-AF65-F5344CB8AC3E}">
        <p14:creationId xmlns:p14="http://schemas.microsoft.com/office/powerpoint/2010/main" val="179408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3BDC0FB-1CEA-44BE-928F-EE075B7FEE1F}" type="slidenum">
              <a:rPr lang="ru-RU" smtClean="0"/>
              <a:pPr/>
              <a:t>14</a:t>
            </a:fld>
            <a:endParaRPr lang="ru-RU" dirty="0"/>
          </a:p>
        </p:txBody>
      </p:sp>
    </p:spTree>
    <p:extLst>
      <p:ext uri="{BB962C8B-B14F-4D97-AF65-F5344CB8AC3E}">
        <p14:creationId xmlns:p14="http://schemas.microsoft.com/office/powerpoint/2010/main" val="427106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3BDC0FB-1CEA-44BE-928F-EE075B7FEE1F}" type="slidenum">
              <a:rPr lang="ru-RU" smtClean="0"/>
              <a:pPr/>
              <a:t>16</a:t>
            </a:fld>
            <a:endParaRPr lang="ru-RU" dirty="0"/>
          </a:p>
        </p:txBody>
      </p:sp>
    </p:spTree>
    <p:extLst>
      <p:ext uri="{BB962C8B-B14F-4D97-AF65-F5344CB8AC3E}">
        <p14:creationId xmlns:p14="http://schemas.microsoft.com/office/powerpoint/2010/main" val="230371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3BDC0FB-1CEA-44BE-928F-EE075B7FEE1F}" type="slidenum">
              <a:rPr lang="ru-RU" smtClean="0"/>
              <a:pPr/>
              <a:t>18</a:t>
            </a:fld>
            <a:endParaRPr lang="ru-RU" dirty="0"/>
          </a:p>
        </p:txBody>
      </p:sp>
    </p:spTree>
    <p:extLst>
      <p:ext uri="{BB962C8B-B14F-4D97-AF65-F5344CB8AC3E}">
        <p14:creationId xmlns:p14="http://schemas.microsoft.com/office/powerpoint/2010/main" val="172392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3BDC0FB-1CEA-44BE-928F-EE075B7FEE1F}" type="slidenum">
              <a:rPr lang="ru-RU" smtClean="0"/>
              <a:pPr/>
              <a:t>21</a:t>
            </a:fld>
            <a:endParaRPr lang="ru-RU" dirty="0"/>
          </a:p>
        </p:txBody>
      </p:sp>
    </p:spTree>
    <p:extLst>
      <p:ext uri="{BB962C8B-B14F-4D97-AF65-F5344CB8AC3E}">
        <p14:creationId xmlns:p14="http://schemas.microsoft.com/office/powerpoint/2010/main" val="384193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3BDC0FB-1CEA-44BE-928F-EE075B7FEE1F}" type="slidenum">
              <a:rPr lang="ru-RU" smtClean="0"/>
              <a:pPr/>
              <a:t>22</a:t>
            </a:fld>
            <a:endParaRPr lang="ru-RU" dirty="0"/>
          </a:p>
        </p:txBody>
      </p:sp>
    </p:spTree>
    <p:extLst>
      <p:ext uri="{BB962C8B-B14F-4D97-AF65-F5344CB8AC3E}">
        <p14:creationId xmlns:p14="http://schemas.microsoft.com/office/powerpoint/2010/main" val="41930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3BDC0FB-1CEA-44BE-928F-EE075B7FEE1F}" type="slidenum">
              <a:rPr lang="ru-RU" smtClean="0"/>
              <a:pPr/>
              <a:t>23</a:t>
            </a:fld>
            <a:endParaRPr lang="ru-RU" dirty="0"/>
          </a:p>
        </p:txBody>
      </p:sp>
    </p:spTree>
    <p:extLst>
      <p:ext uri="{BB962C8B-B14F-4D97-AF65-F5344CB8AC3E}">
        <p14:creationId xmlns:p14="http://schemas.microsoft.com/office/powerpoint/2010/main" val="96851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3BDC0FB-1CEA-44BE-928F-EE075B7FEE1F}" type="slidenum">
              <a:rPr lang="ru-RU" smtClean="0"/>
              <a:pPr/>
              <a:t>24</a:t>
            </a:fld>
            <a:endParaRPr lang="ru-RU" dirty="0"/>
          </a:p>
        </p:txBody>
      </p:sp>
    </p:spTree>
    <p:extLst>
      <p:ext uri="{BB962C8B-B14F-4D97-AF65-F5344CB8AC3E}">
        <p14:creationId xmlns:p14="http://schemas.microsoft.com/office/powerpoint/2010/main" val="2465287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ru-RU"/>
              <a:t>Образец заголовка</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EEA25281-96A2-41DD-A12B-91A3730A1F12}" type="datetimeFigureOut">
              <a:rPr lang="uk-UA" smtClean="0"/>
              <a:pPr/>
              <a:t>20.05.2021</a:t>
            </a:fld>
            <a:endParaRPr lang="uk-UA"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uk-UA"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5119175E-F20C-4F5D-A389-AC1D2996044A}" type="slidenum">
              <a:rPr lang="uk-UA" smtClean="0"/>
              <a:pPr/>
              <a:t>‹#›</a:t>
            </a:fld>
            <a:endParaRPr lang="uk-UA"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5998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185909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248330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119175E-F20C-4F5D-A389-AC1D2996044A}" type="slidenum">
              <a:rPr lang="uk-UA" smtClean="0"/>
              <a:pPr/>
              <a:t>‹#›</a:t>
            </a:fld>
            <a:endParaRPr lang="uk-UA"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4128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2833691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1155899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930682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4259166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3957839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231912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249946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390182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384885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250602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514352" y="2861733"/>
            <a:ext cx="3816534"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4495477" y="2861733"/>
            <a:ext cx="3816535"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286007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400536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257353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394021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A25281-96A2-41DD-A12B-91A3730A1F12}" type="datetimeFigureOut">
              <a:rPr lang="uk-UA" smtClean="0"/>
              <a:pPr/>
              <a:t>20.05.2021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9505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EEA25281-96A2-41DD-A12B-91A3730A1F12}" type="datetimeFigureOut">
              <a:rPr lang="uk-UA" smtClean="0"/>
              <a:pPr/>
              <a:t>20.05.2021</a:t>
            </a:fld>
            <a:endParaRPr lang="uk-UA"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uk-UA"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5119175E-F20C-4F5D-A389-AC1D2996044A}" type="slidenum">
              <a:rPr lang="uk-UA" smtClean="0"/>
              <a:pPr/>
              <a:t>‹#›</a:t>
            </a:fld>
            <a:endParaRPr lang="uk-UA" dirty="0"/>
          </a:p>
        </p:txBody>
      </p:sp>
    </p:spTree>
    <p:extLst>
      <p:ext uri="{BB962C8B-B14F-4D97-AF65-F5344CB8AC3E}">
        <p14:creationId xmlns:p14="http://schemas.microsoft.com/office/powerpoint/2010/main" val="4275245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uk-UA" dirty="0">
              <a:latin typeface="Verdana" pitchFamily="34" charset="0"/>
            </a:endParaRPr>
          </a:p>
        </p:txBody>
      </p:sp>
      <p:cxnSp>
        <p:nvCxnSpPr>
          <p:cNvPr id="10" name="Прямая соединительная линия 9"/>
          <p:cNvCxnSpPr/>
          <p:nvPr/>
        </p:nvCxnSpPr>
        <p:spPr>
          <a:xfrm>
            <a:off x="698500" y="10050463"/>
            <a:ext cx="616585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4342" name="Прямоугольник 3"/>
          <p:cNvSpPr>
            <a:spLocks noChangeArrowheads="1"/>
          </p:cNvSpPr>
          <p:nvPr/>
        </p:nvSpPr>
        <p:spPr bwMode="auto">
          <a:xfrm>
            <a:off x="611560" y="2060848"/>
            <a:ext cx="6833922" cy="938719"/>
          </a:xfrm>
          <a:prstGeom prst="rect">
            <a:avLst/>
          </a:prstGeom>
          <a:noFill/>
          <a:ln w="9525">
            <a:noFill/>
            <a:miter lim="800000"/>
            <a:headEnd/>
            <a:tailEnd/>
          </a:ln>
        </p:spPr>
        <p:txBody>
          <a:bodyPr wrap="none">
            <a:spAutoFit/>
          </a:bodyPr>
          <a:lstStyle/>
          <a:p>
            <a:pPr algn="ctr"/>
            <a:r>
              <a:rPr lang="en-US" sz="5500" dirty="0">
                <a:solidFill>
                  <a:srgbClr val="FF3300"/>
                </a:solidFill>
                <a:latin typeface="Verdana" pitchFamily="34" charset="0"/>
              </a:rPr>
              <a:t>Time management</a:t>
            </a:r>
          </a:p>
        </p:txBody>
      </p:sp>
      <p:sp>
        <p:nvSpPr>
          <p:cNvPr id="2" name="TextBox 1"/>
          <p:cNvSpPr txBox="1"/>
          <p:nvPr/>
        </p:nvSpPr>
        <p:spPr>
          <a:xfrm>
            <a:off x="1187624" y="3186262"/>
            <a:ext cx="7237586" cy="600164"/>
          </a:xfrm>
          <a:prstGeom prst="rect">
            <a:avLst/>
          </a:prstGeom>
          <a:noFill/>
        </p:spPr>
        <p:txBody>
          <a:bodyPr wrap="square" rtlCol="0">
            <a:spAutoFit/>
          </a:bodyPr>
          <a:lstStyle/>
          <a:p>
            <a:pPr algn="ctr"/>
            <a:r>
              <a:rPr lang="uk-UA" sz="3300" dirty="0">
                <a:solidFill>
                  <a:srgbClr val="FF3300"/>
                </a:solidFill>
                <a:latin typeface="+mj-lt"/>
              </a:rPr>
              <a:t>Планування. Самодисципліна.</a:t>
            </a:r>
            <a:r>
              <a:rPr lang="uk-UA" sz="3300" b="1" dirty="0">
                <a:solidFill>
                  <a:srgbClr val="FF3300"/>
                </a:solidFill>
                <a:latin typeface="+mj-lt"/>
              </a:rPr>
              <a:t> </a:t>
            </a:r>
          </a:p>
        </p:txBody>
      </p:sp>
    </p:spTree>
    <p:extLst>
      <p:ext uri="{BB962C8B-B14F-4D97-AF65-F5344CB8AC3E}">
        <p14:creationId xmlns:p14="http://schemas.microsoft.com/office/powerpoint/2010/main" val="305361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395536" y="741055"/>
            <a:ext cx="7560840" cy="651525"/>
          </a:xfrm>
          <a:prstGeom prst="rect">
            <a:avLst/>
          </a:prstGeom>
          <a:noFill/>
        </p:spPr>
        <p:txBody>
          <a:bodyPr wrap="square" rtlCol="0">
            <a:spAutoFit/>
          </a:bodyPr>
          <a:lstStyle/>
          <a:p>
            <a:pPr algn="ctr">
              <a:lnSpc>
                <a:spcPct val="150000"/>
              </a:lnSpc>
            </a:pPr>
            <a:r>
              <a:rPr lang="en-US" sz="2800" b="1" dirty="0">
                <a:solidFill>
                  <a:schemeClr val="accent1"/>
                </a:solidFill>
                <a:latin typeface="Verdana" panose="020B0604030504040204" pitchFamily="34" charset="0"/>
                <a:ea typeface="Verdana" panose="020B0604030504040204" pitchFamily="34" charset="0"/>
                <a:cs typeface="Verdana" panose="020B0604030504040204" pitchFamily="34" charset="0"/>
              </a:rPr>
              <a:t>SMART</a:t>
            </a:r>
            <a:r>
              <a:rPr lang="uk-UA" sz="2800" b="1" dirty="0">
                <a:solidFill>
                  <a:schemeClr val="accent1"/>
                </a:solidFill>
                <a:latin typeface="Verdana" panose="020B0604030504040204" pitchFamily="34" charset="0"/>
                <a:ea typeface="Verdana" panose="020B0604030504040204" pitchFamily="34" charset="0"/>
                <a:cs typeface="Verdana" panose="020B0604030504040204" pitchFamily="34" charset="0"/>
              </a:rPr>
              <a:t> цілі</a:t>
            </a:r>
          </a:p>
        </p:txBody>
      </p:sp>
      <p:sp>
        <p:nvSpPr>
          <p:cNvPr id="8" name="TextBox 7"/>
          <p:cNvSpPr txBox="1"/>
          <p:nvPr/>
        </p:nvSpPr>
        <p:spPr>
          <a:xfrm>
            <a:off x="179512" y="1844824"/>
            <a:ext cx="8755663" cy="2786340"/>
          </a:xfrm>
          <a:prstGeom prst="rect">
            <a:avLst/>
          </a:prstGeom>
          <a:noFill/>
        </p:spPr>
        <p:txBody>
          <a:bodyPr wrap="square" rtlCol="0">
            <a:spAutoFit/>
          </a:bodyPr>
          <a:lstStyle/>
          <a:p>
            <a:pPr>
              <a:lnSpc>
                <a:spcPct val="150000"/>
              </a:lnSpc>
            </a:pP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Ваші цілі повинні відповідати принципам </a:t>
            </a:r>
            <a:r>
              <a:rPr lang="en-US" sz="1700" dirty="0">
                <a:solidFill>
                  <a:srgbClr val="003300"/>
                </a:solidFill>
                <a:latin typeface="Verdana" panose="020B0604030504040204" pitchFamily="34" charset="0"/>
                <a:ea typeface="Verdana" panose="020B0604030504040204" pitchFamily="34" charset="0"/>
                <a:cs typeface="Verdana" panose="020B0604030504040204" pitchFamily="34" charset="0"/>
              </a:rPr>
              <a:t>SMART</a:t>
            </a: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a:t>
            </a:r>
            <a:endParaRPr lang="en-US" sz="1700" dirty="0">
              <a:solidFill>
                <a:srgbClr val="003300"/>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700" b="1" dirty="0">
                <a:solidFill>
                  <a:srgbClr val="003300"/>
                </a:solidFill>
                <a:latin typeface="Verdana" panose="020B0604030504040204" pitchFamily="34" charset="0"/>
                <a:ea typeface="Verdana" panose="020B0604030504040204" pitchFamily="34" charset="0"/>
                <a:cs typeface="Verdana" panose="020B0604030504040204" pitchFamily="34" charset="0"/>
              </a:rPr>
              <a:t>S –  </a:t>
            </a:r>
            <a:r>
              <a:rPr lang="uk-UA" sz="1700" b="1" dirty="0">
                <a:solidFill>
                  <a:srgbClr val="003300"/>
                </a:solidFill>
                <a:latin typeface="Verdana" panose="020B0604030504040204" pitchFamily="34" charset="0"/>
                <a:ea typeface="Verdana" panose="020B0604030504040204" pitchFamily="34" charset="0"/>
                <a:cs typeface="Verdana" panose="020B0604030504040204" pitchFamily="34" charset="0"/>
              </a:rPr>
              <a:t>Конкретна</a:t>
            </a:r>
            <a:r>
              <a:rPr lang="en-US" sz="1700" b="1" dirty="0">
                <a:solidFill>
                  <a:srgbClr val="003300"/>
                </a:solidFill>
                <a:latin typeface="Verdana" panose="020B0604030504040204" pitchFamily="34" charset="0"/>
                <a:ea typeface="Verdana" panose="020B0604030504040204" pitchFamily="34" charset="0"/>
                <a:cs typeface="Verdana" panose="020B0604030504040204" pitchFamily="34" charset="0"/>
              </a:rPr>
              <a:t> </a:t>
            </a:r>
            <a:r>
              <a:rPr lang="en-US" sz="1700" dirty="0">
                <a:solidFill>
                  <a:srgbClr val="003300"/>
                </a:solidFill>
                <a:latin typeface="Verdana" panose="020B0604030504040204" pitchFamily="34" charset="0"/>
                <a:ea typeface="Verdana" panose="020B0604030504040204" pitchFamily="34" charset="0"/>
                <a:cs typeface="Verdana" panose="020B0604030504040204" pitchFamily="34" charset="0"/>
              </a:rPr>
              <a:t>(</a:t>
            </a: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відповідати на запитання: що, чому, хто, де, який</a:t>
            </a:r>
            <a:r>
              <a:rPr lang="en-US" sz="1700" dirty="0">
                <a:solidFill>
                  <a:srgbClr val="003300"/>
                </a:solidFill>
                <a:latin typeface="Verdana" panose="020B0604030504040204" pitchFamily="34" charset="0"/>
                <a:ea typeface="Verdana" panose="020B0604030504040204" pitchFamily="34" charset="0"/>
                <a:cs typeface="Verdana" panose="020B0604030504040204" pitchFamily="34" charset="0"/>
              </a:rPr>
              <a:t>)</a:t>
            </a:r>
          </a:p>
          <a:p>
            <a:pPr>
              <a:lnSpc>
                <a:spcPct val="150000"/>
              </a:lnSpc>
            </a:pPr>
            <a:r>
              <a:rPr lang="en-US" sz="1700" b="1" dirty="0">
                <a:solidFill>
                  <a:srgbClr val="003300"/>
                </a:solidFill>
                <a:latin typeface="Verdana" panose="020B0604030504040204" pitchFamily="34" charset="0"/>
                <a:ea typeface="Verdana" panose="020B0604030504040204" pitchFamily="34" charset="0"/>
                <a:cs typeface="Verdana" panose="020B0604030504040204" pitchFamily="34" charset="0"/>
              </a:rPr>
              <a:t>M –  </a:t>
            </a:r>
            <a:r>
              <a:rPr lang="uk-UA" sz="1700" b="1" dirty="0">
                <a:solidFill>
                  <a:srgbClr val="003300"/>
                </a:solidFill>
                <a:latin typeface="Verdana" panose="020B0604030504040204" pitchFamily="34" charset="0"/>
                <a:ea typeface="Verdana" panose="020B0604030504040204" pitchFamily="34" charset="0"/>
                <a:cs typeface="Verdana" panose="020B0604030504040204" pitchFamily="34" charset="0"/>
              </a:rPr>
              <a:t>Вимірювана </a:t>
            </a: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(відповідати на запитання: як дізнатись що ціль досягнута?)</a:t>
            </a:r>
            <a:endParaRPr lang="en-US" sz="1700" dirty="0">
              <a:solidFill>
                <a:srgbClr val="003300"/>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700" b="1" dirty="0">
                <a:solidFill>
                  <a:srgbClr val="003300"/>
                </a:solidFill>
                <a:latin typeface="Verdana" panose="020B0604030504040204" pitchFamily="34" charset="0"/>
                <a:ea typeface="Verdana" panose="020B0604030504040204" pitchFamily="34" charset="0"/>
                <a:cs typeface="Verdana" panose="020B0604030504040204" pitchFamily="34" charset="0"/>
              </a:rPr>
              <a:t>A –  </a:t>
            </a:r>
            <a:r>
              <a:rPr lang="uk-UA" sz="1700" b="1" dirty="0">
                <a:solidFill>
                  <a:srgbClr val="003300"/>
                </a:solidFill>
                <a:latin typeface="Verdana" panose="020B0604030504040204" pitchFamily="34" charset="0"/>
                <a:ea typeface="Verdana" panose="020B0604030504040204" pitchFamily="34" charset="0"/>
                <a:cs typeface="Verdana" panose="020B0604030504040204" pitchFamily="34" charset="0"/>
              </a:rPr>
              <a:t>Досяжна </a:t>
            </a: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(відповідати на запитання: як я можу досягнути ціль?)</a:t>
            </a:r>
            <a:endParaRPr lang="en-US" sz="1700" dirty="0">
              <a:solidFill>
                <a:srgbClr val="003300"/>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700" b="1" dirty="0">
                <a:solidFill>
                  <a:srgbClr val="003300"/>
                </a:solidFill>
                <a:latin typeface="Verdana" panose="020B0604030504040204" pitchFamily="34" charset="0"/>
                <a:ea typeface="Verdana" panose="020B0604030504040204" pitchFamily="34" charset="0"/>
                <a:cs typeface="Verdana" panose="020B0604030504040204" pitchFamily="34" charset="0"/>
              </a:rPr>
              <a:t>R –  </a:t>
            </a:r>
            <a:r>
              <a:rPr lang="uk-UA" sz="1700" b="1" dirty="0">
                <a:solidFill>
                  <a:srgbClr val="003300"/>
                </a:solidFill>
                <a:latin typeface="Verdana" panose="020B0604030504040204" pitchFamily="34" charset="0"/>
                <a:ea typeface="Verdana" panose="020B0604030504040204" pitchFamily="34" charset="0"/>
                <a:cs typeface="Verdana" panose="020B0604030504040204" pitchFamily="34" charset="0"/>
              </a:rPr>
              <a:t>Релевантна </a:t>
            </a: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(відповідати на запитання: чи потрібна мені ця ціль?)</a:t>
            </a:r>
            <a:endParaRPr lang="en-US" sz="1700" dirty="0">
              <a:solidFill>
                <a:srgbClr val="003300"/>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700" b="1" dirty="0">
                <a:solidFill>
                  <a:srgbClr val="003300"/>
                </a:solidFill>
                <a:latin typeface="Verdana" panose="020B0604030504040204" pitchFamily="34" charset="0"/>
                <a:ea typeface="Verdana" panose="020B0604030504040204" pitchFamily="34" charset="0"/>
                <a:cs typeface="Verdana" panose="020B0604030504040204" pitchFamily="34" charset="0"/>
              </a:rPr>
              <a:t>T –  </a:t>
            </a:r>
            <a:r>
              <a:rPr lang="uk-UA" sz="1700" b="1" dirty="0">
                <a:solidFill>
                  <a:srgbClr val="003300"/>
                </a:solidFill>
                <a:latin typeface="Verdana" panose="020B0604030504040204" pitchFamily="34" charset="0"/>
                <a:ea typeface="Verdana" panose="020B0604030504040204" pitchFamily="34" charset="0"/>
                <a:cs typeface="Verdana" panose="020B0604030504040204" pitchFamily="34" charset="0"/>
              </a:rPr>
              <a:t>Визначена в часі </a:t>
            </a: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(відповідати на запитання: Коли?)</a:t>
            </a:r>
          </a:p>
        </p:txBody>
      </p:sp>
    </p:spTree>
    <p:extLst>
      <p:ext uri="{BB962C8B-B14F-4D97-AF65-F5344CB8AC3E}">
        <p14:creationId xmlns:p14="http://schemas.microsoft.com/office/powerpoint/2010/main" val="152017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0BED0036-7460-4E43-B943-F933D8719202}"/>
              </a:ext>
            </a:extLst>
          </p:cNvPr>
          <p:cNvSpPr txBox="1"/>
          <p:nvPr/>
        </p:nvSpPr>
        <p:spPr>
          <a:xfrm>
            <a:off x="323528" y="897687"/>
            <a:ext cx="7704856" cy="3939540"/>
          </a:xfrm>
          <a:prstGeom prst="rect">
            <a:avLst/>
          </a:prstGeom>
          <a:noFill/>
        </p:spPr>
        <p:txBody>
          <a:bodyPr wrap="square">
            <a:spAutoFit/>
          </a:bodyPr>
          <a:lstStyle/>
          <a:p>
            <a:pPr algn="ctr" eaLnBrk="1" hangingPunct="1"/>
            <a:r>
              <a:rPr lang="ru-RU" altLang="ru-RU" b="1" dirty="0">
                <a:solidFill>
                  <a:schemeClr val="accent1"/>
                </a:solidFill>
                <a:cs typeface="Arial" panose="020B0604020202020204" pitchFamily="34" charset="0"/>
              </a:rPr>
              <a:t> </a:t>
            </a:r>
            <a:r>
              <a:rPr lang="ru-RU" altLang="ru-RU" sz="2000" b="1" dirty="0">
                <a:solidFill>
                  <a:schemeClr val="accent1"/>
                </a:solidFill>
                <a:latin typeface="Verdana" panose="020B0604030504040204" pitchFamily="34" charset="0"/>
                <a:ea typeface="Verdana" panose="020B0604030504040204" pitchFamily="34" charset="0"/>
                <a:cs typeface="Arial" panose="020B0604020202020204" pitchFamily="34" charset="0"/>
              </a:rPr>
              <a:t>Управління цілями за принципом Парето:</a:t>
            </a:r>
          </a:p>
          <a:p>
            <a:pPr eaLnBrk="1" hangingPunct="1"/>
            <a:endParaRPr lang="ru-RU" altLang="ru-RU" b="1" dirty="0">
              <a:cs typeface="Arial" panose="020B0604020202020204" pitchFamily="34" charset="0"/>
            </a:endParaRPr>
          </a:p>
          <a:p>
            <a:pPr eaLnBrk="1" hangingPunct="1">
              <a:spcBef>
                <a:spcPts val="1200"/>
              </a:spcBef>
            </a:pPr>
            <a:r>
              <a:rPr lang="ru-RU" altLang="ru-RU" dirty="0">
                <a:latin typeface="Verdana" panose="020B0604030504040204" pitchFamily="34" charset="0"/>
                <a:ea typeface="Verdana" panose="020B0604030504040204" pitchFamily="34" charset="0"/>
                <a:cs typeface="Arial" panose="020B0604020202020204" pitchFamily="34" charset="0"/>
              </a:rPr>
              <a:t>1. Визначте всі справи, що сприяють досягненню відповідної цілі. </a:t>
            </a:r>
          </a:p>
          <a:p>
            <a:pPr eaLnBrk="1" hangingPunct="1">
              <a:spcBef>
                <a:spcPts val="1200"/>
              </a:spcBef>
            </a:pPr>
            <a:r>
              <a:rPr lang="ru-RU" altLang="ru-RU" dirty="0">
                <a:latin typeface="Verdana" panose="020B0604030504040204" pitchFamily="34" charset="0"/>
                <a:ea typeface="Verdana" panose="020B0604030504040204" pitchFamily="34" charset="0"/>
                <a:cs typeface="Arial" panose="020B0604020202020204" pitchFamily="34" charset="0"/>
              </a:rPr>
              <a:t>2. Визначте ступінь важливості кожної справи за її внеском у досягнення цілі.</a:t>
            </a:r>
          </a:p>
          <a:p>
            <a:pPr eaLnBrk="1" hangingPunct="1">
              <a:spcBef>
                <a:spcPts val="1200"/>
              </a:spcBef>
            </a:pPr>
            <a:r>
              <a:rPr lang="ru-RU" altLang="ru-RU" dirty="0">
                <a:latin typeface="Verdana" panose="020B0604030504040204" pitchFamily="34" charset="0"/>
                <a:ea typeface="Verdana" panose="020B0604030504040204" pitchFamily="34" charset="0"/>
                <a:cs typeface="Arial" panose="020B0604020202020204" pitchFamily="34" charset="0"/>
              </a:rPr>
              <a:t>3. Оберіть лише ті справи, які у сумі складуть ключові 80 % внеску у досягнення цілі. </a:t>
            </a:r>
          </a:p>
          <a:p>
            <a:pPr eaLnBrk="1" hangingPunct="1">
              <a:spcBef>
                <a:spcPts val="1200"/>
              </a:spcBef>
            </a:pPr>
            <a:r>
              <a:rPr lang="ru-RU" altLang="ru-RU" i="1" dirty="0">
                <a:latin typeface="Verdana" panose="020B0604030504040204" pitchFamily="34" charset="0"/>
                <a:ea typeface="Verdana" panose="020B0604030504040204" pitchFamily="34" charset="0"/>
                <a:cs typeface="Arial" panose="020B0604020202020204" pitchFamily="34" charset="0"/>
              </a:rPr>
              <a:t>Це і будуть ваші першочергові справи! </a:t>
            </a:r>
          </a:p>
          <a:p>
            <a:pPr eaLnBrk="1" hangingPunct="1">
              <a:spcBef>
                <a:spcPts val="1200"/>
              </a:spcBef>
            </a:pPr>
            <a:r>
              <a:rPr lang="ru-RU" altLang="ru-RU" dirty="0">
                <a:latin typeface="Verdana" panose="020B0604030504040204" pitchFamily="34" charset="0"/>
                <a:ea typeface="Verdana" panose="020B0604030504040204" pitchFamily="34" charset="0"/>
                <a:cs typeface="Arial" panose="020B0604020202020204" pitchFamily="34" charset="0"/>
              </a:rPr>
              <a:t>4. Справи, що лишились розподіліть за вжливістю та терміновістю.  </a:t>
            </a:r>
          </a:p>
        </p:txBody>
      </p:sp>
    </p:spTree>
    <p:extLst>
      <p:ext uri="{BB962C8B-B14F-4D97-AF65-F5344CB8AC3E}">
        <p14:creationId xmlns:p14="http://schemas.microsoft.com/office/powerpoint/2010/main" val="375292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08520" y="651818"/>
            <a:ext cx="8784976" cy="491738"/>
          </a:xfrm>
          <a:prstGeom prst="rect">
            <a:avLst/>
          </a:prstGeom>
          <a:noFill/>
        </p:spPr>
        <p:txBody>
          <a:bodyPr wrap="square" rtlCol="0">
            <a:spAutoFit/>
          </a:bodyPr>
          <a:lstStyle/>
          <a:p>
            <a:pPr algn="ctr">
              <a:lnSpc>
                <a:spcPct val="150000"/>
              </a:lnSpc>
            </a:pPr>
            <a:r>
              <a:rPr lang="uk-UA"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Напишіть лист собі</a:t>
            </a:r>
          </a:p>
        </p:txBody>
      </p:sp>
      <p:sp>
        <p:nvSpPr>
          <p:cNvPr id="2" name="TextBox 1"/>
          <p:cNvSpPr txBox="1"/>
          <p:nvPr/>
        </p:nvSpPr>
        <p:spPr>
          <a:xfrm>
            <a:off x="323528" y="1143556"/>
            <a:ext cx="8280920" cy="4462760"/>
          </a:xfrm>
          <a:prstGeom prst="rect">
            <a:avLst/>
          </a:prstGeom>
          <a:noFill/>
        </p:spPr>
        <p:txBody>
          <a:bodyPr wrap="square" rtlCol="0">
            <a:spAutoFit/>
          </a:bodyPr>
          <a:lstStyle/>
          <a:p>
            <a:pPr indent="-457200">
              <a:spcAft>
                <a:spcPts val="1200"/>
              </a:spcAft>
            </a:pPr>
            <a:r>
              <a:rPr lang="uk-UA" sz="1600" dirty="0">
                <a:solidFill>
                  <a:schemeClr val="accent3">
                    <a:lumMod val="50000"/>
                  </a:schemeClr>
                </a:solidFill>
                <a:latin typeface="Verdana" panose="020B0604030504040204" pitchFamily="34" charset="0"/>
                <a:ea typeface="Verdana" panose="020B0604030504040204" pitchFamily="34" charset="0"/>
              </a:rPr>
              <a:t>Продивіться свої далекострокові цілі, потім середньострокові. Виберіть 1 ціль короткострокової перспективи, котру Ви реально можете реалізувати. Досягнення цієї цілі має допомогти Вам досягнути іншу, більш глобальну ціль.</a:t>
            </a:r>
          </a:p>
          <a:p>
            <a:pPr>
              <a:spcAft>
                <a:spcPts val="1200"/>
              </a:spcAft>
            </a:pPr>
            <a:r>
              <a:rPr lang="uk-UA" sz="1600" dirty="0">
                <a:solidFill>
                  <a:schemeClr val="accent3">
                    <a:lumMod val="50000"/>
                  </a:schemeClr>
                </a:solidFill>
                <a:latin typeface="Verdana" panose="020B0604030504040204" pitchFamily="34" charset="0"/>
                <a:ea typeface="Verdana" panose="020B0604030504040204" pitchFamily="34" charset="0"/>
              </a:rPr>
              <a:t>Спробуйте уявити собі цю ціль. </a:t>
            </a:r>
          </a:p>
          <a:p>
            <a:pPr>
              <a:spcAft>
                <a:spcPts val="1200"/>
              </a:spcAft>
            </a:pPr>
            <a:r>
              <a:rPr lang="uk-UA" sz="1600" dirty="0">
                <a:solidFill>
                  <a:schemeClr val="accent3">
                    <a:lumMod val="50000"/>
                  </a:schemeClr>
                </a:solidFill>
                <a:latin typeface="Verdana" panose="020B0604030504040204" pitchFamily="34" charset="0"/>
                <a:ea typeface="Verdana" panose="020B0604030504040204" pitchFamily="34" charset="0"/>
              </a:rPr>
              <a:t>Написане Вами має бути максимально деталізовано, використовуйте методику </a:t>
            </a:r>
            <a:r>
              <a:rPr lang="en-US" sz="1600" dirty="0">
                <a:solidFill>
                  <a:schemeClr val="accent3">
                    <a:lumMod val="50000"/>
                  </a:schemeClr>
                </a:solidFill>
                <a:latin typeface="Verdana" panose="020B0604030504040204" pitchFamily="34" charset="0"/>
                <a:ea typeface="Verdana" panose="020B0604030504040204" pitchFamily="34" charset="0"/>
              </a:rPr>
              <a:t>SMART</a:t>
            </a:r>
            <a:r>
              <a:rPr lang="uk-UA" sz="1600" dirty="0">
                <a:solidFill>
                  <a:schemeClr val="accent3">
                    <a:lumMod val="50000"/>
                  </a:schemeClr>
                </a:solidFill>
                <a:latin typeface="Verdana" panose="020B0604030504040204" pitchFamily="34" charset="0"/>
                <a:ea typeface="Verdana" panose="020B0604030504040204" pitchFamily="34" charset="0"/>
              </a:rPr>
              <a:t>. Опишіть способи і методи як ви досягнете ціль. Не забувайте про принцип Парето. </a:t>
            </a:r>
          </a:p>
          <a:p>
            <a:pPr>
              <a:spcAft>
                <a:spcPts val="1200"/>
              </a:spcAft>
            </a:pPr>
            <a:r>
              <a:rPr lang="uk-UA" sz="1600" dirty="0">
                <a:solidFill>
                  <a:schemeClr val="accent3">
                    <a:lumMod val="50000"/>
                  </a:schemeClr>
                </a:solidFill>
                <a:latin typeface="Verdana" panose="020B0604030504040204" pitchFamily="34" charset="0"/>
                <a:ea typeface="Verdana" panose="020B0604030504040204" pitchFamily="34" charset="0"/>
              </a:rPr>
              <a:t>Пишіть у доконаному стилі, наче цілі вже досягнені.</a:t>
            </a:r>
          </a:p>
          <a:p>
            <a:pPr>
              <a:spcAft>
                <a:spcPts val="1200"/>
              </a:spcAft>
            </a:pPr>
            <a:r>
              <a:rPr lang="uk-UA" sz="1600" dirty="0">
                <a:solidFill>
                  <a:schemeClr val="accent3">
                    <a:lumMod val="50000"/>
                  </a:schemeClr>
                </a:solidFill>
                <a:latin typeface="Verdana" panose="020B0604030504040204" pitchFamily="34" charset="0"/>
                <a:ea typeface="Verdana" panose="020B0604030504040204" pitchFamily="34" charset="0"/>
              </a:rPr>
              <a:t>Напишіть собі побажання на майбутнє та запакуйте написане у конверт. Підпишіть у форматі: дата написання / дата відкриття. </a:t>
            </a:r>
          </a:p>
          <a:p>
            <a:pPr>
              <a:spcAft>
                <a:spcPts val="1200"/>
              </a:spcAft>
            </a:pPr>
            <a:r>
              <a:rPr lang="uk-UA" sz="1600" dirty="0">
                <a:solidFill>
                  <a:schemeClr val="accent3">
                    <a:lumMod val="50000"/>
                  </a:schemeClr>
                </a:solidFill>
                <a:latin typeface="Verdana" panose="020B0604030504040204" pitchFamily="34" charset="0"/>
                <a:ea typeface="Verdana" panose="020B0604030504040204" pitchFamily="34" charset="0"/>
              </a:rPr>
              <a:t>Збережіть лист у важливому для Вас місці, яке періодично буде потрапляти Вам на очі. </a:t>
            </a:r>
          </a:p>
          <a:p>
            <a:pPr>
              <a:spcAft>
                <a:spcPts val="1200"/>
              </a:spcAft>
            </a:pPr>
            <a:r>
              <a:rPr lang="uk-UA" sz="1600" dirty="0">
                <a:solidFill>
                  <a:schemeClr val="accent3">
                    <a:lumMod val="50000"/>
                  </a:schemeClr>
                </a:solidFill>
                <a:latin typeface="Verdana" panose="020B0604030504040204" pitchFamily="34" charset="0"/>
                <a:ea typeface="Verdana" panose="020B0604030504040204" pitchFamily="34" charset="0"/>
              </a:rPr>
              <a:t>Розпакуйте лист у визначений вами строк!</a:t>
            </a:r>
            <a:endParaRPr lang="ru-RU" sz="1600" dirty="0">
              <a:solidFill>
                <a:schemeClr val="accent3">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9199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58714" y="647732"/>
            <a:ext cx="8784976" cy="491738"/>
          </a:xfrm>
          <a:prstGeom prst="rect">
            <a:avLst/>
          </a:prstGeom>
          <a:noFill/>
        </p:spPr>
        <p:txBody>
          <a:bodyPr wrap="square" rtlCol="0">
            <a:spAutoFit/>
          </a:bodyPr>
          <a:lstStyle/>
          <a:p>
            <a:pPr algn="ctr">
              <a:lnSpc>
                <a:spcPct val="150000"/>
              </a:lnSpc>
            </a:pPr>
            <a:r>
              <a:rPr lang="uk-UA" sz="2000" b="1" dirty="0">
                <a:solidFill>
                  <a:srgbClr val="003300"/>
                </a:solidFill>
                <a:latin typeface="Verdana" panose="020B0604030504040204" pitchFamily="34" charset="0"/>
                <a:ea typeface="Verdana" panose="020B0604030504040204" pitchFamily="34" charset="0"/>
                <a:cs typeface="Verdana" panose="020B0604030504040204" pitchFamily="34" charset="0"/>
              </a:rPr>
              <a:t>Біологічні особливості часу (хронотипи):</a:t>
            </a:r>
          </a:p>
        </p:txBody>
      </p:sp>
      <p:sp>
        <p:nvSpPr>
          <p:cNvPr id="8" name="TextBox 7"/>
          <p:cNvSpPr txBox="1"/>
          <p:nvPr/>
        </p:nvSpPr>
        <p:spPr>
          <a:xfrm>
            <a:off x="208825" y="1704260"/>
            <a:ext cx="8755663" cy="2400657"/>
          </a:xfrm>
          <a:prstGeom prst="rect">
            <a:avLst/>
          </a:prstGeom>
          <a:noFill/>
        </p:spPr>
        <p:txBody>
          <a:bodyPr wrap="square" rtlCol="0">
            <a:spAutoFit/>
          </a:bodyPr>
          <a:lstStyle/>
          <a:p>
            <a:pPr>
              <a:spcAft>
                <a:spcPts val="2400"/>
              </a:spcAft>
            </a:pPr>
            <a:r>
              <a:rPr lang="uk-UA" sz="1400" dirty="0">
                <a:solidFill>
                  <a:srgbClr val="003300"/>
                </a:solidFill>
                <a:latin typeface="Verdana" panose="020B0604030504040204" pitchFamily="34" charset="0"/>
                <a:ea typeface="Verdana" panose="020B0604030504040204" pitchFamily="34" charset="0"/>
                <a:cs typeface="Verdana" panose="020B0604030504040204" pitchFamily="34" charset="0"/>
              </a:rPr>
              <a:t>6:00-10:00 – Короткострокова память</a:t>
            </a:r>
          </a:p>
          <a:p>
            <a:pPr>
              <a:spcAft>
                <a:spcPts val="2400"/>
              </a:spcAft>
            </a:pPr>
            <a:r>
              <a:rPr lang="uk-UA" sz="1400" dirty="0">
                <a:solidFill>
                  <a:srgbClr val="003300"/>
                </a:solidFill>
                <a:latin typeface="Verdana" panose="020B0604030504040204" pitchFamily="34" charset="0"/>
                <a:ea typeface="Verdana" panose="020B0604030504040204" pitchFamily="34" charset="0"/>
                <a:cs typeface="Verdana" panose="020B0604030504040204" pitchFamily="34" charset="0"/>
              </a:rPr>
              <a:t>8:00-12:00 – Розумова память </a:t>
            </a:r>
          </a:p>
          <a:p>
            <a:pPr>
              <a:spcAft>
                <a:spcPts val="2400"/>
              </a:spcAft>
            </a:pPr>
            <a:r>
              <a:rPr lang="uk-UA" sz="1400" dirty="0">
                <a:solidFill>
                  <a:srgbClr val="003300"/>
                </a:solidFill>
                <a:latin typeface="Verdana" panose="020B0604030504040204" pitchFamily="34" charset="0"/>
                <a:ea typeface="Verdana" panose="020B0604030504040204" pitchFamily="34" charset="0"/>
                <a:cs typeface="Verdana" panose="020B0604030504040204" pitchFamily="34" charset="0"/>
              </a:rPr>
              <a:t>13:00-16:00 – Довгострокова память</a:t>
            </a:r>
          </a:p>
          <a:p>
            <a:pPr>
              <a:spcAft>
                <a:spcPts val="2400"/>
              </a:spcAft>
            </a:pPr>
            <a:r>
              <a:rPr lang="uk-UA" sz="1400" dirty="0">
                <a:solidFill>
                  <a:srgbClr val="003300"/>
                </a:solidFill>
                <a:latin typeface="Verdana" panose="020B0604030504040204" pitchFamily="34" charset="0"/>
                <a:ea typeface="Verdana" panose="020B0604030504040204" pitchFamily="34" charset="0"/>
                <a:cs typeface="Verdana" panose="020B0604030504040204" pitchFamily="34" charset="0"/>
              </a:rPr>
              <a:t>14:00-18:00 – Ручна, механічна робота</a:t>
            </a:r>
          </a:p>
          <a:p>
            <a:pPr>
              <a:spcAft>
                <a:spcPts val="2400"/>
              </a:spcAft>
            </a:pPr>
            <a:r>
              <a:rPr lang="uk-UA" sz="1400" dirty="0">
                <a:solidFill>
                  <a:srgbClr val="003300"/>
                </a:solidFill>
                <a:latin typeface="Verdana" panose="020B0604030504040204" pitchFamily="34" charset="0"/>
                <a:ea typeface="Verdana" panose="020B0604030504040204" pitchFamily="34" charset="0"/>
                <a:cs typeface="Verdana" panose="020B0604030504040204" pitchFamily="34" charset="0"/>
              </a:rPr>
              <a:t>16:00-21:00 – Пікова активність великих мязів</a:t>
            </a:r>
          </a:p>
        </p:txBody>
      </p:sp>
    </p:spTree>
    <p:extLst>
      <p:ext uri="{BB962C8B-B14F-4D97-AF65-F5344CB8AC3E}">
        <p14:creationId xmlns:p14="http://schemas.microsoft.com/office/powerpoint/2010/main" val="3489729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Прямоугольник 3">
            <a:extLst>
              <a:ext uri="{FF2B5EF4-FFF2-40B4-BE49-F238E27FC236}">
                <a16:creationId xmlns:a16="http://schemas.microsoft.com/office/drawing/2014/main" id="{1DDD3823-1809-4DAB-953B-C4A038DCFB50}"/>
              </a:ext>
            </a:extLst>
          </p:cNvPr>
          <p:cNvSpPr>
            <a:spLocks noChangeArrowheads="1"/>
          </p:cNvSpPr>
          <p:nvPr/>
        </p:nvSpPr>
        <p:spPr bwMode="auto">
          <a:xfrm>
            <a:off x="107504" y="764704"/>
            <a:ext cx="871378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altLang="ru-RU" sz="1600" dirty="0">
                <a:solidFill>
                  <a:schemeClr val="tx2"/>
                </a:solidFill>
                <a:latin typeface="Verdana" panose="020B0604030504040204" pitchFamily="34" charset="0"/>
                <a:ea typeface="Verdana" panose="020B0604030504040204" pitchFamily="34" charset="0"/>
              </a:rPr>
              <a:t>Ще на початку ХХ сторіччя стало відомо, що існують певні біологічні ритми, і саме вони вливають на психофізичний стан людини. </a:t>
            </a:r>
          </a:p>
          <a:p>
            <a:pPr algn="just" eaLnBrk="1" hangingPunct="1"/>
            <a:endParaRPr lang="ru-RU" altLang="ru-RU" sz="1600" dirty="0">
              <a:solidFill>
                <a:schemeClr val="tx2"/>
              </a:solidFill>
              <a:latin typeface="Verdana" panose="020B0604030504040204" pitchFamily="34" charset="0"/>
              <a:ea typeface="Verdana" panose="020B0604030504040204" pitchFamily="34" charset="0"/>
            </a:endParaRPr>
          </a:p>
          <a:p>
            <a:pPr algn="just" eaLnBrk="1" hangingPunct="1"/>
            <a:r>
              <a:rPr lang="ru-RU" sz="1600" dirty="0">
                <a:solidFill>
                  <a:schemeClr val="tx2"/>
                </a:solidFill>
                <a:latin typeface="Verdana" panose="020B0604030504040204" pitchFamily="34" charset="0"/>
                <a:ea typeface="Verdana" panose="020B0604030504040204" pitchFamily="34" charset="0"/>
              </a:rPr>
              <a:t>Найвідомішою є класифікація хронотипів людини за Г. Хільдебрандтом — поділ на </a:t>
            </a:r>
            <a:r>
              <a:rPr lang="ru-RU" sz="1600" b="1" dirty="0">
                <a:solidFill>
                  <a:schemeClr val="tx2"/>
                </a:solidFill>
                <a:latin typeface="Verdana" panose="020B0604030504040204" pitchFamily="34" charset="0"/>
                <a:ea typeface="Verdana" panose="020B0604030504040204" pitchFamily="34" charset="0"/>
              </a:rPr>
              <a:t>три типи</a:t>
            </a:r>
            <a:r>
              <a:rPr lang="ru-RU" sz="1600" dirty="0">
                <a:solidFill>
                  <a:schemeClr val="tx2"/>
                </a:solidFill>
                <a:latin typeface="Verdana" panose="020B0604030504040204" pitchFamily="34" charset="0"/>
                <a:ea typeface="Verdana" panose="020B0604030504040204" pitchFamily="34" charset="0"/>
              </a:rPr>
              <a:t>: ранковий (жайворонок), денний (голуб) і вечірній (сова).</a:t>
            </a:r>
          </a:p>
          <a:p>
            <a:pPr algn="just" eaLnBrk="1" hangingPunct="1"/>
            <a:endParaRPr lang="ru-RU" sz="1600" dirty="0">
              <a:solidFill>
                <a:schemeClr val="tx2"/>
              </a:solidFill>
              <a:latin typeface="Verdana" panose="020B0604030504040204" pitchFamily="34" charset="0"/>
              <a:ea typeface="Verdana" panose="020B0604030504040204" pitchFamily="34" charset="0"/>
            </a:endParaRPr>
          </a:p>
          <a:p>
            <a:pPr algn="just" eaLnBrk="1" hangingPunct="1"/>
            <a:r>
              <a:rPr lang="ru-RU" sz="1400" dirty="0">
                <a:solidFill>
                  <a:schemeClr val="tx2"/>
                </a:solidFill>
                <a:latin typeface="Verdana" panose="020B0604030504040204" pitchFamily="34" charset="0"/>
                <a:ea typeface="Verdana" panose="020B0604030504040204" pitchFamily="34" charset="0"/>
              </a:rPr>
              <a:t>За статистикою більшості психологів-дослідників із різних країн світу, близько 33% населення Землі є совами, 16% — жайворонки і 51% — голуби. Більшість людей належать до змішаних хронотипів. Серед жінок значно більший відсоток чистих типів, ніж серед чоловіків.</a:t>
            </a:r>
          </a:p>
          <a:p>
            <a:pPr algn="just" eaLnBrk="1" hangingPunct="1"/>
            <a:r>
              <a:rPr lang="ru-RU" sz="1400" i="1" dirty="0">
                <a:latin typeface="Verdana" panose="020B0604030504040204" pitchFamily="34" charset="0"/>
                <a:ea typeface="Verdana" panose="020B0604030504040204" pitchFamily="34" charset="0"/>
              </a:rPr>
              <a:t>В ізраїльській армії одним із обов’язкових пунктів особистої справи новобранця є опис його біологічного ритму.</a:t>
            </a:r>
          </a:p>
          <a:p>
            <a:pPr algn="just" eaLnBrk="1" hangingPunct="1"/>
            <a:endParaRPr lang="ru-RU" altLang="ru-RU" sz="1600" i="1" dirty="0">
              <a:solidFill>
                <a:schemeClr val="tx2"/>
              </a:solidFill>
              <a:latin typeface="Verdana" panose="020B0604030504040204" pitchFamily="34" charset="0"/>
              <a:ea typeface="Verdana" panose="020B0604030504040204" pitchFamily="34" charset="0"/>
            </a:endParaRPr>
          </a:p>
          <a:p>
            <a:pPr marL="285750" indent="-285750" algn="just" eaLnBrk="1" hangingPunct="1">
              <a:buFontTx/>
              <a:buChar char="-"/>
            </a:pPr>
            <a:r>
              <a:rPr lang="ru-RU" sz="1600" dirty="0">
                <a:latin typeface="Verdana" panose="020B0604030504040204" pitchFamily="34" charset="0"/>
                <a:ea typeface="Verdana" panose="020B0604030504040204" pitchFamily="34" charset="0"/>
              </a:rPr>
              <a:t>жайворонкам краще бути задіяними в робочих процесах з основним завантаженням у першій половині дня. Максимальна працездатність 10-11 година;</a:t>
            </a:r>
          </a:p>
          <a:p>
            <a:pPr marL="285750" indent="-285750" algn="just" eaLnBrk="1" hangingPunct="1">
              <a:buFontTx/>
              <a:buChar char="-"/>
            </a:pPr>
            <a:r>
              <a:rPr lang="ru-RU" sz="1600" dirty="0">
                <a:latin typeface="Verdana" panose="020B0604030504040204" pitchFamily="34" charset="0"/>
                <a:ea typeface="Verdana" panose="020B0604030504040204" pitchFamily="34" charset="0"/>
              </a:rPr>
              <a:t>сови показують кращий результат у вечірній період. Максимальна працездатність 20-22 година;</a:t>
            </a:r>
          </a:p>
          <a:p>
            <a:pPr marL="285750" indent="-285750" algn="just" eaLnBrk="1" hangingPunct="1">
              <a:buFontTx/>
              <a:buChar char="-"/>
            </a:pPr>
            <a:r>
              <a:rPr lang="ru-RU" sz="1600" dirty="0">
                <a:latin typeface="Verdana" panose="020B0604030504040204" pitchFamily="34" charset="0"/>
                <a:ea typeface="Verdana" panose="020B0604030504040204" pitchFamily="34" charset="0"/>
              </a:rPr>
              <a:t>голуби умовно працездатні протягом усього робочого дня.</a:t>
            </a:r>
            <a:endParaRPr lang="ru-RU" altLang="ru-RU" sz="1600" i="1" dirty="0">
              <a:solidFill>
                <a:schemeClr val="tx2"/>
              </a:solidFill>
              <a:latin typeface="Verdana" panose="020B0604030504040204" pitchFamily="34" charset="0"/>
              <a:ea typeface="Verdana" panose="020B0604030504040204" pitchFamily="34" charset="0"/>
            </a:endParaRPr>
          </a:p>
          <a:p>
            <a:pPr algn="just" eaLnBrk="1" hangingPunct="1"/>
            <a:endParaRPr lang="ru-RU" altLang="ru-RU" sz="1600" dirty="0">
              <a:solidFill>
                <a:schemeClr val="tx2"/>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DE39AAE4-0130-44A6-BB9E-6C78FF3D7F68}"/>
              </a:ext>
            </a:extLst>
          </p:cNvPr>
          <p:cNvSpPr txBox="1"/>
          <p:nvPr/>
        </p:nvSpPr>
        <p:spPr>
          <a:xfrm>
            <a:off x="431949" y="5699674"/>
            <a:ext cx="8064896" cy="553998"/>
          </a:xfrm>
          <a:prstGeom prst="rect">
            <a:avLst/>
          </a:prstGeom>
          <a:noFill/>
        </p:spPr>
        <p:txBody>
          <a:bodyPr wrap="square">
            <a:spAutoFit/>
          </a:bodyPr>
          <a:lstStyle/>
          <a:p>
            <a:pPr algn="ctr"/>
            <a:r>
              <a:rPr lang="ru-RU" sz="1500" dirty="0">
                <a:solidFill>
                  <a:schemeClr val="bg1"/>
                </a:solidFill>
                <a:latin typeface="Verdana" panose="020B0604030504040204" pitchFamily="34" charset="0"/>
                <a:ea typeface="Verdana" panose="020B0604030504040204" pitchFamily="34" charset="0"/>
              </a:rPr>
              <a:t>Більшість людей належать до змішаних хронотипів. Серед жінок значно більший відсоток чистих типів, ніж серед чоловіків.</a:t>
            </a:r>
            <a:endParaRPr lang="uk-UA" sz="15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432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8BEE3E1-D1B1-4179-82D4-9A9C0D7569AA}"/>
              </a:ext>
            </a:extLst>
          </p:cNvPr>
          <p:cNvPicPr/>
          <p:nvPr/>
        </p:nvPicPr>
        <p:blipFill rotWithShape="1">
          <a:blip r:embed="rId2">
            <a:extLst>
              <a:ext uri="{28A0092B-C50C-407E-A947-70E740481C1C}">
                <a14:useLocalDpi xmlns:a14="http://schemas.microsoft.com/office/drawing/2010/main" val="0"/>
              </a:ext>
            </a:extLst>
          </a:blip>
          <a:srcRect b="4084"/>
          <a:stretch/>
        </p:blipFill>
        <p:spPr bwMode="auto">
          <a:xfrm>
            <a:off x="107504" y="116632"/>
            <a:ext cx="5184576" cy="5328390"/>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26AF1CE7-2F1C-4FE3-AF78-9C033A98685B}"/>
              </a:ext>
            </a:extLst>
          </p:cNvPr>
          <p:cNvSpPr txBox="1"/>
          <p:nvPr/>
        </p:nvSpPr>
        <p:spPr>
          <a:xfrm>
            <a:off x="1331640" y="5589240"/>
            <a:ext cx="6840760" cy="738664"/>
          </a:xfrm>
          <a:prstGeom prst="rect">
            <a:avLst/>
          </a:prstGeom>
          <a:noFill/>
        </p:spPr>
        <p:txBody>
          <a:bodyPr wrap="square">
            <a:spAutoFit/>
          </a:bodyPr>
          <a:lstStyle/>
          <a:p>
            <a:pPr eaLnBrk="0" hangingPunct="0">
              <a:defRPr/>
            </a:pPr>
            <a:r>
              <a:rPr lang="ru-RU" sz="1400" dirty="0">
                <a:solidFill>
                  <a:schemeClr val="bg1"/>
                </a:solidFill>
                <a:latin typeface="Verdana" panose="020B0604030504040204" pitchFamily="34" charset="0"/>
                <a:ea typeface="Verdana" panose="020B0604030504040204" pitchFamily="34" charset="0"/>
                <a:cs typeface="Arial" pitchFamily="34" charset="0"/>
              </a:rPr>
              <a:t>Термінові справи, як правило, не найважливіші, а важливі – не дуже й термінові. </a:t>
            </a:r>
          </a:p>
          <a:p>
            <a:pPr algn="r" eaLnBrk="0" hangingPunct="0">
              <a:defRPr/>
            </a:pPr>
            <a:r>
              <a:rPr lang="uk-UA" sz="1400" dirty="0">
                <a:solidFill>
                  <a:schemeClr val="bg1"/>
                </a:solidFill>
                <a:latin typeface="Verdana" panose="020B0604030504040204" pitchFamily="34" charset="0"/>
                <a:ea typeface="Verdana" panose="020B0604030504040204" pitchFamily="34" charset="0"/>
              </a:rPr>
              <a:t>Д. Ейзенхауер</a:t>
            </a:r>
            <a:endParaRPr lang="ru-RU" sz="1400" dirty="0">
              <a:solidFill>
                <a:schemeClr val="bg1"/>
              </a:solidFill>
              <a:latin typeface="Verdana" panose="020B0604030504040204" pitchFamily="34" charset="0"/>
              <a:ea typeface="Verdana" panose="020B0604030504040204" pitchFamily="34" charset="0"/>
              <a:cs typeface="Arial" pitchFamily="34" charset="0"/>
            </a:endParaRPr>
          </a:p>
        </p:txBody>
      </p:sp>
      <p:sp>
        <p:nvSpPr>
          <p:cNvPr id="4" name="TextBox 3">
            <a:extLst>
              <a:ext uri="{FF2B5EF4-FFF2-40B4-BE49-F238E27FC236}">
                <a16:creationId xmlns:a16="http://schemas.microsoft.com/office/drawing/2014/main" id="{1FE39373-BF72-4F69-A68D-3B66DE72A9EA}"/>
              </a:ext>
            </a:extLst>
          </p:cNvPr>
          <p:cNvSpPr txBox="1"/>
          <p:nvPr/>
        </p:nvSpPr>
        <p:spPr>
          <a:xfrm>
            <a:off x="5436096" y="764704"/>
            <a:ext cx="3456384" cy="1600438"/>
          </a:xfrm>
          <a:prstGeom prst="rect">
            <a:avLst/>
          </a:prstGeom>
          <a:noFill/>
        </p:spPr>
        <p:txBody>
          <a:bodyPr wrap="square">
            <a:spAutoFit/>
          </a:bodyPr>
          <a:lstStyle/>
          <a:p>
            <a:pPr eaLnBrk="0" hangingPunct="0">
              <a:defRPr/>
            </a:pPr>
            <a:r>
              <a:rPr lang="uk-UA" sz="1400" dirty="0">
                <a:solidFill>
                  <a:srgbClr val="FF0000"/>
                </a:solidFill>
                <a:latin typeface="Verdana" panose="020B0604030504040204" pitchFamily="34" charset="0"/>
                <a:ea typeface="Verdana" panose="020B0604030504040204" pitchFamily="34" charset="0"/>
              </a:rPr>
              <a:t>Д. Ейзенхауер – один із найшановніших та популярних президентів США.  </a:t>
            </a:r>
          </a:p>
          <a:p>
            <a:pPr eaLnBrk="0" hangingPunct="0">
              <a:defRPr/>
            </a:pPr>
            <a:endParaRPr lang="uk-UA" sz="1400" dirty="0">
              <a:solidFill>
                <a:srgbClr val="FF0000"/>
              </a:solidFill>
              <a:latin typeface="Verdana" panose="020B0604030504040204" pitchFamily="34" charset="0"/>
              <a:ea typeface="Verdana" panose="020B0604030504040204" pitchFamily="34" charset="0"/>
              <a:cs typeface="Arial" pitchFamily="34" charset="0"/>
            </a:endParaRPr>
          </a:p>
          <a:p>
            <a:pPr eaLnBrk="0" hangingPunct="0">
              <a:defRPr/>
            </a:pPr>
            <a:endParaRPr lang="uk-UA" sz="1400" dirty="0">
              <a:solidFill>
                <a:srgbClr val="FF0000"/>
              </a:solidFill>
              <a:latin typeface="Verdana" panose="020B0604030504040204" pitchFamily="34" charset="0"/>
              <a:ea typeface="Verdana" panose="020B0604030504040204" pitchFamily="34" charset="0"/>
              <a:cs typeface="Arial" pitchFamily="34" charset="0"/>
            </a:endParaRPr>
          </a:p>
          <a:p>
            <a:pPr eaLnBrk="0" hangingPunct="0">
              <a:defRPr/>
            </a:pPr>
            <a:endParaRPr lang="uk-UA" sz="1400" dirty="0">
              <a:solidFill>
                <a:srgbClr val="FF0000"/>
              </a:solidFill>
              <a:latin typeface="Verdana" panose="020B0604030504040204" pitchFamily="34" charset="0"/>
              <a:ea typeface="Verdana" panose="020B0604030504040204" pitchFamily="34" charset="0"/>
              <a:cs typeface="Arial" pitchFamily="34" charset="0"/>
            </a:endParaRPr>
          </a:p>
          <a:p>
            <a:pPr eaLnBrk="0" hangingPunct="0">
              <a:defRPr/>
            </a:pPr>
            <a:endParaRPr lang="ru-RU" sz="1400" dirty="0">
              <a:solidFill>
                <a:srgbClr val="FF0000"/>
              </a:solidFill>
              <a:latin typeface="Verdana" panose="020B0604030504040204" pitchFamily="34" charset="0"/>
              <a:ea typeface="Verdana" panose="020B0604030504040204" pitchFamily="34" charset="0"/>
              <a:cs typeface="Arial" pitchFamily="34" charset="0"/>
            </a:endParaRPr>
          </a:p>
        </p:txBody>
      </p:sp>
      <p:sp>
        <p:nvSpPr>
          <p:cNvPr id="5" name="Прямоугольник 3">
            <a:extLst>
              <a:ext uri="{FF2B5EF4-FFF2-40B4-BE49-F238E27FC236}">
                <a16:creationId xmlns:a16="http://schemas.microsoft.com/office/drawing/2014/main" id="{DE607F52-EB93-4987-8D6F-3CEE46FA1A5D}"/>
              </a:ext>
            </a:extLst>
          </p:cNvPr>
          <p:cNvSpPr>
            <a:spLocks noChangeArrowheads="1"/>
          </p:cNvSpPr>
          <p:nvPr/>
        </p:nvSpPr>
        <p:spPr bwMode="auto">
          <a:xfrm>
            <a:off x="5724128" y="4686134"/>
            <a:ext cx="2736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altLang="ru-RU" sz="1600" dirty="0">
                <a:solidFill>
                  <a:schemeClr val="tx2"/>
                </a:solidFill>
                <a:latin typeface="Verdana" panose="020B0604030504040204" pitchFamily="34" charset="0"/>
                <a:ea typeface="Verdana" panose="020B0604030504040204" pitchFamily="34" charset="0"/>
              </a:rPr>
              <a:t>Але яким чином відсортувати справи? </a:t>
            </a:r>
            <a:endParaRPr lang="ru-RU" altLang="ru-RU" sz="1600" i="1" dirty="0">
              <a:solidFill>
                <a:schemeClr val="tx2"/>
              </a:solidFill>
              <a:latin typeface="Verdana" panose="020B0604030504040204" pitchFamily="34" charset="0"/>
              <a:ea typeface="Verdana" panose="020B0604030504040204" pitchFamily="34" charset="0"/>
            </a:endParaRPr>
          </a:p>
          <a:p>
            <a:pPr algn="just" eaLnBrk="1" hangingPunct="1"/>
            <a:endParaRPr lang="ru-RU" altLang="ru-RU" sz="16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88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2BABE8E8-88FF-4B86-A390-A60DB5B206DE}"/>
              </a:ext>
            </a:extLst>
          </p:cNvPr>
          <p:cNvSpPr txBox="1"/>
          <p:nvPr/>
        </p:nvSpPr>
        <p:spPr>
          <a:xfrm>
            <a:off x="500363" y="749823"/>
            <a:ext cx="8064896" cy="369332"/>
          </a:xfrm>
          <a:prstGeom prst="rect">
            <a:avLst/>
          </a:prstGeom>
          <a:noFill/>
        </p:spPr>
        <p:txBody>
          <a:bodyPr wrap="square">
            <a:spAutoFit/>
          </a:bodyPr>
          <a:lstStyle/>
          <a:p>
            <a:pPr algn="ctr"/>
            <a:r>
              <a:rPr lang="uk-UA" b="1" dirty="0">
                <a:solidFill>
                  <a:schemeClr val="accent1"/>
                </a:solidFill>
                <a:latin typeface="Verdana" panose="020B0604030504040204" pitchFamily="34" charset="0"/>
                <a:ea typeface="Verdana" panose="020B0604030504040204" pitchFamily="34" charset="0"/>
              </a:rPr>
              <a:t>Метод Бенджаміна Франкліна</a:t>
            </a:r>
          </a:p>
        </p:txBody>
      </p:sp>
      <p:sp>
        <p:nvSpPr>
          <p:cNvPr id="12" name="TextBox 11">
            <a:extLst>
              <a:ext uri="{FF2B5EF4-FFF2-40B4-BE49-F238E27FC236}">
                <a16:creationId xmlns:a16="http://schemas.microsoft.com/office/drawing/2014/main" id="{1C2D8CAF-9F31-4279-B98A-E5DBFE6ABD67}"/>
              </a:ext>
            </a:extLst>
          </p:cNvPr>
          <p:cNvSpPr txBox="1"/>
          <p:nvPr/>
        </p:nvSpPr>
        <p:spPr>
          <a:xfrm>
            <a:off x="476185" y="1556792"/>
            <a:ext cx="8025707" cy="2616101"/>
          </a:xfrm>
          <a:prstGeom prst="rect">
            <a:avLst/>
          </a:prstGeom>
          <a:noFill/>
        </p:spPr>
        <p:txBody>
          <a:bodyPr wrap="square">
            <a:spAutoFit/>
          </a:bodyPr>
          <a:lstStyle/>
          <a:p>
            <a:pPr>
              <a:spcAft>
                <a:spcPts val="600"/>
              </a:spcAft>
            </a:pPr>
            <a:r>
              <a:rPr lang="ru-RU" sz="1600" dirty="0">
                <a:solidFill>
                  <a:schemeClr val="tx2"/>
                </a:solidFill>
                <a:latin typeface="Verdana" panose="020B0604030504040204" pitchFamily="34" charset="0"/>
                <a:ea typeface="Verdana" panose="020B0604030504040204" pitchFamily="34" charset="0"/>
              </a:rPr>
              <a:t>Метод Франкліна дає змогу зрозуміти, що важливими є лише ті справи, які відповідають поточним цілям в житті. </a:t>
            </a:r>
          </a:p>
          <a:p>
            <a:pPr>
              <a:spcAft>
                <a:spcPts val="600"/>
              </a:spcAft>
            </a:pPr>
            <a:endParaRPr lang="ru-RU" sz="1600" dirty="0">
              <a:solidFill>
                <a:schemeClr val="tx2"/>
              </a:solidFill>
              <a:latin typeface="Verdana" panose="020B0604030504040204" pitchFamily="34" charset="0"/>
              <a:ea typeface="Verdana" panose="020B0604030504040204" pitchFamily="34" charset="0"/>
            </a:endParaRPr>
          </a:p>
          <a:p>
            <a:pPr>
              <a:spcAft>
                <a:spcPts val="600"/>
              </a:spcAft>
            </a:pPr>
            <a:r>
              <a:rPr lang="ru-RU" sz="1600" dirty="0">
                <a:solidFill>
                  <a:schemeClr val="tx2"/>
                </a:solidFill>
                <a:latin typeface="Verdana" panose="020B0604030504040204" pitchFamily="34" charset="0"/>
                <a:ea typeface="Verdana" panose="020B0604030504040204" pitchFamily="34" charset="0"/>
              </a:rPr>
              <a:t>Щоб встановити таку відповідність потрібно взяти конкретну задачу і задати собі 3 питання: </a:t>
            </a:r>
            <a:br>
              <a:rPr lang="ru-RU" sz="1600" dirty="0">
                <a:solidFill>
                  <a:schemeClr val="tx2"/>
                </a:solidFill>
                <a:latin typeface="Verdana" panose="020B0604030504040204" pitchFamily="34" charset="0"/>
                <a:ea typeface="Verdana" panose="020B0604030504040204" pitchFamily="34" charset="0"/>
              </a:rPr>
            </a:br>
            <a:br>
              <a:rPr lang="ru-RU" sz="1600" dirty="0">
                <a:solidFill>
                  <a:schemeClr val="tx2"/>
                </a:solidFill>
                <a:latin typeface="Verdana" panose="020B0604030504040204" pitchFamily="34" charset="0"/>
                <a:ea typeface="Verdana" panose="020B0604030504040204" pitchFamily="34" charset="0"/>
              </a:rPr>
            </a:br>
            <a:r>
              <a:rPr lang="ru-RU" sz="1600" dirty="0">
                <a:solidFill>
                  <a:schemeClr val="tx2"/>
                </a:solidFill>
                <a:latin typeface="Verdana" panose="020B0604030504040204" pitchFamily="34" charset="0"/>
                <a:ea typeface="Verdana" panose="020B0604030504040204" pitchFamily="34" charset="0"/>
              </a:rPr>
              <a:t>1. До яких наслідків може </a:t>
            </a:r>
            <a:r>
              <a:rPr lang="ru-RU" sz="1600" b="1" dirty="0">
                <a:solidFill>
                  <a:schemeClr val="tx2"/>
                </a:solidFill>
                <a:effectLst/>
                <a:latin typeface="Verdana" panose="020B0604030504040204" pitchFamily="34" charset="0"/>
                <a:ea typeface="Verdana" panose="020B0604030504040204" pitchFamily="34" charset="0"/>
              </a:rPr>
              <a:t>призвести </a:t>
            </a:r>
            <a:r>
              <a:rPr lang="ru-RU" sz="1600" dirty="0">
                <a:solidFill>
                  <a:schemeClr val="tx2"/>
                </a:solidFill>
                <a:latin typeface="Verdana" panose="020B0604030504040204" pitchFamily="34" charset="0"/>
                <a:ea typeface="Verdana" panose="020B0604030504040204" pitchFamily="34" charset="0"/>
              </a:rPr>
              <a:t>невиконання цього завдання? </a:t>
            </a:r>
          </a:p>
          <a:p>
            <a:pPr>
              <a:spcAft>
                <a:spcPts val="600"/>
              </a:spcAft>
            </a:pPr>
            <a:r>
              <a:rPr lang="ru-RU" sz="1600" dirty="0">
                <a:solidFill>
                  <a:schemeClr val="tx2"/>
                </a:solidFill>
                <a:latin typeface="Verdana" panose="020B0604030504040204" pitchFamily="34" charset="0"/>
                <a:ea typeface="Verdana" panose="020B0604030504040204" pitchFamily="34" charset="0"/>
              </a:rPr>
              <a:t>2. Чи може хтось </a:t>
            </a:r>
            <a:r>
              <a:rPr lang="ru-RU" sz="1600" b="1" dirty="0">
                <a:solidFill>
                  <a:schemeClr val="tx2"/>
                </a:solidFill>
                <a:effectLst/>
                <a:latin typeface="Verdana" panose="020B0604030504040204" pitchFamily="34" charset="0"/>
                <a:ea typeface="Verdana" panose="020B0604030504040204" pitchFamily="34" charset="0"/>
              </a:rPr>
              <a:t>виконати </a:t>
            </a:r>
            <a:r>
              <a:rPr lang="ru-RU" sz="1600" dirty="0">
                <a:solidFill>
                  <a:schemeClr val="tx2"/>
                </a:solidFill>
                <a:latin typeface="Verdana" panose="020B0604030504040204" pitchFamily="34" charset="0"/>
                <a:ea typeface="Verdana" panose="020B0604030504040204" pitchFamily="34" charset="0"/>
              </a:rPr>
              <a:t>її замість мене? </a:t>
            </a:r>
          </a:p>
          <a:p>
            <a:pPr>
              <a:spcAft>
                <a:spcPts val="600"/>
              </a:spcAft>
            </a:pPr>
            <a:r>
              <a:rPr lang="ru-RU" sz="1600" dirty="0">
                <a:solidFill>
                  <a:schemeClr val="tx2"/>
                </a:solidFill>
                <a:latin typeface="Verdana" panose="020B0604030504040204" pitchFamily="34" charset="0"/>
                <a:ea typeface="Verdana" panose="020B0604030504040204" pitchFamily="34" charset="0"/>
              </a:rPr>
              <a:t>3. Чи </a:t>
            </a:r>
            <a:r>
              <a:rPr lang="ru-RU" sz="1600" b="1" dirty="0">
                <a:solidFill>
                  <a:schemeClr val="tx2"/>
                </a:solidFill>
                <a:effectLst/>
                <a:latin typeface="Verdana" panose="020B0604030504040204" pitchFamily="34" charset="0"/>
                <a:ea typeface="Verdana" panose="020B0604030504040204" pitchFamily="34" charset="0"/>
              </a:rPr>
              <a:t>важлива </a:t>
            </a:r>
            <a:r>
              <a:rPr lang="ru-RU" sz="1600" dirty="0">
                <a:solidFill>
                  <a:schemeClr val="tx2"/>
                </a:solidFill>
                <a:latin typeface="Verdana" panose="020B0604030504040204" pitchFamily="34" charset="0"/>
                <a:ea typeface="Verdana" panose="020B0604030504040204" pitchFamily="34" charset="0"/>
              </a:rPr>
              <a:t>ця задача для досягнення моєї мети? </a:t>
            </a:r>
          </a:p>
        </p:txBody>
      </p:sp>
    </p:spTree>
    <p:extLst>
      <p:ext uri="{BB962C8B-B14F-4D97-AF65-F5344CB8AC3E}">
        <p14:creationId xmlns:p14="http://schemas.microsoft.com/office/powerpoint/2010/main" val="32026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AA6C561-EDC4-458D-988D-397FCA6A3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263959"/>
            <a:ext cx="6336704" cy="4330081"/>
          </a:xfrm>
          <a:prstGeom prst="rect">
            <a:avLst/>
          </a:prstGeom>
        </p:spPr>
      </p:pic>
      <p:sp>
        <p:nvSpPr>
          <p:cNvPr id="4" name="TextBox 3">
            <a:extLst>
              <a:ext uri="{FF2B5EF4-FFF2-40B4-BE49-F238E27FC236}">
                <a16:creationId xmlns:a16="http://schemas.microsoft.com/office/drawing/2014/main" id="{6A0A4E0F-2C04-4B37-8711-35B06A7F5F53}"/>
              </a:ext>
            </a:extLst>
          </p:cNvPr>
          <p:cNvSpPr txBox="1"/>
          <p:nvPr/>
        </p:nvSpPr>
        <p:spPr>
          <a:xfrm>
            <a:off x="683568" y="713021"/>
            <a:ext cx="8064896" cy="369332"/>
          </a:xfrm>
          <a:prstGeom prst="rect">
            <a:avLst/>
          </a:prstGeom>
          <a:noFill/>
        </p:spPr>
        <p:txBody>
          <a:bodyPr wrap="square">
            <a:spAutoFit/>
          </a:bodyPr>
          <a:lstStyle/>
          <a:p>
            <a:pPr algn="ctr"/>
            <a:r>
              <a:rPr lang="uk-UA" b="1" dirty="0">
                <a:solidFill>
                  <a:schemeClr val="accent1"/>
                </a:solidFill>
                <a:latin typeface="Verdana" panose="020B0604030504040204" pitchFamily="34" charset="0"/>
                <a:ea typeface="Verdana" panose="020B0604030504040204" pitchFamily="34" charset="0"/>
              </a:rPr>
              <a:t>Піраміда продуктивності Франкліна</a:t>
            </a:r>
          </a:p>
        </p:txBody>
      </p:sp>
      <p:sp>
        <p:nvSpPr>
          <p:cNvPr id="5" name="TextBox 4">
            <a:extLst>
              <a:ext uri="{FF2B5EF4-FFF2-40B4-BE49-F238E27FC236}">
                <a16:creationId xmlns:a16="http://schemas.microsoft.com/office/drawing/2014/main" id="{01AF7273-31C5-4ED5-8162-746ED13C39FC}"/>
              </a:ext>
            </a:extLst>
          </p:cNvPr>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Прямая соединительная линия 5">
            <a:extLst>
              <a:ext uri="{FF2B5EF4-FFF2-40B4-BE49-F238E27FC236}">
                <a16:creationId xmlns:a16="http://schemas.microsoft.com/office/drawing/2014/main" id="{C37CDBA6-BD18-4F7A-91B6-D84D59DC6154}"/>
              </a:ext>
            </a:extLst>
          </p:cNvPr>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58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0" y="647731"/>
            <a:ext cx="8100392" cy="491738"/>
          </a:xfrm>
          <a:prstGeom prst="rect">
            <a:avLst/>
          </a:prstGeom>
          <a:noFill/>
        </p:spPr>
        <p:txBody>
          <a:bodyPr wrap="square" rtlCol="0">
            <a:spAutoFit/>
          </a:bodyPr>
          <a:lstStyle/>
          <a:p>
            <a:pPr algn="ctr">
              <a:lnSpc>
                <a:spcPct val="150000"/>
              </a:lnSpc>
            </a:pPr>
            <a:r>
              <a:rPr lang="uk-UA"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Метод Чарльза Шваба або метод 25 тис.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uk-UA" sz="2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179512" y="2426790"/>
            <a:ext cx="8755663" cy="353943"/>
          </a:xfrm>
          <a:prstGeom prst="rect">
            <a:avLst/>
          </a:prstGeom>
          <a:noFill/>
        </p:spPr>
        <p:txBody>
          <a:bodyPr wrap="square" rtlCol="0">
            <a:spAutoFit/>
          </a:bodyPr>
          <a:lstStyle/>
          <a:p>
            <a:pPr>
              <a:spcAft>
                <a:spcPts val="2400"/>
              </a:spcAft>
            </a:pPr>
            <a:endPar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611560" y="1166511"/>
            <a:ext cx="7027471" cy="3693319"/>
          </a:xfrm>
          <a:prstGeom prst="rect">
            <a:avLst/>
          </a:prstGeom>
          <a:noFill/>
        </p:spPr>
        <p:txBody>
          <a:bodyPr wrap="square" rtlCol="0">
            <a:spAutoFit/>
          </a:bodyPr>
          <a:lstStyle/>
          <a:p>
            <a:pPr marL="342900" indent="-342900">
              <a:buAutoNum type="arabicPeriod"/>
            </a:pPr>
            <a:endParaRPr lang="uk-UA" dirty="0">
              <a:solidFill>
                <a:schemeClr val="accent3">
                  <a:lumMod val="50000"/>
                </a:schemeClr>
              </a:solidFill>
            </a:endParaRPr>
          </a:p>
          <a:p>
            <a:pPr marL="342900" indent="-342900">
              <a:buAutoNum type="arabicPeriod"/>
            </a:pPr>
            <a:endParaRPr lang="uk-UA" dirty="0">
              <a:solidFill>
                <a:schemeClr val="accent3">
                  <a:lumMod val="50000"/>
                </a:schemeClr>
              </a:solidFill>
            </a:endParaRPr>
          </a:p>
          <a:p>
            <a:pPr marL="342900" indent="-342900">
              <a:buAutoNum type="arabicPeriod"/>
            </a:pPr>
            <a:r>
              <a:rPr lang="uk-UA" dirty="0">
                <a:solidFill>
                  <a:schemeClr val="tx2"/>
                </a:solidFill>
                <a:latin typeface="Verdana" panose="020B0604030504040204" pitchFamily="34" charset="0"/>
                <a:ea typeface="Verdana" panose="020B0604030504040204" pitchFamily="34" charset="0"/>
              </a:rPr>
              <a:t>Записати найважливіші задачі наступного дня</a:t>
            </a:r>
          </a:p>
          <a:p>
            <a:pPr marL="342900" indent="-342900">
              <a:buAutoNum type="arabicPeriod"/>
            </a:pPr>
            <a:r>
              <a:rPr lang="uk-UA" dirty="0">
                <a:solidFill>
                  <a:schemeClr val="tx2"/>
                </a:solidFill>
                <a:latin typeface="Verdana" panose="020B0604030504040204" pitchFamily="34" charset="0"/>
                <a:ea typeface="Verdana" panose="020B0604030504040204" pitchFamily="34" charset="0"/>
              </a:rPr>
              <a:t>Визначити послідовність задач та пронумерувати їх</a:t>
            </a:r>
          </a:p>
          <a:p>
            <a:pPr marL="342900" indent="-342900">
              <a:buAutoNum type="arabicPeriod"/>
            </a:pPr>
            <a:r>
              <a:rPr lang="uk-UA" dirty="0">
                <a:solidFill>
                  <a:schemeClr val="tx2"/>
                </a:solidFill>
                <a:latin typeface="Verdana" panose="020B0604030504040204" pitchFamily="34" charset="0"/>
                <a:ea typeface="Verdana" panose="020B0604030504040204" pitchFamily="34" charset="0"/>
              </a:rPr>
              <a:t>Виконувати задачі у встановленій послідовності</a:t>
            </a:r>
          </a:p>
          <a:p>
            <a:pPr marL="342900" indent="-342900">
              <a:buAutoNum type="arabicPeriod"/>
            </a:pPr>
            <a:r>
              <a:rPr lang="uk-UA" dirty="0">
                <a:solidFill>
                  <a:schemeClr val="tx2"/>
                </a:solidFill>
                <a:latin typeface="Verdana" panose="020B0604030504040204" pitchFamily="34" charset="0"/>
                <a:ea typeface="Verdana" panose="020B0604030504040204" pitchFamily="34" charset="0"/>
              </a:rPr>
              <a:t>Виконавши задачу, перевірити, чи не змінились пріоритети у виконанні інших задач або з’явились нові задачі</a:t>
            </a:r>
          </a:p>
          <a:p>
            <a:pPr marL="342900" indent="-342900">
              <a:buAutoNum type="arabicPeriod"/>
            </a:pPr>
            <a:r>
              <a:rPr lang="uk-UA" dirty="0">
                <a:solidFill>
                  <a:schemeClr val="tx2"/>
                </a:solidFill>
                <a:latin typeface="Verdana" panose="020B0604030504040204" pitchFamily="34" charset="0"/>
                <a:ea typeface="Verdana" panose="020B0604030504040204" pitchFamily="34" charset="0"/>
              </a:rPr>
              <a:t>Додавати нові задачі у список за принцип пріоритетності</a:t>
            </a:r>
          </a:p>
          <a:p>
            <a:pPr marL="342900" indent="-342900">
              <a:buAutoNum type="arabicPeriod"/>
            </a:pPr>
            <a:r>
              <a:rPr lang="uk-UA" dirty="0">
                <a:solidFill>
                  <a:schemeClr val="tx2"/>
                </a:solidFill>
                <a:latin typeface="Verdana" panose="020B0604030504040204" pitchFamily="34" charset="0"/>
                <a:ea typeface="Verdana" panose="020B0604030504040204" pitchFamily="34" charset="0"/>
              </a:rPr>
              <a:t>Продовжувати виконувати задачі за принципом спадаючої важливості. </a:t>
            </a:r>
          </a:p>
          <a:p>
            <a:endParaRPr lang="uk-UA" dirty="0">
              <a:solidFill>
                <a:schemeClr val="accent3">
                  <a:lumMod val="50000"/>
                </a:schemeClr>
              </a:solidFill>
            </a:endParaRPr>
          </a:p>
        </p:txBody>
      </p:sp>
    </p:spTree>
    <p:extLst>
      <p:ext uri="{BB962C8B-B14F-4D97-AF65-F5344CB8AC3E}">
        <p14:creationId xmlns:p14="http://schemas.microsoft.com/office/powerpoint/2010/main" val="240245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F179D3-5602-4EBD-8E08-B6923AA78D98}"/>
              </a:ext>
            </a:extLst>
          </p:cNvPr>
          <p:cNvSpPr>
            <a:spLocks noGrp="1"/>
          </p:cNvSpPr>
          <p:nvPr>
            <p:ph type="title"/>
          </p:nvPr>
        </p:nvSpPr>
        <p:spPr>
          <a:xfrm>
            <a:off x="208825" y="743241"/>
            <a:ext cx="3981449" cy="914398"/>
          </a:xfrm>
        </p:spPr>
        <p:txBody>
          <a:bodyPr/>
          <a:lstStyle/>
          <a:p>
            <a:pPr algn="ctr"/>
            <a:r>
              <a:rPr lang="uk-UA" sz="2000" b="1" dirty="0">
                <a:latin typeface="Verdana" panose="020B0604030504040204" pitchFamily="34" charset="0"/>
                <a:ea typeface="Verdana" panose="020B0604030504040204" pitchFamily="34" charset="0"/>
              </a:rPr>
              <a:t>Метод «помідора»</a:t>
            </a:r>
          </a:p>
        </p:txBody>
      </p:sp>
      <p:sp>
        <p:nvSpPr>
          <p:cNvPr id="3" name="Объект 2">
            <a:extLst>
              <a:ext uri="{FF2B5EF4-FFF2-40B4-BE49-F238E27FC236}">
                <a16:creationId xmlns:a16="http://schemas.microsoft.com/office/drawing/2014/main" id="{84048E85-BE35-4737-A890-F800B25CB290}"/>
              </a:ext>
            </a:extLst>
          </p:cNvPr>
          <p:cNvSpPr>
            <a:spLocks noGrp="1"/>
          </p:cNvSpPr>
          <p:nvPr>
            <p:ph sz="half" idx="1"/>
          </p:nvPr>
        </p:nvSpPr>
        <p:spPr>
          <a:xfrm>
            <a:off x="179512" y="1844824"/>
            <a:ext cx="3981449" cy="3773016"/>
          </a:xfrm>
        </p:spPr>
        <p:txBody>
          <a:bodyPr>
            <a:normAutofit/>
          </a:bodyPr>
          <a:lstStyle/>
          <a:p>
            <a:pPr marL="0" indent="0" algn="ctr">
              <a:buNone/>
            </a:pPr>
            <a:r>
              <a:rPr lang="uk-UA" sz="1600" dirty="0">
                <a:latin typeface="Verdana" panose="020B0604030504040204" pitchFamily="34" charset="0"/>
                <a:ea typeface="Verdana" panose="020B0604030504040204" pitchFamily="34" charset="0"/>
              </a:rPr>
              <a:t>Людина здатна максимально концентруватися протягом півгодини, потім активність мозку плавно знижується.</a:t>
            </a:r>
          </a:p>
          <a:p>
            <a:pPr marL="0" indent="0" algn="ctr">
              <a:buNone/>
            </a:pPr>
            <a:r>
              <a:rPr lang="uk-UA" sz="1600" dirty="0">
                <a:latin typeface="Verdana" panose="020B0604030504040204" pitchFamily="34" charset="0"/>
                <a:ea typeface="Verdana" panose="020B0604030504040204" pitchFamily="34" charset="0"/>
              </a:rPr>
              <a:t> Якщо планувати час з урахуванням цих біоритмів, можна виконати великий обсяг робіт у стислі терміни.</a:t>
            </a:r>
          </a:p>
          <a:p>
            <a:endParaRPr lang="uk-UA" dirty="0"/>
          </a:p>
        </p:txBody>
      </p:sp>
      <p:sp>
        <p:nvSpPr>
          <p:cNvPr id="4" name="Объект 3">
            <a:extLst>
              <a:ext uri="{FF2B5EF4-FFF2-40B4-BE49-F238E27FC236}">
                <a16:creationId xmlns:a16="http://schemas.microsoft.com/office/drawing/2014/main" id="{03A5F82F-E285-4D78-B839-A18F8F27C3B2}"/>
              </a:ext>
            </a:extLst>
          </p:cNvPr>
          <p:cNvSpPr>
            <a:spLocks noGrp="1"/>
          </p:cNvSpPr>
          <p:nvPr>
            <p:ph sz="half" idx="2"/>
          </p:nvPr>
        </p:nvSpPr>
        <p:spPr>
          <a:xfrm>
            <a:off x="4767014" y="1810269"/>
            <a:ext cx="3981450" cy="3773016"/>
          </a:xfrm>
        </p:spPr>
        <p:txBody>
          <a:bodyPr>
            <a:normAutofit/>
          </a:bodyPr>
          <a:lstStyle/>
          <a:p>
            <a:pPr marL="0" indent="0" algn="ctr">
              <a:buNone/>
            </a:pPr>
            <a:r>
              <a:rPr lang="uk-UA" sz="1600" dirty="0">
                <a:latin typeface="Verdana" panose="020B0604030504040204" pitchFamily="34" charset="0"/>
                <a:ea typeface="Verdana" panose="020B0604030504040204" pitchFamily="34" charset="0"/>
                <a:cs typeface="Times New Roman" pitchFamily="18" charset="0"/>
              </a:rPr>
              <a:t>Для того щоб виконати неприємну чи складну задачу, спочатку розбийте її на кілька дрібних підзадач і виконуйте їх у довільному порядку </a:t>
            </a:r>
          </a:p>
          <a:p>
            <a:pPr marL="0" indent="0" algn="ctr">
              <a:buNone/>
            </a:pPr>
            <a:r>
              <a:rPr lang="uk-UA" sz="1600" dirty="0">
                <a:latin typeface="Verdana" panose="020B0604030504040204" pitchFamily="34" charset="0"/>
                <a:ea typeface="Verdana" panose="020B0604030504040204" pitchFamily="34" charset="0"/>
                <a:cs typeface="Times New Roman" pitchFamily="18" charset="0"/>
              </a:rPr>
              <a:t>(ніби «вигризаючи» з різних місць шматочки великої задачі). </a:t>
            </a:r>
          </a:p>
          <a:p>
            <a:endParaRPr lang="uk-UA" dirty="0"/>
          </a:p>
        </p:txBody>
      </p:sp>
      <p:sp>
        <p:nvSpPr>
          <p:cNvPr id="7" name="TextBox 6">
            <a:extLst>
              <a:ext uri="{FF2B5EF4-FFF2-40B4-BE49-F238E27FC236}">
                <a16:creationId xmlns:a16="http://schemas.microsoft.com/office/drawing/2014/main" id="{7052C014-D2AE-4ED9-A63B-F144063DBDF1}"/>
              </a:ext>
            </a:extLst>
          </p:cNvPr>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Прямая соединительная линия 7">
            <a:extLst>
              <a:ext uri="{FF2B5EF4-FFF2-40B4-BE49-F238E27FC236}">
                <a16:creationId xmlns:a16="http://schemas.microsoft.com/office/drawing/2014/main" id="{6E267168-9D89-42D0-81BA-CA3194678E9C}"/>
              </a:ext>
            </a:extLst>
          </p:cNvPr>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9" name="Заголовок 1">
            <a:extLst>
              <a:ext uri="{FF2B5EF4-FFF2-40B4-BE49-F238E27FC236}">
                <a16:creationId xmlns:a16="http://schemas.microsoft.com/office/drawing/2014/main" id="{2B8D734B-BED5-456E-B52F-9E38CD353EDD}"/>
              </a:ext>
            </a:extLst>
          </p:cNvPr>
          <p:cNvSpPr txBox="1">
            <a:spLocks/>
          </p:cNvSpPr>
          <p:nvPr/>
        </p:nvSpPr>
        <p:spPr>
          <a:xfrm>
            <a:off x="4355976" y="758280"/>
            <a:ext cx="4392488" cy="914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ru-RU" sz="2000" b="1" dirty="0">
                <a:latin typeface="Verdana" panose="020B0604030504040204" pitchFamily="34" charset="0"/>
                <a:ea typeface="Verdana" panose="020B0604030504040204" pitchFamily="34" charset="0"/>
              </a:rPr>
              <a:t>Метод </a:t>
            </a:r>
          </a:p>
          <a:p>
            <a:pPr algn="ctr"/>
            <a:r>
              <a:rPr lang="ru-RU" sz="2000" b="1" dirty="0">
                <a:latin typeface="Verdana" panose="020B0604030504040204" pitchFamily="34" charset="0"/>
                <a:ea typeface="Verdana" panose="020B0604030504040204" pitchFamily="34" charset="0"/>
              </a:rPr>
              <a:t>«Швейцарського сиру» </a:t>
            </a:r>
          </a:p>
        </p:txBody>
      </p:sp>
    </p:spTree>
    <p:extLst>
      <p:ext uri="{BB962C8B-B14F-4D97-AF65-F5344CB8AC3E}">
        <p14:creationId xmlns:p14="http://schemas.microsoft.com/office/powerpoint/2010/main" val="180254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70605" y="705469"/>
            <a:ext cx="7819558" cy="646331"/>
          </a:xfrm>
          <a:prstGeom prst="rect">
            <a:avLst/>
          </a:prstGeom>
          <a:noFill/>
        </p:spPr>
        <p:txBody>
          <a:bodyPr wrap="square" rtlCol="0">
            <a:spAutoFit/>
          </a:bodyPr>
          <a:lstStyle/>
          <a:p>
            <a:pPr algn="ctr"/>
            <a:r>
              <a:rPr lang="uk-UA" b="1" dirty="0">
                <a:solidFill>
                  <a:schemeClr val="accent1"/>
                </a:solidFill>
                <a:latin typeface="Verdana" panose="020B0604030504040204" pitchFamily="34" charset="0"/>
                <a:ea typeface="Verdana" panose="020B0604030504040204" pitchFamily="34" charset="0"/>
                <a:cs typeface="Verdana" panose="020B0604030504040204" pitchFamily="34" charset="0"/>
              </a:rPr>
              <a:t>Загальний план вебінару </a:t>
            </a:r>
          </a:p>
          <a:p>
            <a:pPr algn="ctr"/>
            <a:r>
              <a:rPr lang="uk-UA" b="1" dirty="0">
                <a:solidFill>
                  <a:schemeClr val="accent1"/>
                </a:solidFill>
                <a:latin typeface="Verdana" panose="020B0604030504040204" pitchFamily="34" charset="0"/>
                <a:ea typeface="Verdana" panose="020B0604030504040204" pitchFamily="34" charset="0"/>
                <a:cs typeface="Verdana" panose="020B0604030504040204" pitchFamily="34" charset="0"/>
              </a:rPr>
              <a:t>«Тайм-менеджмент на кожен день»</a:t>
            </a:r>
          </a:p>
        </p:txBody>
      </p:sp>
      <p:sp>
        <p:nvSpPr>
          <p:cNvPr id="8" name="TextBox 7"/>
          <p:cNvSpPr txBox="1"/>
          <p:nvPr/>
        </p:nvSpPr>
        <p:spPr>
          <a:xfrm>
            <a:off x="208825" y="1628800"/>
            <a:ext cx="7819558" cy="4031873"/>
          </a:xfrm>
          <a:prstGeom prst="rect">
            <a:avLst/>
          </a:prstGeom>
          <a:noFill/>
        </p:spPr>
        <p:txBody>
          <a:bodyPr wrap="square" rtlCol="0">
            <a:spAutoFit/>
          </a:bodyPr>
          <a:lstStyle/>
          <a:p>
            <a:pPr marL="342900" indent="-342900">
              <a:spcAft>
                <a:spcPts val="2400"/>
              </a:spcAft>
              <a:buAutoNum type="arabicPeriod"/>
            </a:pPr>
            <a:r>
              <a:rPr lang="uk-UA" sz="1700" dirty="0">
                <a:solidFill>
                  <a:schemeClr val="tx2"/>
                </a:solidFill>
                <a:latin typeface="Verdana" panose="020B0604030504040204" pitchFamily="34" charset="0"/>
                <a:ea typeface="Verdana" panose="020B0604030504040204" pitchFamily="34" charset="0"/>
                <a:cs typeface="Verdana" panose="020B0604030504040204" pitchFamily="34" charset="0"/>
              </a:rPr>
              <a:t>Визначення цілей</a:t>
            </a:r>
          </a:p>
          <a:p>
            <a:pPr marL="342900" indent="-342900">
              <a:spcAft>
                <a:spcPts val="2400"/>
              </a:spcAft>
              <a:buAutoNum type="arabicPeriod"/>
            </a:pPr>
            <a:r>
              <a:rPr lang="uk-UA" sz="1700" dirty="0">
                <a:solidFill>
                  <a:schemeClr val="tx2"/>
                </a:solidFill>
                <a:latin typeface="Verdana" panose="020B0604030504040204" pitchFamily="34" charset="0"/>
                <a:ea typeface="Verdana" panose="020B0604030504040204" pitchFamily="34" charset="0"/>
                <a:cs typeface="Verdana" panose="020B0604030504040204" pitchFamily="34" charset="0"/>
              </a:rPr>
              <a:t>Оптимізація витрат часу</a:t>
            </a:r>
          </a:p>
          <a:p>
            <a:pPr marL="342900" indent="-342900">
              <a:spcAft>
                <a:spcPts val="2400"/>
              </a:spcAft>
              <a:buFontTx/>
              <a:buAutoNum type="arabicPeriod"/>
            </a:pPr>
            <a:r>
              <a:rPr lang="uk-UA" sz="1700" dirty="0">
                <a:solidFill>
                  <a:schemeClr val="tx2"/>
                </a:solidFill>
                <a:latin typeface="Verdana" panose="020B0604030504040204" pitchFamily="34" charset="0"/>
                <a:ea typeface="Verdana" panose="020B0604030504040204" pitchFamily="34" charset="0"/>
                <a:cs typeface="Verdana" panose="020B0604030504040204" pitchFamily="34" charset="0"/>
              </a:rPr>
              <a:t>Інструменти управління часом</a:t>
            </a:r>
          </a:p>
          <a:p>
            <a:pPr>
              <a:spcAft>
                <a:spcPts val="2400"/>
              </a:spcAft>
            </a:pPr>
            <a:endParaRPr lang="uk-UA" sz="17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spcAft>
                <a:spcPts val="2400"/>
              </a:spcAft>
            </a:pPr>
            <a:r>
              <a:rPr lang="uk-UA" sz="1700" dirty="0">
                <a:solidFill>
                  <a:schemeClr val="tx2"/>
                </a:solidFill>
                <a:latin typeface="Verdana" panose="020B0604030504040204" pitchFamily="34" charset="0"/>
                <a:ea typeface="Verdana" panose="020B0604030504040204" pitchFamily="34" charset="0"/>
                <a:cs typeface="Verdana" panose="020B0604030504040204" pitchFamily="34" charset="0"/>
              </a:rPr>
              <a:t>Головне правило тайм-менеджменту: варто встигнути виконати не все, а лише найголовніше! </a:t>
            </a:r>
          </a:p>
          <a:p>
            <a:pPr marL="342900" indent="-342900">
              <a:spcAft>
                <a:spcPts val="2400"/>
              </a:spcAft>
              <a:buFontTx/>
              <a:buAutoNum type="arabicPeriod"/>
            </a:pPr>
            <a:endPar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endParaRPr>
          </a:p>
          <a:p>
            <a:pPr>
              <a:spcAft>
                <a:spcPts val="2400"/>
              </a:spcAft>
            </a:pPr>
            <a:endPar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544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F179D3-5602-4EBD-8E08-B6923AA78D98}"/>
              </a:ext>
            </a:extLst>
          </p:cNvPr>
          <p:cNvSpPr>
            <a:spLocks noGrp="1"/>
          </p:cNvSpPr>
          <p:nvPr>
            <p:ph type="title"/>
          </p:nvPr>
        </p:nvSpPr>
        <p:spPr>
          <a:xfrm>
            <a:off x="208825" y="659777"/>
            <a:ext cx="4219159" cy="914398"/>
          </a:xfrm>
        </p:spPr>
        <p:txBody>
          <a:bodyPr/>
          <a:lstStyle/>
          <a:p>
            <a:pPr algn="ctr"/>
            <a:r>
              <a:rPr lang="uk-UA" sz="2000" b="1" dirty="0">
                <a:latin typeface="Verdana" panose="020B0604030504040204" pitchFamily="34" charset="0"/>
                <a:ea typeface="Verdana" panose="020B0604030504040204" pitchFamily="34" charset="0"/>
              </a:rPr>
              <a:t>Метод </a:t>
            </a:r>
            <a:br>
              <a:rPr lang="uk-UA" sz="2000" b="1" dirty="0">
                <a:latin typeface="Verdana" panose="020B0604030504040204" pitchFamily="34" charset="0"/>
                <a:ea typeface="Verdana" panose="020B0604030504040204" pitchFamily="34" charset="0"/>
              </a:rPr>
            </a:br>
            <a:r>
              <a:rPr lang="uk-UA" sz="2000" b="1" dirty="0">
                <a:latin typeface="Verdana" panose="020B0604030504040204" pitchFamily="34" charset="0"/>
                <a:ea typeface="Verdana" panose="020B0604030504040204" pitchFamily="34" charset="0"/>
              </a:rPr>
              <a:t>«Поглинання жаб»</a:t>
            </a:r>
          </a:p>
        </p:txBody>
      </p:sp>
      <p:sp>
        <p:nvSpPr>
          <p:cNvPr id="3" name="Объект 2">
            <a:extLst>
              <a:ext uri="{FF2B5EF4-FFF2-40B4-BE49-F238E27FC236}">
                <a16:creationId xmlns:a16="http://schemas.microsoft.com/office/drawing/2014/main" id="{84048E85-BE35-4737-A890-F800B25CB290}"/>
              </a:ext>
            </a:extLst>
          </p:cNvPr>
          <p:cNvSpPr>
            <a:spLocks noGrp="1"/>
          </p:cNvSpPr>
          <p:nvPr>
            <p:ph sz="half" idx="1"/>
          </p:nvPr>
        </p:nvSpPr>
        <p:spPr>
          <a:xfrm>
            <a:off x="179512" y="1844824"/>
            <a:ext cx="3981449" cy="3773016"/>
          </a:xfrm>
        </p:spPr>
        <p:txBody>
          <a:bodyPr>
            <a:normAutofit/>
          </a:bodyPr>
          <a:lstStyle/>
          <a:p>
            <a:pPr marL="0" indent="0" algn="ctr">
              <a:buNone/>
            </a:pPr>
            <a:r>
              <a:rPr lang="ru-RU" sz="1600" dirty="0">
                <a:latin typeface="Verdana" panose="020B0604030504040204" pitchFamily="34" charset="0"/>
                <a:ea typeface="Verdana" panose="020B0604030504040204" pitchFamily="34" charset="0"/>
              </a:rPr>
              <a:t>Є такі справи, які робити не хочеться, але треба. Вирішення цієї проблеми можна описати побажанням:</a:t>
            </a:r>
          </a:p>
          <a:p>
            <a:pPr marL="0" indent="0" algn="ctr">
              <a:buNone/>
            </a:pPr>
            <a:r>
              <a:rPr lang="ru-RU" sz="1600" dirty="0">
                <a:latin typeface="Verdana" panose="020B0604030504040204" pitchFamily="34" charset="0"/>
                <a:ea typeface="Verdana" panose="020B0604030504040204" pitchFamily="34" charset="0"/>
              </a:rPr>
              <a:t> «Щоранку з’їдай жабу». </a:t>
            </a:r>
          </a:p>
          <a:p>
            <a:pPr marL="0" indent="0">
              <a:buNone/>
            </a:pPr>
            <a:endParaRPr lang="uk-UA" dirty="0"/>
          </a:p>
        </p:txBody>
      </p:sp>
      <p:sp>
        <p:nvSpPr>
          <p:cNvPr id="4" name="Объект 3">
            <a:extLst>
              <a:ext uri="{FF2B5EF4-FFF2-40B4-BE49-F238E27FC236}">
                <a16:creationId xmlns:a16="http://schemas.microsoft.com/office/drawing/2014/main" id="{03A5F82F-E285-4D78-B839-A18F8F27C3B2}"/>
              </a:ext>
            </a:extLst>
          </p:cNvPr>
          <p:cNvSpPr>
            <a:spLocks noGrp="1"/>
          </p:cNvSpPr>
          <p:nvPr>
            <p:ph sz="half" idx="2"/>
          </p:nvPr>
        </p:nvSpPr>
        <p:spPr>
          <a:xfrm>
            <a:off x="4767014" y="1810269"/>
            <a:ext cx="3981450" cy="3773016"/>
          </a:xfrm>
        </p:spPr>
        <p:txBody>
          <a:bodyPr>
            <a:normAutofit/>
          </a:bodyPr>
          <a:lstStyle/>
          <a:p>
            <a:pPr marL="0" indent="0" algn="ctr">
              <a:buNone/>
            </a:pPr>
            <a:r>
              <a:rPr lang="ru-RU" sz="1600" dirty="0">
                <a:latin typeface="Verdana" panose="020B0604030504040204" pitchFamily="34" charset="0"/>
                <a:ea typeface="Verdana" panose="020B0604030504040204" pitchFamily="34" charset="0"/>
                <a:cs typeface="Times New Roman" pitchFamily="18" charset="0"/>
              </a:rPr>
              <a:t>«Слони» - це дуже великі завдання. </a:t>
            </a:r>
          </a:p>
          <a:p>
            <a:pPr marL="0" indent="0" algn="ctr">
              <a:buNone/>
            </a:pPr>
            <a:r>
              <a:rPr lang="ru-RU" sz="1600" dirty="0">
                <a:latin typeface="Verdana" panose="020B0604030504040204" pitchFamily="34" charset="0"/>
                <a:ea typeface="Verdana" panose="020B0604030504040204" pitchFamily="34" charset="0"/>
                <a:cs typeface="Times New Roman" pitchFamily="18" charset="0"/>
              </a:rPr>
              <a:t>Їх за методом «швейцарського сиру» слід розбивати на дрібніші, тобто розбити «слона» на невеликі шматочки — «біфштекси» —і щодня «з’їдати» по одному з них. </a:t>
            </a:r>
          </a:p>
          <a:p>
            <a:endParaRPr lang="uk-UA" dirty="0"/>
          </a:p>
        </p:txBody>
      </p:sp>
      <p:sp>
        <p:nvSpPr>
          <p:cNvPr id="7" name="TextBox 6">
            <a:extLst>
              <a:ext uri="{FF2B5EF4-FFF2-40B4-BE49-F238E27FC236}">
                <a16:creationId xmlns:a16="http://schemas.microsoft.com/office/drawing/2014/main" id="{7052C014-D2AE-4ED9-A63B-F144063DBDF1}"/>
              </a:ext>
            </a:extLst>
          </p:cNvPr>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Прямая соединительная линия 7">
            <a:extLst>
              <a:ext uri="{FF2B5EF4-FFF2-40B4-BE49-F238E27FC236}">
                <a16:creationId xmlns:a16="http://schemas.microsoft.com/office/drawing/2014/main" id="{6E267168-9D89-42D0-81BA-CA3194678E9C}"/>
              </a:ext>
            </a:extLst>
          </p:cNvPr>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9" name="Заголовок 1">
            <a:extLst>
              <a:ext uri="{FF2B5EF4-FFF2-40B4-BE49-F238E27FC236}">
                <a16:creationId xmlns:a16="http://schemas.microsoft.com/office/drawing/2014/main" id="{2B8D734B-BED5-456E-B52F-9E38CD353EDD}"/>
              </a:ext>
            </a:extLst>
          </p:cNvPr>
          <p:cNvSpPr txBox="1">
            <a:spLocks/>
          </p:cNvSpPr>
          <p:nvPr/>
        </p:nvSpPr>
        <p:spPr>
          <a:xfrm>
            <a:off x="4355976" y="805575"/>
            <a:ext cx="4392488" cy="780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ru-RU" sz="2000" b="1" dirty="0">
                <a:latin typeface="Verdana" panose="020B0604030504040204" pitchFamily="34" charset="0"/>
                <a:ea typeface="Verdana" panose="020B0604030504040204" pitchFamily="34" charset="0"/>
              </a:rPr>
              <a:t>Метод </a:t>
            </a:r>
          </a:p>
          <a:p>
            <a:pPr algn="ctr"/>
            <a:r>
              <a:rPr lang="ru-RU" sz="2000" b="1" dirty="0">
                <a:latin typeface="Verdana" panose="020B0604030504040204" pitchFamily="34" charset="0"/>
                <a:ea typeface="Verdana" panose="020B0604030504040204" pitchFamily="34" charset="0"/>
              </a:rPr>
              <a:t>«Поглинання слона» </a:t>
            </a:r>
          </a:p>
          <a:p>
            <a:pPr algn="ctr"/>
            <a:r>
              <a:rPr lang="ru-RU" sz="2000" b="1"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729322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79512" y="836712"/>
            <a:ext cx="8784976" cy="651525"/>
          </a:xfrm>
          <a:prstGeom prst="rect">
            <a:avLst/>
          </a:prstGeom>
          <a:noFill/>
        </p:spPr>
        <p:txBody>
          <a:bodyPr wrap="square" rtlCol="0">
            <a:spAutoFit/>
          </a:bodyPr>
          <a:lstStyle/>
          <a:p>
            <a:pPr algn="ctr">
              <a:lnSpc>
                <a:spcPct val="150000"/>
              </a:lnSpc>
            </a:pPr>
            <a:r>
              <a:rPr lang="uk-UA" sz="2800" b="1" dirty="0">
                <a:solidFill>
                  <a:schemeClr val="accent1"/>
                </a:solidFill>
                <a:latin typeface="Verdana" panose="020B0604030504040204" pitchFamily="34" charset="0"/>
                <a:ea typeface="Verdana" panose="020B0604030504040204" pitchFamily="34" charset="0"/>
                <a:cs typeface="Verdana" panose="020B0604030504040204" pitchFamily="34" charset="0"/>
              </a:rPr>
              <a:t>Метод розбивки завдань</a:t>
            </a:r>
          </a:p>
        </p:txBody>
      </p:sp>
      <p:sp>
        <p:nvSpPr>
          <p:cNvPr id="25" name="TextBox 24"/>
          <p:cNvSpPr txBox="1"/>
          <p:nvPr/>
        </p:nvSpPr>
        <p:spPr>
          <a:xfrm>
            <a:off x="245493" y="1756150"/>
            <a:ext cx="8755663" cy="276999"/>
          </a:xfrm>
          <a:prstGeom prst="rect">
            <a:avLst/>
          </a:prstGeom>
          <a:noFill/>
        </p:spPr>
        <p:txBody>
          <a:bodyPr wrap="square" rtlCol="0">
            <a:spAutoFit/>
          </a:bodyPr>
          <a:lstStyle/>
          <a:p>
            <a:pPr>
              <a:spcAft>
                <a:spcPts val="1200"/>
              </a:spcAft>
              <a:buAutoNum type="arabicPeriod"/>
            </a:pPr>
            <a:endParaRPr lang="uk-UA" sz="1200"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395536" y="1704260"/>
            <a:ext cx="6840760" cy="2308324"/>
          </a:xfrm>
          <a:prstGeom prst="rect">
            <a:avLst/>
          </a:prstGeom>
          <a:noFill/>
        </p:spPr>
        <p:txBody>
          <a:bodyPr wrap="square" rtlCol="0">
            <a:spAutoFit/>
          </a:bodyPr>
          <a:lstStyle/>
          <a:p>
            <a:r>
              <a:rPr lang="uk-UA" dirty="0">
                <a:solidFill>
                  <a:schemeClr val="accent3">
                    <a:lumMod val="50000"/>
                  </a:schemeClr>
                </a:solidFill>
                <a:latin typeface="Verdana" panose="020B0604030504040204" pitchFamily="34" charset="0"/>
                <a:ea typeface="Verdana" panose="020B0604030504040204" pitchFamily="34" charset="0"/>
              </a:rPr>
              <a:t>Якщо не можете досягнути велику ціль, розбийте її на частини</a:t>
            </a:r>
          </a:p>
          <a:p>
            <a:endParaRPr lang="uk-UA" dirty="0">
              <a:solidFill>
                <a:schemeClr val="accent3">
                  <a:lumMod val="50000"/>
                </a:schemeClr>
              </a:solidFill>
              <a:latin typeface="Verdana" panose="020B0604030504040204" pitchFamily="34" charset="0"/>
              <a:ea typeface="Verdana" panose="020B0604030504040204" pitchFamily="34" charset="0"/>
            </a:endParaRPr>
          </a:p>
          <a:p>
            <a:r>
              <a:rPr lang="en-US" dirty="0">
                <a:solidFill>
                  <a:schemeClr val="accent3">
                    <a:lumMod val="50000"/>
                  </a:schemeClr>
                </a:solidFill>
                <a:latin typeface="Verdana" panose="020B0604030504040204" pitchFamily="34" charset="0"/>
                <a:ea typeface="Verdana" panose="020B0604030504040204" pitchFamily="34" charset="0"/>
              </a:rPr>
              <a:t>D = A → B → C</a:t>
            </a:r>
            <a:endParaRPr lang="uk-UA" dirty="0">
              <a:solidFill>
                <a:schemeClr val="accent3">
                  <a:lumMod val="50000"/>
                </a:schemeClr>
              </a:solidFill>
              <a:latin typeface="Verdana" panose="020B0604030504040204" pitchFamily="34" charset="0"/>
              <a:ea typeface="Verdana" panose="020B0604030504040204" pitchFamily="34" charset="0"/>
            </a:endParaRPr>
          </a:p>
          <a:p>
            <a:endParaRPr lang="uk-UA" dirty="0">
              <a:solidFill>
                <a:schemeClr val="accent3">
                  <a:lumMod val="50000"/>
                </a:schemeClr>
              </a:solidFill>
              <a:latin typeface="Verdana" panose="020B0604030504040204" pitchFamily="34" charset="0"/>
              <a:ea typeface="Verdana" panose="020B0604030504040204" pitchFamily="34" charset="0"/>
            </a:endParaRPr>
          </a:p>
          <a:p>
            <a:r>
              <a:rPr lang="uk-UA" dirty="0">
                <a:solidFill>
                  <a:schemeClr val="accent3">
                    <a:lumMod val="50000"/>
                  </a:schemeClr>
                </a:solidFill>
                <a:latin typeface="Verdana" panose="020B0604030504040204" pitchFamily="34" charset="0"/>
                <a:ea typeface="Verdana" panose="020B0604030504040204" pitchFamily="34" charset="0"/>
              </a:rPr>
              <a:t>Ставте собі за мету досягнути маленьку частину</a:t>
            </a:r>
          </a:p>
          <a:p>
            <a:endParaRPr lang="uk-UA" dirty="0">
              <a:solidFill>
                <a:schemeClr val="accent3">
                  <a:lumMod val="50000"/>
                </a:schemeClr>
              </a:solidFill>
              <a:latin typeface="Verdana" panose="020B0604030504040204" pitchFamily="34" charset="0"/>
              <a:ea typeface="Verdana" panose="020B0604030504040204" pitchFamily="34" charset="0"/>
            </a:endParaRPr>
          </a:p>
          <a:p>
            <a:r>
              <a:rPr lang="uk-UA" dirty="0">
                <a:solidFill>
                  <a:schemeClr val="accent3">
                    <a:lumMod val="50000"/>
                  </a:schemeClr>
                </a:solidFill>
                <a:latin typeface="Verdana" panose="020B0604030504040204" pitchFamily="34" charset="0"/>
                <a:ea typeface="Verdana" panose="020B0604030504040204" pitchFamily="34" charset="0"/>
              </a:rPr>
              <a:t>Винагороджуйте себе за кожну маленьку перемогу</a:t>
            </a:r>
            <a:endParaRPr lang="ru-RU" dirty="0">
              <a:solidFill>
                <a:schemeClr val="accent3">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318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79512" y="836712"/>
            <a:ext cx="7776864" cy="651525"/>
          </a:xfrm>
          <a:prstGeom prst="rect">
            <a:avLst/>
          </a:prstGeom>
          <a:noFill/>
        </p:spPr>
        <p:txBody>
          <a:bodyPr wrap="square" rtlCol="0">
            <a:spAutoFit/>
          </a:bodyPr>
          <a:lstStyle/>
          <a:p>
            <a:pPr algn="ctr">
              <a:lnSpc>
                <a:spcPct val="150000"/>
              </a:lnSpc>
            </a:pPr>
            <a:r>
              <a:rPr lang="uk-UA" sz="2800" b="1" dirty="0">
                <a:solidFill>
                  <a:schemeClr val="accent1"/>
                </a:solidFill>
                <a:latin typeface="Verdana" panose="020B0604030504040204" pitchFamily="34" charset="0"/>
                <a:ea typeface="Verdana" panose="020B0604030504040204" pitchFamily="34" charset="0"/>
                <a:cs typeface="Verdana" panose="020B0604030504040204" pitchFamily="34" charset="0"/>
              </a:rPr>
              <a:t>Принцип чистого столу</a:t>
            </a:r>
          </a:p>
        </p:txBody>
      </p:sp>
      <p:sp>
        <p:nvSpPr>
          <p:cNvPr id="8" name="TextBox 7"/>
          <p:cNvSpPr txBox="1"/>
          <p:nvPr/>
        </p:nvSpPr>
        <p:spPr>
          <a:xfrm>
            <a:off x="179512" y="2426790"/>
            <a:ext cx="8755663" cy="353943"/>
          </a:xfrm>
          <a:prstGeom prst="rect">
            <a:avLst/>
          </a:prstGeom>
          <a:noFill/>
        </p:spPr>
        <p:txBody>
          <a:bodyPr wrap="square" rtlCol="0">
            <a:spAutoFit/>
          </a:bodyPr>
          <a:lstStyle/>
          <a:p>
            <a:pPr>
              <a:spcAft>
                <a:spcPts val="2400"/>
              </a:spcAft>
            </a:pPr>
            <a:endPar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245493" y="1756150"/>
            <a:ext cx="8755663" cy="276999"/>
          </a:xfrm>
          <a:prstGeom prst="rect">
            <a:avLst/>
          </a:prstGeom>
          <a:noFill/>
        </p:spPr>
        <p:txBody>
          <a:bodyPr wrap="square" rtlCol="0">
            <a:spAutoFit/>
          </a:bodyPr>
          <a:lstStyle/>
          <a:p>
            <a:pPr>
              <a:spcAft>
                <a:spcPts val="1200"/>
              </a:spcAft>
              <a:buAutoNum type="arabicPeriod"/>
            </a:pPr>
            <a:endParaRPr lang="uk-UA" sz="1200"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4427984" y="1756150"/>
            <a:ext cx="3777100" cy="2246769"/>
          </a:xfrm>
          <a:prstGeom prst="rect">
            <a:avLst/>
          </a:prstGeom>
          <a:noFill/>
        </p:spPr>
        <p:txBody>
          <a:bodyPr wrap="square" rtlCol="0">
            <a:spAutoFit/>
          </a:bodyPr>
          <a:lstStyle/>
          <a:p>
            <a:pPr marL="457200" indent="-457200">
              <a:buAutoNum type="arabicPeriod"/>
            </a:pPr>
            <a:r>
              <a:rPr lang="uk-UA" sz="2000" dirty="0">
                <a:solidFill>
                  <a:schemeClr val="tx2"/>
                </a:solidFill>
                <a:latin typeface="Verdana" panose="020B0604030504040204" pitchFamily="34" charset="0"/>
                <a:ea typeface="Verdana" panose="020B0604030504040204" pitchFamily="34" charset="0"/>
              </a:rPr>
              <a:t>Тримати на робочому столі виключно актуальні справи</a:t>
            </a:r>
          </a:p>
          <a:p>
            <a:pPr marL="457200" indent="-457200">
              <a:buAutoNum type="arabicPeriod"/>
            </a:pPr>
            <a:r>
              <a:rPr lang="uk-UA" sz="2000" dirty="0">
                <a:solidFill>
                  <a:schemeClr val="tx2"/>
                </a:solidFill>
                <a:latin typeface="Verdana" panose="020B0604030504040204" pitchFamily="34" charset="0"/>
                <a:ea typeface="Verdana" panose="020B0604030504040204" pitchFamily="34" charset="0"/>
              </a:rPr>
              <a:t>Планувати свою роботу так, щоб в кінці дня робочий стіл ставав пустим. </a:t>
            </a:r>
            <a:endParaRPr lang="ru-RU" sz="2000" dirty="0">
              <a:solidFill>
                <a:schemeClr val="tx2"/>
              </a:solidFill>
              <a:latin typeface="Verdana" panose="020B0604030504040204" pitchFamily="34" charset="0"/>
              <a:ea typeface="Verdana" panose="020B0604030504040204" pitchFamily="34" charset="0"/>
            </a:endParaRPr>
          </a:p>
        </p:txBody>
      </p:sp>
      <p:pic>
        <p:nvPicPr>
          <p:cNvPr id="3" name="Рисунок 2">
            <a:extLst>
              <a:ext uri="{FF2B5EF4-FFF2-40B4-BE49-F238E27FC236}">
                <a16:creationId xmlns:a16="http://schemas.microsoft.com/office/drawing/2014/main" id="{AB61A5E5-B88D-46BD-98B0-B3E23AB55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7" y="1502673"/>
            <a:ext cx="3871412" cy="3047225"/>
          </a:xfrm>
          <a:prstGeom prst="rect">
            <a:avLst/>
          </a:prstGeom>
        </p:spPr>
      </p:pic>
    </p:spTree>
    <p:extLst>
      <p:ext uri="{BB962C8B-B14F-4D97-AF65-F5344CB8AC3E}">
        <p14:creationId xmlns:p14="http://schemas.microsoft.com/office/powerpoint/2010/main" val="3708369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179512" y="2426790"/>
            <a:ext cx="8755663" cy="353943"/>
          </a:xfrm>
          <a:prstGeom prst="rect">
            <a:avLst/>
          </a:prstGeom>
          <a:noFill/>
        </p:spPr>
        <p:txBody>
          <a:bodyPr wrap="square" rtlCol="0">
            <a:spAutoFit/>
          </a:bodyPr>
          <a:lstStyle/>
          <a:p>
            <a:pPr>
              <a:spcAft>
                <a:spcPts val="2400"/>
              </a:spcAft>
            </a:pPr>
            <a:endPar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64352638-70F4-4A06-BD49-06CC8FE88E58}"/>
              </a:ext>
            </a:extLst>
          </p:cNvPr>
          <p:cNvSpPr txBox="1"/>
          <p:nvPr/>
        </p:nvSpPr>
        <p:spPr>
          <a:xfrm>
            <a:off x="755576" y="1052736"/>
            <a:ext cx="7128792" cy="4475071"/>
          </a:xfrm>
          <a:prstGeom prst="rect">
            <a:avLst/>
          </a:prstGeom>
          <a:noFill/>
        </p:spPr>
        <p:txBody>
          <a:bodyPr wrap="square">
            <a:spAutoFit/>
          </a:bodyPr>
          <a:lstStyle/>
          <a:p>
            <a:pPr marL="0" indent="0" algn="ctr" defTabSz="723900" eaLnBrk="1" hangingPunct="1">
              <a:lnSpc>
                <a:spcPct val="80000"/>
              </a:lnSpc>
              <a:buFontTx/>
              <a:buNone/>
            </a:pPr>
            <a:r>
              <a:rPr lang="uk-UA" sz="2000" b="1" dirty="0">
                <a:solidFill>
                  <a:schemeClr val="accent1"/>
                </a:solidFill>
                <a:latin typeface="Verdana" panose="020B0604030504040204" pitchFamily="34" charset="0"/>
                <a:ea typeface="Verdana" panose="020B0604030504040204" pitchFamily="34" charset="0"/>
              </a:rPr>
              <a:t>КРАДІЇ ЧАСУ</a:t>
            </a:r>
            <a:endParaRPr lang="uk-UA" sz="2000" dirty="0">
              <a:solidFill>
                <a:schemeClr val="accent1"/>
              </a:solidFill>
              <a:latin typeface="Verdana" panose="020B0604030504040204" pitchFamily="34" charset="0"/>
              <a:ea typeface="Verdana" panose="020B0604030504040204" pitchFamily="34" charset="0"/>
            </a:endParaRPr>
          </a:p>
          <a:p>
            <a:pPr marL="0" indent="0" defTabSz="723900" eaLnBrk="1" hangingPunct="1">
              <a:lnSpc>
                <a:spcPct val="80000"/>
              </a:lnSpc>
              <a:buFontTx/>
              <a:buNone/>
            </a:pPr>
            <a:endParaRPr lang="ru-RU" sz="1600" dirty="0">
              <a:latin typeface="Verdana" panose="020B0604030504040204" pitchFamily="34" charset="0"/>
              <a:ea typeface="Verdana" panose="020B0604030504040204" pitchFamily="34" charset="0"/>
            </a:endParaRPr>
          </a:p>
          <a:p>
            <a:pPr lvl="1"/>
            <a:r>
              <a:rPr lang="uk-UA" sz="1600" dirty="0">
                <a:solidFill>
                  <a:schemeClr val="tx2"/>
                </a:solidFill>
                <a:latin typeface="Verdana" panose="020B0604030504040204" pitchFamily="34" charset="0"/>
                <a:ea typeface="Verdana" panose="020B0604030504040204" pitchFamily="34" charset="0"/>
              </a:rPr>
              <a:t>1. Відсутність пріоритетів</a:t>
            </a:r>
            <a:endParaRPr lang="ru-RU" sz="1600" dirty="0">
              <a:solidFill>
                <a:schemeClr val="tx2"/>
              </a:solidFill>
              <a:latin typeface="Verdana" panose="020B0604030504040204" pitchFamily="34" charset="0"/>
              <a:ea typeface="Verdana" panose="020B0604030504040204" pitchFamily="34" charset="0"/>
            </a:endParaRPr>
          </a:p>
          <a:p>
            <a:pPr lvl="1"/>
            <a:r>
              <a:rPr lang="ru-RU" sz="1600" dirty="0">
                <a:solidFill>
                  <a:schemeClr val="tx2"/>
                </a:solidFill>
                <a:latin typeface="Verdana" panose="020B0604030504040204" pitchFamily="34" charset="0"/>
                <a:ea typeface="Verdana" panose="020B0604030504040204" pitchFamily="34" charset="0"/>
              </a:rPr>
              <a:t>2. </a:t>
            </a:r>
            <a:r>
              <a:rPr lang="uk-UA" sz="1600" dirty="0">
                <a:solidFill>
                  <a:schemeClr val="tx2"/>
                </a:solidFill>
                <a:latin typeface="Verdana" panose="020B0604030504040204" pitchFamily="34" charset="0"/>
                <a:ea typeface="Verdana" panose="020B0604030504040204" pitchFamily="34" charset="0"/>
              </a:rPr>
              <a:t>Намагання зробити якнайбільше за 1 раз</a:t>
            </a:r>
          </a:p>
          <a:p>
            <a:pPr lvl="1"/>
            <a:r>
              <a:rPr lang="uk-UA" sz="1600" dirty="0">
                <a:solidFill>
                  <a:schemeClr val="tx2"/>
                </a:solidFill>
                <a:latin typeface="Verdana" panose="020B0604030504040204" pitchFamily="34" charset="0"/>
                <a:ea typeface="Verdana" panose="020B0604030504040204" pitchFamily="34" charset="0"/>
              </a:rPr>
              <a:t>3. Помилки в цілепокладанні</a:t>
            </a:r>
          </a:p>
          <a:p>
            <a:pPr lvl="1"/>
            <a:r>
              <a:rPr lang="uk-UA" sz="1600" dirty="0">
                <a:solidFill>
                  <a:schemeClr val="tx2"/>
                </a:solidFill>
                <a:latin typeface="Verdana" panose="020B0604030504040204" pitchFamily="34" charset="0"/>
                <a:ea typeface="Verdana" panose="020B0604030504040204" pitchFamily="34" charset="0"/>
              </a:rPr>
              <a:t>4. Відсутність розуміння ключових завдань та шляхів їх вирішення</a:t>
            </a:r>
          </a:p>
          <a:p>
            <a:pPr lvl="1"/>
            <a:r>
              <a:rPr lang="uk-UA" sz="1600" dirty="0">
                <a:solidFill>
                  <a:schemeClr val="tx2"/>
                </a:solidFill>
                <a:latin typeface="Verdana" panose="020B0604030504040204" pitchFamily="34" charset="0"/>
                <a:ea typeface="Verdana" panose="020B0604030504040204" pitchFamily="34" charset="0"/>
              </a:rPr>
              <a:t>5. Особиста неорганізованість</a:t>
            </a:r>
          </a:p>
          <a:p>
            <a:pPr lvl="1"/>
            <a:r>
              <a:rPr lang="uk-UA" sz="1600" dirty="0">
                <a:solidFill>
                  <a:schemeClr val="tx2"/>
                </a:solidFill>
                <a:latin typeface="Verdana" panose="020B0604030504040204" pitchFamily="34" charset="0"/>
                <a:ea typeface="Verdana" panose="020B0604030504040204" pitchFamily="34" charset="0"/>
              </a:rPr>
              <a:t>6. Неефективне планування</a:t>
            </a:r>
          </a:p>
          <a:p>
            <a:pPr lvl="1"/>
            <a:r>
              <a:rPr lang="uk-UA" sz="1600" dirty="0">
                <a:solidFill>
                  <a:schemeClr val="tx2"/>
                </a:solidFill>
                <a:latin typeface="Verdana" panose="020B0604030504040204" pitchFamily="34" charset="0"/>
                <a:ea typeface="Verdana" panose="020B0604030504040204" pitchFamily="34" charset="0"/>
              </a:rPr>
              <a:t>7. Нездатність сказати «ні»</a:t>
            </a:r>
          </a:p>
          <a:p>
            <a:pPr lvl="1"/>
            <a:r>
              <a:rPr lang="uk-UA" sz="1600" dirty="0">
                <a:solidFill>
                  <a:schemeClr val="tx2"/>
                </a:solidFill>
                <a:latin typeface="Verdana" panose="020B0604030504040204" pitchFamily="34" charset="0"/>
                <a:ea typeface="Verdana" panose="020B0604030504040204" pitchFamily="34" charset="0"/>
              </a:rPr>
              <a:t>8. Відсутність та/або недостатність релевантної інформації</a:t>
            </a:r>
          </a:p>
          <a:p>
            <a:pPr lvl="1"/>
            <a:r>
              <a:rPr lang="uk-UA" sz="1600" dirty="0">
                <a:solidFill>
                  <a:schemeClr val="tx2"/>
                </a:solidFill>
                <a:latin typeface="Verdana" panose="020B0604030504040204" pitchFamily="34" charset="0"/>
                <a:ea typeface="Verdana" panose="020B0604030504040204" pitchFamily="34" charset="0"/>
              </a:rPr>
              <a:t>9. Відсутність мотивації</a:t>
            </a:r>
          </a:p>
          <a:p>
            <a:pPr lvl="1"/>
            <a:r>
              <a:rPr lang="uk-UA" sz="1600" dirty="0">
                <a:solidFill>
                  <a:schemeClr val="tx2"/>
                </a:solidFill>
                <a:latin typeface="Verdana" panose="020B0604030504040204" pitchFamily="34" charset="0"/>
                <a:ea typeface="Verdana" panose="020B0604030504040204" pitchFamily="34" charset="0"/>
              </a:rPr>
              <a:t>10. Помилки делегування та кооперації</a:t>
            </a:r>
          </a:p>
          <a:p>
            <a:pPr lvl="1"/>
            <a:r>
              <a:rPr lang="uk-UA" sz="1600" dirty="0">
                <a:solidFill>
                  <a:schemeClr val="tx2"/>
                </a:solidFill>
                <a:latin typeface="Verdana" panose="020B0604030504040204" pitchFamily="34" charset="0"/>
                <a:ea typeface="Verdana" panose="020B0604030504040204" pitchFamily="34" charset="0"/>
              </a:rPr>
              <a:t>11. Білий шум</a:t>
            </a:r>
          </a:p>
          <a:p>
            <a:pPr lvl="1"/>
            <a:r>
              <a:rPr lang="uk-UA" sz="1600" dirty="0">
                <a:solidFill>
                  <a:schemeClr val="tx2"/>
                </a:solidFill>
                <a:latin typeface="Verdana" panose="020B0604030504040204" pitchFamily="34" charset="0"/>
                <a:ea typeface="Verdana" panose="020B0604030504040204" pitchFamily="34" charset="0"/>
              </a:rPr>
              <a:t>12. Невдале організація робочого місця</a:t>
            </a:r>
          </a:p>
          <a:p>
            <a:pPr lvl="1"/>
            <a:r>
              <a:rPr lang="uk-UA" sz="1600" dirty="0">
                <a:solidFill>
                  <a:schemeClr val="tx2"/>
                </a:solidFill>
                <a:latin typeface="Verdana" panose="020B0604030504040204" pitchFamily="34" charset="0"/>
                <a:ea typeface="Verdana" panose="020B0604030504040204" pitchFamily="34" charset="0"/>
              </a:rPr>
              <a:t>13. Непотрібні комунікації та зайві наради</a:t>
            </a:r>
          </a:p>
          <a:p>
            <a:pPr lvl="1"/>
            <a:endParaRPr lang="uk-UA" sz="1600" dirty="0">
              <a:solidFill>
                <a:schemeClr val="tx2"/>
              </a:solidFill>
              <a:latin typeface="Verdana" panose="020B0604030504040204" pitchFamily="34" charset="0"/>
              <a:ea typeface="Verdana" panose="020B0604030504040204" pitchFamily="34" charset="0"/>
            </a:endParaRPr>
          </a:p>
          <a:p>
            <a:pPr lvl="1"/>
            <a:endParaRPr lang="ru-RU" sz="16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1505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179512" y="2426790"/>
            <a:ext cx="8755663" cy="353943"/>
          </a:xfrm>
          <a:prstGeom prst="rect">
            <a:avLst/>
          </a:prstGeom>
          <a:noFill/>
        </p:spPr>
        <p:txBody>
          <a:bodyPr wrap="square" rtlCol="0">
            <a:spAutoFit/>
          </a:bodyPr>
          <a:lstStyle/>
          <a:p>
            <a:pPr>
              <a:spcAft>
                <a:spcPts val="2400"/>
              </a:spcAft>
            </a:pPr>
            <a:endPar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64352638-70F4-4A06-BD49-06CC8FE88E58}"/>
              </a:ext>
            </a:extLst>
          </p:cNvPr>
          <p:cNvSpPr txBox="1"/>
          <p:nvPr/>
        </p:nvSpPr>
        <p:spPr>
          <a:xfrm>
            <a:off x="755576" y="1052736"/>
            <a:ext cx="7128792" cy="3440942"/>
          </a:xfrm>
          <a:prstGeom prst="rect">
            <a:avLst/>
          </a:prstGeom>
          <a:noFill/>
        </p:spPr>
        <p:txBody>
          <a:bodyPr wrap="square">
            <a:spAutoFit/>
          </a:bodyPr>
          <a:lstStyle/>
          <a:p>
            <a:pPr marL="0" indent="0" algn="ctr" defTabSz="723900" eaLnBrk="1" hangingPunct="1">
              <a:lnSpc>
                <a:spcPct val="80000"/>
              </a:lnSpc>
              <a:buFontTx/>
              <a:buNone/>
            </a:pPr>
            <a:r>
              <a:rPr lang="uk-UA" sz="2000" b="1" dirty="0">
                <a:solidFill>
                  <a:schemeClr val="accent1"/>
                </a:solidFill>
                <a:latin typeface="Verdana" panose="020B0604030504040204" pitchFamily="34" charset="0"/>
                <a:ea typeface="Verdana" panose="020B0604030504040204" pitchFamily="34" charset="0"/>
              </a:rPr>
              <a:t>ПСИХОЛОГІЧНІ ПРОБЛЕМИ ПРИ УПРАВЛІННІ ЧАСОМ</a:t>
            </a:r>
            <a:endParaRPr lang="uk-UA" sz="2000" dirty="0">
              <a:solidFill>
                <a:schemeClr val="accent1"/>
              </a:solidFill>
              <a:latin typeface="Verdana" panose="020B0604030504040204" pitchFamily="34" charset="0"/>
              <a:ea typeface="Verdana" panose="020B0604030504040204" pitchFamily="34" charset="0"/>
            </a:endParaRPr>
          </a:p>
          <a:p>
            <a:pPr marL="0" indent="0" defTabSz="723900" eaLnBrk="1" hangingPunct="1">
              <a:lnSpc>
                <a:spcPct val="80000"/>
              </a:lnSpc>
              <a:buFontTx/>
              <a:buNone/>
            </a:pPr>
            <a:endParaRPr lang="ru-RU" sz="1600" dirty="0">
              <a:latin typeface="Verdana" panose="020B0604030504040204" pitchFamily="34" charset="0"/>
              <a:ea typeface="Verdana" panose="020B0604030504040204" pitchFamily="34" charset="0"/>
            </a:endParaRPr>
          </a:p>
          <a:p>
            <a:pPr marL="0" indent="0" defTabSz="723900" eaLnBrk="1" hangingPunct="1">
              <a:lnSpc>
                <a:spcPct val="80000"/>
              </a:lnSpc>
              <a:buFontTx/>
              <a:buNone/>
            </a:pPr>
            <a:endParaRPr lang="ru-RU" sz="1600" dirty="0">
              <a:latin typeface="Verdana" panose="020B0604030504040204" pitchFamily="34" charset="0"/>
              <a:ea typeface="Verdana" panose="020B0604030504040204" pitchFamily="34" charset="0"/>
            </a:endParaRPr>
          </a:p>
          <a:p>
            <a:pPr marL="800100" lvl="1" indent="-342900">
              <a:buAutoNum type="arabicPeriod"/>
            </a:pPr>
            <a:r>
              <a:rPr lang="uk-UA" sz="1600" dirty="0">
                <a:solidFill>
                  <a:schemeClr val="tx2"/>
                </a:solidFill>
                <a:latin typeface="Verdana" panose="020B0604030504040204" pitchFamily="34" charset="0"/>
                <a:ea typeface="Verdana" panose="020B0604030504040204" pitchFamily="34" charset="0"/>
              </a:rPr>
              <a:t>Перерви</a:t>
            </a:r>
          </a:p>
          <a:p>
            <a:pPr marL="800100" lvl="1" indent="-342900">
              <a:buAutoNum type="arabicPeriod"/>
            </a:pPr>
            <a:r>
              <a:rPr lang="uk-UA" sz="1600" dirty="0">
                <a:solidFill>
                  <a:schemeClr val="tx2"/>
                </a:solidFill>
                <a:latin typeface="Verdana" panose="020B0604030504040204" pitchFamily="34" charset="0"/>
                <a:ea typeface="Verdana" panose="020B0604030504040204" pitchFamily="34" charset="0"/>
              </a:rPr>
              <a:t>Почуття втоми</a:t>
            </a:r>
          </a:p>
          <a:p>
            <a:pPr marL="800100" lvl="1" indent="-342900">
              <a:buAutoNum type="arabicPeriod"/>
            </a:pPr>
            <a:r>
              <a:rPr lang="uk-UA" sz="1600" dirty="0">
                <a:solidFill>
                  <a:schemeClr val="tx2"/>
                </a:solidFill>
                <a:latin typeface="Verdana" panose="020B0604030504040204" pitchFamily="34" charset="0"/>
                <a:ea typeface="Verdana" panose="020B0604030504040204" pitchFamily="34" charset="0"/>
              </a:rPr>
              <a:t>Виправдання</a:t>
            </a:r>
          </a:p>
          <a:p>
            <a:pPr marL="800100" lvl="1" indent="-342900">
              <a:buAutoNum type="arabicPeriod"/>
            </a:pPr>
            <a:r>
              <a:rPr lang="uk-UA" sz="1600" dirty="0">
                <a:solidFill>
                  <a:schemeClr val="tx2"/>
                </a:solidFill>
                <a:latin typeface="Verdana" panose="020B0604030504040204" pitchFamily="34" charset="0"/>
                <a:ea typeface="Verdana" panose="020B0604030504040204" pitchFamily="34" charset="0"/>
              </a:rPr>
              <a:t>Зволікання</a:t>
            </a:r>
          </a:p>
          <a:p>
            <a:pPr marL="800100" lvl="1" indent="-342900">
              <a:buAutoNum type="arabicPeriod"/>
            </a:pPr>
            <a:r>
              <a:rPr lang="uk-UA" sz="1600" dirty="0">
                <a:solidFill>
                  <a:schemeClr val="tx2"/>
                </a:solidFill>
                <a:latin typeface="Verdana" panose="020B0604030504040204" pitchFamily="34" charset="0"/>
                <a:ea typeface="Verdana" panose="020B0604030504040204" pitchFamily="34" charset="0"/>
              </a:rPr>
              <a:t>Відсутність бажання діяти</a:t>
            </a:r>
          </a:p>
          <a:p>
            <a:pPr marL="800100" lvl="1" indent="-342900">
              <a:buAutoNum type="arabicPeriod"/>
            </a:pPr>
            <a:r>
              <a:rPr lang="uk-UA" sz="1600" dirty="0">
                <a:solidFill>
                  <a:schemeClr val="tx2"/>
                </a:solidFill>
                <a:latin typeface="Verdana" panose="020B0604030504040204" pitchFamily="34" charset="0"/>
                <a:ea typeface="Verdana" panose="020B0604030504040204" pitchFamily="34" charset="0"/>
              </a:rPr>
              <a:t>Острах невдач </a:t>
            </a:r>
          </a:p>
          <a:p>
            <a:pPr marL="800100" lvl="1" indent="-342900">
              <a:buAutoNum type="arabicPeriod"/>
            </a:pPr>
            <a:r>
              <a:rPr lang="uk-UA" sz="1600" dirty="0">
                <a:solidFill>
                  <a:schemeClr val="tx2"/>
                </a:solidFill>
                <a:latin typeface="Verdana" panose="020B0604030504040204" pitchFamily="34" charset="0"/>
                <a:ea typeface="Verdana" panose="020B0604030504040204" pitchFamily="34" charset="0"/>
              </a:rPr>
              <a:t>Неспроможність прийняти успіх</a:t>
            </a:r>
          </a:p>
          <a:p>
            <a:pPr marL="800100" lvl="1" indent="-342900">
              <a:buAutoNum type="arabicPeriod"/>
            </a:pPr>
            <a:r>
              <a:rPr lang="uk-UA" sz="1600" dirty="0">
                <a:solidFill>
                  <a:schemeClr val="tx2"/>
                </a:solidFill>
                <a:latin typeface="Verdana" panose="020B0604030504040204" pitchFamily="34" charset="0"/>
                <a:ea typeface="Verdana" panose="020B0604030504040204" pitchFamily="34" charset="0"/>
              </a:rPr>
              <a:t>Перфекціонізм</a:t>
            </a:r>
          </a:p>
          <a:p>
            <a:pPr lvl="1"/>
            <a:endParaRPr lang="uk-UA" sz="1600" dirty="0">
              <a:solidFill>
                <a:schemeClr val="tx2"/>
              </a:solidFill>
              <a:latin typeface="Verdana" panose="020B0604030504040204" pitchFamily="34" charset="0"/>
              <a:ea typeface="Verdana" panose="020B0604030504040204" pitchFamily="34" charset="0"/>
            </a:endParaRPr>
          </a:p>
          <a:p>
            <a:pPr lvl="1"/>
            <a:endParaRPr lang="ru-RU" sz="16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66520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79512" y="685254"/>
            <a:ext cx="7776864" cy="651525"/>
          </a:xfrm>
          <a:prstGeom prst="rect">
            <a:avLst/>
          </a:prstGeom>
          <a:noFill/>
        </p:spPr>
        <p:txBody>
          <a:bodyPr wrap="square" rtlCol="0">
            <a:spAutoFit/>
          </a:bodyPr>
          <a:lstStyle/>
          <a:p>
            <a:pPr algn="ctr">
              <a:lnSpc>
                <a:spcPct val="150000"/>
              </a:lnSpc>
            </a:pPr>
            <a:r>
              <a:rPr lang="uk-UA" sz="2800" b="1" dirty="0">
                <a:solidFill>
                  <a:schemeClr val="accent1"/>
                </a:solidFill>
                <a:latin typeface="Verdana" panose="020B0604030504040204" pitchFamily="34" charset="0"/>
                <a:ea typeface="Verdana" panose="020B0604030504040204" pitchFamily="34" charset="0"/>
                <a:cs typeface="Verdana" panose="020B0604030504040204" pitchFamily="34" charset="0"/>
              </a:rPr>
              <a:t>Тайм-менеджмент на кожен день</a:t>
            </a:r>
          </a:p>
        </p:txBody>
      </p:sp>
      <p:sp>
        <p:nvSpPr>
          <p:cNvPr id="8" name="TextBox 7"/>
          <p:cNvSpPr txBox="1"/>
          <p:nvPr/>
        </p:nvSpPr>
        <p:spPr>
          <a:xfrm>
            <a:off x="179512" y="2426790"/>
            <a:ext cx="8755663" cy="353943"/>
          </a:xfrm>
          <a:prstGeom prst="rect">
            <a:avLst/>
          </a:prstGeom>
          <a:noFill/>
        </p:spPr>
        <p:txBody>
          <a:bodyPr wrap="square" rtlCol="0">
            <a:spAutoFit/>
          </a:bodyPr>
          <a:lstStyle/>
          <a:p>
            <a:pPr>
              <a:spcAft>
                <a:spcPts val="2400"/>
              </a:spcAft>
            </a:pPr>
            <a:endPar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719572" y="1626571"/>
            <a:ext cx="6696744" cy="2554545"/>
          </a:xfrm>
          <a:prstGeom prst="rect">
            <a:avLst/>
          </a:prstGeom>
          <a:noFill/>
        </p:spPr>
        <p:txBody>
          <a:bodyPr wrap="square" rtlCol="0">
            <a:spAutoFit/>
          </a:bodyPr>
          <a:lstStyle/>
          <a:p>
            <a:pPr marL="457200" indent="-457200">
              <a:buAutoNum type="arabicPeriod"/>
            </a:pPr>
            <a:r>
              <a:rPr lang="uk-UA" sz="1600" dirty="0">
                <a:solidFill>
                  <a:schemeClr val="accent3">
                    <a:lumMod val="50000"/>
                  </a:schemeClr>
                </a:solidFill>
                <a:latin typeface="Verdana" panose="020B0604030504040204" pitchFamily="34" charset="0"/>
                <a:ea typeface="Verdana" panose="020B0604030504040204" pitchFamily="34" charset="0"/>
              </a:rPr>
              <a:t>Постійно тримайте «під рукою» ручку та папір або електронний планівник. </a:t>
            </a:r>
          </a:p>
          <a:p>
            <a:pPr marL="457200" indent="-457200">
              <a:buAutoNum type="arabicPeriod"/>
            </a:pPr>
            <a:r>
              <a:rPr lang="uk-UA" sz="1600" dirty="0">
                <a:solidFill>
                  <a:schemeClr val="accent3">
                    <a:lumMod val="50000"/>
                  </a:schemeClr>
                </a:solidFill>
                <a:latin typeface="Verdana" panose="020B0604030504040204" pitchFamily="34" charset="0"/>
                <a:ea typeface="Verdana" panose="020B0604030504040204" pitchFamily="34" charset="0"/>
              </a:rPr>
              <a:t>Фіксуйте ідеї</a:t>
            </a:r>
          </a:p>
          <a:p>
            <a:pPr marL="457200" indent="-457200">
              <a:buAutoNum type="arabicPeriod"/>
            </a:pPr>
            <a:r>
              <a:rPr lang="uk-UA" sz="1600" dirty="0">
                <a:solidFill>
                  <a:schemeClr val="accent3">
                    <a:lumMod val="50000"/>
                  </a:schemeClr>
                </a:solidFill>
                <a:latin typeface="Verdana" panose="020B0604030504040204" pitchFamily="34" charset="0"/>
                <a:ea typeface="Verdana" panose="020B0604030504040204" pitchFamily="34" charset="0"/>
              </a:rPr>
              <a:t>Дослідіть ваші фази «зльоту» та «падіння»</a:t>
            </a:r>
          </a:p>
          <a:p>
            <a:pPr marL="457200" indent="-457200">
              <a:buAutoNum type="arabicPeriod"/>
            </a:pPr>
            <a:r>
              <a:rPr lang="uk-UA" sz="1600" dirty="0">
                <a:solidFill>
                  <a:schemeClr val="accent3">
                    <a:lumMod val="50000"/>
                  </a:schemeClr>
                </a:solidFill>
                <a:latin typeface="Verdana" panose="020B0604030504040204" pitchFamily="34" charset="0"/>
                <a:ea typeface="Verdana" panose="020B0604030504040204" pitchFamily="34" charset="0"/>
              </a:rPr>
              <a:t>Складіть список всього, чим вам не подобається займатись</a:t>
            </a:r>
          </a:p>
          <a:p>
            <a:pPr marL="457200" indent="-457200">
              <a:buAutoNum type="arabicPeriod"/>
            </a:pPr>
            <a:r>
              <a:rPr lang="uk-UA" sz="1600" dirty="0">
                <a:solidFill>
                  <a:schemeClr val="accent3">
                    <a:lumMod val="50000"/>
                  </a:schemeClr>
                </a:solidFill>
                <a:latin typeface="Verdana" panose="020B0604030504040204" pitchFamily="34" charset="0"/>
                <a:ea typeface="Verdana" panose="020B0604030504040204" pitchFamily="34" charset="0"/>
              </a:rPr>
              <a:t>Намагайтеся робити нецікані завдання у фазі «падіння», а цікаві креативні завдання у час «зльоту»</a:t>
            </a:r>
          </a:p>
          <a:p>
            <a:pPr marL="457200" indent="-457200">
              <a:buAutoNum type="arabicPeriod"/>
            </a:pPr>
            <a:r>
              <a:rPr lang="uk-UA" sz="1600" dirty="0">
                <a:solidFill>
                  <a:schemeClr val="accent3">
                    <a:lumMod val="50000"/>
                  </a:schemeClr>
                </a:solidFill>
                <a:latin typeface="Verdana" panose="020B0604030504040204" pitchFamily="34" charset="0"/>
                <a:ea typeface="Verdana" panose="020B0604030504040204" pitchFamily="34" charset="0"/>
              </a:rPr>
              <a:t>Нагадайте собі про важливі речі</a:t>
            </a:r>
          </a:p>
          <a:p>
            <a:pPr marL="457200" indent="-457200">
              <a:buAutoNum type="arabicPeriod"/>
            </a:pPr>
            <a:r>
              <a:rPr lang="uk-UA" sz="1600" dirty="0">
                <a:solidFill>
                  <a:schemeClr val="accent3">
                    <a:lumMod val="50000"/>
                  </a:schemeClr>
                </a:solidFill>
                <a:latin typeface="Verdana" panose="020B0604030504040204" pitchFamily="34" charset="0"/>
                <a:ea typeface="Verdana" panose="020B0604030504040204" pitchFamily="34" charset="0"/>
              </a:rPr>
              <a:t>Робіть таймінг гнучким</a:t>
            </a:r>
          </a:p>
        </p:txBody>
      </p:sp>
    </p:spTree>
    <p:extLst>
      <p:ext uri="{BB962C8B-B14F-4D97-AF65-F5344CB8AC3E}">
        <p14:creationId xmlns:p14="http://schemas.microsoft.com/office/powerpoint/2010/main" val="329604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87136" y="1143650"/>
            <a:ext cx="8075527" cy="2209973"/>
          </a:xfrm>
        </p:spPr>
        <p:txBody>
          <a:bodyPr>
            <a:normAutofit/>
          </a:bodyPr>
          <a:lstStyle/>
          <a:p>
            <a:r>
              <a:rPr lang="uk-UA" sz="1600" dirty="0">
                <a:latin typeface="Verdana" panose="020B0604030504040204" pitchFamily="34" charset="0"/>
                <a:ea typeface="Verdana" panose="020B0604030504040204" pitchFamily="34" charset="0"/>
                <a:cs typeface="Times New Roman" pitchFamily="18" charset="0"/>
              </a:rPr>
              <a:t>Однотипні задачі доцільно виконувати серіями</a:t>
            </a:r>
          </a:p>
          <a:p>
            <a:r>
              <a:rPr lang="uk-UA" sz="1600" dirty="0">
                <a:latin typeface="Verdana" panose="020B0604030504040204" pitchFamily="34" charset="0"/>
                <a:ea typeface="Verdana" panose="020B0604030504040204" pitchFamily="34" charset="0"/>
                <a:cs typeface="Times New Roman" pitchFamily="18" charset="0"/>
              </a:rPr>
              <a:t>Уникайте незапланованих дій</a:t>
            </a:r>
          </a:p>
          <a:p>
            <a:r>
              <a:rPr lang="uk-UA" sz="1600" dirty="0">
                <a:latin typeface="Verdana" panose="020B0604030504040204" pitchFamily="34" charset="0"/>
                <a:ea typeface="Verdana" panose="020B0604030504040204" pitchFamily="34" charset="0"/>
                <a:cs typeface="Times New Roman" pitchFamily="18" charset="0"/>
              </a:rPr>
              <a:t>Дотримайтесь співрозмірного темпу</a:t>
            </a:r>
          </a:p>
          <a:p>
            <a:r>
              <a:rPr lang="uk-UA" sz="1600" dirty="0">
                <a:latin typeface="Verdana" panose="020B0604030504040204" pitchFamily="34" charset="0"/>
                <a:ea typeface="Verdana" panose="020B0604030504040204" pitchFamily="34" charset="0"/>
                <a:cs typeface="Times New Roman" pitchFamily="18" charset="0"/>
              </a:rPr>
              <a:t>Доводьте почате до кінця</a:t>
            </a:r>
          </a:p>
          <a:p>
            <a:r>
              <a:rPr lang="uk-UA" sz="1600" dirty="0">
                <a:latin typeface="Verdana" panose="020B0604030504040204" pitchFamily="34" charset="0"/>
                <a:ea typeface="Verdana" panose="020B0604030504040204" pitchFamily="34" charset="0"/>
                <a:cs typeface="Times New Roman" pitchFamily="18" charset="0"/>
              </a:rPr>
              <a:t>Контролюйте час та плани</a:t>
            </a:r>
          </a:p>
        </p:txBody>
      </p:sp>
      <p:sp>
        <p:nvSpPr>
          <p:cNvPr id="4" name="TextBox 3"/>
          <p:cNvSpPr txBox="1"/>
          <p:nvPr/>
        </p:nvSpPr>
        <p:spPr>
          <a:xfrm>
            <a:off x="152088" y="661453"/>
            <a:ext cx="8640959" cy="461665"/>
          </a:xfrm>
          <a:prstGeom prst="rect">
            <a:avLst/>
          </a:prstGeom>
          <a:noFill/>
        </p:spPr>
        <p:txBody>
          <a:bodyPr wrap="square" rtlCol="0">
            <a:spAutoFit/>
          </a:bodyPr>
          <a:lstStyle/>
          <a:p>
            <a:pPr algn="ctr">
              <a:spcBef>
                <a:spcPts val="600"/>
              </a:spcBef>
              <a:buClr>
                <a:schemeClr val="tx2"/>
              </a:buClr>
              <a:buSzPct val="73000"/>
            </a:pPr>
            <a:r>
              <a:rPr lang="uk-UA" sz="2400" b="1" dirty="0">
                <a:solidFill>
                  <a:schemeClr val="accent1"/>
                </a:solidFill>
                <a:latin typeface="Verdana" panose="020B0604030504040204" pitchFamily="34" charset="0"/>
                <a:ea typeface="Verdana" panose="020B0604030504040204" pitchFamily="34" charset="0"/>
                <a:cs typeface="Times New Roman" pitchFamily="18" charset="0"/>
              </a:rPr>
              <a:t>Правила основної частини дня</a:t>
            </a:r>
          </a:p>
        </p:txBody>
      </p:sp>
      <p:sp>
        <p:nvSpPr>
          <p:cNvPr id="8" name="TextBox 7"/>
          <p:cNvSpPr txBox="1"/>
          <p:nvPr/>
        </p:nvSpPr>
        <p:spPr>
          <a:xfrm>
            <a:off x="21704" y="3459545"/>
            <a:ext cx="8640959" cy="477054"/>
          </a:xfrm>
          <a:prstGeom prst="rect">
            <a:avLst/>
          </a:prstGeom>
          <a:noFill/>
        </p:spPr>
        <p:txBody>
          <a:bodyPr wrap="square" rtlCol="0">
            <a:spAutoFit/>
          </a:bodyPr>
          <a:lstStyle/>
          <a:p>
            <a:pPr algn="ctr">
              <a:spcBef>
                <a:spcPts val="600"/>
              </a:spcBef>
              <a:buClr>
                <a:schemeClr val="tx2"/>
              </a:buClr>
              <a:buSzPct val="73000"/>
            </a:pPr>
            <a:r>
              <a:rPr lang="uk-UA" sz="2400" b="1" dirty="0">
                <a:solidFill>
                  <a:schemeClr val="accent1"/>
                </a:solidFill>
                <a:latin typeface="Verdana" panose="020B0604030504040204" pitchFamily="34" charset="0"/>
                <a:ea typeface="Verdana" panose="020B0604030504040204" pitchFamily="34" charset="0"/>
                <a:cs typeface="Times New Roman" pitchFamily="18" charset="0"/>
              </a:rPr>
              <a:t>Правила завершення робочого дн</a:t>
            </a:r>
            <a:r>
              <a:rPr lang="ru-RU" sz="2400" b="1" dirty="0">
                <a:solidFill>
                  <a:schemeClr val="accent1"/>
                </a:solidFill>
                <a:latin typeface="Verdana" panose="020B0604030504040204" pitchFamily="34" charset="0"/>
                <a:ea typeface="Verdana" panose="020B0604030504040204" pitchFamily="34" charset="0"/>
                <a:cs typeface="Times New Roman" pitchFamily="18" charset="0"/>
              </a:rPr>
              <a:t>я</a:t>
            </a:r>
          </a:p>
        </p:txBody>
      </p:sp>
      <p:sp>
        <p:nvSpPr>
          <p:cNvPr id="9" name="TextBox 8">
            <a:extLst>
              <a:ext uri="{FF2B5EF4-FFF2-40B4-BE49-F238E27FC236}">
                <a16:creationId xmlns:a16="http://schemas.microsoft.com/office/drawing/2014/main" id="{5C3FC744-6F92-4769-8A76-65F6CE323BA7}"/>
              </a:ext>
            </a:extLst>
          </p:cNvPr>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0" name="Прямая соединительная линия 9">
            <a:extLst>
              <a:ext uri="{FF2B5EF4-FFF2-40B4-BE49-F238E27FC236}">
                <a16:creationId xmlns:a16="http://schemas.microsoft.com/office/drawing/2014/main" id="{CB9C1BC2-BD6F-4140-8E8B-51A284E8D672}"/>
              </a:ext>
            </a:extLst>
          </p:cNvPr>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1" name="Содержимое 2">
            <a:extLst>
              <a:ext uri="{FF2B5EF4-FFF2-40B4-BE49-F238E27FC236}">
                <a16:creationId xmlns:a16="http://schemas.microsoft.com/office/drawing/2014/main" id="{F8F8DB36-51F2-489D-9ACA-80A1E77FCB75}"/>
              </a:ext>
            </a:extLst>
          </p:cNvPr>
          <p:cNvSpPr txBox="1">
            <a:spLocks/>
          </p:cNvSpPr>
          <p:nvPr/>
        </p:nvSpPr>
        <p:spPr>
          <a:xfrm>
            <a:off x="663162" y="3933056"/>
            <a:ext cx="7967006" cy="1821105"/>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32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2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24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9pPr>
          </a:lstStyle>
          <a:p>
            <a:r>
              <a:rPr lang="uk-UA" sz="1600" dirty="0">
                <a:latin typeface="Verdana" panose="020B0604030504040204" pitchFamily="34" charset="0"/>
                <a:ea typeface="Verdana" panose="020B0604030504040204" pitchFamily="34" charset="0"/>
                <a:cs typeface="Times New Roman" pitchFamily="18" charset="0"/>
              </a:rPr>
              <a:t>Контроль за результатами та самоконтроль</a:t>
            </a:r>
          </a:p>
          <a:p>
            <a:r>
              <a:rPr lang="uk-UA" sz="1600" dirty="0">
                <a:latin typeface="Verdana" panose="020B0604030504040204" pitchFamily="34" charset="0"/>
                <a:ea typeface="Verdana" panose="020B0604030504040204" pitchFamily="34" charset="0"/>
                <a:cs typeface="Times New Roman" pitchFamily="18" charset="0"/>
              </a:rPr>
              <a:t>Складання плану дій на наступний день</a:t>
            </a:r>
          </a:p>
          <a:p>
            <a:endParaRPr lang="uk-UA" sz="1600" dirty="0">
              <a:latin typeface="Verdana" panose="020B0604030504040204" pitchFamily="34" charset="0"/>
              <a:ea typeface="Verdana" panose="020B0604030504040204"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141765-0945-418F-B370-51234D4E2578}"/>
              </a:ext>
            </a:extLst>
          </p:cNvPr>
          <p:cNvSpPr>
            <a:spLocks noGrp="1"/>
          </p:cNvSpPr>
          <p:nvPr>
            <p:ph type="ctrTitle"/>
          </p:nvPr>
        </p:nvSpPr>
        <p:spPr/>
        <p:txBody>
          <a:bodyPr>
            <a:normAutofit fontScale="90000"/>
          </a:bodyPr>
          <a:lstStyle/>
          <a:p>
            <a:pPr algn="ctr" eaLnBrk="0" hangingPunct="0">
              <a:defRPr/>
            </a:pPr>
            <a:r>
              <a:rPr lang="ru-RU" sz="3300" b="1" dirty="0">
                <a:latin typeface="Verdana" panose="020B0604030504040204" pitchFamily="34" charset="0"/>
                <a:ea typeface="Verdana" panose="020B0604030504040204" pitchFamily="34" charset="0"/>
              </a:rPr>
              <a:t>Ви можете зволікати – але час ніколи не зволікає. И втрачений час потім вже не наздоженеш.</a:t>
            </a:r>
            <a:br>
              <a:rPr lang="ru-RU" sz="4000" dirty="0"/>
            </a:br>
            <a:endParaRPr lang="uk-UA" sz="4000" dirty="0"/>
          </a:p>
        </p:txBody>
      </p:sp>
      <p:sp>
        <p:nvSpPr>
          <p:cNvPr id="3" name="Подзаголовок 2">
            <a:extLst>
              <a:ext uri="{FF2B5EF4-FFF2-40B4-BE49-F238E27FC236}">
                <a16:creationId xmlns:a16="http://schemas.microsoft.com/office/drawing/2014/main" id="{DF6ADBB8-7158-4401-AE2D-8B706DE0691C}"/>
              </a:ext>
            </a:extLst>
          </p:cNvPr>
          <p:cNvSpPr>
            <a:spLocks noGrp="1"/>
          </p:cNvSpPr>
          <p:nvPr>
            <p:ph type="subTitle" idx="1"/>
          </p:nvPr>
        </p:nvSpPr>
        <p:spPr/>
        <p:txBody>
          <a:bodyPr/>
          <a:lstStyle/>
          <a:p>
            <a:r>
              <a:rPr lang="uk-UA" dirty="0"/>
              <a:t>Бенджамін Франклін</a:t>
            </a:r>
          </a:p>
        </p:txBody>
      </p:sp>
      <p:cxnSp>
        <p:nvCxnSpPr>
          <p:cNvPr id="4" name="Прямая соединительная линия 3">
            <a:extLst>
              <a:ext uri="{FF2B5EF4-FFF2-40B4-BE49-F238E27FC236}">
                <a16:creationId xmlns:a16="http://schemas.microsoft.com/office/drawing/2014/main" id="{66EAE95B-F0F3-41B2-BB68-F63A7DC03399}"/>
              </a:ext>
            </a:extLst>
          </p:cNvPr>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7F98C8-57AE-446A-9021-44A66C89552A}"/>
              </a:ext>
            </a:extLst>
          </p:cNvPr>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0747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79512" y="836712"/>
            <a:ext cx="7920880" cy="611578"/>
          </a:xfrm>
          <a:prstGeom prst="rect">
            <a:avLst/>
          </a:prstGeom>
          <a:noFill/>
        </p:spPr>
        <p:txBody>
          <a:bodyPr wrap="square" rtlCol="0">
            <a:spAutoFit/>
          </a:bodyPr>
          <a:lstStyle/>
          <a:p>
            <a:pPr algn="ctr">
              <a:lnSpc>
                <a:spcPct val="150000"/>
              </a:lnSpc>
            </a:pPr>
            <a:r>
              <a:rPr lang="uk-UA" sz="2600" b="1" dirty="0">
                <a:solidFill>
                  <a:schemeClr val="accent1"/>
                </a:solidFill>
                <a:latin typeface="Verdana" panose="020B0604030504040204" pitchFamily="34" charset="0"/>
                <a:ea typeface="Verdana" panose="020B0604030504040204" pitchFamily="34" charset="0"/>
                <a:cs typeface="Verdana" panose="020B0604030504040204" pitchFamily="34" charset="0"/>
              </a:rPr>
              <a:t>Що може дати тайм-менеджмент?</a:t>
            </a:r>
          </a:p>
        </p:txBody>
      </p:sp>
      <p:sp>
        <p:nvSpPr>
          <p:cNvPr id="8" name="TextBox 7"/>
          <p:cNvSpPr txBox="1"/>
          <p:nvPr/>
        </p:nvSpPr>
        <p:spPr>
          <a:xfrm>
            <a:off x="395536" y="1556185"/>
            <a:ext cx="7171487" cy="1369606"/>
          </a:xfrm>
          <a:prstGeom prst="rect">
            <a:avLst/>
          </a:prstGeom>
          <a:noFill/>
        </p:spPr>
        <p:txBody>
          <a:bodyPr wrap="square" rtlCol="0">
            <a:spAutoFit/>
          </a:bodyPr>
          <a:lstStyle/>
          <a:p>
            <a:pPr marL="342900" indent="-342900">
              <a:spcAft>
                <a:spcPts val="600"/>
              </a:spcAft>
              <a:buAutoNum type="arabicPeriod"/>
            </a:pPr>
            <a:r>
              <a:rPr lang="uk-UA" sz="1700" dirty="0">
                <a:solidFill>
                  <a:schemeClr val="tx2"/>
                </a:solidFill>
                <a:latin typeface="Verdana" panose="020B0604030504040204" pitchFamily="34" charset="0"/>
                <a:ea typeface="Verdana" panose="020B0604030504040204" pitchFamily="34" charset="0"/>
                <a:cs typeface="Verdana" panose="020B0604030504040204" pitchFamily="34" charset="0"/>
              </a:rPr>
              <a:t>Ви будете встигати більше</a:t>
            </a:r>
          </a:p>
          <a:p>
            <a:pPr marL="342900" indent="-342900">
              <a:spcAft>
                <a:spcPts val="600"/>
              </a:spcAft>
              <a:buAutoNum type="arabicPeriod"/>
            </a:pPr>
            <a:r>
              <a:rPr lang="uk-UA" sz="1700" dirty="0">
                <a:solidFill>
                  <a:schemeClr val="tx2"/>
                </a:solidFill>
                <a:latin typeface="Verdana" panose="020B0604030504040204" pitchFamily="34" charset="0"/>
                <a:ea typeface="Verdana" panose="020B0604030504040204" pitchFamily="34" charset="0"/>
                <a:cs typeface="Verdana" panose="020B0604030504040204" pitchFamily="34" charset="0"/>
              </a:rPr>
              <a:t>Ви будете досягати цілей</a:t>
            </a:r>
          </a:p>
          <a:p>
            <a:pPr marL="342900" indent="-342900">
              <a:spcAft>
                <a:spcPts val="600"/>
              </a:spcAft>
              <a:buAutoNum type="arabicPeriod"/>
            </a:pPr>
            <a:r>
              <a:rPr lang="uk-UA" sz="1700" dirty="0">
                <a:solidFill>
                  <a:schemeClr val="tx2"/>
                </a:solidFill>
                <a:latin typeface="Verdana" panose="020B0604030504040204" pitchFamily="34" charset="0"/>
                <a:ea typeface="Verdana" panose="020B0604030504040204" pitchFamily="34" charset="0"/>
                <a:cs typeface="Verdana" panose="020B0604030504040204" pitchFamily="34" charset="0"/>
              </a:rPr>
              <a:t>Ви будете більш успішними в житті і бізнесі</a:t>
            </a:r>
          </a:p>
          <a:p>
            <a:pPr marL="342900" indent="-342900">
              <a:spcAft>
                <a:spcPts val="600"/>
              </a:spcAft>
              <a:buAutoNum type="arabicPeriod"/>
            </a:pPr>
            <a:r>
              <a:rPr lang="uk-UA" sz="1700" dirty="0">
                <a:solidFill>
                  <a:schemeClr val="tx2"/>
                </a:solidFill>
                <a:latin typeface="Verdana" panose="020B0604030504040204" pitchFamily="34" charset="0"/>
                <a:ea typeface="Verdana" panose="020B0604030504040204" pitchFamily="34" charset="0"/>
                <a:cs typeface="Verdana" panose="020B0604030504040204" pitchFamily="34" charset="0"/>
              </a:rPr>
              <a:t>У Вас буде більше часу на себе</a:t>
            </a:r>
          </a:p>
        </p:txBody>
      </p:sp>
      <p:sp>
        <p:nvSpPr>
          <p:cNvPr id="4" name="Rectangle 3"/>
          <p:cNvSpPr/>
          <p:nvPr/>
        </p:nvSpPr>
        <p:spPr>
          <a:xfrm>
            <a:off x="698062" y="3068960"/>
            <a:ext cx="7402330" cy="12859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uk-UA" dirty="0">
                <a:solidFill>
                  <a:schemeClr val="tx2"/>
                </a:solidFill>
                <a:latin typeface="Verdana" panose="020B0604030504040204" pitchFamily="34" charset="0"/>
                <a:ea typeface="Verdana" panose="020B0604030504040204" pitchFamily="34" charset="0"/>
              </a:rPr>
              <a:t>49% часу затрачаються на справжні цілі </a:t>
            </a:r>
          </a:p>
          <a:p>
            <a:r>
              <a:rPr lang="uk-UA" dirty="0">
                <a:solidFill>
                  <a:schemeClr val="tx2"/>
                </a:solidFill>
                <a:latin typeface="Verdana" panose="020B0604030504040204" pitchFamily="34" charset="0"/>
                <a:ea typeface="Verdana" panose="020B0604030504040204" pitchFamily="34" charset="0"/>
              </a:rPr>
              <a:t>32% часу витрачаються на термінові речі, які не мають впливу на цілі </a:t>
            </a:r>
          </a:p>
          <a:p>
            <a:r>
              <a:rPr lang="uk-UA" dirty="0">
                <a:solidFill>
                  <a:schemeClr val="tx2"/>
                </a:solidFill>
                <a:latin typeface="Verdana" panose="020B0604030504040204" pitchFamily="34" charset="0"/>
                <a:ea typeface="Verdana" panose="020B0604030504040204" pitchFamily="34" charset="0"/>
              </a:rPr>
              <a:t>19% затрачається на бюрократію та внутрішню політику</a:t>
            </a:r>
          </a:p>
        </p:txBody>
      </p:sp>
    </p:spTree>
    <p:extLst>
      <p:ext uri="{BB962C8B-B14F-4D97-AF65-F5344CB8AC3E}">
        <p14:creationId xmlns:p14="http://schemas.microsoft.com/office/powerpoint/2010/main" val="35001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049B79-BF23-4651-8C7D-0DF920A73BED}"/>
              </a:ext>
            </a:extLst>
          </p:cNvPr>
          <p:cNvSpPr>
            <a:spLocks noGrp="1"/>
          </p:cNvSpPr>
          <p:nvPr>
            <p:ph type="ctrTitle"/>
          </p:nvPr>
        </p:nvSpPr>
        <p:spPr>
          <a:xfrm rot="21420000">
            <a:off x="397892" y="1481474"/>
            <a:ext cx="7533524" cy="3039074"/>
          </a:xfrm>
        </p:spPr>
        <p:txBody>
          <a:bodyPr>
            <a:noAutofit/>
          </a:bodyPr>
          <a:lstStyle/>
          <a:p>
            <a:pPr algn="l">
              <a:lnSpc>
                <a:spcPct val="130000"/>
              </a:lnSpc>
            </a:pPr>
            <a:r>
              <a:rPr lang="uk-UA" sz="1400" dirty="0">
                <a:solidFill>
                  <a:schemeClr val="tx2"/>
                </a:solidFill>
                <a:latin typeface="Verdana" panose="020B0604030504040204" pitchFamily="34" charset="0"/>
                <a:ea typeface="Verdana" panose="020B0604030504040204" pitchFamily="34" charset="0"/>
              </a:rPr>
              <a:t>1. Люд</a:t>
            </a:r>
            <a:r>
              <a:rPr lang="ru-RU" sz="1400" dirty="0">
                <a:solidFill>
                  <a:schemeClr val="tx2"/>
                </a:solidFill>
                <a:latin typeface="Verdana" panose="020B0604030504040204" pitchFamily="34" charset="0"/>
                <a:ea typeface="Verdana" panose="020B0604030504040204" pitchFamily="34" charset="0"/>
              </a:rPr>
              <a:t>ина </a:t>
            </a:r>
            <a:r>
              <a:rPr lang="uk-UA" sz="1400" dirty="0">
                <a:solidFill>
                  <a:schemeClr val="tx2"/>
                </a:solidFill>
                <a:latin typeface="Verdana" panose="020B0604030504040204" pitchFamily="34" charset="0"/>
                <a:ea typeface="Verdana" panose="020B0604030504040204" pitchFamily="34" charset="0"/>
              </a:rPr>
              <a:t>схильна в першу чергу робити те, що приносить їй задоволення (Закон лаборіта).</a:t>
            </a:r>
            <a:br>
              <a:rPr lang="uk-UA" sz="1400" dirty="0">
                <a:solidFill>
                  <a:schemeClr val="tx2"/>
                </a:solidFill>
                <a:latin typeface="Verdana" panose="020B0604030504040204" pitchFamily="34" charset="0"/>
                <a:ea typeface="Verdana" panose="020B0604030504040204" pitchFamily="34" charset="0"/>
              </a:rPr>
            </a:br>
            <a:r>
              <a:rPr lang="uk-UA" sz="1400" dirty="0">
                <a:solidFill>
                  <a:schemeClr val="tx2"/>
                </a:solidFill>
                <a:latin typeface="Verdana" panose="020B0604030504040204" pitchFamily="34" charset="0"/>
                <a:ea typeface="Verdana" panose="020B0604030504040204" pitchFamily="34" charset="0"/>
              </a:rPr>
              <a:t>2. чим цікавіша справа, якою ми зайняті, тим швидше тече час.</a:t>
            </a:r>
            <a:br>
              <a:rPr lang="uk-UA" sz="1400" dirty="0">
                <a:solidFill>
                  <a:schemeClr val="tx2"/>
                </a:solidFill>
                <a:latin typeface="Verdana" panose="020B0604030504040204" pitchFamily="34" charset="0"/>
                <a:ea typeface="Verdana" panose="020B0604030504040204" pitchFamily="34" charset="0"/>
              </a:rPr>
            </a:br>
            <a:r>
              <a:rPr lang="uk-UA" sz="1400" dirty="0">
                <a:solidFill>
                  <a:schemeClr val="tx2"/>
                </a:solidFill>
                <a:latin typeface="Verdana" panose="020B0604030504040204" pitchFamily="34" charset="0"/>
                <a:ea typeface="Verdana" panose="020B0604030504040204" pitchFamily="34" charset="0"/>
              </a:rPr>
              <a:t>3. будь-яка  справа вимагає більше часу, ніж планувалось  до її початку (закон мерфі).</a:t>
            </a:r>
            <a:br>
              <a:rPr lang="uk-UA" sz="1400" dirty="0">
                <a:solidFill>
                  <a:schemeClr val="tx2"/>
                </a:solidFill>
                <a:latin typeface="Verdana" panose="020B0604030504040204" pitchFamily="34" charset="0"/>
                <a:ea typeface="Verdana" panose="020B0604030504040204" pitchFamily="34" charset="0"/>
              </a:rPr>
            </a:br>
            <a:r>
              <a:rPr lang="uk-UA" sz="1400" dirty="0">
                <a:solidFill>
                  <a:schemeClr val="tx2"/>
                </a:solidFill>
                <a:latin typeface="Verdana" panose="020B0604030504040204" pitchFamily="34" charset="0"/>
                <a:ea typeface="Verdana" panose="020B0604030504040204" pitchFamily="34" charset="0"/>
              </a:rPr>
              <a:t>4. виконання завдання займе весь час, що був виділений (закон паркінсона)</a:t>
            </a:r>
            <a:br>
              <a:rPr lang="uk-UA" sz="1400" dirty="0">
                <a:solidFill>
                  <a:schemeClr val="tx2"/>
                </a:solidFill>
                <a:latin typeface="Verdana" panose="020B0604030504040204" pitchFamily="34" charset="0"/>
                <a:ea typeface="Verdana" panose="020B0604030504040204" pitchFamily="34" charset="0"/>
              </a:rPr>
            </a:br>
            <a:r>
              <a:rPr lang="uk-UA" sz="1400" dirty="0">
                <a:solidFill>
                  <a:schemeClr val="tx2"/>
                </a:solidFill>
                <a:latin typeface="Verdana" panose="020B0604030504040204" pitchFamily="34" charset="0"/>
                <a:ea typeface="Verdana" panose="020B0604030504040204" pitchFamily="34" charset="0"/>
              </a:rPr>
              <a:t>5. порядок виконання дій впливає на загальну ефективність (закон тейлора). </a:t>
            </a:r>
            <a:br>
              <a:rPr lang="uk-UA" sz="1400" dirty="0">
                <a:solidFill>
                  <a:schemeClr val="tx2"/>
                </a:solidFill>
                <a:latin typeface="Verdana" panose="020B0604030504040204" pitchFamily="34" charset="0"/>
                <a:ea typeface="Verdana" panose="020B0604030504040204" pitchFamily="34" charset="0"/>
              </a:rPr>
            </a:br>
            <a:r>
              <a:rPr lang="uk-UA" sz="1400" dirty="0">
                <a:solidFill>
                  <a:schemeClr val="tx2"/>
                </a:solidFill>
                <a:latin typeface="Verdana" panose="020B0604030504040204" pitchFamily="34" charset="0"/>
                <a:ea typeface="Verdana" panose="020B0604030504040204" pitchFamily="34" charset="0"/>
              </a:rPr>
              <a:t>6. Людині потрібно обов’язково давати час на відновлення (закон ілліча).</a:t>
            </a:r>
          </a:p>
        </p:txBody>
      </p:sp>
      <p:sp>
        <p:nvSpPr>
          <p:cNvPr id="3" name="Подзаголовок 2">
            <a:extLst>
              <a:ext uri="{FF2B5EF4-FFF2-40B4-BE49-F238E27FC236}">
                <a16:creationId xmlns:a16="http://schemas.microsoft.com/office/drawing/2014/main" id="{0F1AC205-7C44-46D6-B0D2-E9CA0BA4C269}"/>
              </a:ext>
            </a:extLst>
          </p:cNvPr>
          <p:cNvSpPr>
            <a:spLocks noGrp="1"/>
          </p:cNvSpPr>
          <p:nvPr>
            <p:ph type="subTitle" idx="1"/>
          </p:nvPr>
        </p:nvSpPr>
        <p:spPr>
          <a:xfrm rot="21420000">
            <a:off x="188765" y="830964"/>
            <a:ext cx="7512060" cy="550333"/>
          </a:xfrm>
        </p:spPr>
        <p:txBody>
          <a:bodyPr/>
          <a:lstStyle/>
          <a:p>
            <a:pPr algn="ctr"/>
            <a:r>
              <a:rPr lang="uk-UA" dirty="0">
                <a:solidFill>
                  <a:schemeClr val="accent1"/>
                </a:solidFill>
              </a:rPr>
              <a:t>Закони часу</a:t>
            </a:r>
          </a:p>
        </p:txBody>
      </p:sp>
      <p:sp>
        <p:nvSpPr>
          <p:cNvPr id="6" name="TextBox 5">
            <a:extLst>
              <a:ext uri="{FF2B5EF4-FFF2-40B4-BE49-F238E27FC236}">
                <a16:creationId xmlns:a16="http://schemas.microsoft.com/office/drawing/2014/main" id="{F9DF455B-32FD-4A40-9CA9-9ADE75350329}"/>
              </a:ext>
            </a:extLst>
          </p:cNvPr>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Прямая соединительная линия 7">
            <a:extLst>
              <a:ext uri="{FF2B5EF4-FFF2-40B4-BE49-F238E27FC236}">
                <a16:creationId xmlns:a16="http://schemas.microsoft.com/office/drawing/2014/main" id="{F6C69D37-2135-42AA-9950-1F0975CBFB91}"/>
              </a:ext>
            </a:extLst>
          </p:cNvPr>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21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02A03A2B-D6AD-4C3F-832D-6ECF0A33FEC4}"/>
              </a:ext>
            </a:extLst>
          </p:cNvPr>
          <p:cNvSpPr>
            <a:spLocks noGrp="1"/>
          </p:cNvSpPr>
          <p:nvPr>
            <p:ph type="body" idx="1"/>
          </p:nvPr>
        </p:nvSpPr>
        <p:spPr>
          <a:xfrm>
            <a:off x="611560" y="764709"/>
            <a:ext cx="7724022" cy="4833196"/>
          </a:xfrm>
        </p:spPr>
        <p:txBody>
          <a:bodyPr>
            <a:normAutofit lnSpcReduction="10000"/>
          </a:bodyPr>
          <a:lstStyle/>
          <a:p>
            <a:r>
              <a:rPr lang="uk-UA" b="1" i="1" dirty="0">
                <a:solidFill>
                  <a:schemeClr val="tx2"/>
                </a:solidFill>
                <a:latin typeface="Verdana" panose="020B0604030504040204" pitchFamily="34" charset="0"/>
                <a:ea typeface="Verdana" panose="020B0604030504040204" pitchFamily="34" charset="0"/>
              </a:rPr>
              <a:t>Тайм-менеджмент </a:t>
            </a:r>
            <a:r>
              <a:rPr lang="uk-UA" dirty="0">
                <a:solidFill>
                  <a:schemeClr val="tx2"/>
                </a:solidFill>
                <a:latin typeface="Verdana" panose="020B0604030504040204" pitchFamily="34" charset="0"/>
                <a:ea typeface="Verdana" panose="020B0604030504040204" pitchFamily="34" charset="0"/>
              </a:rPr>
              <a:t>– це ефективне планування власного часу для досягнення цілей, </a:t>
            </a:r>
            <a:r>
              <a:rPr lang="ru-RU" dirty="0">
                <a:solidFill>
                  <a:schemeClr val="tx2"/>
                </a:solidFill>
                <a:latin typeface="Verdana" panose="020B0604030504040204" pitchFamily="34" charset="0"/>
                <a:ea typeface="Verdana" panose="020B0604030504040204" pitchFamily="34" charset="0"/>
              </a:rPr>
              <a:t>«знаходження» ресурсів часу,  </a:t>
            </a:r>
            <a:r>
              <a:rPr lang="uk-UA" dirty="0">
                <a:solidFill>
                  <a:schemeClr val="tx2"/>
                </a:solidFill>
                <a:latin typeface="Verdana" panose="020B0604030504040204" pitchFamily="34" charset="0"/>
                <a:ea typeface="Verdana" panose="020B0604030504040204" pitchFamily="34" charset="0"/>
              </a:rPr>
              <a:t>розстановка</a:t>
            </a:r>
            <a:r>
              <a:rPr lang="ru-RU" dirty="0">
                <a:solidFill>
                  <a:schemeClr val="tx2"/>
                </a:solidFill>
                <a:latin typeface="Verdana" panose="020B0604030504040204" pitchFamily="34" charset="0"/>
                <a:ea typeface="Verdana" panose="020B0604030504040204" pitchFamily="34" charset="0"/>
              </a:rPr>
              <a:t> пріорітетів та контроль виконання запланованого. </a:t>
            </a:r>
          </a:p>
          <a:p>
            <a:endParaRPr lang="ru-RU" dirty="0">
              <a:solidFill>
                <a:schemeClr val="tx2"/>
              </a:solidFill>
              <a:latin typeface="Verdana" panose="020B0604030504040204" pitchFamily="34" charset="0"/>
              <a:ea typeface="Verdana" panose="020B0604030504040204" pitchFamily="34" charset="0"/>
            </a:endParaRPr>
          </a:p>
          <a:p>
            <a:r>
              <a:rPr lang="ru-RU" dirty="0">
                <a:solidFill>
                  <a:schemeClr val="tx2"/>
                </a:solidFill>
                <a:latin typeface="Verdana" panose="020B0604030504040204" pitchFamily="34" charset="0"/>
                <a:ea typeface="Verdana" panose="020B0604030504040204" pitchFamily="34" charset="0"/>
              </a:rPr>
              <a:t>Перші теорії тайм-менеджменту виникли у 60-ті роки ХХ сторіччя, як відповідь на прискорення темпу життя. </a:t>
            </a:r>
          </a:p>
          <a:p>
            <a:endParaRPr lang="ru-RU" dirty="0">
              <a:solidFill>
                <a:schemeClr val="tx2"/>
              </a:solidFill>
              <a:latin typeface="Verdana" panose="020B0604030504040204" pitchFamily="34" charset="0"/>
              <a:ea typeface="Verdana" panose="020B0604030504040204" pitchFamily="34" charset="0"/>
            </a:endParaRPr>
          </a:p>
          <a:p>
            <a:pPr algn="r"/>
            <a:r>
              <a:rPr lang="ru-RU" i="1" dirty="0">
                <a:solidFill>
                  <a:schemeClr val="tx2"/>
                </a:solidFill>
                <a:latin typeface="Verdana" panose="020B0604030504040204" pitchFamily="34" charset="0"/>
                <a:ea typeface="Verdana" panose="020B0604030504040204" pitchFamily="34" charset="0"/>
              </a:rPr>
              <a:t>Тайм-менеджмент у трьох словах: плануй, пріоретизуй, дій.</a:t>
            </a:r>
            <a:endParaRPr lang="uk-UA" i="1" dirty="0">
              <a:solidFill>
                <a:schemeClr val="tx2"/>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9607A30F-40A6-43BE-95FA-F58713575EA0}"/>
              </a:ext>
            </a:extLst>
          </p:cNvPr>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Прямая соединительная линия 4">
            <a:extLst>
              <a:ext uri="{FF2B5EF4-FFF2-40B4-BE49-F238E27FC236}">
                <a16:creationId xmlns:a16="http://schemas.microsoft.com/office/drawing/2014/main" id="{FF4ED605-1F01-4D92-90D7-A22B038814A8}"/>
              </a:ext>
            </a:extLst>
          </p:cNvPr>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7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141765-0945-418F-B370-51234D4E2578}"/>
              </a:ext>
            </a:extLst>
          </p:cNvPr>
          <p:cNvSpPr>
            <a:spLocks noGrp="1"/>
          </p:cNvSpPr>
          <p:nvPr>
            <p:ph type="ctrTitle"/>
          </p:nvPr>
        </p:nvSpPr>
        <p:spPr/>
        <p:txBody>
          <a:bodyPr>
            <a:normAutofit/>
          </a:bodyPr>
          <a:lstStyle/>
          <a:p>
            <a:r>
              <a:rPr lang="ru-RU" sz="3600" dirty="0"/>
              <a:t>Якщо ти не знаєш, чого хочеш, помреш у купі того, чого не хотів.  </a:t>
            </a:r>
            <a:br>
              <a:rPr lang="ru-RU" sz="4000" dirty="0"/>
            </a:br>
            <a:endParaRPr lang="uk-UA" sz="4000" dirty="0"/>
          </a:p>
        </p:txBody>
      </p:sp>
      <p:sp>
        <p:nvSpPr>
          <p:cNvPr id="3" name="Подзаголовок 2">
            <a:extLst>
              <a:ext uri="{FF2B5EF4-FFF2-40B4-BE49-F238E27FC236}">
                <a16:creationId xmlns:a16="http://schemas.microsoft.com/office/drawing/2014/main" id="{DF6ADBB8-7158-4401-AE2D-8B706DE0691C}"/>
              </a:ext>
            </a:extLst>
          </p:cNvPr>
          <p:cNvSpPr>
            <a:spLocks noGrp="1"/>
          </p:cNvSpPr>
          <p:nvPr>
            <p:ph type="subTitle" idx="1"/>
          </p:nvPr>
        </p:nvSpPr>
        <p:spPr/>
        <p:txBody>
          <a:bodyPr/>
          <a:lstStyle/>
          <a:p>
            <a:r>
              <a:rPr lang="uk-UA" dirty="0"/>
              <a:t>Бійцівський клуб</a:t>
            </a:r>
          </a:p>
        </p:txBody>
      </p:sp>
      <p:cxnSp>
        <p:nvCxnSpPr>
          <p:cNvPr id="4" name="Прямая соединительная линия 3">
            <a:extLst>
              <a:ext uri="{FF2B5EF4-FFF2-40B4-BE49-F238E27FC236}">
                <a16:creationId xmlns:a16="http://schemas.microsoft.com/office/drawing/2014/main" id="{66EAE95B-F0F3-41B2-BB68-F63A7DC03399}"/>
              </a:ext>
            </a:extLst>
          </p:cNvPr>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7F98C8-57AE-446A-9021-44A66C89552A}"/>
              </a:ext>
            </a:extLst>
          </p:cNvPr>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472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D057F9-FBC0-4AD8-B393-BF6C3AC65E78}"/>
              </a:ext>
            </a:extLst>
          </p:cNvPr>
          <p:cNvSpPr txBox="1"/>
          <p:nvPr/>
        </p:nvSpPr>
        <p:spPr>
          <a:xfrm>
            <a:off x="186922" y="791416"/>
            <a:ext cx="6681746" cy="2139047"/>
          </a:xfrm>
          <a:prstGeom prst="rect">
            <a:avLst/>
          </a:prstGeom>
          <a:noFill/>
        </p:spPr>
        <p:txBody>
          <a:bodyPr wrap="square">
            <a:spAutoFit/>
          </a:bodyPr>
          <a:lstStyle/>
          <a:p>
            <a:pPr algn="ctr"/>
            <a:r>
              <a:rPr lang="ru-RU" sz="1900" b="1" dirty="0">
                <a:latin typeface="Verdana" panose="020B0604030504040204" pitchFamily="34" charset="0"/>
                <a:ea typeface="Verdana" panose="020B0604030504040204" pitchFamily="34" charset="0"/>
              </a:rPr>
              <a:t>Принцип Парето або прин</a:t>
            </a:r>
            <a:r>
              <a:rPr lang="uk-UA" sz="1900" b="1" dirty="0">
                <a:latin typeface="Verdana" panose="020B0604030504040204" pitchFamily="34" charset="0"/>
                <a:ea typeface="Verdana" panose="020B0604030504040204" pitchFamily="34" charset="0"/>
              </a:rPr>
              <a:t>цип визначення пріоритетів. </a:t>
            </a:r>
          </a:p>
          <a:p>
            <a:pPr algn="ctr"/>
            <a:endParaRPr lang="uk-UA" sz="1900" dirty="0">
              <a:latin typeface="Verdana" panose="020B0604030504040204" pitchFamily="34" charset="0"/>
              <a:ea typeface="Verdana" panose="020B0604030504040204" pitchFamily="34" charset="0"/>
            </a:endParaRPr>
          </a:p>
          <a:p>
            <a:r>
              <a:rPr lang="uk-UA" sz="1900" dirty="0">
                <a:latin typeface="Verdana" panose="020B0604030504040204" pitchFamily="34" charset="0"/>
                <a:ea typeface="Verdana" panose="020B0604030504040204" pitchFamily="34" charset="0"/>
              </a:rPr>
              <a:t>Винайдений Вільфредом Парето на основі статичних розрахунків. </a:t>
            </a:r>
          </a:p>
          <a:p>
            <a:r>
              <a:rPr lang="uk-UA" sz="1900" dirty="0">
                <a:latin typeface="Verdana" panose="020B0604030504040204" pitchFamily="34" charset="0"/>
                <a:ea typeface="Verdana" panose="020B0604030504040204" pitchFamily="34" charset="0"/>
              </a:rPr>
              <a:t>В. Парето визначив, що 20 % населення володіють 80 % національних багатств. </a:t>
            </a:r>
            <a:endParaRPr lang="uk-UA" sz="1900" dirty="0"/>
          </a:p>
        </p:txBody>
      </p:sp>
      <p:pic>
        <p:nvPicPr>
          <p:cNvPr id="7" name="Рисунок 6">
            <a:extLst>
              <a:ext uri="{FF2B5EF4-FFF2-40B4-BE49-F238E27FC236}">
                <a16:creationId xmlns:a16="http://schemas.microsoft.com/office/drawing/2014/main" id="{00802248-3E04-40A3-AE08-EEC3AF5FD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996952"/>
            <a:ext cx="6760511" cy="2478854"/>
          </a:xfrm>
          <a:prstGeom prst="rect">
            <a:avLst/>
          </a:prstGeom>
        </p:spPr>
      </p:pic>
      <p:sp>
        <p:nvSpPr>
          <p:cNvPr id="9" name="TextBox 8">
            <a:extLst>
              <a:ext uri="{FF2B5EF4-FFF2-40B4-BE49-F238E27FC236}">
                <a16:creationId xmlns:a16="http://schemas.microsoft.com/office/drawing/2014/main" id="{48E5A605-EEFC-4EA0-A9E9-C6AD8E13319E}"/>
              </a:ext>
            </a:extLst>
          </p:cNvPr>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0" name="Прямая соединительная линия 9">
            <a:extLst>
              <a:ext uri="{FF2B5EF4-FFF2-40B4-BE49-F238E27FC236}">
                <a16:creationId xmlns:a16="http://schemas.microsoft.com/office/drawing/2014/main" id="{B86D7A8F-33C7-47E6-82A8-9483D00A6619}"/>
              </a:ext>
            </a:extLst>
          </p:cNvPr>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26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ta:image/jpeg;base64,/9j/4AAQSkZJRgABAQAAAQABAAD/2wCEAAoHCBUVFRgVFhUYGBgYGhgYGhgYGBgYGBoYGBoZGhgYGBgcIS4lHB4rIRgYJjgmKy8xNTU1GiQ7QDs0Py40NTEBDAwMEA8QHxISGjQhIyExNDQxMTQ0NDQ0MTExNDE0NDQ0NDQ0NDQ0NDQ9NDQ0NDQ0Pz00MTExNDQ0Oz80NDQ0Mf/AABEIALcBEwMBIgACEQEDEQH/xAAbAAACAwEBAQAAAAAAAAAAAAACAwABBAUGB//EAEUQAAIBAgQEBAIFCQMNAQAAAAECAAMRBBIhMQUTQVEGImFxMoFCkaGx0SNSU3KSk8HS8AdicxUWJENUY4KUoqOys8IU/8QAGQEBAQEBAQEAAAAAAAAAAAAAAAECAwQF/8QAIREBAQACAgICAwEAAAAAAAAAAAECESExAxIEQSIyYRP/2gAMAwEAAhEDEQA/APOIIeWCkaJ3clKsu0MCGogCiwwsNE6xgWFLywwsMJeFYQF5ZapCkUQIqQygkUyyYAwYRgrArLIVjVUSmEBVoSy7SZYFOYBEIiS0AcshWFeWIC+sK0sDWURAErBIjLSrQEOsEiOYQWEISVg5Y60oLAWViyI/LAYQEuNJnfpNLiLZICbSRmQdpIBqI2mYCLHpaAQEaovBUx6MIFhLS8sgcQ1MKoHWEwELJLKQF2Eq0YFktADLKhgQssBTCUojikmWAAEhjMsorADLKtGqsILASwkZJoyXlOloGa0sRpWUBAVllGOIlEQEhZCkeElFICMsBkmrJFlIGcrBImlhN+BwFNqL1qjuArKlkVWJzAm/mI7Rs04oEFhPccP8IUq1HmipUUG5U1FQaD6RAJ8unfbWeJpVUe+Rw6gkZl2NjYEX6GSXZYUyQSk0skBhKhPLkh2kgKUQ0WUo19I1VgWIQktHUcKzE5Re250AA9WOg19YAqY2mZKuHZLZ1K3FwbaEdwdiNRtJThTwYcFVjAIAZYJj8sBkgJLS1eUacFRAaGhBoFoSCAcNEghYarAsJBIjAsqFLvpKeGywHEALSWktCAhAESFYZWUVgColwgsbhsMzuqKLsxsBe2vuYCQ0dgMDzWcZggRGqMxBbyra+i6k6zQeFuL+ej++p/zTqeHuHFWqFijg0yhCurqVfVs2U6fCPrMzllJNtY43K6c3D8GRxdMQCB9LlVVX9plAnT4HwlKqPh+ZmBdKjsqkDKlwUvfc3+/tOF4t4yyMKQ0X4QFG5OyKB1M9p4TwnIoFmtnYAsf7x2Ue23rqZ5/9Msrx1HovimOPPdcX+1rjD0MIKFFSBV8jutrJTAtk01u17ewPcTwPAsLkpC+51mz+0LHuzG9yGbTtbT8Jm4Ri+Yg0sRpO3ivtNuXlxmN1ttcRTRzCKdZ0ci8sku0kIUscmszgxytAaRPZ4XDZ8NyrCnT5dFnqOCAWd1eoym1m8oAv0sBteeYo8OckZyqLcKSxF1vqLqNQT0zWHqJ6TEYd3KhXZUCcpVY2CoQN9dG+EsNQRsdVWZrUTAVaDUKqtdqaU8gqMdM1mZbLYE2LWBOvp28vSG03P5Ee7K71DY5WDKEBVg/lPxFtrjQA95jSWQrQgjUSZ0aaEcSoaqymSEHlloVlZYBWPaBaAkiMUSMIdOERVjEGkFRGCFQiCRCZpWaAWSCyQ82kjGAhklhNIReRWgBlkKQiw7iUri41G46+sDQ3Da1h+RqfsP8AhN3AsBWXE02ak4AbUlGAGh3JER4jrMMRVAZtH2BI6Ccw4h/z2/aP4yc2CVh5m9z989b4fwnLoA/Sqec+x0X7NfnPNcMwhrVVQdT5j2UfEfqnusU6oLDSwCgdgNv4Tj5stTTt4cd3b5f44r8mtSq5bhHVrH5j+M63D/FQxWLoUqVxSWm7uPzqhQ6eyi4/4jE+MqAqoytrf6xbXScTwLwt6eIaqRZVQoh18zOQLgHoBf7N5wxynrZt6MsbuXTV/aDh/KGtuRb0nG8N/AR6z1P9olO9FfTeeM8P1bOVPWdvB+tjz/I/aX+PRNBcRkBxPQ4F2kl2khGQTo8GVTVQsQFW7szaqAouCR182XTre0wAXnQwastMsl87uEW24y5Xax73KfImFdavVNSuo5bpTdHpgumQ1LqzZ2AAUtnKtptYRnAMec6OWtYolS/VScqPbra+RjvYj3mTDYYqHrasURvyjHRndXQKhO4F3bMdylhvrzsLVyMCdRsw7qRZh9RMiulxvh3IqZQSUcZkPWx3Vv7ynQ+0xJPQeJbGjRY6kO+Vu6uiPe/UEvecBDE6KIAxi6GCIwWlQ0GVmgF9pSvCmtFiUHlXgEYawBCtCCVocWIa7CFU0EjSNlqB3gAILMY1QILJrAWTLUzsXCYdHCIzM7gl0DGwC2GszNxA/o6P7tZNjdxHiFWmtBUdkBoUyQDYXOa5+wTCeM4j9M/1xOMxbVCpbL5FCAKAoCi9hYe8Sq6RIF4mo7MXdizHcnc9JmKzayRTKJRv8PY7lFjpdgFv1A1Nv67TXiMUWcsTvPPVF3tuDcH1m7CV84B6jQj1ng+TMplv6r2/HyxuOvuHcQo5tZzOGpkqX6XH2bTtkXWc50sZ5vZ30zeLK2dD7GeF4ePOvvPbcUTMtvSeLK5HPo09nxcu48nyp1XqwZbCBh3uoPcRoAv6z2PKTYyR1pIHPWdKsQFoaXXlliLkXJqODe36oHsB2nNAM62HYBKDuAQtR0bNqMn5N9R71HMlHR4rXZFpAC61Kedk2DBwnkcDqAFItt5bWtOWEVGUlWyncVEOgPqLX9xYz0mJr2w7OPMwamFY3Vij06ZJBQjLrlGh2uJwE4i4uMq2IYW89vMCCbZrE69ZIrbjMWvIoLkzqpqhS5e9wy6eUjMtmG4Bt2gcOpLULJywGCFlsahJIZSwAzG/lzm1r6bzPhMQ4p1EUlbZXzKSG0IQgkHUecaekCljqqm4qP2+Njv7y6HbxvD6Io8zzUySQisGBcr1KsxIB17W630nDvKBvYX22F9vYdJGEQQtLEEQxKiAwrwLawrQGoYcWBtGAQqGQHSWFlBYDGIgXm/h2BFRirMVARnJAufIL7XEE0cP+kqful/nk2G8PpJyq1R0zlOXYZio87MDcj2EiYuh+g/7jyhVopRq00Z2Z8hGZAoGRi2vnPec1SY0OrjsYrU1RUCBWLfEWN2Gu/sJzHbWR3JEHfcyi5avpBlZYDnItM7GGYFoCzAoVcj+hh2iaiXnLy4e2NjXjy9cpXfp1L/OJxCgazPwx8w16TTjDPlXcun045OOew9p4mq92Y9yfvnqeMVyqOfSw9ztPICe74k7rx/KvUeh4XWuoB6ToI84XC2sZ1l957HlPzS5nzeskC1SdClSz0AAVulR2a7KtlZaSqdTtcMJiZR0mzhWMNJ81swIsw1BtcHQjY3EUegSk74VERc90qKzJcgMjZ0JJA6oq32nAbhtQfFkX9apTH/1eaOJ8TDVlqUrjIqgXUKb6lrgaa3tB4gyc10ZLWc2dLBgL38ybP8AYfWZijoBEVzfmsUysFuqKpYXbOdSdAAQLDfXaJfDDLnQ5kvY30ZCdlcevQ7G3e4kGGdRzEOdB9NAdNNQ6nVTY7HQ3O4mrA4pFOYqRoQwWxVwd1KHoffppaUYwsoibcThlsXp/CD5lN7oTtYkAsu4vb0PQnI0qBywrSrQhAJYTDSUFlkQKY6xiiAROo3CKo0YIp7GpTB11GhaFZcNRLsqC13YKL7XJsJqbhyglTXpXGh+Pcb/AEJo4bgHSrTdmQKrqxPNp7Ai/wBKZcSozv8Artsbg+Y7ETOxv4cqU2YmtTN0dbLnvdlIG6zigRtr6ylG8sAKkhAEKDaULdNJBLYWEl4AkyAym0kJgWTAhE6QCIQQmnAcMeu+VBoN2Pwj8T6TCGnu+AVEpYZXd0RTdizsFXU9Sd9LQlrLgfCqpcs5YntYKPlqYrH8IQA2Yad2t/5C0fjPHfD03xKN/hqan2qJzMT4xwVZSqYimWP0aimmT6AsP4x4/Fjcvyk5/jOXk8knFvDw3ip2WyEWuQT62Gnv8p5oTteJK13yjSxvlJuNt1Pb+tZxVly8eOGVmM4XHPLOS5Xl0eH7zsp3nGwG4naTaRV3klSQLEtYtXhK0BoWek4i4FEZdGenSNRwupuq+QEdNczN1LqOunmM07nEX5dJKVjmIXOTsoVVYIOzEtmPoVB2krUZlLJTRlJBL1CCCRsEH4zrYHGZEDGmjPUYqrGyWC28xCi1ixOunw79uZjCBy01GWmhI9XHMN/XzgfKMxJGSkO1Mn63c/xgdPi1e6N7oCba3bM1yfUICBpYEbXsOITNmKUrSQG92ao5B3vZApPyv9cwFohRXl2i7xiuNtJUEgmingarjMtN2B2Ko7D5ECIVx3H1zp8RqEUsPZiPyb7Ej/WNJasIHDq36Gp+7f8ACbvEy2xDXH0U3/UE5H/6G/Pb9owTUJ1JJ99TGuQ1GEYbRCmWTKHgjv2lI8SD0l3gGWvBaADIWgHBaVeUxgUTCECRjCCvBMu8C8BdVwAWOwBJ9gLmeE4pxSpiWzVGJAACKfhRRsqrsOmvWet8Q1smHfuQE/bNj9l54abxSqaZK5mpmmKodZPJeGsTMNiWDKpJIvpc7X6e066zzrTvUjoPYfdOWNMo6uCnYpmcTBNOwjaTbJmeSKzSQEo8arzKhmhIG/hdjVS+wu5B2IRWcg+nlj8TWWq9NEBFwisScxLubux0Gtzr7dpXBafnZspcpTchRuWdTTUW6i73+XyKuHLlcsbjIjsN/iCNl+0iRR4uvnqOw1DOxHsWNvstO02JFxSUALTCGq+5bl7qe4zlgBsSV+fCwFMNURTsXRT7FgDO8yWBpOVVc5esVVy7kksouadlXUAe5Ou0VYTxvE5zTNiLoXAO9nqPlJ9SoU/OcwtOhxrDflGdDnQBNr3QZFyqwOtgLAHrbvD4PTTl4h2RHNNEKh7lQS4U6KR09Y3wOWrTv4bFNTwYdCFY1ypNlJtkBtqD1nNXia/7Nh/2an88KvxJnQU8lNED57IrA5rZfpMeh+wQNK8Zr/n/APQn8szYvGvUtnfNluBoBYHU2sIgSljQFnlo5vtCZRCAEqKFSGzwctotmgMDSs8VmlgwGq0t3iwYDtAPPrLLxIhXgMzys0C0hMBpgWkvpJmgeb8X1rBE7ksfZQAPvnm50PEmIz4huyAIPcat9pP1TlZpvG6iWAr1ANOsxlrmaayX1mcics92t4zgDTuUjoPYfdOI061BvKvsPumce0ydPDPOtTfScLDvadahUnRlqvJF8ySAlGmhGmRDGodYHo+E1glN3BIdiyKFW7N5VOS41Vbtc2IJygTpY2sxw3KC2aylkyZTYasBm87EWUk2t6tOJwri4p02pshYMxY66WKhdgRqLb36zoUuKpVdEy1aQJSmOVUAUBja5UqbHzHY7SVpx6VUggg2IIII6Eag/XPSeH8Y1WotOpZ0y1GykAahCwsQLqfKNRaM4nicGC9I89nQmkXdKb2amcjOpuGzEruT12mbhWKw1F84esxyutiiD41K3vn9ZNmko8UpDNag4LEMW575tL282W/WHV4uhWqq0MhqoqM3MLfBYg2K6m417ziCGo0l1BYWGspRLMqDDQs0VJeAbNLVxAvIrCAxniryy0WWgGWhBoomRYDM0BpUhEAryxJeQG0C5UsmLLwGAzNxHGikhc622HdjoBDDzzPizFaonSxY/PQfc31xB56tWLMWbdiWPuTcxeeU1YbWJlt3y/jHf22sG8RVWNUg7S3S4izcT7ZGE6lBvKvsJzHM6FD4V9hOePZl01I86NCqANTOQpl1KhOnT751k2w6/wDlOn3P1GScjlyTfobd1DHKZpwfAsQ9NKiqgR75S9WkmbKSpsHcHcGaP83sR/uv+Zw/8857it+I4FyyFfE0EYqrZWL3AcBheyEbGFgsBTSojnF4eyujGxqbKwJt5PSB4wqKcR5WVhy6IurKwuECkZlJG4M4YeSbsHY4nWVq9ZlIZXq1HUi+qs7MDr6GKUzClSNFSUbleWGmJa8IVoGsPLapMa1pbVRA055XMmZqog82BtDyBrTEKksVIGvNKNSZhVkLwNIeWGmUPCFWBpzCXmmbPLzwNN5M0zB5OZA0l4t2iOZBdzAdmnjvExLVz6Kv8dPtnpy88lxvEZqrFell+YGsXX2uPbnEEbX+UAVCNwYzK56wGzj+rzFl75a2IFW2gu5AtAzg7j5iWT8/66x7GijOkmgA9BOewm28Ys5GEy03ggyJO2PDOjs0kC8qb9qae040f9EwH+HX/wDaZx0kknGdFOQw80qSBRaXzDJJALMe8tahlyQKFSEKhkkgXnkzySQJnkDySQLzyw0kkC80gqGSSAReXzJJIFZ5XMlyQK5kFnkkgLq1bKTfYEzyB8xudzqfnvJJFanRkB7ySTokJZYkqRJJOWUjUUTNWHa+vaSSYw7KaNpamSSd0FeSSSaZf//Z">
            <a:extLst>
              <a:ext uri="{FF2B5EF4-FFF2-40B4-BE49-F238E27FC236}">
                <a16:creationId xmlns:a16="http://schemas.microsoft.com/office/drawing/2014/main" id="{8086A6A2-E14D-4D2E-9C35-26A087496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79" y="741137"/>
            <a:ext cx="6852565" cy="456006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FA5DC9-6312-4A6F-8F94-66924706F599}"/>
              </a:ext>
            </a:extLst>
          </p:cNvPr>
          <p:cNvSpPr txBox="1"/>
          <p:nvPr/>
        </p:nvSpPr>
        <p:spPr>
          <a:xfrm>
            <a:off x="323528" y="5726172"/>
            <a:ext cx="8352928" cy="646331"/>
          </a:xfrm>
          <a:prstGeom prst="rect">
            <a:avLst/>
          </a:prstGeom>
          <a:noFill/>
        </p:spPr>
        <p:txBody>
          <a:bodyPr wrap="square">
            <a:spAutoFit/>
          </a:bodyPr>
          <a:lstStyle/>
          <a:p>
            <a:pPr algn="ctr"/>
            <a:r>
              <a:rPr lang="ru-RU" b="1" dirty="0">
                <a:solidFill>
                  <a:schemeClr val="bg1"/>
                </a:solidFill>
                <a:latin typeface="Times New Roman" panose="02020603050405020304" pitchFamily="18" charset="0"/>
                <a:cs typeface="Times New Roman" panose="02020603050405020304" pitchFamily="18" charset="0"/>
              </a:rPr>
              <a:t>Ціль - це конкретний стан окремих характеристик, яких прагнемо досягти протягом певного терміну.</a:t>
            </a:r>
            <a:endParaRPr lang="uk-UA" b="1" dirty="0">
              <a:solidFill>
                <a:schemeClr val="bg1"/>
              </a:solidFill>
              <a:latin typeface="Times New Roman" panose="02020603050405020304" pitchFamily="18" charset="0"/>
              <a:cs typeface="Times New Roman" panose="02020603050405020304" pitchFamily="18" charset="0"/>
            </a:endParaRPr>
          </a:p>
        </p:txBody>
      </p:sp>
      <p:cxnSp>
        <p:nvCxnSpPr>
          <p:cNvPr id="10" name="Прямая соединительная линия 9">
            <a:extLst>
              <a:ext uri="{FF2B5EF4-FFF2-40B4-BE49-F238E27FC236}">
                <a16:creationId xmlns:a16="http://schemas.microsoft.com/office/drawing/2014/main" id="{A0AEC2DB-8711-4621-B54F-CFC92E443641}"/>
              </a:ext>
            </a:extLst>
          </p:cNvPr>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37B6757-948F-414B-B5C7-3C724D0FFB6F}"/>
              </a:ext>
            </a:extLst>
          </p:cNvPr>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22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179512" y="62068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79512" y="6381328"/>
            <a:ext cx="8784976" cy="0"/>
          </a:xfrm>
          <a:prstGeom prst="line">
            <a:avLst/>
          </a:prstGeom>
          <a:ln w="25400">
            <a:solidFill>
              <a:srgbClr val="0033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8825" y="343689"/>
            <a:ext cx="1794081" cy="276999"/>
          </a:xfrm>
          <a:prstGeom prst="rect">
            <a:avLst/>
          </a:prstGeom>
          <a:noFill/>
        </p:spPr>
        <p:txBody>
          <a:bodyPr wrap="none" rtlCol="0">
            <a:spAutoFit/>
          </a:bodyPr>
          <a:lstStyle/>
          <a:p>
            <a:r>
              <a:rPr lang="en-US" sz="1200" b="1" dirty="0">
                <a:solidFill>
                  <a:srgbClr val="003300"/>
                </a:solidFill>
                <a:latin typeface="Verdana" panose="020B0604030504040204" pitchFamily="34" charset="0"/>
                <a:ea typeface="Verdana" panose="020B0604030504040204" pitchFamily="34" charset="0"/>
                <a:cs typeface="Verdana" panose="020B0604030504040204" pitchFamily="34" charset="0"/>
              </a:rPr>
              <a:t>Time management</a:t>
            </a:r>
            <a:endParaRPr lang="uk-UA" sz="12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043608" y="811787"/>
            <a:ext cx="6696744" cy="651525"/>
          </a:xfrm>
          <a:prstGeom prst="rect">
            <a:avLst/>
          </a:prstGeom>
          <a:noFill/>
        </p:spPr>
        <p:txBody>
          <a:bodyPr wrap="square" rtlCol="0">
            <a:spAutoFit/>
          </a:bodyPr>
          <a:lstStyle/>
          <a:p>
            <a:pPr algn="ctr">
              <a:lnSpc>
                <a:spcPct val="150000"/>
              </a:lnSpc>
            </a:pPr>
            <a:r>
              <a:rPr lang="uk-UA" sz="2800" b="1" dirty="0">
                <a:solidFill>
                  <a:schemeClr val="accent1"/>
                </a:solidFill>
                <a:latin typeface="Verdana" panose="020B0604030504040204" pitchFamily="34" charset="0"/>
                <a:ea typeface="Verdana" panose="020B0604030504040204" pitchFamily="34" charset="0"/>
                <a:cs typeface="Verdana" panose="020B0604030504040204" pitchFamily="34" charset="0"/>
              </a:rPr>
              <a:t>Правила досягнення цілей</a:t>
            </a:r>
          </a:p>
        </p:txBody>
      </p:sp>
      <p:sp>
        <p:nvSpPr>
          <p:cNvPr id="8" name="TextBox 7"/>
          <p:cNvSpPr txBox="1"/>
          <p:nvPr/>
        </p:nvSpPr>
        <p:spPr>
          <a:xfrm>
            <a:off x="156767" y="1892079"/>
            <a:ext cx="8755663" cy="2631490"/>
          </a:xfrm>
          <a:prstGeom prst="rect">
            <a:avLst/>
          </a:prstGeom>
          <a:noFill/>
        </p:spPr>
        <p:txBody>
          <a:bodyPr wrap="square" rtlCol="0">
            <a:spAutoFit/>
          </a:bodyPr>
          <a:lstStyle/>
          <a:p>
            <a:pPr marL="342900" indent="-342900">
              <a:spcAft>
                <a:spcPts val="2400"/>
              </a:spcAft>
              <a:buAutoNum type="arabicPeriod"/>
            </a:pP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Здійснюються тільки ті цілі, котрі візуалізовані</a:t>
            </a:r>
          </a:p>
          <a:p>
            <a:pPr marL="342900" indent="-342900">
              <a:spcAft>
                <a:spcPts val="2400"/>
              </a:spcAft>
              <a:buFontTx/>
              <a:buAutoNum type="arabicPeriod"/>
            </a:pP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Здійснюються тільки ті цілі, для досягнення котрих ми щось робимо</a:t>
            </a:r>
          </a:p>
          <a:p>
            <a:pPr marL="342900" indent="-342900">
              <a:spcAft>
                <a:spcPts val="2400"/>
              </a:spcAft>
              <a:buAutoNum type="arabicPeriod"/>
            </a:pP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Реалізовуються тільки ті плани, котрі деталізовані</a:t>
            </a:r>
          </a:p>
          <a:p>
            <a:pPr marL="342900" indent="-342900">
              <a:spcAft>
                <a:spcPts val="2400"/>
              </a:spcAft>
              <a:buAutoNum type="arabicPeriod"/>
            </a:pP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Після досягнення цілі, в нас зявляється інша ціль</a:t>
            </a:r>
          </a:p>
          <a:p>
            <a:pPr marL="342900" indent="-342900">
              <a:spcAft>
                <a:spcPts val="2400"/>
              </a:spcAft>
              <a:buAutoNum type="arabicPeriod"/>
            </a:pPr>
            <a:r>
              <a:rPr lang="uk-UA" sz="1700" dirty="0">
                <a:solidFill>
                  <a:srgbClr val="003300"/>
                </a:solidFill>
                <a:latin typeface="Verdana" panose="020B0604030504040204" pitchFamily="34" charset="0"/>
                <a:ea typeface="Verdana" panose="020B0604030504040204" pitchFamily="34" charset="0"/>
                <a:cs typeface="Verdana" panose="020B0604030504040204" pitchFamily="34" charset="0"/>
              </a:rPr>
              <a:t>Цілі в житті безпосередньо повязані з цінностями*</a:t>
            </a:r>
          </a:p>
        </p:txBody>
      </p:sp>
      <p:sp>
        <p:nvSpPr>
          <p:cNvPr id="12" name="TextBox 11"/>
          <p:cNvSpPr txBox="1"/>
          <p:nvPr/>
        </p:nvSpPr>
        <p:spPr>
          <a:xfrm>
            <a:off x="6496779" y="5794961"/>
            <a:ext cx="2061909" cy="246221"/>
          </a:xfrm>
          <a:prstGeom prst="rect">
            <a:avLst/>
          </a:prstGeom>
          <a:noFill/>
        </p:spPr>
        <p:txBody>
          <a:bodyPr wrap="square" rtlCol="0">
            <a:spAutoFit/>
          </a:bodyPr>
          <a:lstStyle/>
          <a:p>
            <a:pPr>
              <a:spcAft>
                <a:spcPts val="2400"/>
              </a:spcAft>
            </a:pPr>
            <a:r>
              <a:rPr lang="uk-UA" sz="1000" dirty="0">
                <a:solidFill>
                  <a:srgbClr val="003300"/>
                </a:solidFill>
                <a:latin typeface="Verdana" panose="020B0604030504040204" pitchFamily="34" charset="0"/>
                <a:ea typeface="Verdana" panose="020B0604030504040204" pitchFamily="34" charset="0"/>
                <a:cs typeface="Verdana" panose="020B0604030504040204" pitchFamily="34" charset="0"/>
              </a:rPr>
              <a:t>* Ієрархія А. Маслоу</a:t>
            </a:r>
            <a:r>
              <a:rPr lang="uk-UA" sz="1000" dirty="0"/>
              <a:t> </a:t>
            </a:r>
            <a:endParaRPr lang="uk-UA" sz="10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16393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8356</TotalTime>
  <Words>1504</Words>
  <Application>Microsoft Office PowerPoint</Application>
  <PresentationFormat>Экран (4:3)</PresentationFormat>
  <Paragraphs>205</Paragraphs>
  <Slides>27</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Impact</vt:lpstr>
      <vt:lpstr>Times New Roman</vt:lpstr>
      <vt:lpstr>Verdana</vt:lpstr>
      <vt:lpstr>Главное мероприятие</vt:lpstr>
      <vt:lpstr>Презентация PowerPoint</vt:lpstr>
      <vt:lpstr>Презентация PowerPoint</vt:lpstr>
      <vt:lpstr>Презентация PowerPoint</vt:lpstr>
      <vt:lpstr>1. Людина схильна в першу чергу робити те, що приносить їй задоволення (Закон лаборіта). 2. чим цікавіша справа, якою ми зайняті, тим швидше тече час. 3. будь-яка  справа вимагає більше часу, ніж планувалось  до її початку (закон мерфі). 4. виконання завдання займе весь час, що був виділений (закон паркінсона) 5. порядок виконання дій впливає на загальну ефективність (закон тейлора).  6. Людині потрібно обов’язково давати час на відновлення (закон ілліча).</vt:lpstr>
      <vt:lpstr>Презентация PowerPoint</vt:lpstr>
      <vt:lpstr>Якщо ти не знаєш, чого хочеш, помреш у купі того, чого не хотів.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 «помідора»</vt:lpstr>
      <vt:lpstr>Метод  «Поглинання жаб»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 можете зволікати – але час ніколи не зволікає. И втрачений час потім вже не наздоженеш.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ВІ УУ</dc:creator>
  <cp:lastModifiedBy>papi</cp:lastModifiedBy>
  <cp:revision>97</cp:revision>
  <dcterms:created xsi:type="dcterms:W3CDTF">2015-07-02T12:52:02Z</dcterms:created>
  <dcterms:modified xsi:type="dcterms:W3CDTF">2021-05-20T20:40:00Z</dcterms:modified>
</cp:coreProperties>
</file>