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6" r:id="rId4"/>
    <p:sldId id="263" r:id="rId5"/>
    <p:sldId id="259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8" autoAdjust="0"/>
  </p:normalViewPr>
  <p:slideViewPr>
    <p:cSldViewPr>
      <p:cViewPr varScale="1">
        <p:scale>
          <a:sx n="102" d="100"/>
          <a:sy n="102" d="100"/>
        </p:scale>
        <p:origin x="10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193539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800">
                <a:solidFill>
                  <a:srgbClr val="336699"/>
                </a:solidFill>
                <a:latin typeface="Times New Roman" pitchFamily="18" charset="0"/>
              </a:endParaRPr>
            </a:p>
          </p:txBody>
        </p:sp>
        <p:sp>
          <p:nvSpPr>
            <p:cNvPr id="193540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800">
                <a:solidFill>
                  <a:srgbClr val="336699"/>
                </a:solidFill>
                <a:latin typeface="Times New Roman" pitchFamily="18" charset="0"/>
              </a:endParaRPr>
            </a:p>
          </p:txBody>
        </p:sp>
        <p:sp>
          <p:nvSpPr>
            <p:cNvPr id="193541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800">
                <a:solidFill>
                  <a:srgbClr val="336699"/>
                </a:solidFill>
                <a:latin typeface="Times New Roman" pitchFamily="18" charset="0"/>
              </a:endParaRPr>
            </a:p>
          </p:txBody>
        </p:sp>
        <p:sp>
          <p:nvSpPr>
            <p:cNvPr id="193542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800">
                <a:solidFill>
                  <a:srgbClr val="33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193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9354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9354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19354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336699"/>
                </a:solidFill>
              </a:rPr>
              <a:t>рпо</a:t>
            </a:r>
          </a:p>
        </p:txBody>
      </p:sp>
      <p:sp>
        <p:nvSpPr>
          <p:cNvPr id="19354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CC0F389-66E7-4E6C-9EC4-2E0DD2C49F0D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8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336699"/>
                </a:solidFill>
              </a:rPr>
              <a:t>рпо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3FBB7-71D5-4A06-B9F5-5A088D479A06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0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336699"/>
                </a:solidFill>
              </a:rPr>
              <a:t>рпо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BCB3-363B-44FC-903E-91B495F38AB7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8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336699"/>
                </a:solidFill>
              </a:rPr>
              <a:t>рпо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42FB-0370-4C4E-AEAD-F79590C63B77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9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336699"/>
                </a:solidFill>
              </a:rPr>
              <a:t>рпо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8946A-451E-4795-A505-1932065D75FA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1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336699"/>
                </a:solidFill>
              </a:rPr>
              <a:t>рпо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93F79-661C-4A76-AFD3-CC098AAB5E17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1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336699"/>
                </a:solidFill>
              </a:rPr>
              <a:t>рпо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A193A-04F7-4599-A6C1-B0A3E8A2D8F4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0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336699"/>
                </a:solidFill>
              </a:rPr>
              <a:t>рпо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AB2F6-DC89-497A-A279-77143F5F0328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8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336699"/>
                </a:solidFill>
              </a:rPr>
              <a:t>рпо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CAB92-BC0A-485B-8359-ED4448727A45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8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336699"/>
                </a:solidFill>
              </a:rPr>
              <a:t>рпо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E29FF-B960-4191-821D-4BF60A7C5E73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4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336699"/>
                </a:solidFill>
              </a:rPr>
              <a:t>рпо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478D3-BA7E-461C-B0FE-3B5C0BBB41D8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4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4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19251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800">
                <a:solidFill>
                  <a:srgbClr val="336699"/>
                </a:solidFill>
                <a:latin typeface="Times New Roman" pitchFamily="18" charset="0"/>
              </a:endParaRPr>
            </a:p>
          </p:txBody>
        </p:sp>
        <p:sp>
          <p:nvSpPr>
            <p:cNvPr id="19251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800">
                <a:solidFill>
                  <a:srgbClr val="336699"/>
                </a:solidFill>
                <a:latin typeface="Times New Roman" pitchFamily="18" charset="0"/>
              </a:endParaRPr>
            </a:p>
          </p:txBody>
        </p:sp>
        <p:sp>
          <p:nvSpPr>
            <p:cNvPr id="19251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800">
                <a:solidFill>
                  <a:srgbClr val="336699"/>
                </a:solidFill>
                <a:latin typeface="Times New Roman" pitchFamily="18" charset="0"/>
              </a:endParaRPr>
            </a:p>
          </p:txBody>
        </p:sp>
        <p:sp>
          <p:nvSpPr>
            <p:cNvPr id="192518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4800">
                <a:solidFill>
                  <a:srgbClr val="33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1925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925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925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336699"/>
              </a:solidFill>
              <a:latin typeface="Times New Roman" pitchFamily="18" charset="0"/>
            </a:endParaRPr>
          </a:p>
        </p:txBody>
      </p:sp>
      <p:sp>
        <p:nvSpPr>
          <p:cNvPr id="1925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336699"/>
                </a:solidFill>
                <a:latin typeface="Times New Roman" pitchFamily="18" charset="0"/>
              </a:rPr>
              <a:t>рпо</a:t>
            </a:r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D049C9-DBF5-4F20-B981-2204F9135728}" type="slidenum">
              <a:rPr lang="ru-RU" altLang="ru-RU">
                <a:solidFill>
                  <a:srgbClr val="336699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3366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7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13" y="764704"/>
            <a:ext cx="7772400" cy="6093296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rgbClr val="000000"/>
                </a:solidFill>
                <a:latin typeface="+mj-lt"/>
              </a:rPr>
              <a:t>Перел</a:t>
            </a:r>
            <a:r>
              <a:rPr lang="uk-UA" dirty="0" err="1">
                <a:solidFill>
                  <a:srgbClr val="000000"/>
                </a:solidFill>
                <a:latin typeface="+mj-lt"/>
              </a:rPr>
              <a:t>ік</a:t>
            </a:r>
            <a:r>
              <a:rPr lang="uk-UA" dirty="0">
                <a:solidFill>
                  <a:srgbClr val="000000"/>
                </a:solidFill>
                <a:latin typeface="+mj-lt"/>
              </a:rPr>
              <a:t> питань:</a:t>
            </a:r>
          </a:p>
          <a:p>
            <a:pPr marL="0" indent="0" algn="ctr">
              <a:buNone/>
            </a:pPr>
            <a:endParaRPr lang="uk-UA" dirty="0">
              <a:solidFill>
                <a:srgbClr val="000000"/>
              </a:solidFill>
              <a:latin typeface="+mj-lt"/>
            </a:endParaRPr>
          </a:p>
          <a:p>
            <a:pPr marL="0" lvl="0" indent="0">
              <a:buNone/>
            </a:pPr>
            <a:r>
              <a:rPr lang="ru-RU" dirty="0">
                <a:latin typeface="+mj-lt"/>
              </a:rPr>
              <a:t>1.Сутність та </a:t>
            </a:r>
            <a:r>
              <a:rPr lang="ru-RU" dirty="0" err="1">
                <a:latin typeface="+mj-lt"/>
              </a:rPr>
              <a:t>значення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стратегічного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планування</a:t>
            </a:r>
            <a:r>
              <a:rPr lang="ru-RU" dirty="0">
                <a:latin typeface="+mj-lt"/>
              </a:rPr>
              <a:t> 2. </a:t>
            </a:r>
            <a:r>
              <a:rPr lang="ru-RU" dirty="0" err="1">
                <a:latin typeface="+mj-lt"/>
              </a:rPr>
              <a:t>Принципи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стратегічного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планування</a:t>
            </a:r>
            <a:endParaRPr lang="ru-RU" dirty="0">
              <a:latin typeface="+mj-lt"/>
            </a:endParaRPr>
          </a:p>
          <a:p>
            <a:pPr marL="0" lvl="0" indent="0">
              <a:buNone/>
            </a:pPr>
            <a:r>
              <a:rPr lang="ru-RU" dirty="0">
                <a:latin typeface="+mj-lt"/>
              </a:rPr>
              <a:t>3. </a:t>
            </a:r>
            <a:r>
              <a:rPr lang="ru-RU" dirty="0" err="1">
                <a:latin typeface="+mj-lt"/>
              </a:rPr>
              <a:t>Методи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стратегічного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планування</a:t>
            </a:r>
            <a:endParaRPr lang="ru-RU" dirty="0">
              <a:latin typeface="+mj-lt"/>
            </a:endParaRPr>
          </a:p>
          <a:p>
            <a:pPr marL="0" lvl="0" indent="0">
              <a:buNone/>
            </a:pPr>
            <a:r>
              <a:rPr lang="ru-RU" dirty="0">
                <a:latin typeface="+mj-lt"/>
              </a:rPr>
              <a:t>4. </a:t>
            </a:r>
            <a:r>
              <a:rPr lang="ru-RU" dirty="0" err="1">
                <a:latin typeface="+mj-lt"/>
              </a:rPr>
              <a:t>Етапи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стратегічного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планування</a:t>
            </a:r>
            <a:r>
              <a:rPr lang="ru-RU" dirty="0">
                <a:latin typeface="+mj-lt"/>
              </a:rPr>
              <a:t>.</a:t>
            </a:r>
          </a:p>
          <a:p>
            <a:pPr marL="0" lvl="0" indent="0">
              <a:buNone/>
            </a:pPr>
            <a:r>
              <a:rPr lang="ru-RU" dirty="0">
                <a:latin typeface="+mj-lt"/>
              </a:rPr>
              <a:t>5. </a:t>
            </a:r>
            <a:r>
              <a:rPr lang="ru-RU" dirty="0" err="1">
                <a:latin typeface="+mj-lt"/>
              </a:rPr>
              <a:t>Моделі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стратегічного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планування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підприємстві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1</a:t>
            </a:fld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6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71600" y="295465"/>
            <a:ext cx="7772400" cy="38844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Impact" pitchFamily="34" charset="0"/>
              </a:rPr>
              <a:t>Стратегічне планування</a:t>
            </a:r>
            <a:endParaRPr kumimoji="0" lang="en-US" altLang="ru-RU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13" y="0"/>
            <a:ext cx="77724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uk-UA" sz="2800" i="1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uk-UA" sz="2800" i="1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uk-UA" sz="2800" i="1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uk-UA" sz="2800" i="1" dirty="0">
                <a:solidFill>
                  <a:srgbClr val="FF3399"/>
                </a:solidFill>
                <a:latin typeface="+mj-lt"/>
              </a:rPr>
              <a:t>До  основних  методів  </a:t>
            </a:r>
          </a:p>
          <a:p>
            <a:pPr marL="0" indent="0">
              <a:buNone/>
            </a:pPr>
            <a:r>
              <a:rPr lang="uk-UA" sz="2800" i="1" dirty="0">
                <a:solidFill>
                  <a:srgbClr val="FF3399"/>
                </a:solidFill>
                <a:latin typeface="+mj-lt"/>
              </a:rPr>
              <a:t>стратегічного  планування  відносять:  </a:t>
            </a:r>
            <a:r>
              <a:rPr lang="uk-UA" sz="2800" dirty="0">
                <a:solidFill>
                  <a:srgbClr val="000000"/>
                </a:solidFill>
                <a:latin typeface="+mj-lt"/>
              </a:rPr>
              <a:t>методи  </a:t>
            </a:r>
            <a:r>
              <a:rPr lang="uk-UA" sz="2800" dirty="0" err="1">
                <a:solidFill>
                  <a:srgbClr val="000000"/>
                </a:solidFill>
                <a:latin typeface="+mj-lt"/>
              </a:rPr>
              <a:t>ситуaційного</a:t>
            </a:r>
            <a:r>
              <a:rPr lang="uk-UA" sz="2800" dirty="0">
                <a:solidFill>
                  <a:srgbClr val="000000"/>
                </a:solidFill>
                <a:latin typeface="+mj-lt"/>
              </a:rPr>
              <a:t>  та  системного  аналізу,  соціологічні  методи дослідження, SWOT-аналізу, ABC-</a:t>
            </a:r>
            <a:r>
              <a:rPr lang="uk-UA" sz="2800" dirty="0" err="1">
                <a:solidFill>
                  <a:srgbClr val="000000"/>
                </a:solidFill>
                <a:latin typeface="+mj-lt"/>
              </a:rPr>
              <a:t>аналізу</a:t>
            </a:r>
            <a:r>
              <a:rPr lang="uk-UA" sz="2800" dirty="0">
                <a:solidFill>
                  <a:srgbClr val="000000"/>
                </a:solidFill>
                <a:latin typeface="+mj-lt"/>
              </a:rPr>
              <a:t>, балансовий, нормативний,  програмно-цільовий,  економіко-математичні  та  економіко-статистичні методи, екстраполяції чи інтерполяції. 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10</a:t>
            </a:fld>
            <a:endParaRPr lang="ru-RU" altLang="ru-RU">
              <a:solidFill>
                <a:srgbClr val="33669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176"/>
            <a:ext cx="2520280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124075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35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11</a:t>
            </a:fld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04558" y="548680"/>
            <a:ext cx="7740353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lvl="0" algn="ctr"/>
            <a:r>
              <a:rPr lang="uk-UA" sz="2400" dirty="0"/>
              <a:t> </a:t>
            </a:r>
            <a:r>
              <a:rPr lang="uk-UA" sz="2400" dirty="0">
                <a:solidFill>
                  <a:srgbClr val="000000"/>
                </a:solidFill>
              </a:rPr>
              <a:t>4.4. Етапи стратегічного планування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370013" y="1124744"/>
            <a:ext cx="7772400" cy="4666456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>
                <a:solidFill>
                  <a:srgbClr val="FF0000"/>
                </a:solidFill>
                <a:latin typeface="+mj-lt"/>
              </a:rPr>
              <a:t>Відмінності між концепцією та стратегією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579563"/>
            <a:ext cx="7506146" cy="527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5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715000"/>
            <a:ext cx="7772400" cy="1143000"/>
          </a:xfrm>
        </p:spPr>
        <p:txBody>
          <a:bodyPr/>
          <a:lstStyle/>
          <a:p>
            <a:r>
              <a:rPr lang="uk-UA" sz="2400" b="1" dirty="0">
                <a:solidFill>
                  <a:srgbClr val="FF0000"/>
                </a:solidFill>
              </a:rPr>
              <a:t>Процес стратегічного планування на підприємстві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12</a:t>
            </a:fld>
            <a:endParaRPr lang="ru-RU" altLang="ru-RU">
              <a:solidFill>
                <a:srgbClr val="336699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34" y="116633"/>
            <a:ext cx="947997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472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66107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uk-UA" sz="3200" b="1" dirty="0">
                <a:solidFill>
                  <a:srgbClr val="FF0000"/>
                </a:solidFill>
              </a:rPr>
              <a:t>Зовнішнє середовище підприємства: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13" y="908720"/>
            <a:ext cx="7772400" cy="4882480"/>
          </a:xfrm>
        </p:spPr>
        <p:txBody>
          <a:bodyPr/>
          <a:lstStyle/>
          <a:p>
            <a:r>
              <a:rPr lang="uk-UA" sz="2200" b="0" i="1" dirty="0">
                <a:latin typeface="+mj-lt"/>
              </a:rPr>
              <a:t>Техніко-економічне</a:t>
            </a:r>
            <a:r>
              <a:rPr lang="uk-UA" sz="2200" b="0" dirty="0">
                <a:latin typeface="+mj-lt"/>
              </a:rPr>
              <a:t> </a:t>
            </a:r>
            <a:r>
              <a:rPr lang="uk-UA" sz="2200" b="0" i="1" dirty="0">
                <a:latin typeface="+mj-lt"/>
              </a:rPr>
              <a:t>середовище</a:t>
            </a:r>
            <a:r>
              <a:rPr lang="uk-UA" sz="2200" b="0" dirty="0">
                <a:latin typeface="+mj-lt"/>
              </a:rPr>
              <a:t> - визначається станом світової  та національної економіки, рівнем розвитку міжнародних економічних процесів та кон’юнктурою ринків, «технологічними проривами» та рівнем розвитку науково-технічного прогресу. </a:t>
            </a:r>
            <a:endParaRPr lang="ru-RU" sz="2200" b="0" dirty="0">
              <a:latin typeface="+mj-lt"/>
            </a:endParaRPr>
          </a:p>
          <a:p>
            <a:r>
              <a:rPr lang="uk-UA" sz="2200" b="0" i="1" dirty="0" err="1">
                <a:latin typeface="+mj-lt"/>
              </a:rPr>
              <a:t>Соціо-культурне</a:t>
            </a:r>
            <a:r>
              <a:rPr lang="uk-UA" sz="2200" b="0" dirty="0">
                <a:latin typeface="+mj-lt"/>
              </a:rPr>
              <a:t> </a:t>
            </a:r>
            <a:r>
              <a:rPr lang="uk-UA" sz="2200" b="0" i="1" dirty="0">
                <a:latin typeface="+mj-lt"/>
              </a:rPr>
              <a:t>середовище</a:t>
            </a:r>
            <a:r>
              <a:rPr lang="uk-UA" sz="2200" b="0" dirty="0">
                <a:latin typeface="+mj-lt"/>
              </a:rPr>
              <a:t> - орієнтує на рівень та якість життя населення розвинених країн, високий рівень розвитку громадянського суспільства, підвищення довіри населення до влади.</a:t>
            </a:r>
            <a:endParaRPr lang="ru-RU" sz="2200" b="0" dirty="0">
              <a:latin typeface="+mj-lt"/>
            </a:endParaRPr>
          </a:p>
          <a:p>
            <a:r>
              <a:rPr lang="uk-UA" sz="2200" b="0" dirty="0">
                <a:latin typeface="+mj-lt"/>
              </a:rPr>
              <a:t> </a:t>
            </a:r>
            <a:r>
              <a:rPr lang="uk-UA" sz="2200" b="0" i="1" dirty="0">
                <a:latin typeface="+mj-lt"/>
              </a:rPr>
              <a:t>Політико-правове</a:t>
            </a:r>
            <a:r>
              <a:rPr lang="uk-UA" sz="2200" b="0" dirty="0">
                <a:latin typeface="+mj-lt"/>
              </a:rPr>
              <a:t>  </a:t>
            </a:r>
            <a:r>
              <a:rPr lang="uk-UA" sz="2200" b="0" i="1" dirty="0">
                <a:latin typeface="+mj-lt"/>
              </a:rPr>
              <a:t>середовище</a:t>
            </a:r>
            <a:r>
              <a:rPr lang="uk-UA" sz="2200" b="0" dirty="0">
                <a:latin typeface="+mj-lt"/>
              </a:rPr>
              <a:t> - визначається стабільністю державної політики влади, міжнародними політичними відносинами, рівнем корумпованості влади, досконалістю законодавства та ін. </a:t>
            </a:r>
            <a:endParaRPr lang="ru-RU" sz="2200" b="0" dirty="0">
              <a:latin typeface="+mj-lt"/>
            </a:endParaRPr>
          </a:p>
          <a:p>
            <a:r>
              <a:rPr lang="uk-UA" sz="2200" b="0" i="1" dirty="0" err="1">
                <a:latin typeface="+mj-lt"/>
              </a:rPr>
              <a:t>Еколого-демографічне</a:t>
            </a:r>
            <a:r>
              <a:rPr lang="uk-UA" sz="2200" b="0" dirty="0">
                <a:latin typeface="+mj-lt"/>
              </a:rPr>
              <a:t> </a:t>
            </a:r>
            <a:r>
              <a:rPr lang="uk-UA" sz="2200" b="0" i="1" dirty="0">
                <a:latin typeface="+mj-lt"/>
              </a:rPr>
              <a:t>середовище</a:t>
            </a:r>
            <a:r>
              <a:rPr lang="uk-UA" sz="2200" b="0" dirty="0">
                <a:latin typeface="+mj-lt"/>
              </a:rPr>
              <a:t> - характеризується </a:t>
            </a:r>
            <a:r>
              <a:rPr lang="uk-UA" sz="2200" b="0" dirty="0" err="1">
                <a:latin typeface="+mj-lt"/>
              </a:rPr>
              <a:t>природнокліматичними</a:t>
            </a:r>
            <a:r>
              <a:rPr lang="uk-UA" sz="2200" b="0" dirty="0">
                <a:latin typeface="+mj-lt"/>
              </a:rPr>
              <a:t> умовами, динамікою чисельності населення, рівнем його кваліфікації, розміщенням природних ресурсів, </a:t>
            </a:r>
            <a:r>
              <a:rPr lang="uk-UA" sz="2200" b="0" dirty="0" err="1">
                <a:latin typeface="+mj-lt"/>
              </a:rPr>
              <a:t>інноваційністю</a:t>
            </a:r>
            <a:r>
              <a:rPr lang="uk-UA" sz="2200" b="0" dirty="0">
                <a:latin typeface="+mj-lt"/>
              </a:rPr>
              <a:t> економіки та ін..</a:t>
            </a:r>
            <a:endParaRPr lang="ru-RU" sz="2200" b="0" dirty="0">
              <a:latin typeface="+mj-lt"/>
            </a:endParaRPr>
          </a:p>
          <a:p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13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0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13" y="1268760"/>
            <a:ext cx="7772400" cy="4522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latin typeface="+mj-lt"/>
              </a:rPr>
              <a:t>Модель стратегічного планування на основі «стратегічної прогалини».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Модель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стратегічного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планування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базується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врахуванні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ринкових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переваг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</a:rPr>
              <a:t>Модель стратегічного планування, орієнтована на створення та підтримку конкурентоспроможності підприємства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Модель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стратегічного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планування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орієнтована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створення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позитивного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іміджу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000000"/>
                </a:solidFill>
                <a:latin typeface="+mj-lt"/>
              </a:rPr>
              <a:t>Моделі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стратегічного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планування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    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враховують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розміри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     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підприємств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14</a:t>
            </a:fld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04558" y="548680"/>
            <a:ext cx="7740353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lvl="0" algn="ctr"/>
            <a:r>
              <a:rPr lang="uk-UA" sz="2400" dirty="0"/>
              <a:t> </a:t>
            </a:r>
            <a:r>
              <a:rPr lang="uk-UA" sz="2400" dirty="0">
                <a:solidFill>
                  <a:srgbClr val="000000"/>
                </a:solidFill>
              </a:rPr>
              <a:t>4.5. Моделі стратегічного планування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2627783" cy="271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9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908720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Модель стратегічного планування на основі «стратегічної прогалини»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15</a:t>
            </a:fld>
            <a:endParaRPr lang="ru-RU" altLang="ru-RU">
              <a:solidFill>
                <a:srgbClr val="336699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980728"/>
            <a:ext cx="71287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1564439" y="5805264"/>
            <a:ext cx="74888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00"/>
                </a:solidFill>
                <a:latin typeface="+mj-lt"/>
              </a:rPr>
              <a:t>«Стратегічна прогалина» — це «поле стратегічних рішень», які мають прийняти керівники підприємства для того, щоб перетворити наявні тенденції у належному напрямку з метою досягнення потрібних параметрів розвитку підприємс</a:t>
            </a:r>
            <a:r>
              <a:rPr lang="uk-UA" sz="1400" dirty="0">
                <a:solidFill>
                  <a:srgbClr val="000000"/>
                </a:solidFill>
                <a:latin typeface="+mj-lt"/>
              </a:rPr>
              <a:t>тва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511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188640"/>
            <a:ext cx="7772400" cy="1440160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rgbClr val="FF0000"/>
                </a:solidFill>
              </a:rPr>
              <a:t>Модель </a:t>
            </a:r>
            <a:r>
              <a:rPr lang="ru-RU" sz="2600" b="1" dirty="0" err="1">
                <a:solidFill>
                  <a:srgbClr val="FF0000"/>
                </a:solidFill>
              </a:rPr>
              <a:t>стратегічного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планування</a:t>
            </a:r>
            <a:r>
              <a:rPr lang="ru-RU" sz="2600" b="1" dirty="0">
                <a:solidFill>
                  <a:srgbClr val="FF0000"/>
                </a:solidFill>
              </a:rPr>
              <a:t>, </a:t>
            </a:r>
            <a:r>
              <a:rPr lang="ru-RU" sz="2600" b="1" dirty="0" err="1">
                <a:solidFill>
                  <a:srgbClr val="FF0000"/>
                </a:solidFill>
              </a:rPr>
              <a:t>що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базується</a:t>
            </a:r>
            <a:r>
              <a:rPr lang="ru-RU" sz="2600" b="1" dirty="0">
                <a:solidFill>
                  <a:srgbClr val="FF0000"/>
                </a:solidFill>
              </a:rPr>
              <a:t> на </a:t>
            </a:r>
            <a:r>
              <a:rPr lang="ru-RU" sz="2600" b="1" dirty="0" err="1">
                <a:solidFill>
                  <a:srgbClr val="FF0000"/>
                </a:solidFill>
              </a:rPr>
              <a:t>врахуванні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ринкових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переваг</a:t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16</a:t>
            </a:fld>
            <a:endParaRPr lang="ru-RU" altLang="ru-RU">
              <a:solidFill>
                <a:srgbClr val="336699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727280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893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597174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rgbClr val="FF0000"/>
                </a:solidFill>
                <a:ea typeface="Calibri"/>
              </a:rPr>
              <a:t>Модель стратегічного планування, орієнтована на створення та підтримку конкурентоспроможності підприємства </a:t>
            </a:r>
            <a:br>
              <a:rPr lang="uk-UA" b="1" dirty="0">
                <a:solidFill>
                  <a:srgbClr val="FF0000"/>
                </a:solidFill>
                <a:ea typeface="Calibri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17</a:t>
            </a:fld>
            <a:endParaRPr lang="ru-RU" altLang="ru-RU">
              <a:solidFill>
                <a:srgbClr val="336699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65527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41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38115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Модель </a:t>
            </a:r>
            <a:r>
              <a:rPr lang="ru-RU" sz="2800" b="1" dirty="0" err="1">
                <a:solidFill>
                  <a:srgbClr val="FF0000"/>
                </a:solidFill>
              </a:rPr>
              <a:t>стратегічного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планування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орієнтована</a:t>
            </a:r>
            <a:r>
              <a:rPr lang="ru-RU" sz="2800" b="1" dirty="0">
                <a:solidFill>
                  <a:srgbClr val="FF0000"/>
                </a:solidFill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</a:rPr>
              <a:t>створення</a:t>
            </a:r>
            <a:r>
              <a:rPr lang="ru-RU" sz="2800" b="1" dirty="0">
                <a:solidFill>
                  <a:srgbClr val="FF0000"/>
                </a:solidFill>
              </a:rPr>
              <a:t> позитивного </a:t>
            </a:r>
            <a:r>
              <a:rPr lang="ru-RU" sz="2800" b="1" dirty="0" err="1">
                <a:solidFill>
                  <a:srgbClr val="FF0000"/>
                </a:solidFill>
              </a:rPr>
              <a:t>іміджу</a:t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18</a:t>
            </a:fld>
            <a:endParaRPr lang="ru-RU" altLang="ru-RU">
              <a:solidFill>
                <a:srgbClr val="336699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66967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013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381150"/>
          </a:xfrm>
        </p:spPr>
        <p:txBody>
          <a:bodyPr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Моделі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стратегічного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планування,що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враховують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розміри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підприємств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7" y="908720"/>
            <a:ext cx="7738765" cy="4882480"/>
          </a:xfrm>
        </p:spPr>
        <p:txBody>
          <a:bodyPr/>
          <a:lstStyle/>
          <a:p>
            <a:pPr marL="0" indent="0">
              <a:buNone/>
            </a:pPr>
            <a:r>
              <a:rPr lang="uk-UA" b="0" dirty="0">
                <a:latin typeface="+mj-lt"/>
              </a:rPr>
              <a:t>І. Планування на малому підприємстві </a:t>
            </a:r>
            <a:endParaRPr lang="ru-RU" b="0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19</a:t>
            </a:fld>
            <a:endParaRPr lang="ru-RU" altLang="ru-RU">
              <a:solidFill>
                <a:srgbClr val="336699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700808"/>
            <a:ext cx="662473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21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2" descr="Полотно"/>
          <p:cNvSpPr>
            <a:spLocks noChangeArrowheads="1"/>
          </p:cNvSpPr>
          <p:nvPr/>
        </p:nvSpPr>
        <p:spPr bwMode="auto">
          <a:xfrm>
            <a:off x="5362782" y="4500972"/>
            <a:ext cx="4083788" cy="2185268"/>
          </a:xfrm>
          <a:prstGeom prst="verticalScrol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4" y="1384931"/>
            <a:ext cx="3975100" cy="131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2</a:t>
            </a:fld>
            <a:endParaRPr lang="ru-RU" altLang="ru-RU">
              <a:solidFill>
                <a:srgbClr val="3366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0"/>
            <a:ext cx="7907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79" y="476672"/>
            <a:ext cx="7742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23066"/>
            <a:ext cx="3975100" cy="127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27074" y="1608770"/>
            <a:ext cx="350511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solidFill>
                  <a:srgbClr val="003399"/>
                </a:solidFill>
                <a:latin typeface="Courier New" pitchFamily="49" charset="0"/>
              </a:rPr>
              <a:t>«Єдиний шлях довідатися про майбутнє – це 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solidFill>
                  <a:srgbClr val="003399"/>
                </a:solidFill>
                <a:latin typeface="Courier New" pitchFamily="49" charset="0"/>
              </a:rPr>
              <a:t>винайти його».</a:t>
            </a:r>
            <a:r>
              <a:rPr lang="ru-RU" altLang="ru-RU" dirty="0">
                <a:solidFill>
                  <a:srgbClr val="003399"/>
                </a:solidFill>
                <a:latin typeface="Courier New" pitchFamily="49" charset="0"/>
              </a:rPr>
              <a:t> 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srgbClr val="003399"/>
                </a:solidFill>
                <a:latin typeface="Courier New" pitchFamily="49" charset="0"/>
              </a:rPr>
              <a:t>Том </a:t>
            </a:r>
            <a:r>
              <a:rPr lang="uk-UA" altLang="ru-RU" dirty="0" err="1">
                <a:solidFill>
                  <a:srgbClr val="003399"/>
                </a:solidFill>
                <a:latin typeface="Courier New" pitchFamily="49" charset="0"/>
              </a:rPr>
              <a:t>Лемберт</a:t>
            </a:r>
            <a:r>
              <a:rPr lang="ru-RU" altLang="ru-RU" dirty="0">
                <a:solidFill>
                  <a:srgbClr val="003399"/>
                </a:solidFill>
                <a:latin typeface="Courier New" pitchFamily="49" charset="0"/>
              </a:rPr>
              <a:t>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87" y="4504581"/>
            <a:ext cx="4365625" cy="21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1616638" y="4810186"/>
            <a:ext cx="3584325" cy="1574058"/>
          </a:xfrm>
          <a:prstGeom prst="octagon">
            <a:avLst>
              <a:gd name="adj" fmla="val 1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urier New" pitchFamily="49" charset="0"/>
              </a:rPr>
              <a:t>“Майбутнє повинне бути закладене в сьогоденні. Це називається планом. Без нього ніщо у світі не може бути гарним"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urier New" pitchFamily="49" charset="0"/>
              </a:rPr>
              <a:t>Георг </a:t>
            </a:r>
            <a:r>
              <a:rPr kumimoji="0" lang="uk-UA" alt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urier New" pitchFamily="49" charset="0"/>
              </a:rPr>
              <a:t>Кристоф</a:t>
            </a:r>
            <a:r>
              <a:rPr kumimoji="0" lang="uk-UA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uk-UA" alt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urier New" pitchFamily="49" charset="0"/>
              </a:rPr>
              <a:t>Лихтенберг</a:t>
            </a:r>
            <a:r>
              <a:rPr kumimoji="0" lang="uk-UA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Impact" pitchFamily="34" charset="0"/>
              </a:rPr>
              <a:t>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Impact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5841615" y="4855299"/>
            <a:ext cx="3217080" cy="951014"/>
          </a:xfrm>
          <a:prstGeom prst="octagon">
            <a:avLst>
              <a:gd name="adj" fmla="val 1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solidFill>
                  <a:srgbClr val="003399"/>
                </a:solidFill>
                <a:latin typeface="Courier New" pitchFamily="49" charset="0"/>
              </a:rPr>
              <a:t>«Всяке велике перетворення повинно бути старанно підготовлено, тобто йому має передувати розробка плану чи програми перетворень»</a:t>
            </a:r>
            <a:r>
              <a:rPr lang="ru-RU" altLang="ru-RU" dirty="0">
                <a:solidFill>
                  <a:srgbClr val="003399"/>
                </a:solidFill>
                <a:latin typeface="Courier New" pitchFamily="49" charset="0"/>
              </a:rPr>
              <a:t> </a:t>
            </a:r>
          </a:p>
          <a:p>
            <a:pPr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dirty="0" err="1">
                <a:solidFill>
                  <a:srgbClr val="003399"/>
                </a:solidFill>
                <a:latin typeface="Courier New" pitchFamily="49" charset="0"/>
              </a:rPr>
              <a:t>Сабуро</a:t>
            </a:r>
            <a:r>
              <a:rPr lang="uk-UA" altLang="ru-RU" dirty="0">
                <a:solidFill>
                  <a:srgbClr val="003399"/>
                </a:solidFill>
                <a:latin typeface="Courier New" pitchFamily="49" charset="0"/>
              </a:rPr>
              <a:t> </a:t>
            </a:r>
            <a:r>
              <a:rPr lang="uk-UA" altLang="ru-RU" dirty="0" err="1">
                <a:solidFill>
                  <a:srgbClr val="003399"/>
                </a:solidFill>
                <a:latin typeface="Courier New" pitchFamily="49" charset="0"/>
              </a:rPr>
              <a:t>Окіто</a:t>
            </a:r>
            <a:r>
              <a:rPr lang="uk-UA" altLang="ru-RU" dirty="0">
                <a:solidFill>
                  <a:srgbClr val="003399"/>
                </a:solidFill>
                <a:latin typeface="Courier New" pitchFamily="49" charset="0"/>
              </a:rPr>
              <a:t> </a:t>
            </a:r>
            <a:endParaRPr lang="ru-RU" altLang="ru-RU" dirty="0">
              <a:solidFill>
                <a:srgbClr val="003399"/>
              </a:solidFill>
              <a:latin typeface="Courier New" pitchFamily="49" charset="0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1353787" y="1423066"/>
            <a:ext cx="3721637" cy="1201799"/>
          </a:xfrm>
          <a:prstGeom prst="octagon">
            <a:avLst>
              <a:gd name="adj" fmla="val 1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uk-UA" altLang="ru-RU" sz="1200" b="1" dirty="0">
              <a:solidFill>
                <a:srgbClr val="003399"/>
              </a:solidFill>
              <a:latin typeface="Courier New" pitchFamily="49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solidFill>
                  <a:srgbClr val="003399"/>
                </a:solidFill>
                <a:latin typeface="Courier New" pitchFamily="49" charset="0"/>
              </a:rPr>
              <a:t>«Ціль без плану – лише побажання»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srgbClr val="003399"/>
                </a:solidFill>
                <a:latin typeface="Courier New" pitchFamily="49" charset="0"/>
              </a:rPr>
              <a:t>Антуан де Сент-Екзюпері</a:t>
            </a:r>
            <a:endParaRPr lang="ru-RU" altLang="ru-RU" b="1" dirty="0">
              <a:solidFill>
                <a:srgbClr val="003399"/>
              </a:solidFill>
              <a:latin typeface="Courier New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475656" y="2852936"/>
            <a:ext cx="7668344" cy="16480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Стратегічне  планування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– це систематизовані та певною мірою формалізовані зусилля всієї організації, спрямовані на розроблення стратегій, оформлення її у вигляді планових документів різного типу</a:t>
            </a:r>
            <a:endParaRPr lang="ru-RU" sz="24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12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13" y="1052736"/>
            <a:ext cx="7772400" cy="4738464"/>
          </a:xfrm>
        </p:spPr>
        <p:txBody>
          <a:bodyPr/>
          <a:lstStyle/>
          <a:p>
            <a:r>
              <a:rPr lang="uk-UA" b="0" dirty="0">
                <a:latin typeface="+mj-lt"/>
              </a:rPr>
              <a:t>ІІ. Планування на великому підприємстві </a:t>
            </a:r>
            <a:endParaRPr lang="ru-RU" b="0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20</a:t>
            </a:fld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381150"/>
          </a:xfrm>
        </p:spPr>
        <p:txBody>
          <a:bodyPr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Моделі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стратегічного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планування,що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враховують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розміри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підприємств</a:t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844824"/>
            <a:ext cx="6912768" cy="432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682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096885"/>
              </p:ext>
            </p:extLst>
          </p:nvPr>
        </p:nvGraphicFramePr>
        <p:xfrm>
          <a:off x="0" y="836711"/>
          <a:ext cx="9142415" cy="6095616"/>
        </p:xfrm>
        <a:graphic>
          <a:graphicData uri="http://schemas.openxmlformats.org/drawingml/2006/table">
            <a:tbl>
              <a:tblPr firstRow="1" firstCol="1" bandRow="1"/>
              <a:tblGrid>
                <a:gridCol w="117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9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3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3755">
                <a:tc>
                  <a:txBody>
                    <a:bodyPr/>
                    <a:lstStyle/>
                    <a:p>
                      <a:pPr indent="4572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Моделі</a:t>
                      </a:r>
                    </a:p>
                    <a:p>
                      <a:pPr indent="4572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uk-UA" sz="14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indent="4572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Характерні      ознаки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Модель на основі «стратегічної прогалини»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Модель, що базується на врахуванні ринкових переваг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Модель, орієнтована на створення та підтримку конкурентоспроможності підприємства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Модель, орієнтована на створення позитивного іміджу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Модель, яка враховує розміри підприємств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75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 що робиться акцент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на наявні тенденції розвитку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на показники діяльності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на врахування інтересів акціонерів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на довгострокову конкурентоспроможність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на надійну репутацію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на створення «доброго імені»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на розміри підприємства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Методологія аналізу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розрахунок верхньої та нижньої межі «стратегічної прогалини»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SWOT-аналіз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прийняття рішень акціонерами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визначення ключових факторів успіху та заходи щодо їх реалізації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розробка та впровадження заходів щодо створення якісної продукції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застосування механізмів PR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впровадження системи стратегічного управління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діагностика середовища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650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Переваги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приведення у відповідність «того, що можливо» з «тим, чого треба досягти»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розробка поля стратегічних рішень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врахування інтересів акціонерів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визначення ринкових переваг бізнесу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підвищення інноваційного рівня підприємства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детальний аналіз діяльності конкурентів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розвиток міжнародних зв’язків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використання концепції соціальної відповідальності бізнесу перед суспільством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це варіант інвестування в забезпечення довгострокового функціонування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врахування розміру підприємства – скорочення витрат на аналіз та процес планування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4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Недоліки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витрати часу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витрати грошей на розробку варіантів заповнення «стратегічної прогалини»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обмеження через складність у визначенні та балансуванні інтересів великої кількості акціонерів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складний багатоплановий процес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потребує детальної інформації про конкурентів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спрямування всієї уваги підприємства лише на імідж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неврахування діяльності конкурентів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витрати коштів на формування системи планування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0" y="836712"/>
            <a:ext cx="1115616" cy="648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Прямоугольник 15"/>
          <p:cNvSpPr/>
          <p:nvPr/>
        </p:nvSpPr>
        <p:spPr bwMode="auto">
          <a:xfrm>
            <a:off x="179512" y="116632"/>
            <a:ext cx="8784976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chemeClr val="accent5">
                    <a:lumMod val="10000"/>
                  </a:schemeClr>
                </a:solidFill>
              </a:rPr>
              <a:t>Порівняння</a:t>
            </a: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</a:rPr>
              <a:t> моделей </a:t>
            </a:r>
            <a:r>
              <a:rPr lang="ru-RU" sz="2400" b="1" dirty="0" err="1">
                <a:solidFill>
                  <a:schemeClr val="accent5">
                    <a:lumMod val="10000"/>
                  </a:schemeClr>
                </a:solidFill>
              </a:rPr>
              <a:t>стратегічного</a:t>
            </a: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10000"/>
                  </a:schemeClr>
                </a:solidFill>
              </a:rPr>
              <a:t>планування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2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uk-UA" sz="4000" b="1" dirty="0">
                <a:solidFill>
                  <a:srgbClr val="FF0000"/>
                </a:solidFill>
              </a:rPr>
              <a:t>Підходи до визначення стратегічного планування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3</a:t>
            </a:fld>
            <a:endParaRPr lang="ru-RU" altLang="ru-RU">
              <a:solidFill>
                <a:srgbClr val="336699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64807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3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0"/>
            <a:ext cx="77724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4</a:t>
            </a:fld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6" name="AutoShape 11"/>
          <p:cNvSpPr>
            <a:spLocks noGrp="1" noChangeArrowheads="1"/>
          </p:cNvSpPr>
          <p:nvPr>
            <p:ph idx="1"/>
          </p:nvPr>
        </p:nvSpPr>
        <p:spPr bwMode="auto">
          <a:xfrm>
            <a:off x="395536" y="188640"/>
            <a:ext cx="7056784" cy="3240360"/>
          </a:xfrm>
          <a:prstGeom prst="roundRect">
            <a:avLst>
              <a:gd name="adj" fmla="val 9764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indent="0" algn="just">
              <a:buNone/>
              <a:tabLst>
                <a:tab pos="450850" algn="l"/>
              </a:tabLst>
              <a:defRPr/>
            </a:pPr>
            <a:r>
              <a:rPr lang="uk-UA" sz="1500" b="1" i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Зростання ролі планування зумовлене такими факторами: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uk-UA" sz="1500" b="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зростанням масштабів суспільного виробництва та ускладненням господарських зв’язків, що потребує поліпшення координації процесів виробництва, розподілу, обміну і споживання;</a:t>
            </a:r>
            <a:endParaRPr lang="uk-UA" sz="1500" b="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uk-UA" sz="1500" b="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змінами методів господарювання в умовах ринку;</a:t>
            </a:r>
            <a:endParaRPr lang="uk-UA" sz="1500" b="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uk-UA" sz="1500" b="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розширенням та ускладненням міжнародних зв’язків;</a:t>
            </a:r>
            <a:endParaRPr lang="uk-UA" sz="1500" b="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uk-UA" sz="1500" b="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розвитком науково-технічного прогресу, зокрема широким застосуванням інформаційних технологій, зростанням значення інформації;</a:t>
            </a:r>
            <a:endParaRPr lang="uk-UA" sz="1500" b="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uk-UA" sz="1500" b="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соціально-політичними аспектами, пов’язаними з необхідністю стійкого розвитку територій, підвищенням добробуту населення, демократизацією суспільного життя.</a:t>
            </a:r>
            <a:endParaRPr lang="uk-UA" sz="1500" b="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450850" algn="just">
              <a:defRPr/>
            </a:pPr>
            <a:r>
              <a:rPr lang="uk-UA" i="1" dirty="0">
                <a:latin typeface="Arial" charset="0"/>
              </a:rPr>
              <a:t>	</a:t>
            </a:r>
            <a:endParaRPr lang="ru-RU" i="1" dirty="0">
              <a:latin typeface="Arial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121719" y="3933056"/>
            <a:ext cx="7022281" cy="2736304"/>
          </a:xfrm>
          <a:prstGeom prst="roundRect">
            <a:avLst>
              <a:gd name="adj" fmla="val 9764"/>
            </a:avLst>
          </a:prstGeom>
          <a:solidFill>
            <a:srgbClr val="AACAE2">
              <a:lumMod val="40000"/>
              <a:lumOff val="6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kumimoji="0" lang="uk-UA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uk-UA" sz="1500" b="1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charset="0"/>
              </a:rPr>
              <a:t>Значення планування проявляється в тому, що за його допомогою: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0850" algn="l"/>
              </a:tabLst>
              <a:defRPr/>
            </a:pPr>
            <a:r>
              <a:rPr kumimoji="0" lang="uk-UA" sz="15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charset="0"/>
              </a:rPr>
              <a:t>здійснюється підготовка до використання в майбутньому сприятливих для об’єкта управління умов;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0850" algn="l"/>
              </a:tabLst>
              <a:defRPr/>
            </a:pPr>
            <a:r>
              <a:rPr kumimoji="0" lang="uk-UA" sz="15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charset="0"/>
              </a:rPr>
              <a:t>систематизуються, </a:t>
            </a:r>
            <a:r>
              <a:rPr kumimoji="0" lang="uk-UA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charset="0"/>
              </a:rPr>
              <a:t>прояснюються</a:t>
            </a:r>
            <a:r>
              <a:rPr kumimoji="0" lang="uk-UA" sz="15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charset="0"/>
              </a:rPr>
              <a:t> та узагальнюються проблеми, які виникають;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0850" algn="l"/>
              </a:tabLst>
              <a:defRPr/>
            </a:pPr>
            <a:r>
              <a:rPr kumimoji="0" lang="uk-UA" sz="15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charset="0"/>
              </a:rPr>
              <a:t>покращується координація дій в системі;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0850" algn="l"/>
              </a:tabLst>
              <a:defRPr/>
            </a:pPr>
            <a:r>
              <a:rPr kumimoji="0" lang="uk-UA" sz="15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charset="0"/>
              </a:rPr>
              <a:t>збільшуються можливості для забезпечення об’єкта управління необхідною інформацією;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0850" algn="l"/>
              </a:tabLst>
              <a:defRPr/>
            </a:pPr>
            <a:r>
              <a:rPr kumimoji="0" lang="uk-UA" sz="15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charset="0"/>
              </a:rPr>
              <a:t>раціональніше використовуються наявні ресурси;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0850" algn="l"/>
              </a:tabLst>
              <a:defRPr/>
            </a:pPr>
            <a:r>
              <a:rPr kumimoji="0" lang="uk-UA" sz="15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charset="0"/>
              </a:rPr>
              <a:t>поліпшується контроль за процесами.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0688"/>
            <a:ext cx="158261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40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Особливості стратегічного планування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5</a:t>
            </a:fld>
            <a:endParaRPr lang="ru-RU" altLang="ru-RU">
              <a:solidFill>
                <a:srgbClr val="336699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484784"/>
            <a:ext cx="6696743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7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247650"/>
            <a:ext cx="7738764" cy="1525166"/>
          </a:xfrm>
          <a:solidFill>
            <a:srgbClr val="FFFF00"/>
          </a:solidFill>
        </p:spPr>
        <p:txBody>
          <a:bodyPr/>
          <a:lstStyle/>
          <a:p>
            <a:r>
              <a:rPr lang="uk-UA" sz="2400" i="1" dirty="0">
                <a:solidFill>
                  <a:srgbClr val="FF0000"/>
                </a:solidFill>
                <a:ea typeface="Calibri"/>
              </a:rPr>
              <a:t>Мета стратегічного планування</a:t>
            </a:r>
            <a:r>
              <a:rPr lang="uk-UA" sz="2400" dirty="0">
                <a:solidFill>
                  <a:srgbClr val="FF0000"/>
                </a:solidFill>
                <a:ea typeface="Calibri"/>
              </a:rPr>
              <a:t> </a:t>
            </a:r>
            <a:r>
              <a:rPr lang="uk-UA" sz="2400" dirty="0">
                <a:solidFill>
                  <a:srgbClr val="000000"/>
                </a:solidFill>
                <a:ea typeface="Calibri"/>
              </a:rPr>
              <a:t>– встановити певний порядок дій для підготовки ефективного функціонування конкурентоспроможного підприємства  в  довгостроковій  перспективі.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3" y="2924944"/>
            <a:ext cx="7522740" cy="393305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Основні функції стратегічного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планування: </a:t>
            </a:r>
            <a:endParaRPr lang="ru-RU" sz="2400" i="1" u="sng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обґрунтування цілей; </a:t>
            </a:r>
            <a:endParaRPr lang="ru-RU" sz="2400" i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дослідження можливостей та небезпек зовнішнього середовища; </a:t>
            </a:r>
            <a:endParaRPr lang="ru-RU" sz="2400" i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аналіз сильних і слабких боків діяльності організації;</a:t>
            </a:r>
            <a:endParaRPr lang="ru-RU" sz="2400" i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розроблення стратегії; </a:t>
            </a:r>
            <a:endParaRPr lang="ru-RU" sz="2400" i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розподіл обмежених ресурсів; </a:t>
            </a:r>
            <a:endParaRPr lang="ru-RU" sz="2400" i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розроблення стратегічних планів. </a:t>
            </a:r>
            <a:endParaRPr lang="ru-RU" sz="2400" i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>
              <a:spcBef>
                <a:spcPts val="0"/>
              </a:spcBef>
            </a:pPr>
            <a:endParaRPr lang="ru-RU" sz="24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6</a:t>
            </a:fld>
            <a:endParaRPr lang="ru-RU" altLang="ru-RU">
              <a:solidFill>
                <a:srgbClr val="3366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6792"/>
            <a:ext cx="233975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0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0"/>
            <a:ext cx="7772400" cy="764704"/>
          </a:xfrm>
        </p:spPr>
        <p:txBody>
          <a:bodyPr anchor="ctr"/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600" b="1" dirty="0">
                <a:solidFill>
                  <a:srgbClr val="FF0000"/>
                </a:solidFill>
              </a:rPr>
              <a:t>Етапи становлення стратегічного планування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7</a:t>
            </a:fld>
            <a:endParaRPr lang="ru-RU" altLang="ru-RU">
              <a:solidFill>
                <a:srgbClr val="336699"/>
              </a:solidFill>
            </a:endParaRP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76683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 bwMode="auto">
          <a:xfrm>
            <a:off x="5148064" y="1124744"/>
            <a:ext cx="0" cy="5733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433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8</a:t>
            </a:fld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04558" y="548680"/>
            <a:ext cx="7740353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lvl="0" algn="ctr"/>
            <a:r>
              <a:rPr lang="uk-UA" sz="2400" dirty="0"/>
              <a:t> </a:t>
            </a:r>
            <a:r>
              <a:rPr lang="uk-UA" sz="2400" dirty="0">
                <a:solidFill>
                  <a:srgbClr val="000000"/>
                </a:solidFill>
              </a:rPr>
              <a:t>4.2. Принципи стратегічного планування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10345"/>
            <a:ext cx="7416824" cy="584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88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1547664" y="1268760"/>
            <a:ext cx="7618433" cy="15121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3" y="1196752"/>
            <a:ext cx="7594749" cy="5661248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>
                <a:solidFill>
                  <a:srgbClr val="FF0000"/>
                </a:solidFill>
                <a:latin typeface="+mj-lt"/>
              </a:rPr>
              <a:t>Методи стратегічного планування </a:t>
            </a:r>
            <a:r>
              <a:rPr lang="uk-UA" sz="2400" dirty="0">
                <a:solidFill>
                  <a:srgbClr val="000000"/>
                </a:solidFill>
                <a:latin typeface="+mj-lt"/>
              </a:rPr>
              <a:t>– конкретні способи, прийоми, за допомогою яких вирішуються проблеми розвитку підприємства в довгостроковій перспективі</a:t>
            </a:r>
          </a:p>
          <a:p>
            <a:pPr marL="0" indent="0">
              <a:buNone/>
            </a:pPr>
            <a:endParaRPr lang="uk-UA" sz="24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uk-UA" sz="2400" dirty="0">
              <a:solidFill>
                <a:srgbClr val="0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rgbClr val="000000"/>
                </a:solidFill>
                <a:latin typeface="+mj-lt"/>
              </a:rPr>
              <a:t>Їх можна поділити на дві категорії: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latin typeface="+mj-lt"/>
              </a:rPr>
              <a:t> загальні (прямого </a:t>
            </a:r>
            <a:r>
              <a:rPr lang="uk-UA" sz="2400" dirty="0" err="1">
                <a:solidFill>
                  <a:srgbClr val="000000"/>
                </a:solidFill>
                <a:latin typeface="+mj-lt"/>
              </a:rPr>
              <a:t>адміністративно-</a:t>
            </a:r>
            <a:endParaRPr lang="uk-UA" sz="2400" dirty="0">
              <a:solidFill>
                <a:srgbClr val="0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uk-UA" sz="2400" dirty="0" err="1">
                <a:solidFill>
                  <a:srgbClr val="000000"/>
                </a:solidFill>
                <a:latin typeface="+mj-lt"/>
              </a:rPr>
              <a:t>го</a:t>
            </a:r>
            <a:r>
              <a:rPr lang="uk-UA" sz="2400" dirty="0">
                <a:solidFill>
                  <a:srgbClr val="000000"/>
                </a:solidFill>
                <a:latin typeface="+mj-lt"/>
              </a:rPr>
              <a:t> і непрямого регулюючого впливу з боку    керівництва на відповідні об’єкти управління)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latin typeface="+mj-lt"/>
              </a:rPr>
              <a:t>та спеціальні (адміністративні; економічні; соціально-політичні; морально-етичні; науково-аналітичні).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2FB-0370-4C4E-AEAD-F79590C63B77}" type="slidenum">
              <a:rPr lang="ru-RU" altLang="ru-RU" smtClean="0">
                <a:solidFill>
                  <a:srgbClr val="336699"/>
                </a:solidFill>
              </a:rPr>
              <a:pPr/>
              <a:t>9</a:t>
            </a:fld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04558" y="548680"/>
            <a:ext cx="7740353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lvl="0" algn="ctr"/>
            <a:r>
              <a:rPr lang="uk-UA" sz="2400" dirty="0"/>
              <a:t> </a:t>
            </a:r>
            <a:r>
              <a:rPr lang="uk-UA" sz="2400" dirty="0">
                <a:solidFill>
                  <a:srgbClr val="000000"/>
                </a:solidFill>
              </a:rPr>
              <a:t>4.3. Методи стратегічного планування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97" y="2276872"/>
            <a:ext cx="22098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3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План продаж">
  <a:themeElements>
    <a:clrScheme name="План продаж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План продаж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лан продаж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продаж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продаж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1008</Words>
  <PresentationFormat>Экран (4:3)</PresentationFormat>
  <Paragraphs>152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Impact</vt:lpstr>
      <vt:lpstr>Times New Roman</vt:lpstr>
      <vt:lpstr>Wingdings</vt:lpstr>
      <vt:lpstr>План продаж</vt:lpstr>
      <vt:lpstr>Стратегічне планування</vt:lpstr>
      <vt:lpstr>Презентация PowerPoint</vt:lpstr>
      <vt:lpstr>Підходи до визначення стратегічного планування</vt:lpstr>
      <vt:lpstr>Презентация PowerPoint</vt:lpstr>
      <vt:lpstr>Особливості стратегічного планування</vt:lpstr>
      <vt:lpstr>Мета стратегічного планування – встановити певний порядок дій для підготовки ефективного функціонування конкурентоспроможного підприємства  в  довгостроковій  перспективі. </vt:lpstr>
      <vt:lpstr>Етапи становлення стратегічного планування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 стратегічного планування на підприємстві</vt:lpstr>
      <vt:lpstr>Зовнішнє середовище підприємства:</vt:lpstr>
      <vt:lpstr>Презентация PowerPoint</vt:lpstr>
      <vt:lpstr>Модель стратегічного планування на основі «стратегічної прогалини»</vt:lpstr>
      <vt:lpstr>Модель стратегічного планування, що базується на врахуванні ринкових переваг </vt:lpstr>
      <vt:lpstr>Модель стратегічного планування, орієнтована на створення та підтримку конкурентоспроможності підприємства  </vt:lpstr>
      <vt:lpstr>Модель стратегічного планування, орієнтована на створення позитивного іміджу </vt:lpstr>
      <vt:lpstr>Моделі стратегічного планування,що враховують розміри підприємств </vt:lpstr>
      <vt:lpstr>Моделі стратегічного планування,що враховують розміри підприємств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2014-08-25T10:56:18Z</dcterms:created>
  <dcterms:modified xsi:type="dcterms:W3CDTF">2023-10-12T14:21:29Z</dcterms:modified>
</cp:coreProperties>
</file>