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1" r:id="rId4"/>
    <p:sldId id="262" r:id="rId5"/>
    <p:sldId id="264" r:id="rId6"/>
    <p:sldId id="265" r:id="rId7"/>
    <p:sldId id="266" r:id="rId8"/>
    <p:sldId id="267" r:id="rId9"/>
    <p:sldId id="268" r:id="rId10"/>
    <p:sldId id="269" r:id="rId11"/>
    <p:sldId id="270" r:id="rId12"/>
    <p:sldId id="271" r:id="rId13"/>
    <p:sldId id="272" r:id="rId14"/>
    <p:sldId id="273" r:id="rId15"/>
    <p:sldId id="276" r:id="rId16"/>
    <p:sldId id="278" r:id="rId17"/>
    <p:sldId id="279" r:id="rId18"/>
    <p:sldId id="280"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99"/>
    <a:srgbClr val="339933"/>
    <a:srgbClr val="0033CC"/>
    <a:srgbClr val="FFCCFF"/>
    <a:srgbClr val="FFFFFF"/>
    <a:srgbClr val="00FF99"/>
    <a:srgbClr val="CCEC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699" autoAdjust="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69401" cy="6873876"/>
            <a:chOff x="-8466" y="-8468"/>
            <a:chExt cx="9169804" cy="6874935"/>
          </a:xfrm>
        </p:grpSpPr>
        <p:cxnSp>
          <p:nvCxnSpPr>
            <p:cNvPr id="5" name="Straight Connector 16"/>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ltLang="ru-RU"/>
          </a:p>
        </p:txBody>
      </p:sp>
      <p:sp>
        <p:nvSpPr>
          <p:cNvPr id="16" name="Footer Placeholder 4"/>
          <p:cNvSpPr>
            <a:spLocks noGrp="1"/>
          </p:cNvSpPr>
          <p:nvPr>
            <p:ph type="ftr" sz="quarter" idx="11"/>
          </p:nvPr>
        </p:nvSpPr>
        <p:spPr/>
        <p:txBody>
          <a:bodyPr/>
          <a:lstStyle>
            <a:lvl1pPr>
              <a:defRPr/>
            </a:lvl1pPr>
          </a:lstStyle>
          <a:p>
            <a:pPr>
              <a:defRPr/>
            </a:pPr>
            <a:endParaRPr lang="en-US" altLang="ru-RU"/>
          </a:p>
        </p:txBody>
      </p:sp>
      <p:sp>
        <p:nvSpPr>
          <p:cNvPr id="17" name="Slide Number Placeholder 5"/>
          <p:cNvSpPr>
            <a:spLocks noGrp="1"/>
          </p:cNvSpPr>
          <p:nvPr>
            <p:ph type="sldNum" sz="quarter" idx="12"/>
          </p:nvPr>
        </p:nvSpPr>
        <p:spPr/>
        <p:txBody>
          <a:bodyPr/>
          <a:lstStyle>
            <a:lvl1pPr>
              <a:defRPr/>
            </a:lvl1pPr>
          </a:lstStyle>
          <a:p>
            <a:fld id="{8F4EA00F-1340-4DCA-BAA0-BD2D9B2E4257}" type="slidenum">
              <a:rPr lang="en-US" altLang="ru-RU"/>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519A8622-FF02-4D8E-9860-54685E19E8BA}" type="slidenum">
              <a:rPr lang="en-US" altLang="ru-RU"/>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790575"/>
            <a:ext cx="457200" cy="584200"/>
          </a:xfrm>
          <a:prstGeom prst="rect">
            <a:avLst/>
          </a:prstGeom>
          <a:noFill/>
          <a:ln w="9525">
            <a:noFill/>
            <a:miter lim="800000"/>
            <a:headEnd/>
            <a:tailEnd/>
          </a:ln>
        </p:spPr>
        <p:txBody>
          <a:bodyPr anchor="ctr"/>
          <a:lstStyle/>
          <a:p>
            <a:pPr eaLnBrk="1" hangingPunct="1"/>
            <a:r>
              <a:rPr lang="en-US" sz="8000">
                <a:solidFill>
                  <a:srgbClr val="C0E474"/>
                </a:solidFill>
              </a:rPr>
              <a:t>“</a:t>
            </a:r>
          </a:p>
        </p:txBody>
      </p:sp>
      <p:sp>
        <p:nvSpPr>
          <p:cNvPr id="6" name="TextBox 18"/>
          <p:cNvSpPr txBox="1">
            <a:spLocks noChangeArrowheads="1"/>
          </p:cNvSpPr>
          <p:nvPr/>
        </p:nvSpPr>
        <p:spPr bwMode="auto">
          <a:xfrm>
            <a:off x="6748463" y="2886075"/>
            <a:ext cx="457200" cy="585788"/>
          </a:xfrm>
          <a:prstGeom prst="rect">
            <a:avLst/>
          </a:prstGeom>
          <a:noFill/>
          <a:ln w="9525">
            <a:noFill/>
            <a:miter lim="800000"/>
            <a:headEnd/>
            <a:tailEnd/>
          </a:ln>
        </p:spPr>
        <p:txBody>
          <a:bodyPr anchor="ctr"/>
          <a:lstStyle/>
          <a:p>
            <a:pPr eaLnBrk="1" hangingPunct="1"/>
            <a:r>
              <a:rPr 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en-US" altLang="ru-RU"/>
          </a:p>
        </p:txBody>
      </p:sp>
      <p:sp>
        <p:nvSpPr>
          <p:cNvPr id="8" name="Footer Placeholder 4"/>
          <p:cNvSpPr>
            <a:spLocks noGrp="1"/>
          </p:cNvSpPr>
          <p:nvPr>
            <p:ph type="ftr" sz="quarter" idx="15"/>
          </p:nvPr>
        </p:nvSpPr>
        <p:spPr/>
        <p:txBody>
          <a:bodyPr/>
          <a:lstStyle>
            <a:lvl1pPr>
              <a:defRPr/>
            </a:lvl1pPr>
          </a:lstStyle>
          <a:p>
            <a:pPr>
              <a:defRPr/>
            </a:pPr>
            <a:endParaRPr lang="en-US" altLang="ru-RU"/>
          </a:p>
        </p:txBody>
      </p:sp>
      <p:sp>
        <p:nvSpPr>
          <p:cNvPr id="9" name="Slide Number Placeholder 5"/>
          <p:cNvSpPr>
            <a:spLocks noGrp="1"/>
          </p:cNvSpPr>
          <p:nvPr>
            <p:ph type="sldNum" sz="quarter" idx="16"/>
          </p:nvPr>
        </p:nvSpPr>
        <p:spPr/>
        <p:txBody>
          <a:bodyPr/>
          <a:lstStyle>
            <a:lvl1pPr>
              <a:defRPr/>
            </a:lvl1pPr>
          </a:lstStyle>
          <a:p>
            <a:fld id="{2ABF64F6-4C7C-4C26-8F15-ACC573AC136F}" type="slidenum">
              <a:rPr lang="en-US" altLang="ru-RU"/>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724E51B4-3381-4C85-83AD-0E87F2558C14}" type="slidenum">
              <a:rPr lang="en-US" altLang="ru-RU"/>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790575"/>
            <a:ext cx="457200" cy="584200"/>
          </a:xfrm>
          <a:prstGeom prst="rect">
            <a:avLst/>
          </a:prstGeom>
          <a:noFill/>
          <a:ln w="9525">
            <a:noFill/>
            <a:miter lim="800000"/>
            <a:headEnd/>
            <a:tailEnd/>
          </a:ln>
        </p:spPr>
        <p:txBody>
          <a:bodyPr anchor="ctr"/>
          <a:lstStyle/>
          <a:p>
            <a:pPr eaLnBrk="1" hangingPunct="1"/>
            <a:r>
              <a:rPr lang="en-US" sz="8000">
                <a:solidFill>
                  <a:srgbClr val="C0E474"/>
                </a:solidFill>
              </a:rPr>
              <a:t>“</a:t>
            </a:r>
          </a:p>
        </p:txBody>
      </p:sp>
      <p:sp>
        <p:nvSpPr>
          <p:cNvPr id="6" name="TextBox 18"/>
          <p:cNvSpPr txBox="1">
            <a:spLocks noChangeArrowheads="1"/>
          </p:cNvSpPr>
          <p:nvPr/>
        </p:nvSpPr>
        <p:spPr bwMode="auto">
          <a:xfrm>
            <a:off x="6748463" y="2886075"/>
            <a:ext cx="457200" cy="585788"/>
          </a:xfrm>
          <a:prstGeom prst="rect">
            <a:avLst/>
          </a:prstGeom>
          <a:noFill/>
          <a:ln w="9525">
            <a:noFill/>
            <a:miter lim="800000"/>
            <a:headEnd/>
            <a:tailEnd/>
          </a:ln>
        </p:spPr>
        <p:txBody>
          <a:bodyPr anchor="ctr"/>
          <a:lstStyle/>
          <a:p>
            <a:pPr eaLnBrk="1" hangingPunct="1"/>
            <a:r>
              <a:rPr 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en-US" altLang="ru-RU"/>
          </a:p>
        </p:txBody>
      </p:sp>
      <p:sp>
        <p:nvSpPr>
          <p:cNvPr id="8" name="Footer Placeholder 4"/>
          <p:cNvSpPr>
            <a:spLocks noGrp="1"/>
          </p:cNvSpPr>
          <p:nvPr>
            <p:ph type="ftr" sz="quarter" idx="15"/>
          </p:nvPr>
        </p:nvSpPr>
        <p:spPr/>
        <p:txBody>
          <a:bodyPr/>
          <a:lstStyle>
            <a:lvl1pPr>
              <a:defRPr/>
            </a:lvl1pPr>
          </a:lstStyle>
          <a:p>
            <a:pPr>
              <a:defRPr/>
            </a:pPr>
            <a:endParaRPr lang="en-US" altLang="ru-RU"/>
          </a:p>
        </p:txBody>
      </p:sp>
      <p:sp>
        <p:nvSpPr>
          <p:cNvPr id="9" name="Slide Number Placeholder 5"/>
          <p:cNvSpPr>
            <a:spLocks noGrp="1"/>
          </p:cNvSpPr>
          <p:nvPr>
            <p:ph type="sldNum" sz="quarter" idx="16"/>
          </p:nvPr>
        </p:nvSpPr>
        <p:spPr/>
        <p:txBody>
          <a:bodyPr/>
          <a:lstStyle>
            <a:lvl1pPr>
              <a:defRPr/>
            </a:lvl1pPr>
          </a:lstStyle>
          <a:p>
            <a:fld id="{79BA96D3-B29C-4D98-AED4-5D3EFB7B589A}" type="slidenum">
              <a:rPr lang="en-US" altLang="ru-RU"/>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en-US" altLang="ru-RU"/>
          </a:p>
        </p:txBody>
      </p:sp>
      <p:sp>
        <p:nvSpPr>
          <p:cNvPr id="6" name="Footer Placeholder 4"/>
          <p:cNvSpPr>
            <a:spLocks noGrp="1"/>
          </p:cNvSpPr>
          <p:nvPr>
            <p:ph type="ftr" sz="quarter" idx="15"/>
          </p:nvPr>
        </p:nvSpPr>
        <p:spPr/>
        <p:txBody>
          <a:bodyPr/>
          <a:lstStyle>
            <a:lvl1pPr>
              <a:defRPr/>
            </a:lvl1pPr>
          </a:lstStyle>
          <a:p>
            <a:pPr>
              <a:defRPr/>
            </a:pPr>
            <a:endParaRPr lang="en-US" altLang="ru-RU"/>
          </a:p>
        </p:txBody>
      </p:sp>
      <p:sp>
        <p:nvSpPr>
          <p:cNvPr id="7" name="Slide Number Placeholder 5"/>
          <p:cNvSpPr>
            <a:spLocks noGrp="1"/>
          </p:cNvSpPr>
          <p:nvPr>
            <p:ph type="sldNum" sz="quarter" idx="16"/>
          </p:nvPr>
        </p:nvSpPr>
        <p:spPr/>
        <p:txBody>
          <a:bodyPr/>
          <a:lstStyle>
            <a:lvl1pPr>
              <a:defRPr/>
            </a:lvl1pPr>
          </a:lstStyle>
          <a:p>
            <a:fld id="{E88AF589-665E-4FA4-962B-0A3FB7B9918F}" type="slidenum">
              <a:rPr lang="en-US" altLang="ru-RU"/>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F3B5B91C-7B0A-408B-953B-F9D08319275A}" type="slidenum">
              <a:rPr lang="en-US" altLang="ru-RU"/>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5091E340-7D91-442A-BEE6-06BA62FE8B10}" type="slidenum">
              <a:rPr lang="en-US" altLang="ru-RU"/>
              <a:pPr/>
              <a:t>‹#›</a:t>
            </a:fld>
            <a:endParaRPr lang="en-US"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DA1CA361-ADBE-4F40-8425-EF909352B78B}" type="slidenum">
              <a:rPr lang="en-US" altLang="ru-RU"/>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6D1047DF-CFBA-458A-866C-09D8428AA3B0}" type="slidenum">
              <a:rPr lang="en-US" altLang="ru-RU"/>
              <a:pPr/>
              <a:t>‹#›</a:t>
            </a:fld>
            <a:endParaRPr lang="en-US"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n-US" altLang="ru-RU"/>
          </a:p>
        </p:txBody>
      </p:sp>
      <p:sp>
        <p:nvSpPr>
          <p:cNvPr id="7" name="Slide Number Placeholder 5"/>
          <p:cNvSpPr>
            <a:spLocks noGrp="1"/>
          </p:cNvSpPr>
          <p:nvPr>
            <p:ph type="sldNum" sz="quarter" idx="12"/>
          </p:nvPr>
        </p:nvSpPr>
        <p:spPr/>
        <p:txBody>
          <a:bodyPr/>
          <a:lstStyle>
            <a:lvl1pPr>
              <a:defRPr/>
            </a:lvl1pPr>
          </a:lstStyle>
          <a:p>
            <a:fld id="{5F0370E4-0FCB-4A61-829A-610AFA5099ED}" type="slidenum">
              <a:rPr lang="en-US" altLang="ru-RU"/>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ru-RU"/>
          </a:p>
        </p:txBody>
      </p:sp>
      <p:sp>
        <p:nvSpPr>
          <p:cNvPr id="8" name="Footer Placeholder 4"/>
          <p:cNvSpPr>
            <a:spLocks noGrp="1"/>
          </p:cNvSpPr>
          <p:nvPr>
            <p:ph type="ftr" sz="quarter" idx="11"/>
          </p:nvPr>
        </p:nvSpPr>
        <p:spPr/>
        <p:txBody>
          <a:bodyPr/>
          <a:lstStyle>
            <a:lvl1pPr>
              <a:defRPr/>
            </a:lvl1pPr>
          </a:lstStyle>
          <a:p>
            <a:pPr>
              <a:defRPr/>
            </a:pPr>
            <a:endParaRPr lang="en-US" altLang="ru-RU"/>
          </a:p>
        </p:txBody>
      </p:sp>
      <p:sp>
        <p:nvSpPr>
          <p:cNvPr id="9" name="Slide Number Placeholder 5"/>
          <p:cNvSpPr>
            <a:spLocks noGrp="1"/>
          </p:cNvSpPr>
          <p:nvPr>
            <p:ph type="sldNum" sz="quarter" idx="12"/>
          </p:nvPr>
        </p:nvSpPr>
        <p:spPr/>
        <p:txBody>
          <a:bodyPr/>
          <a:lstStyle>
            <a:lvl1pPr>
              <a:defRPr/>
            </a:lvl1pPr>
          </a:lstStyle>
          <a:p>
            <a:fld id="{E7FA285B-EA2B-4150-A2D7-2DD5DDB83D86}" type="slidenum">
              <a:rPr lang="en-US" altLang="ru-RU"/>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ru-RU"/>
          </a:p>
        </p:txBody>
      </p:sp>
      <p:sp>
        <p:nvSpPr>
          <p:cNvPr id="4" name="Footer Placeholder 4"/>
          <p:cNvSpPr>
            <a:spLocks noGrp="1"/>
          </p:cNvSpPr>
          <p:nvPr>
            <p:ph type="ftr" sz="quarter" idx="11"/>
          </p:nvPr>
        </p:nvSpPr>
        <p:spPr/>
        <p:txBody>
          <a:bodyPr/>
          <a:lstStyle>
            <a:lvl1pPr>
              <a:defRPr/>
            </a:lvl1pPr>
          </a:lstStyle>
          <a:p>
            <a:pPr>
              <a:defRPr/>
            </a:pPr>
            <a:endParaRPr lang="en-US" altLang="ru-RU"/>
          </a:p>
        </p:txBody>
      </p:sp>
      <p:sp>
        <p:nvSpPr>
          <p:cNvPr id="5" name="Slide Number Placeholder 5"/>
          <p:cNvSpPr>
            <a:spLocks noGrp="1"/>
          </p:cNvSpPr>
          <p:nvPr>
            <p:ph type="sldNum" sz="quarter" idx="12"/>
          </p:nvPr>
        </p:nvSpPr>
        <p:spPr/>
        <p:txBody>
          <a:bodyPr/>
          <a:lstStyle>
            <a:lvl1pPr>
              <a:defRPr/>
            </a:lvl1pPr>
          </a:lstStyle>
          <a:p>
            <a:fld id="{4B6CAC8D-7BC9-44D2-8958-1EB82A2F2C68}" type="slidenum">
              <a:rPr lang="en-US" altLang="ru-RU"/>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ru-RU"/>
          </a:p>
        </p:txBody>
      </p:sp>
      <p:sp>
        <p:nvSpPr>
          <p:cNvPr id="3" name="Footer Placeholder 4"/>
          <p:cNvSpPr>
            <a:spLocks noGrp="1"/>
          </p:cNvSpPr>
          <p:nvPr>
            <p:ph type="ftr" sz="quarter" idx="11"/>
          </p:nvPr>
        </p:nvSpPr>
        <p:spPr/>
        <p:txBody>
          <a:bodyPr/>
          <a:lstStyle>
            <a:lvl1pPr>
              <a:defRPr/>
            </a:lvl1pPr>
          </a:lstStyle>
          <a:p>
            <a:pPr>
              <a:defRPr/>
            </a:pPr>
            <a:endParaRPr lang="en-US" altLang="ru-RU"/>
          </a:p>
        </p:txBody>
      </p:sp>
      <p:sp>
        <p:nvSpPr>
          <p:cNvPr id="4" name="Slide Number Placeholder 5"/>
          <p:cNvSpPr>
            <a:spLocks noGrp="1"/>
          </p:cNvSpPr>
          <p:nvPr>
            <p:ph type="sldNum" sz="quarter" idx="12"/>
          </p:nvPr>
        </p:nvSpPr>
        <p:spPr/>
        <p:txBody>
          <a:bodyPr/>
          <a:lstStyle>
            <a:lvl1pPr>
              <a:defRPr/>
            </a:lvl1pPr>
          </a:lstStyle>
          <a:p>
            <a:fld id="{FD089030-6D33-4B53-B465-A53485D01567}" type="slidenum">
              <a:rPr lang="en-US" altLang="ru-RU"/>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n-US" altLang="ru-RU"/>
          </a:p>
        </p:txBody>
      </p:sp>
      <p:sp>
        <p:nvSpPr>
          <p:cNvPr id="7" name="Slide Number Placeholder 5"/>
          <p:cNvSpPr>
            <a:spLocks noGrp="1"/>
          </p:cNvSpPr>
          <p:nvPr>
            <p:ph type="sldNum" sz="quarter" idx="12"/>
          </p:nvPr>
        </p:nvSpPr>
        <p:spPr/>
        <p:txBody>
          <a:bodyPr/>
          <a:lstStyle>
            <a:lvl1pPr>
              <a:defRPr/>
            </a:lvl1pPr>
          </a:lstStyle>
          <a:p>
            <a:fld id="{0C2AED64-8514-42A6-BD8B-0978EB157AB1}" type="slidenum">
              <a:rPr lang="en-US" altLang="ru-RU"/>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n-US" altLang="ru-RU"/>
          </a:p>
        </p:txBody>
      </p:sp>
      <p:sp>
        <p:nvSpPr>
          <p:cNvPr id="7" name="Slide Number Placeholder 5"/>
          <p:cNvSpPr>
            <a:spLocks noGrp="1"/>
          </p:cNvSpPr>
          <p:nvPr>
            <p:ph type="sldNum" sz="quarter" idx="12"/>
          </p:nvPr>
        </p:nvSpPr>
        <p:spPr/>
        <p:txBody>
          <a:bodyPr/>
          <a:lstStyle>
            <a:lvl1pPr>
              <a:defRPr/>
            </a:lvl1pPr>
          </a:lstStyle>
          <a:p>
            <a:fld id="{5178223A-6214-438B-A09C-49369144B784}" type="slidenum">
              <a:rPr lang="en-US" altLang="ru-RU"/>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609600" y="2160588"/>
            <a:ext cx="63484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hangingPunct="1">
              <a:defRPr sz="900">
                <a:solidFill>
                  <a:schemeClr val="tx1">
                    <a:tint val="75000"/>
                  </a:schemeClr>
                </a:solidFill>
                <a:latin typeface="Arial" panose="020B0604020202020204" pitchFamily="34" charset="0"/>
              </a:defRPr>
            </a:lvl1pPr>
          </a:lstStyle>
          <a:p>
            <a:pPr>
              <a:defRPr/>
            </a:pPr>
            <a:endParaRPr lang="en-US" altLang="ru-RU"/>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endParaRPr lang="en-US" altLang="ru-RU"/>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A40E9A5A-42DF-4B55-9A30-3E7F608E5426}"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93" r:id="rId1"/>
    <p:sldLayoutId id="2147483692" r:id="rId2"/>
    <p:sldLayoutId id="2147483691" r:id="rId3"/>
    <p:sldLayoutId id="2147483690" r:id="rId4"/>
    <p:sldLayoutId id="2147483689" r:id="rId5"/>
    <p:sldLayoutId id="2147483688" r:id="rId6"/>
    <p:sldLayoutId id="2147483687" r:id="rId7"/>
    <p:sldLayoutId id="2147483686" r:id="rId8"/>
    <p:sldLayoutId id="2147483685" r:id="rId9"/>
    <p:sldLayoutId id="2147483684" r:id="rId10"/>
    <p:sldLayoutId id="2147483694" r:id="rId11"/>
    <p:sldLayoutId id="2147483683" r:id="rId12"/>
    <p:sldLayoutId id="2147483695" r:id="rId13"/>
    <p:sldLayoutId id="2147483682" r:id="rId14"/>
    <p:sldLayoutId id="2147483681" r:id="rId15"/>
    <p:sldLayoutId id="2147483680"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a/a3/Moskovan_rauha.png"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upload.wikimedia.org/wikipedia/commons/f/f5/Petsamo_rus.png"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embeddings/__________Microsoft_Office_Excel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_____Microsoft_Office_Excel2.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ru.wikipedia.org/wiki/%D0%A4%D0%B0%D0%B9%D0%BB:Flag_of_NATO.svg" TargetMode="Externa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8/8f/Bundesarchiv_Bild_183-30483-002%2C_Warschau%2C_Konferenz_Europ%C3%A4ischer_L%C3%A4nder....jpg"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upload.wikimedia.org/wikipedia/commons/3/39/Defendants_in_the_dock_at_nuremberg_trials.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5/58/IMTFE_court_chamber.jpg"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upload.wikimedia.org/wikipedia/commons/5/54/IMTFE_defendants.jpg"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b/b3/Dumbarton_Oaks_-_house_photo_with_snow.jpg"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upload.wikimedia.org/wikipedia/commons/0/08/Yalta_livadiapalac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upload.wikimedia.org/wikipedia/commons/2/2f/Flag_of_the_United_Nations.sv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uk-UA" altLang="ru-RU" sz="4000" smtClean="0">
                <a:solidFill>
                  <a:schemeClr val="tx2"/>
                </a:solidFill>
              </a:rPr>
              <a:t>Світ після Другої світової війни. </a:t>
            </a:r>
            <a:endParaRPr lang="ru-RU" altLang="ru-RU" sz="4000" smtClean="0">
              <a:solidFill>
                <a:schemeClr val="tx2"/>
              </a:solidFill>
            </a:endParaRPr>
          </a:p>
        </p:txBody>
      </p:sp>
      <p:sp>
        <p:nvSpPr>
          <p:cNvPr id="30723" name="Rectangle 3"/>
          <p:cNvSpPr>
            <a:spLocks noGrp="1" noChangeArrowheads="1"/>
          </p:cNvSpPr>
          <p:nvPr>
            <p:ph idx="1"/>
          </p:nvPr>
        </p:nvSpPr>
        <p:spPr/>
        <p:txBody>
          <a:bodyPr rtlCol="0">
            <a:normAutofit/>
          </a:bodyPr>
          <a:lstStyle/>
          <a:p>
            <a:pPr marL="609600" indent="-609600" fontAlgn="auto">
              <a:spcAft>
                <a:spcPts val="0"/>
              </a:spcAft>
              <a:buFontTx/>
              <a:buAutoNum type="arabicPeriod"/>
              <a:defRPr/>
            </a:pPr>
            <a:r>
              <a:rPr lang="uk-UA" altLang="ru-RU" dirty="0">
                <a:solidFill>
                  <a:schemeClr val="accent2">
                    <a:lumMod val="50000"/>
                  </a:schemeClr>
                </a:solidFill>
              </a:rPr>
              <a:t>Зміни у світі внаслідок Другої світової війни. </a:t>
            </a:r>
            <a:endParaRPr lang="en-US" altLang="ru-RU" dirty="0">
              <a:solidFill>
                <a:schemeClr val="accent2">
                  <a:lumMod val="50000"/>
                </a:schemeClr>
              </a:solidFill>
            </a:endParaRPr>
          </a:p>
          <a:p>
            <a:pPr marL="609600" indent="-609600" fontAlgn="auto">
              <a:spcAft>
                <a:spcPts val="0"/>
              </a:spcAft>
              <a:buFontTx/>
              <a:buAutoNum type="arabicPeriod"/>
              <a:defRPr/>
            </a:pPr>
            <a:r>
              <a:rPr lang="uk-UA" altLang="ru-RU" dirty="0">
                <a:solidFill>
                  <a:schemeClr val="accent2">
                    <a:lumMod val="50000"/>
                  </a:schemeClr>
                </a:solidFill>
              </a:rPr>
              <a:t>Створення ООН. </a:t>
            </a:r>
            <a:endParaRPr lang="en-US" altLang="ru-RU" dirty="0">
              <a:solidFill>
                <a:schemeClr val="accent2">
                  <a:lumMod val="50000"/>
                </a:schemeClr>
              </a:solidFill>
            </a:endParaRPr>
          </a:p>
          <a:p>
            <a:pPr marL="609600" indent="-609600" fontAlgn="auto">
              <a:spcAft>
                <a:spcPts val="0"/>
              </a:spcAft>
              <a:buFontTx/>
              <a:buAutoNum type="arabicPeriod"/>
              <a:defRPr/>
            </a:pPr>
            <a:r>
              <a:rPr lang="uk-UA" altLang="ru-RU" dirty="0">
                <a:solidFill>
                  <a:schemeClr val="accent2">
                    <a:lumMod val="50000"/>
                  </a:schemeClr>
                </a:solidFill>
              </a:rPr>
              <a:t>Мирні договори з колишніми союзниками Німеччини у війні. </a:t>
            </a:r>
            <a:endParaRPr lang="en-US" altLang="ru-RU" dirty="0">
              <a:solidFill>
                <a:schemeClr val="accent2">
                  <a:lumMod val="50000"/>
                </a:schemeClr>
              </a:solidFill>
            </a:endParaRPr>
          </a:p>
          <a:p>
            <a:pPr marL="609600" indent="-609600" fontAlgn="auto">
              <a:spcAft>
                <a:spcPts val="0"/>
              </a:spcAft>
              <a:buFontTx/>
              <a:buAutoNum type="arabicPeriod"/>
              <a:defRPr/>
            </a:pPr>
            <a:r>
              <a:rPr lang="uk-UA" altLang="ru-RU" dirty="0">
                <a:solidFill>
                  <a:schemeClr val="accent2">
                    <a:lumMod val="50000"/>
                  </a:schemeClr>
                </a:solidFill>
              </a:rPr>
              <a:t>Формування військово-політичних блоків.</a:t>
            </a:r>
            <a:endParaRPr lang="ru-RU" alt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 y="152400"/>
            <a:ext cx="8839200" cy="6492875"/>
          </a:xfrm>
          <a:prstGeom prst="rect">
            <a:avLst/>
          </a:prstGeom>
          <a:solidFill>
            <a:srgbClr val="FFFFFF"/>
          </a:solidFill>
          <a:ln w="9525">
            <a:noFill/>
            <a:miter lim="800000"/>
            <a:headEnd/>
            <a:tailEnd/>
          </a:ln>
          <a:effectLst/>
        </p:spPr>
        <p:txBody>
          <a:bodyPr>
            <a:spAutoFit/>
          </a:bodyPr>
          <a:lstStyle/>
          <a:p>
            <a:pPr eaLnBrk="1" hangingPunct="1"/>
            <a:r>
              <a:rPr lang="uk-UA" altLang="ru-RU" sz="2000" b="1"/>
              <a:t>Територіальні постанови.</a:t>
            </a:r>
          </a:p>
          <a:p>
            <a:pPr eaLnBrk="1" hangingPunct="1">
              <a:buFont typeface="Wingdings" pitchFamily="2" charset="2"/>
              <a:buChar char="ü"/>
            </a:pPr>
            <a:r>
              <a:rPr lang="uk-UA" altLang="ru-RU" sz="2000" b="1">
                <a:solidFill>
                  <a:srgbClr val="0000FF"/>
                </a:solidFill>
              </a:rPr>
              <a:t>Італія передавала Франції невеликі території (цей процес отримав назву “вирівнювання території кордону” і стосувався гірських кордонів). </a:t>
            </a:r>
          </a:p>
          <a:p>
            <a:pPr eaLnBrk="1" hangingPunct="1">
              <a:buFont typeface="Wingdings" pitchFamily="2" charset="2"/>
              <a:buNone/>
            </a:pPr>
            <a:endParaRPr lang="uk-UA" altLang="ru-RU" sz="2000" b="1">
              <a:solidFill>
                <a:srgbClr val="0000FF"/>
              </a:solidFill>
            </a:endParaRPr>
          </a:p>
          <a:p>
            <a:pPr eaLnBrk="1" hangingPunct="1">
              <a:buFont typeface="Wingdings" pitchFamily="2" charset="2"/>
              <a:buChar char="ü"/>
            </a:pPr>
            <a:r>
              <a:rPr lang="uk-UA" altLang="ru-RU" sz="2000" b="1">
                <a:solidFill>
                  <a:srgbClr val="0000FF"/>
                </a:solidFill>
              </a:rPr>
              <a:t>Італія Югославії передавала півострів Істрія, півострів Пелла-Гоза, східну частину Юлійської крайни. </a:t>
            </a:r>
          </a:p>
          <a:p>
            <a:pPr eaLnBrk="1" hangingPunct="1">
              <a:buFont typeface="Wingdings" pitchFamily="2" charset="2"/>
              <a:buChar char="ü"/>
            </a:pPr>
            <a:endParaRPr lang="uk-UA" altLang="ru-RU" sz="2000" b="1">
              <a:solidFill>
                <a:srgbClr val="0000FF"/>
              </a:solidFill>
            </a:endParaRPr>
          </a:p>
          <a:p>
            <a:pPr eaLnBrk="1" hangingPunct="1">
              <a:buFont typeface="Wingdings" pitchFamily="2" charset="2"/>
              <a:buChar char="ü"/>
            </a:pPr>
            <a:r>
              <a:rPr lang="uk-UA" altLang="ru-RU" sz="2000" b="1">
                <a:solidFill>
                  <a:srgbClr val="0000FF"/>
                </a:solidFill>
              </a:rPr>
              <a:t>Італія Греції віддавала Додеканезські острови. </a:t>
            </a:r>
          </a:p>
          <a:p>
            <a:pPr eaLnBrk="1" hangingPunct="1">
              <a:buFont typeface="Wingdings" pitchFamily="2" charset="2"/>
              <a:buChar char="ü"/>
            </a:pPr>
            <a:endParaRPr lang="uk-UA" altLang="ru-RU" sz="2000" b="1">
              <a:solidFill>
                <a:srgbClr val="0000FF"/>
              </a:solidFill>
            </a:endParaRPr>
          </a:p>
          <a:p>
            <a:pPr eaLnBrk="1" hangingPunct="1">
              <a:buFont typeface="Wingdings" pitchFamily="2" charset="2"/>
              <a:buChar char="ü"/>
            </a:pPr>
            <a:r>
              <a:rPr lang="uk-UA" altLang="ru-RU" sz="2000" b="1">
                <a:solidFill>
                  <a:srgbClr val="0000FF"/>
                </a:solidFill>
              </a:rPr>
              <a:t>Італія втрачала всі свої права на колишні колонії (мова йде про Еритрею,  Лівію і частину Сомалі).</a:t>
            </a:r>
          </a:p>
          <a:p>
            <a:pPr eaLnBrk="1" hangingPunct="1">
              <a:buFont typeface="Wingdings" pitchFamily="2" charset="2"/>
              <a:buChar char="ü"/>
            </a:pPr>
            <a:endParaRPr lang="uk-UA" altLang="ru-RU" sz="2000" b="1">
              <a:solidFill>
                <a:srgbClr val="0000FF"/>
              </a:solidFill>
            </a:endParaRPr>
          </a:p>
          <a:p>
            <a:pPr eaLnBrk="1" hangingPunct="1">
              <a:buFont typeface="Wingdings" pitchFamily="2" charset="2"/>
              <a:buChar char="ü"/>
            </a:pPr>
            <a:r>
              <a:rPr lang="uk-UA" altLang="ru-RU" sz="2000">
                <a:solidFill>
                  <a:srgbClr val="006600"/>
                </a:solidFill>
              </a:rPr>
              <a:t>Угорщина передавала СРСР Закарпатську Україну, передавала Румунії Північну Трансільванію, невеликі території на користь Чехословаччини.</a:t>
            </a:r>
          </a:p>
          <a:p>
            <a:pPr eaLnBrk="1" hangingPunct="1">
              <a:buFont typeface="Wingdings" pitchFamily="2" charset="2"/>
              <a:buChar char="ü"/>
            </a:pPr>
            <a:endParaRPr lang="uk-UA" altLang="ru-RU" sz="2000">
              <a:solidFill>
                <a:srgbClr val="006600"/>
              </a:solidFill>
            </a:endParaRPr>
          </a:p>
          <a:p>
            <a:pPr eaLnBrk="1" hangingPunct="1">
              <a:buFont typeface="Wingdings" pitchFamily="2" charset="2"/>
              <a:buChar char="ü"/>
            </a:pPr>
            <a:r>
              <a:rPr lang="uk-UA" altLang="ru-RU" sz="2000">
                <a:solidFill>
                  <a:srgbClr val="0033CC"/>
                </a:solidFill>
              </a:rPr>
              <a:t>Румунія погодилась на передачу СРСР Північної Буковини і Бессарабії.</a:t>
            </a:r>
          </a:p>
          <a:p>
            <a:pPr eaLnBrk="1" hangingPunct="1">
              <a:buFont typeface="Wingdings" pitchFamily="2" charset="2"/>
              <a:buChar char="ü"/>
            </a:pPr>
            <a:endParaRPr lang="uk-UA" altLang="ru-RU" sz="2000">
              <a:solidFill>
                <a:srgbClr val="0033CC"/>
              </a:solidFill>
            </a:endParaRPr>
          </a:p>
          <a:p>
            <a:pPr eaLnBrk="1" hangingPunct="1">
              <a:buFont typeface="Wingdings" pitchFamily="2" charset="2"/>
              <a:buNone/>
            </a:pPr>
            <a:r>
              <a:rPr lang="uk-UA" altLang="ru-RU" sz="2000">
                <a:solidFill>
                  <a:srgbClr val="990099"/>
                </a:solidFill>
              </a:rPr>
              <a:t>Кордони Болгарії залишались незмінними.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iedosto:Moskovan rauha.png">
            <a:hlinkClick r:id="rId2"/>
          </p:cNvPr>
          <p:cNvPicPr>
            <a:picLocks noChangeAspect="1" noChangeArrowheads="1"/>
          </p:cNvPicPr>
          <p:nvPr/>
        </p:nvPicPr>
        <p:blipFill>
          <a:blip r:embed="rId3" cstate="print"/>
          <a:srcRect/>
          <a:stretch>
            <a:fillRect/>
          </a:stretch>
        </p:blipFill>
        <p:spPr bwMode="auto">
          <a:xfrm>
            <a:off x="0" y="0"/>
            <a:ext cx="2887663" cy="3733800"/>
          </a:xfrm>
          <a:prstGeom prst="rect">
            <a:avLst/>
          </a:prstGeom>
          <a:noFill/>
          <a:ln w="9525">
            <a:noFill/>
            <a:miter lim="800000"/>
            <a:headEnd/>
            <a:tailEnd/>
          </a:ln>
        </p:spPr>
      </p:pic>
      <p:pic>
        <p:nvPicPr>
          <p:cNvPr id="17411" name="Picture 3" descr="File:Petsamo rus.png">
            <a:hlinkClick r:id="rId4"/>
          </p:cNvPr>
          <p:cNvPicPr>
            <a:picLocks noChangeAspect="1" noChangeArrowheads="1"/>
          </p:cNvPicPr>
          <p:nvPr/>
        </p:nvPicPr>
        <p:blipFill>
          <a:blip r:embed="rId5" cstate="print"/>
          <a:srcRect/>
          <a:stretch>
            <a:fillRect/>
          </a:stretch>
        </p:blipFill>
        <p:spPr bwMode="auto">
          <a:xfrm>
            <a:off x="3048000" y="0"/>
            <a:ext cx="3224213" cy="3810000"/>
          </a:xfrm>
          <a:prstGeom prst="rect">
            <a:avLst/>
          </a:prstGeom>
          <a:noFill/>
          <a:ln w="9525">
            <a:noFill/>
            <a:miter lim="800000"/>
            <a:headEnd/>
            <a:tailEnd/>
          </a:ln>
        </p:spPr>
      </p:pic>
      <p:sp>
        <p:nvSpPr>
          <p:cNvPr id="17412" name="Rectangle 4"/>
          <p:cNvSpPr>
            <a:spLocks noChangeArrowheads="1"/>
          </p:cNvSpPr>
          <p:nvPr/>
        </p:nvSpPr>
        <p:spPr bwMode="auto">
          <a:xfrm>
            <a:off x="6400800" y="152400"/>
            <a:ext cx="2590800" cy="5273675"/>
          </a:xfrm>
          <a:prstGeom prst="rect">
            <a:avLst/>
          </a:prstGeom>
          <a:solidFill>
            <a:srgbClr val="FFCCFF"/>
          </a:solidFill>
          <a:ln w="9525">
            <a:noFill/>
            <a:miter lim="800000"/>
            <a:headEnd/>
            <a:tailEnd/>
          </a:ln>
          <a:effectLst/>
        </p:spPr>
        <p:txBody>
          <a:bodyPr>
            <a:spAutoFit/>
          </a:bodyPr>
          <a:lstStyle/>
          <a:p>
            <a:pPr eaLnBrk="1" hangingPunct="1">
              <a:buFont typeface="Wingdings" pitchFamily="2" charset="2"/>
              <a:buNone/>
            </a:pPr>
            <a:r>
              <a:rPr lang="uk-UA" altLang="ru-RU" sz="2000">
                <a:solidFill>
                  <a:srgbClr val="006600"/>
                </a:solidFill>
              </a:rPr>
              <a:t>З Фінляндією встановлювались кордони, обумовлені договором 1940 року (після війни СРСР і Фінляндії 1939-1940 року). СРСР анексував область Петсамо, тим самим Фінляндія втрачала вихід до Північного Льодовитого океану, а СРСР отримував кордон з Норвегією.</a:t>
            </a:r>
          </a:p>
        </p:txBody>
      </p:sp>
      <p:pic>
        <p:nvPicPr>
          <p:cNvPr id="17413" name="Picture 5" descr="osterreich"/>
          <p:cNvPicPr>
            <a:picLocks noChangeAspect="1" noChangeArrowheads="1"/>
          </p:cNvPicPr>
          <p:nvPr/>
        </p:nvPicPr>
        <p:blipFill>
          <a:blip r:embed="rId6" cstate="print"/>
          <a:srcRect/>
          <a:stretch>
            <a:fillRect/>
          </a:stretch>
        </p:blipFill>
        <p:spPr bwMode="auto">
          <a:xfrm>
            <a:off x="152400" y="4114800"/>
            <a:ext cx="6143625" cy="2381250"/>
          </a:xfrm>
          <a:prstGeom prst="rect">
            <a:avLst/>
          </a:prstGeom>
          <a:noFill/>
          <a:ln w="9525">
            <a:noFill/>
            <a:miter lim="800000"/>
            <a:headEnd/>
            <a:tailEnd/>
          </a:ln>
        </p:spPr>
      </p:pic>
      <p:sp>
        <p:nvSpPr>
          <p:cNvPr id="17414" name="Text Box 6"/>
          <p:cNvSpPr txBox="1">
            <a:spLocks noChangeArrowheads="1"/>
          </p:cNvSpPr>
          <p:nvPr/>
        </p:nvSpPr>
        <p:spPr bwMode="auto">
          <a:xfrm>
            <a:off x="6400800" y="5554663"/>
            <a:ext cx="2590800" cy="1006475"/>
          </a:xfrm>
          <a:prstGeom prst="rect">
            <a:avLst/>
          </a:prstGeom>
          <a:solidFill>
            <a:srgbClr val="FFCCFF"/>
          </a:solidFill>
          <a:ln w="9525">
            <a:noFill/>
            <a:miter lim="800000"/>
            <a:headEnd/>
            <a:tailEnd/>
          </a:ln>
          <a:effectLst/>
        </p:spPr>
        <p:txBody>
          <a:bodyPr>
            <a:spAutoFit/>
          </a:bodyPr>
          <a:lstStyle/>
          <a:p>
            <a:pPr eaLnBrk="1" hangingPunct="1">
              <a:spcBef>
                <a:spcPct val="50000"/>
              </a:spcBef>
            </a:pPr>
            <a:r>
              <a:rPr lang="uk-UA" altLang="ru-RU" sz="2000">
                <a:solidFill>
                  <a:srgbClr val="006600"/>
                </a:solidFill>
              </a:rPr>
              <a:t>Австрія залишалась поділеною на зони окупації.</a:t>
            </a:r>
            <a:endParaRPr lang="ru-RU" altLang="ru-RU" sz="2000">
              <a:solidFill>
                <a:srgbClr val="0066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ph sz="half" idx="4294967295"/>
          </p:nvPr>
        </p:nvGraphicFramePr>
        <p:xfrm>
          <a:off x="0" y="0"/>
          <a:ext cx="5105400" cy="3328988"/>
        </p:xfrm>
        <a:graphic>
          <a:graphicData uri="http://schemas.openxmlformats.org/presentationml/2006/ole">
            <p:oleObj spid="_x0000_s18434" name="Диаграмма" r:id="rId3" imgW="5610113" imgH="3657600" progId="Excel.Chart.8">
              <p:embed/>
            </p:oleObj>
          </a:graphicData>
        </a:graphic>
      </p:graphicFrame>
      <p:graphicFrame>
        <p:nvGraphicFramePr>
          <p:cNvPr id="18435" name="Object 3"/>
          <p:cNvGraphicFramePr>
            <a:graphicFrameLocks noChangeAspect="1"/>
          </p:cNvGraphicFramePr>
          <p:nvPr>
            <p:ph sz="half" idx="4294967295"/>
          </p:nvPr>
        </p:nvGraphicFramePr>
        <p:xfrm>
          <a:off x="3810000" y="3332163"/>
          <a:ext cx="5334000" cy="3525837"/>
        </p:xfrm>
        <a:graphic>
          <a:graphicData uri="http://schemas.openxmlformats.org/presentationml/2006/ole">
            <p:oleObj spid="_x0000_s18435" name="Диаграмма" r:id="rId4" imgW="5962605" imgH="3943344" progId="Excel.Chart.8">
              <p:embed/>
            </p:oleObj>
          </a:graphicData>
        </a:graphic>
      </p:graphicFrame>
      <p:sp>
        <p:nvSpPr>
          <p:cNvPr id="18436" name="Text Box 4"/>
          <p:cNvSpPr txBox="1">
            <a:spLocks noChangeArrowheads="1"/>
          </p:cNvSpPr>
          <p:nvPr/>
        </p:nvSpPr>
        <p:spPr bwMode="auto">
          <a:xfrm>
            <a:off x="6443663" y="260350"/>
            <a:ext cx="1657350" cy="457200"/>
          </a:xfrm>
          <a:prstGeom prst="rect">
            <a:avLst/>
          </a:prstGeom>
          <a:noFill/>
          <a:ln w="9525">
            <a:noFill/>
            <a:miter lim="800000"/>
            <a:headEnd/>
            <a:tailEnd/>
          </a:ln>
          <a:effectLst/>
        </p:spPr>
        <p:txBody>
          <a:bodyPr>
            <a:spAutoFit/>
          </a:bodyPr>
          <a:lstStyle/>
          <a:p>
            <a:pPr eaLnBrk="1" hangingPunct="1">
              <a:spcBef>
                <a:spcPct val="50000"/>
              </a:spcBef>
            </a:pPr>
            <a:r>
              <a:rPr lang="uk-UA" altLang="ru-RU" b="1">
                <a:solidFill>
                  <a:srgbClr val="00FF00"/>
                </a:solidFill>
              </a:rPr>
              <a:t>Болгарія</a:t>
            </a:r>
            <a:endParaRPr lang="ru-RU" altLang="ru-RU" b="1">
              <a:solidFill>
                <a:srgbClr val="00FF00"/>
              </a:solidFill>
            </a:endParaRPr>
          </a:p>
        </p:txBody>
      </p:sp>
      <p:sp>
        <p:nvSpPr>
          <p:cNvPr id="18437" name="AutoShape 5"/>
          <p:cNvSpPr>
            <a:spLocks noChangeArrowheads="1"/>
          </p:cNvSpPr>
          <p:nvPr/>
        </p:nvSpPr>
        <p:spPr bwMode="auto">
          <a:xfrm rot="1060781">
            <a:off x="6324600" y="762000"/>
            <a:ext cx="609600" cy="1066800"/>
          </a:xfrm>
          <a:prstGeom prst="downArrow">
            <a:avLst>
              <a:gd name="adj1" fmla="val 50000"/>
              <a:gd name="adj2" fmla="val 43750"/>
            </a:avLst>
          </a:prstGeom>
          <a:solidFill>
            <a:schemeClr val="accent1"/>
          </a:solidFill>
          <a:ln w="9525">
            <a:solidFill>
              <a:schemeClr val="tx1"/>
            </a:solidFill>
            <a:miter lim="800000"/>
            <a:headEnd/>
            <a:tailEnd/>
          </a:ln>
          <a:effectLst/>
        </p:spPr>
        <p:txBody>
          <a:bodyPr wrap="none" anchor="ctr"/>
          <a:lstStyle/>
          <a:p>
            <a:pPr eaLnBrk="1" hangingPunct="1"/>
            <a:endParaRPr lang="ru-RU"/>
          </a:p>
        </p:txBody>
      </p:sp>
      <p:sp>
        <p:nvSpPr>
          <p:cNvPr id="18438" name="AutoShape 6"/>
          <p:cNvSpPr>
            <a:spLocks noChangeArrowheads="1"/>
          </p:cNvSpPr>
          <p:nvPr/>
        </p:nvSpPr>
        <p:spPr bwMode="auto">
          <a:xfrm rot="-1124875">
            <a:off x="7620000" y="762000"/>
            <a:ext cx="609600" cy="1066800"/>
          </a:xfrm>
          <a:prstGeom prst="downArrow">
            <a:avLst>
              <a:gd name="adj1" fmla="val 50000"/>
              <a:gd name="adj2" fmla="val 43750"/>
            </a:avLst>
          </a:prstGeom>
          <a:solidFill>
            <a:schemeClr val="accent1"/>
          </a:solidFill>
          <a:ln w="9525">
            <a:solidFill>
              <a:schemeClr val="tx1"/>
            </a:solidFill>
            <a:miter lim="800000"/>
            <a:headEnd/>
            <a:tailEnd/>
          </a:ln>
          <a:effectLst/>
        </p:spPr>
        <p:txBody>
          <a:bodyPr wrap="none" anchor="ctr"/>
          <a:lstStyle/>
          <a:p>
            <a:pPr eaLnBrk="1" hangingPunct="1"/>
            <a:endParaRPr lang="ru-RU"/>
          </a:p>
        </p:txBody>
      </p:sp>
      <p:sp>
        <p:nvSpPr>
          <p:cNvPr id="18439" name="Text Box 7"/>
          <p:cNvSpPr txBox="1">
            <a:spLocks noChangeArrowheads="1"/>
          </p:cNvSpPr>
          <p:nvPr/>
        </p:nvSpPr>
        <p:spPr bwMode="auto">
          <a:xfrm>
            <a:off x="5410200" y="1676400"/>
            <a:ext cx="1524000" cy="1370013"/>
          </a:xfrm>
          <a:prstGeom prst="rect">
            <a:avLst/>
          </a:prstGeom>
          <a:noFill/>
          <a:ln w="9525">
            <a:noFill/>
            <a:miter lim="800000"/>
            <a:headEnd/>
            <a:tailEnd/>
          </a:ln>
          <a:effectLst/>
        </p:spPr>
        <p:txBody>
          <a:bodyPr>
            <a:spAutoFit/>
          </a:bodyPr>
          <a:lstStyle/>
          <a:p>
            <a:pPr eaLnBrk="1" hangingPunct="1">
              <a:spcBef>
                <a:spcPct val="50000"/>
              </a:spcBef>
            </a:pPr>
            <a:r>
              <a:rPr lang="uk-UA" altLang="ru-RU">
                <a:solidFill>
                  <a:srgbClr val="00FFFF"/>
                </a:solidFill>
              </a:rPr>
              <a:t>Греції </a:t>
            </a:r>
          </a:p>
          <a:p>
            <a:pPr eaLnBrk="1" hangingPunct="1">
              <a:spcBef>
                <a:spcPct val="50000"/>
              </a:spcBef>
            </a:pPr>
            <a:r>
              <a:rPr lang="uk-UA" altLang="ru-RU">
                <a:solidFill>
                  <a:srgbClr val="00FFFF"/>
                </a:solidFill>
              </a:rPr>
              <a:t>45 млн. дол.</a:t>
            </a:r>
            <a:endParaRPr lang="ru-RU" altLang="ru-RU">
              <a:solidFill>
                <a:srgbClr val="00FFFF"/>
              </a:solidFill>
            </a:endParaRPr>
          </a:p>
        </p:txBody>
      </p:sp>
      <p:sp>
        <p:nvSpPr>
          <p:cNvPr id="18440" name="Text Box 8"/>
          <p:cNvSpPr txBox="1">
            <a:spLocks noChangeArrowheads="1"/>
          </p:cNvSpPr>
          <p:nvPr/>
        </p:nvSpPr>
        <p:spPr bwMode="auto">
          <a:xfrm>
            <a:off x="7315200" y="1752600"/>
            <a:ext cx="1649413" cy="1370013"/>
          </a:xfrm>
          <a:prstGeom prst="rect">
            <a:avLst/>
          </a:prstGeom>
          <a:noFill/>
          <a:ln w="9525">
            <a:noFill/>
            <a:miter lim="800000"/>
            <a:headEnd/>
            <a:tailEnd/>
          </a:ln>
          <a:effectLst/>
        </p:spPr>
        <p:txBody>
          <a:bodyPr>
            <a:spAutoFit/>
          </a:bodyPr>
          <a:lstStyle/>
          <a:p>
            <a:pPr eaLnBrk="1" hangingPunct="1">
              <a:spcBef>
                <a:spcPct val="50000"/>
              </a:spcBef>
            </a:pPr>
            <a:r>
              <a:rPr lang="uk-UA" altLang="ru-RU">
                <a:solidFill>
                  <a:srgbClr val="00FFFF"/>
                </a:solidFill>
              </a:rPr>
              <a:t>Югославії</a:t>
            </a:r>
          </a:p>
          <a:p>
            <a:pPr eaLnBrk="1" hangingPunct="1">
              <a:spcBef>
                <a:spcPct val="50000"/>
              </a:spcBef>
            </a:pPr>
            <a:r>
              <a:rPr lang="uk-UA" altLang="ru-RU">
                <a:solidFill>
                  <a:srgbClr val="00FFFF"/>
                </a:solidFill>
              </a:rPr>
              <a:t>25 млн. дол.</a:t>
            </a:r>
            <a:endParaRPr lang="ru-RU" altLang="ru-RU">
              <a:solidFill>
                <a:srgbClr val="00FFFF"/>
              </a:solidFill>
            </a:endParaRPr>
          </a:p>
        </p:txBody>
      </p:sp>
      <p:sp>
        <p:nvSpPr>
          <p:cNvPr id="18441" name="Text Box 9"/>
          <p:cNvSpPr txBox="1">
            <a:spLocks noChangeArrowheads="1"/>
          </p:cNvSpPr>
          <p:nvPr/>
        </p:nvSpPr>
        <p:spPr bwMode="auto">
          <a:xfrm>
            <a:off x="1143000" y="3429000"/>
            <a:ext cx="1628775" cy="457200"/>
          </a:xfrm>
          <a:prstGeom prst="rect">
            <a:avLst/>
          </a:prstGeom>
          <a:noFill/>
          <a:ln w="9525">
            <a:noFill/>
            <a:miter lim="800000"/>
            <a:headEnd/>
            <a:tailEnd/>
          </a:ln>
          <a:effectLst/>
        </p:spPr>
        <p:txBody>
          <a:bodyPr>
            <a:spAutoFit/>
          </a:bodyPr>
          <a:lstStyle/>
          <a:p>
            <a:pPr eaLnBrk="1" hangingPunct="1">
              <a:spcBef>
                <a:spcPct val="50000"/>
              </a:spcBef>
            </a:pPr>
            <a:r>
              <a:rPr lang="uk-UA" altLang="ru-RU">
                <a:solidFill>
                  <a:srgbClr val="99FFCC"/>
                </a:solidFill>
              </a:rPr>
              <a:t>Угорщина</a:t>
            </a:r>
            <a:endParaRPr lang="ru-RU" altLang="ru-RU">
              <a:solidFill>
                <a:srgbClr val="99FFCC"/>
              </a:solidFill>
            </a:endParaRPr>
          </a:p>
        </p:txBody>
      </p:sp>
      <p:sp>
        <p:nvSpPr>
          <p:cNvPr id="18442" name="AutoShape 10"/>
          <p:cNvSpPr>
            <a:spLocks noChangeArrowheads="1"/>
          </p:cNvSpPr>
          <p:nvPr/>
        </p:nvSpPr>
        <p:spPr bwMode="auto">
          <a:xfrm rot="1060781">
            <a:off x="685800" y="3810000"/>
            <a:ext cx="609600" cy="1066800"/>
          </a:xfrm>
          <a:prstGeom prst="downArrow">
            <a:avLst>
              <a:gd name="adj1" fmla="val 50000"/>
              <a:gd name="adj2" fmla="val 43750"/>
            </a:avLst>
          </a:prstGeom>
          <a:solidFill>
            <a:schemeClr val="accent1"/>
          </a:solidFill>
          <a:ln w="9525">
            <a:solidFill>
              <a:schemeClr val="tx1"/>
            </a:solidFill>
            <a:miter lim="800000"/>
            <a:headEnd/>
            <a:tailEnd/>
          </a:ln>
          <a:effectLst/>
        </p:spPr>
        <p:txBody>
          <a:bodyPr wrap="none" anchor="ctr"/>
          <a:lstStyle/>
          <a:p>
            <a:pPr eaLnBrk="1" hangingPunct="1"/>
            <a:endParaRPr lang="ru-RU"/>
          </a:p>
        </p:txBody>
      </p:sp>
      <p:sp>
        <p:nvSpPr>
          <p:cNvPr id="18443" name="AutoShape 11"/>
          <p:cNvSpPr>
            <a:spLocks noChangeArrowheads="1"/>
          </p:cNvSpPr>
          <p:nvPr/>
        </p:nvSpPr>
        <p:spPr bwMode="auto">
          <a:xfrm rot="-1124875">
            <a:off x="2286000" y="3810000"/>
            <a:ext cx="609600" cy="1066800"/>
          </a:xfrm>
          <a:prstGeom prst="downArrow">
            <a:avLst>
              <a:gd name="adj1" fmla="val 50000"/>
              <a:gd name="adj2" fmla="val 43750"/>
            </a:avLst>
          </a:prstGeom>
          <a:solidFill>
            <a:schemeClr val="accent1"/>
          </a:solidFill>
          <a:ln w="9525">
            <a:solidFill>
              <a:schemeClr val="tx1"/>
            </a:solidFill>
            <a:miter lim="800000"/>
            <a:headEnd/>
            <a:tailEnd/>
          </a:ln>
          <a:effectLst/>
        </p:spPr>
        <p:txBody>
          <a:bodyPr wrap="none" anchor="ctr"/>
          <a:lstStyle/>
          <a:p>
            <a:pPr eaLnBrk="1" hangingPunct="1"/>
            <a:endParaRPr lang="ru-RU"/>
          </a:p>
        </p:txBody>
      </p:sp>
      <p:sp>
        <p:nvSpPr>
          <p:cNvPr id="18444" name="Text Box 12"/>
          <p:cNvSpPr txBox="1">
            <a:spLocks noChangeArrowheads="1"/>
          </p:cNvSpPr>
          <p:nvPr/>
        </p:nvSpPr>
        <p:spPr bwMode="auto">
          <a:xfrm>
            <a:off x="0" y="4876800"/>
            <a:ext cx="2411413" cy="969963"/>
          </a:xfrm>
          <a:prstGeom prst="rect">
            <a:avLst/>
          </a:prstGeom>
          <a:noFill/>
          <a:ln w="9525">
            <a:noFill/>
            <a:miter lim="800000"/>
            <a:headEnd/>
            <a:tailEnd/>
          </a:ln>
          <a:effectLst/>
        </p:spPr>
        <p:txBody>
          <a:bodyPr>
            <a:spAutoFit/>
          </a:bodyPr>
          <a:lstStyle/>
          <a:p>
            <a:pPr eaLnBrk="1" hangingPunct="1">
              <a:spcBef>
                <a:spcPct val="50000"/>
              </a:spcBef>
            </a:pPr>
            <a:r>
              <a:rPr lang="uk-UA" altLang="ru-RU" sz="2300">
                <a:solidFill>
                  <a:srgbClr val="0000FF"/>
                </a:solidFill>
              </a:rPr>
              <a:t>Чехословаччині </a:t>
            </a:r>
          </a:p>
          <a:p>
            <a:pPr eaLnBrk="1" hangingPunct="1">
              <a:spcBef>
                <a:spcPct val="50000"/>
              </a:spcBef>
            </a:pPr>
            <a:r>
              <a:rPr lang="uk-UA" altLang="ru-RU" sz="2300">
                <a:solidFill>
                  <a:srgbClr val="0000FF"/>
                </a:solidFill>
              </a:rPr>
              <a:t>30 млн. дол.</a:t>
            </a:r>
            <a:endParaRPr lang="ru-RU" altLang="ru-RU" sz="2300">
              <a:solidFill>
                <a:srgbClr val="0000FF"/>
              </a:solidFill>
            </a:endParaRPr>
          </a:p>
        </p:txBody>
      </p:sp>
      <p:sp>
        <p:nvSpPr>
          <p:cNvPr id="18445" name="Text Box 13"/>
          <p:cNvSpPr txBox="1">
            <a:spLocks noChangeArrowheads="1"/>
          </p:cNvSpPr>
          <p:nvPr/>
        </p:nvSpPr>
        <p:spPr bwMode="auto">
          <a:xfrm>
            <a:off x="2268538" y="5013325"/>
            <a:ext cx="1641475" cy="1370013"/>
          </a:xfrm>
          <a:prstGeom prst="rect">
            <a:avLst/>
          </a:prstGeom>
          <a:noFill/>
          <a:ln w="9525">
            <a:noFill/>
            <a:miter lim="800000"/>
            <a:headEnd/>
            <a:tailEnd/>
          </a:ln>
          <a:effectLst/>
        </p:spPr>
        <p:txBody>
          <a:bodyPr>
            <a:spAutoFit/>
          </a:bodyPr>
          <a:lstStyle/>
          <a:p>
            <a:pPr eaLnBrk="1" hangingPunct="1">
              <a:spcBef>
                <a:spcPct val="50000"/>
              </a:spcBef>
            </a:pPr>
            <a:r>
              <a:rPr lang="uk-UA" altLang="ru-RU">
                <a:solidFill>
                  <a:srgbClr val="00FFFF"/>
                </a:solidFill>
              </a:rPr>
              <a:t>Югославії</a:t>
            </a:r>
          </a:p>
          <a:p>
            <a:pPr eaLnBrk="1" hangingPunct="1">
              <a:spcBef>
                <a:spcPct val="50000"/>
              </a:spcBef>
            </a:pPr>
            <a:r>
              <a:rPr lang="uk-UA" altLang="ru-RU">
                <a:solidFill>
                  <a:srgbClr val="00FFFF"/>
                </a:solidFill>
              </a:rPr>
              <a:t>70 млн. дол.</a:t>
            </a:r>
            <a:endParaRPr lang="ru-RU" altLang="ru-RU">
              <a:solidFill>
                <a:srgbClr val="00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 y="0"/>
            <a:ext cx="8839200" cy="366713"/>
          </a:xfrm>
          <a:prstGeom prst="rect">
            <a:avLst/>
          </a:prstGeom>
          <a:noFill/>
          <a:ln w="9525">
            <a:noFill/>
            <a:miter lim="800000"/>
            <a:headEnd/>
            <a:tailEnd/>
          </a:ln>
          <a:effectLst/>
        </p:spPr>
        <p:txBody>
          <a:bodyPr>
            <a:spAutoFit/>
          </a:bodyPr>
          <a:lstStyle/>
          <a:p>
            <a:pPr eaLnBrk="1" hangingPunct="1"/>
            <a:r>
              <a:rPr lang="ru-RU" altLang="ru-RU" sz="1800"/>
              <a:t> </a:t>
            </a:r>
            <a:endParaRPr lang="uk-UA" altLang="ru-RU" sz="1800" b="1"/>
          </a:p>
        </p:txBody>
      </p:sp>
      <p:sp>
        <p:nvSpPr>
          <p:cNvPr id="19459" name="Text Box 3"/>
          <p:cNvSpPr txBox="1">
            <a:spLocks noChangeArrowheads="1"/>
          </p:cNvSpPr>
          <p:nvPr/>
        </p:nvSpPr>
        <p:spPr bwMode="auto">
          <a:xfrm>
            <a:off x="0" y="0"/>
            <a:ext cx="9144000" cy="6797675"/>
          </a:xfrm>
          <a:prstGeom prst="rect">
            <a:avLst/>
          </a:prstGeom>
          <a:noFill/>
          <a:ln w="9525">
            <a:noFill/>
            <a:miter lim="800000"/>
            <a:headEnd/>
            <a:tailEnd/>
          </a:ln>
          <a:effectLst/>
        </p:spPr>
        <p:txBody>
          <a:bodyPr>
            <a:spAutoFit/>
          </a:bodyPr>
          <a:lstStyle/>
          <a:p>
            <a:pPr eaLnBrk="1" hangingPunct="1">
              <a:spcBef>
                <a:spcPct val="50000"/>
              </a:spcBef>
            </a:pPr>
            <a:r>
              <a:rPr lang="uk-UA" altLang="ru-RU" sz="2000">
                <a:solidFill>
                  <a:schemeClr val="tx2"/>
                </a:solidFill>
              </a:rPr>
              <a:t>Через увесь континент від Штеттіна на Балтиці до Трієста на Адріатиці на Європу опустилася залізна завіса. По той бік завіси опинилися усі столиці древніх держав Центральної і Східної Європи… Усі ці відомі міста і мешканці в цих районах опинилися в межах того, що я називаю сферою радянського впливу. Вплив цей проявляється у різних формах...всі вони зазнають відчутного зростаючого контролю з боку Москви… Комуністичні партії східноєвропейських держав, які завжди були вельми нечисленними, набули величезної ролі в житті своїх країн, що явно не пропорційно кількості членів партії, а тепер прагнуть встановити усюди тоталітарний контроль. Уряди в усіх цих країнах інакше як поліцейськими назвати не можна… у багатьох країнах в усьому світі далеко від кордонів Росії створені комуністичні п’яті колони, що діють у цілковитій єдності і в абсолютному підпорядкуванні директивам, які вони отримують із комуністичного центру. Комуністичні партії, або п’яті колони в усіх цих країнах становлять велику і, на жаль, зростаючу небезпеку для християнської цивілізації… Я не вірю, що Радянський Союз хоче нової війни. Швидше, він хоче, так це побільше плодів минулої війни і можливості нескінченного нарощування своєї могутності з одночасною експансією своєї ідеології. Сьогодні, поки ще є час, наше головне завдання полягає у відвертанні нової війни та у створенні в усіх країнах необхідних умов для розвитку свободи і демократії, й вирішувати це завдання ми повинні якнайскоріше. </a:t>
            </a:r>
            <a:r>
              <a:rPr lang="ru-RU" altLang="ru-RU" sz="2000">
                <a:solidFill>
                  <a:schemeClr val="tx2"/>
                </a:solidFill>
              </a:rPr>
              <a:t>  </a:t>
            </a:r>
            <a:r>
              <a:rPr lang="uk-UA" altLang="ru-RU" sz="2000">
                <a:solidFill>
                  <a:schemeClr val="tx2"/>
                </a:solidFill>
              </a:rPr>
              <a:t> </a:t>
            </a:r>
            <a:endParaRPr lang="ru-RU" altLang="ru-RU" sz="200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152400"/>
            <a:ext cx="9144000" cy="6615113"/>
          </a:xfrm>
          <a:prstGeom prst="rect">
            <a:avLst/>
          </a:prstGeom>
          <a:noFill/>
          <a:ln w="9525">
            <a:noFill/>
            <a:miter lim="800000"/>
            <a:headEnd/>
            <a:tailEnd/>
          </a:ln>
          <a:effectLst/>
        </p:spPr>
        <p:txBody>
          <a:bodyPr>
            <a:spAutoFit/>
          </a:bodyPr>
          <a:lstStyle/>
          <a:p>
            <a:pPr eaLnBrk="1" hangingPunct="1">
              <a:spcBef>
                <a:spcPct val="50000"/>
              </a:spcBef>
            </a:pPr>
            <a:r>
              <a:rPr lang="uk-UA" altLang="ru-RU" sz="2000">
                <a:solidFill>
                  <a:schemeClr val="tx2"/>
                </a:solidFill>
              </a:rPr>
              <a:t>Ми маємо відмовитися від доктрини рівноваги сил, або, як її ще називають, доктрини політичної рівноваги між державами, яка вже своє віджила. Ми не можемо і не повинні будувати свою політику, виходячи з мінімальної переваги, яка може спокусити будь-кого помірятися з нами силами. Якщо західні країни будуть єдині у своїй твердій відданості принципам Статуту Організації Об’єднаних Націй, то вони своїм прикладом навчать цих принципів інших. Якщо ж вони будуть роз’єднанні у своїх діях або почнуть нехтувати своїм обов’язком і втратять дорогоцінний час, то нас і справді може очікувати катастрофа.</a:t>
            </a:r>
          </a:p>
          <a:p>
            <a:pPr eaLnBrk="1" hangingPunct="1"/>
            <a:endParaRPr lang="uk-UA" altLang="ru-RU" sz="800" b="1">
              <a:solidFill>
                <a:srgbClr val="FFFFFF"/>
              </a:solidFill>
            </a:endParaRPr>
          </a:p>
          <a:p>
            <a:pPr eaLnBrk="1" hangingPunct="1"/>
            <a:r>
              <a:rPr lang="uk-UA" altLang="ru-RU" sz="2000" b="1">
                <a:solidFill>
                  <a:schemeClr val="tx2"/>
                </a:solidFill>
              </a:rPr>
              <a:t>Думка Сталіна про Фултонську промову Черчілля </a:t>
            </a:r>
          </a:p>
          <a:p>
            <a:pPr eaLnBrk="1" hangingPunct="1"/>
            <a:r>
              <a:rPr lang="uk-UA" altLang="ru-RU" sz="2000" b="1">
                <a:solidFill>
                  <a:schemeClr val="tx2"/>
                </a:solidFill>
              </a:rPr>
              <a:t>(Інтерв’ю Й.В. Сталіна газеті "Правда" про промову Черчілля у Фултоні, 14 березня 1946 року)</a:t>
            </a:r>
          </a:p>
          <a:p>
            <a:pPr eaLnBrk="1" hangingPunct="1"/>
            <a:r>
              <a:rPr lang="uk-UA" altLang="ru-RU" sz="2000">
                <a:solidFill>
                  <a:schemeClr val="tx2"/>
                </a:solidFill>
              </a:rPr>
              <a:t>По суті справи пан Черчілль стоїть тепер на позиції паліїв війни. І пан Черчілль тут не самотній, - у нього є друзі не тільки в Англії, але і у Сполучених Штатах Америки…Безперечно, що установка пана Черчілля є установкою на війну, заклик до війни із СРСР. Зростання впливу комуністів не можна вважати випадковістю. Він є цілком закономірним явищем. Я не знаю, чи вдасться пану Черчіллю і його друзям організувати після Другої світової війни новий похід проти "Східної Європи". Але якщо їм це вдасться, - що малоймовірно, то можна з упевненістю сказати, що вони будуть биті так само, як вони були биті у минулому, 26 років тому.</a:t>
            </a:r>
            <a:r>
              <a:rPr lang="ru-RU" altLang="ru-RU" sz="2000">
                <a:solidFill>
                  <a:schemeClr val="tx2"/>
                </a:solidFill>
              </a:rPr>
              <a:t> </a:t>
            </a:r>
            <a:endParaRPr lang="uk-UA" altLang="ru-RU" sz="200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80px-Flag_of_NATO">
            <a:hlinkClick r:id="rId2" tooltip="Flag of NATO.svg"/>
          </p:cNvPr>
          <p:cNvPicPr>
            <a:picLocks noChangeAspect="1" noChangeArrowheads="1"/>
          </p:cNvPicPr>
          <p:nvPr/>
        </p:nvPicPr>
        <p:blipFill>
          <a:blip r:embed="rId3" cstate="print"/>
          <a:srcRect/>
          <a:stretch>
            <a:fillRect/>
          </a:stretch>
        </p:blipFill>
        <p:spPr bwMode="auto">
          <a:xfrm>
            <a:off x="6096000" y="3962400"/>
            <a:ext cx="2819400" cy="2114550"/>
          </a:xfrm>
          <a:prstGeom prst="rect">
            <a:avLst/>
          </a:prstGeom>
          <a:noFill/>
          <a:ln w="9525">
            <a:noFill/>
            <a:miter lim="800000"/>
            <a:headEnd/>
            <a:tailEnd/>
          </a:ln>
        </p:spPr>
      </p:pic>
      <p:sp>
        <p:nvSpPr>
          <p:cNvPr id="23555" name="Text Box 3"/>
          <p:cNvSpPr txBox="1">
            <a:spLocks noChangeArrowheads="1"/>
          </p:cNvSpPr>
          <p:nvPr/>
        </p:nvSpPr>
        <p:spPr bwMode="auto">
          <a:xfrm>
            <a:off x="6477000" y="6096000"/>
            <a:ext cx="2209800" cy="366713"/>
          </a:xfrm>
          <a:prstGeom prst="rect">
            <a:avLst/>
          </a:prstGeom>
          <a:noFill/>
          <a:ln w="9525">
            <a:noFill/>
            <a:miter lim="800000"/>
            <a:headEnd/>
            <a:tailEnd/>
          </a:ln>
          <a:effectLst/>
        </p:spPr>
        <p:txBody>
          <a:bodyPr>
            <a:spAutoFit/>
          </a:bodyPr>
          <a:lstStyle/>
          <a:p>
            <a:pPr eaLnBrk="1" hangingPunct="1">
              <a:spcBef>
                <a:spcPct val="50000"/>
              </a:spcBef>
            </a:pPr>
            <a:r>
              <a:rPr lang="uk-UA" altLang="ru-RU" sz="1800"/>
              <a:t>Прапор НАТО</a:t>
            </a:r>
            <a:endParaRPr lang="ru-RU" altLang="ru-RU" sz="1800"/>
          </a:p>
        </p:txBody>
      </p:sp>
      <p:pic>
        <p:nvPicPr>
          <p:cNvPr id="23556" name="Picture 4" descr=" width="/>
          <p:cNvPicPr>
            <a:picLocks noChangeAspect="1" noChangeArrowheads="1"/>
          </p:cNvPicPr>
          <p:nvPr/>
        </p:nvPicPr>
        <p:blipFill>
          <a:blip r:embed="rId4" cstate="print"/>
          <a:srcRect/>
          <a:stretch>
            <a:fillRect/>
          </a:stretch>
        </p:blipFill>
        <p:spPr bwMode="auto">
          <a:xfrm>
            <a:off x="152400" y="152400"/>
            <a:ext cx="3810000" cy="2428875"/>
          </a:xfrm>
          <a:prstGeom prst="rect">
            <a:avLst/>
          </a:prstGeom>
          <a:noFill/>
          <a:ln w="9525">
            <a:noFill/>
            <a:miter lim="800000"/>
            <a:headEnd/>
            <a:tailEnd/>
          </a:ln>
        </p:spPr>
      </p:pic>
      <p:pic>
        <p:nvPicPr>
          <p:cNvPr id="23557" name="Picture 5" descr="truman_nato"/>
          <p:cNvPicPr>
            <a:picLocks noChangeAspect="1" noChangeArrowheads="1"/>
          </p:cNvPicPr>
          <p:nvPr/>
        </p:nvPicPr>
        <p:blipFill>
          <a:blip r:embed="rId5" cstate="print"/>
          <a:srcRect/>
          <a:stretch>
            <a:fillRect/>
          </a:stretch>
        </p:blipFill>
        <p:spPr bwMode="auto">
          <a:xfrm>
            <a:off x="4191000" y="152400"/>
            <a:ext cx="4781550" cy="3790950"/>
          </a:xfrm>
          <a:prstGeom prst="rect">
            <a:avLst/>
          </a:prstGeom>
          <a:noFill/>
          <a:ln w="9525">
            <a:noFill/>
            <a:miter lim="800000"/>
            <a:headEnd/>
            <a:tailEnd/>
          </a:ln>
        </p:spPr>
      </p:pic>
      <p:pic>
        <p:nvPicPr>
          <p:cNvPr id="23558" name="Picture 6" descr="NATO"/>
          <p:cNvPicPr>
            <a:picLocks noChangeAspect="1" noChangeArrowheads="1"/>
          </p:cNvPicPr>
          <p:nvPr/>
        </p:nvPicPr>
        <p:blipFill>
          <a:blip r:embed="rId6" cstate="print"/>
          <a:srcRect/>
          <a:stretch>
            <a:fillRect/>
          </a:stretch>
        </p:blipFill>
        <p:spPr bwMode="auto">
          <a:xfrm>
            <a:off x="152400" y="2743200"/>
            <a:ext cx="2590800" cy="2057400"/>
          </a:xfrm>
          <a:prstGeom prst="rect">
            <a:avLst/>
          </a:prstGeom>
          <a:noFill/>
          <a:ln w="9525">
            <a:noFill/>
            <a:miter lim="800000"/>
            <a:headEnd/>
            <a:tailEnd/>
          </a:ln>
        </p:spPr>
      </p:pic>
      <p:sp>
        <p:nvSpPr>
          <p:cNvPr id="23559" name="Text Box 7"/>
          <p:cNvSpPr txBox="1">
            <a:spLocks noChangeArrowheads="1"/>
          </p:cNvSpPr>
          <p:nvPr/>
        </p:nvSpPr>
        <p:spPr bwMode="auto">
          <a:xfrm>
            <a:off x="228600" y="5029200"/>
            <a:ext cx="5486400" cy="1311275"/>
          </a:xfrm>
          <a:prstGeom prst="rect">
            <a:avLst/>
          </a:prstGeom>
          <a:noFill/>
          <a:ln w="9525">
            <a:noFill/>
            <a:miter lim="800000"/>
            <a:headEnd/>
            <a:tailEnd/>
          </a:ln>
          <a:effectLst/>
        </p:spPr>
        <p:txBody>
          <a:bodyPr>
            <a:spAutoFit/>
          </a:bodyPr>
          <a:lstStyle/>
          <a:p>
            <a:pPr eaLnBrk="1" hangingPunct="1">
              <a:spcBef>
                <a:spcPct val="50000"/>
              </a:spcBef>
            </a:pPr>
            <a:r>
              <a:rPr lang="uk-UA" altLang="ru-RU" sz="2000">
                <a:solidFill>
                  <a:schemeClr val="tx2"/>
                </a:solidFill>
              </a:rPr>
              <a:t>4 квітня 1949 року у Вашингтоні була утворена Організація Північноатлантичного договору – НАТО (</a:t>
            </a:r>
            <a:r>
              <a:rPr lang="ru-RU" altLang="ru-RU" sz="2000">
                <a:solidFill>
                  <a:schemeClr val="tx2"/>
                </a:solidFill>
              </a:rPr>
              <a:t>North Atlantic Treaty Organization </a:t>
            </a:r>
            <a:r>
              <a:rPr lang="uk-UA" altLang="ru-RU" sz="2000">
                <a:solidFill>
                  <a:schemeClr val="tx2"/>
                </a:solidFill>
              </a:rPr>
              <a:t>).</a:t>
            </a:r>
            <a:endParaRPr lang="ru-RU" altLang="ru-RU" sz="200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NATO_expansion"/>
          <p:cNvPicPr>
            <a:picLocks noChangeAspect="1" noChangeArrowheads="1"/>
          </p:cNvPicPr>
          <p:nvPr/>
        </p:nvPicPr>
        <p:blipFill>
          <a:blip r:embed="rId2" cstate="print"/>
          <a:srcRect r="3452"/>
          <a:stretch>
            <a:fillRect/>
          </a:stretch>
        </p:blipFill>
        <p:spPr bwMode="auto">
          <a:xfrm>
            <a:off x="0" y="0"/>
            <a:ext cx="6172200" cy="6858000"/>
          </a:xfrm>
          <a:prstGeom prst="rect">
            <a:avLst/>
          </a:prstGeom>
          <a:noFill/>
          <a:ln w="9525">
            <a:noFill/>
            <a:miter lim="800000"/>
            <a:headEnd/>
            <a:tailEnd/>
          </a:ln>
        </p:spPr>
      </p:pic>
      <p:sp>
        <p:nvSpPr>
          <p:cNvPr id="25603" name="Text Box 3"/>
          <p:cNvSpPr txBox="1">
            <a:spLocks noChangeArrowheads="1"/>
          </p:cNvSpPr>
          <p:nvPr/>
        </p:nvSpPr>
        <p:spPr bwMode="auto">
          <a:xfrm>
            <a:off x="6172200" y="152400"/>
            <a:ext cx="2819400" cy="6645275"/>
          </a:xfrm>
          <a:prstGeom prst="rect">
            <a:avLst/>
          </a:prstGeom>
          <a:noFill/>
          <a:ln w="9525">
            <a:noFill/>
            <a:miter lim="800000"/>
            <a:headEnd/>
            <a:tailEnd/>
          </a:ln>
          <a:effectLst/>
        </p:spPr>
        <p:txBody>
          <a:bodyPr>
            <a:spAutoFit/>
          </a:bodyPr>
          <a:lstStyle/>
          <a:p>
            <a:pPr eaLnBrk="1" hangingPunct="1"/>
            <a:r>
              <a:rPr lang="ru-RU" altLang="ru-RU" sz="2000" b="1">
                <a:solidFill>
                  <a:schemeClr val="tx2"/>
                </a:solidFill>
              </a:rPr>
              <a:t>Країни члени НАТО</a:t>
            </a:r>
          </a:p>
          <a:p>
            <a:pPr eaLnBrk="1" hangingPunct="1"/>
            <a:r>
              <a:rPr lang="ru-RU" altLang="ru-RU" sz="2000">
                <a:solidFill>
                  <a:schemeClr val="tx2"/>
                </a:solidFill>
              </a:rPr>
              <a:t>(країни-засновники): Бельгія, Великобританія, Данія, Франція, Нідерланди, Ісландія, Канада, Люксембург, Норвегія, Португалія, США, Італія; </a:t>
            </a:r>
          </a:p>
          <a:p>
            <a:pPr eaLnBrk="1" hangingPunct="1"/>
            <a:r>
              <a:rPr lang="ru-RU" altLang="ru-RU" sz="2000">
                <a:solidFill>
                  <a:schemeClr val="tx2"/>
                </a:solidFill>
              </a:rPr>
              <a:t>з 18 лютого 1952: Греція, Туреччина; </a:t>
            </a:r>
          </a:p>
          <a:p>
            <a:pPr eaLnBrk="1" hangingPunct="1"/>
            <a:r>
              <a:rPr lang="ru-RU" altLang="ru-RU" sz="2000">
                <a:solidFill>
                  <a:schemeClr val="tx2"/>
                </a:solidFill>
              </a:rPr>
              <a:t>з 6 травня 1955: Німеччина</a:t>
            </a:r>
            <a:r>
              <a:rPr lang="en-US" altLang="ru-RU" sz="2000">
                <a:solidFill>
                  <a:schemeClr val="tx2"/>
                </a:solidFill>
              </a:rPr>
              <a:t>.</a:t>
            </a:r>
            <a:r>
              <a:rPr lang="ru-RU" altLang="ru-RU" sz="2000">
                <a:solidFill>
                  <a:schemeClr val="tx2"/>
                </a:solidFill>
              </a:rPr>
              <a:t> </a:t>
            </a:r>
          </a:p>
          <a:p>
            <a:pPr eaLnBrk="1" hangingPunct="1">
              <a:spcBef>
                <a:spcPct val="50000"/>
              </a:spcBef>
            </a:pPr>
            <a:r>
              <a:rPr lang="ru-RU" altLang="ru-RU" sz="2000">
                <a:solidFill>
                  <a:schemeClr val="tx2"/>
                </a:solidFill>
              </a:rPr>
              <a:t>Головним принципом організації є система колективної оборони, тобто спільних організованих дій всіх її членів у відповідь на атаку з боку зовнішньої сторони.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Подписание Варшавского договора"/>
          <p:cNvPicPr>
            <a:picLocks noChangeAspect="1" noChangeArrowheads="1"/>
          </p:cNvPicPr>
          <p:nvPr/>
        </p:nvPicPr>
        <p:blipFill>
          <a:blip r:embed="rId2" cstate="print"/>
          <a:srcRect r="3703" b="4301"/>
          <a:stretch>
            <a:fillRect/>
          </a:stretch>
        </p:blipFill>
        <p:spPr bwMode="auto">
          <a:xfrm>
            <a:off x="152400" y="152400"/>
            <a:ext cx="4724400" cy="3451225"/>
          </a:xfrm>
          <a:prstGeom prst="rect">
            <a:avLst/>
          </a:prstGeom>
          <a:noFill/>
          <a:ln w="9525">
            <a:noFill/>
            <a:miter lim="800000"/>
            <a:headEnd/>
            <a:tailEnd/>
          </a:ln>
        </p:spPr>
      </p:pic>
      <p:sp>
        <p:nvSpPr>
          <p:cNvPr id="26627" name="Text Box 3"/>
          <p:cNvSpPr txBox="1">
            <a:spLocks noChangeArrowheads="1"/>
          </p:cNvSpPr>
          <p:nvPr/>
        </p:nvSpPr>
        <p:spPr bwMode="auto">
          <a:xfrm>
            <a:off x="152400" y="3541713"/>
            <a:ext cx="4114800" cy="701675"/>
          </a:xfrm>
          <a:prstGeom prst="rect">
            <a:avLst/>
          </a:prstGeom>
          <a:noFill/>
          <a:ln w="9525">
            <a:noFill/>
            <a:miter lim="800000"/>
            <a:headEnd/>
            <a:tailEnd/>
          </a:ln>
          <a:effectLst/>
        </p:spPr>
        <p:txBody>
          <a:bodyPr>
            <a:spAutoFit/>
          </a:bodyPr>
          <a:lstStyle/>
          <a:p>
            <a:pPr eaLnBrk="1" hangingPunct="1">
              <a:spcBef>
                <a:spcPct val="50000"/>
              </a:spcBef>
            </a:pPr>
            <a:r>
              <a:rPr lang="uk-UA" altLang="ru-RU" sz="2000">
                <a:solidFill>
                  <a:schemeClr val="tx2"/>
                </a:solidFill>
              </a:rPr>
              <a:t>Підписання Варшавського договору</a:t>
            </a:r>
            <a:endParaRPr lang="ru-RU" altLang="ru-RU" sz="2000">
              <a:solidFill>
                <a:schemeClr val="tx2"/>
              </a:solidFill>
            </a:endParaRPr>
          </a:p>
        </p:txBody>
      </p:sp>
      <p:sp>
        <p:nvSpPr>
          <p:cNvPr id="26628" name="Text Box 4"/>
          <p:cNvSpPr txBox="1">
            <a:spLocks noChangeArrowheads="1"/>
          </p:cNvSpPr>
          <p:nvPr/>
        </p:nvSpPr>
        <p:spPr bwMode="auto">
          <a:xfrm>
            <a:off x="5105400" y="152400"/>
            <a:ext cx="3886200" cy="3140075"/>
          </a:xfrm>
          <a:prstGeom prst="rect">
            <a:avLst/>
          </a:prstGeom>
          <a:noFill/>
          <a:ln w="9525">
            <a:noFill/>
            <a:miter lim="800000"/>
            <a:headEnd/>
            <a:tailEnd/>
          </a:ln>
          <a:effectLst/>
        </p:spPr>
        <p:txBody>
          <a:bodyPr>
            <a:spAutoFit/>
          </a:bodyPr>
          <a:lstStyle/>
          <a:p>
            <a:pPr eaLnBrk="1" hangingPunct="1">
              <a:spcBef>
                <a:spcPct val="50000"/>
              </a:spcBef>
            </a:pPr>
            <a:r>
              <a:rPr lang="ru-RU" altLang="ru-RU" sz="2000">
                <a:solidFill>
                  <a:schemeClr val="tx2"/>
                </a:solidFill>
              </a:rPr>
              <a:t>Договір про дружбу, співпрацю і взаємну допомогу в травні 1955 року в Варшаві підписали представники Болгарії, Угорщини, НДР, Польщі, Румунії, СРСР, Чехословаччини, а також Албанії (з 1962 року ця країна, не брала участі в діяльності організації).</a:t>
            </a:r>
          </a:p>
        </p:txBody>
      </p:sp>
      <p:pic>
        <p:nvPicPr>
          <p:cNvPr id="26629" name="Picture 5" descr="File:Bundesarchiv Bild 183-30483-002, Warschau, Konferenz Europäischer Länder....jpg">
            <a:hlinkClick r:id="rId3"/>
          </p:cNvPr>
          <p:cNvPicPr>
            <a:picLocks noChangeAspect="1" noChangeArrowheads="1"/>
          </p:cNvPicPr>
          <p:nvPr/>
        </p:nvPicPr>
        <p:blipFill>
          <a:blip r:embed="rId4" cstate="print"/>
          <a:srcRect b="3340"/>
          <a:stretch>
            <a:fillRect/>
          </a:stretch>
        </p:blipFill>
        <p:spPr bwMode="auto">
          <a:xfrm>
            <a:off x="4038600" y="3581400"/>
            <a:ext cx="4953000" cy="3124200"/>
          </a:xfrm>
          <a:prstGeom prst="rect">
            <a:avLst/>
          </a:prstGeom>
          <a:noFill/>
          <a:ln w="9525">
            <a:noFill/>
            <a:miter lim="800000"/>
            <a:headEnd/>
            <a:tailEnd/>
          </a:ln>
        </p:spPr>
      </p:pic>
      <p:sp>
        <p:nvSpPr>
          <p:cNvPr id="26630" name="Text Box 6"/>
          <p:cNvSpPr txBox="1">
            <a:spLocks noChangeArrowheads="1"/>
          </p:cNvSpPr>
          <p:nvPr/>
        </p:nvSpPr>
        <p:spPr bwMode="auto">
          <a:xfrm>
            <a:off x="152400" y="4419600"/>
            <a:ext cx="3657600" cy="2225675"/>
          </a:xfrm>
          <a:prstGeom prst="rect">
            <a:avLst/>
          </a:prstGeom>
          <a:noFill/>
          <a:ln w="9525">
            <a:noFill/>
            <a:miter lim="800000"/>
            <a:headEnd/>
            <a:tailEnd/>
          </a:ln>
          <a:effectLst/>
        </p:spPr>
        <p:txBody>
          <a:bodyPr>
            <a:spAutoFit/>
          </a:bodyPr>
          <a:lstStyle/>
          <a:p>
            <a:pPr eaLnBrk="1" hangingPunct="1">
              <a:spcBef>
                <a:spcPct val="50000"/>
              </a:spcBef>
            </a:pPr>
            <a:r>
              <a:rPr lang="ru-RU" altLang="ru-RU" sz="2000">
                <a:solidFill>
                  <a:schemeClr val="tx2"/>
                </a:solidFill>
              </a:rPr>
              <a:t>Організація Варшавського договору була своєрідною відповіддю країн радянського блоку на створення 1949 року Північноатлантичного альянсу (НАТО).</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urope"/>
          <p:cNvPicPr>
            <a:picLocks noChangeAspect="1" noChangeArrowheads="1"/>
          </p:cNvPicPr>
          <p:nvPr/>
        </p:nvPicPr>
        <p:blipFill>
          <a:blip r:embed="rId2" cstate="print"/>
          <a:srcRect/>
          <a:stretch>
            <a:fillRect/>
          </a:stretch>
        </p:blipFill>
        <p:spPr bwMode="auto">
          <a:xfrm>
            <a:off x="0" y="152400"/>
            <a:ext cx="5233988" cy="5334000"/>
          </a:xfrm>
          <a:prstGeom prst="rect">
            <a:avLst/>
          </a:prstGeom>
          <a:noFill/>
          <a:ln w="9525">
            <a:noFill/>
            <a:miter lim="800000"/>
            <a:headEnd/>
            <a:tailEnd/>
          </a:ln>
        </p:spPr>
      </p:pic>
      <p:sp>
        <p:nvSpPr>
          <p:cNvPr id="27651" name="Text Box 3"/>
          <p:cNvSpPr txBox="1">
            <a:spLocks noChangeArrowheads="1"/>
          </p:cNvSpPr>
          <p:nvPr/>
        </p:nvSpPr>
        <p:spPr bwMode="auto">
          <a:xfrm>
            <a:off x="5562600" y="228600"/>
            <a:ext cx="3429000" cy="3749675"/>
          </a:xfrm>
          <a:prstGeom prst="rect">
            <a:avLst/>
          </a:prstGeom>
          <a:noFill/>
          <a:ln w="9525">
            <a:noFill/>
            <a:miter lim="800000"/>
            <a:headEnd/>
            <a:tailEnd/>
          </a:ln>
          <a:effectLst/>
        </p:spPr>
        <p:txBody>
          <a:bodyPr>
            <a:spAutoFit/>
          </a:bodyPr>
          <a:lstStyle/>
          <a:p>
            <a:pPr eaLnBrk="1" hangingPunct="1">
              <a:spcBef>
                <a:spcPct val="50000"/>
              </a:spcBef>
            </a:pPr>
            <a:r>
              <a:rPr lang="uk-UA" altLang="ru-RU" sz="2000" b="1">
                <a:solidFill>
                  <a:schemeClr val="tx2"/>
                </a:solidFill>
              </a:rPr>
              <a:t>Військово-політичний блок</a:t>
            </a:r>
            <a:r>
              <a:rPr lang="uk-UA" altLang="ru-RU" sz="2000">
                <a:solidFill>
                  <a:schemeClr val="tx2"/>
                </a:solidFill>
              </a:rPr>
              <a:t> - </a:t>
            </a:r>
            <a:r>
              <a:rPr lang="ru-RU" altLang="ru-RU" sz="2000">
                <a:solidFill>
                  <a:schemeClr val="tx2"/>
                </a:solidFill>
              </a:rPr>
              <a:t>закріплене відповідним міжнародним договором об’єднання держав, статутні документи якого передбачають спільні дії військового характеру, зокрема, для підтримання міжнародного миру і приборкування актів агресії проти його членів</a:t>
            </a:r>
            <a:r>
              <a:rPr lang="ru-RU" altLang="ru-RU" sz="2000">
                <a:solidFill>
                  <a:srgbClr val="00FFFF"/>
                </a:solidFill>
              </a:rPr>
              <a:t>.</a:t>
            </a:r>
            <a:r>
              <a:rPr lang="ru-RU" altLang="ru-RU" sz="1800"/>
              <a:t> </a:t>
            </a:r>
          </a:p>
        </p:txBody>
      </p:sp>
      <p:sp>
        <p:nvSpPr>
          <p:cNvPr id="27652" name="Text Box 4"/>
          <p:cNvSpPr txBox="1">
            <a:spLocks noChangeArrowheads="1"/>
          </p:cNvSpPr>
          <p:nvPr/>
        </p:nvSpPr>
        <p:spPr bwMode="auto">
          <a:xfrm>
            <a:off x="152400" y="5410200"/>
            <a:ext cx="8763000" cy="1311275"/>
          </a:xfrm>
          <a:prstGeom prst="rect">
            <a:avLst/>
          </a:prstGeom>
          <a:noFill/>
          <a:ln w="9525">
            <a:noFill/>
            <a:miter lim="800000"/>
            <a:headEnd/>
            <a:tailEnd/>
          </a:ln>
          <a:effectLst/>
        </p:spPr>
        <p:txBody>
          <a:bodyPr>
            <a:spAutoFit/>
          </a:bodyPr>
          <a:lstStyle/>
          <a:p>
            <a:pPr eaLnBrk="1" hangingPunct="1">
              <a:spcBef>
                <a:spcPct val="50000"/>
              </a:spcBef>
            </a:pPr>
            <a:r>
              <a:rPr lang="uk-UA" altLang="ru-RU" sz="2000" b="1">
                <a:solidFill>
                  <a:schemeClr val="tx2"/>
                </a:solidFill>
              </a:rPr>
              <a:t>Гонка озброєнь</a:t>
            </a:r>
            <a:r>
              <a:rPr lang="uk-UA" altLang="ru-RU" sz="2000">
                <a:solidFill>
                  <a:schemeClr val="tx2"/>
                </a:solidFill>
              </a:rPr>
              <a:t> – політичне протистояння </a:t>
            </a:r>
            <a:r>
              <a:rPr lang="ru-RU" altLang="ru-RU" sz="2000">
                <a:solidFill>
                  <a:schemeClr val="tx2"/>
                </a:solidFill>
              </a:rPr>
              <a:t>декількох чи блоку держав в області збройних сил. Під час такого протистояння кожна зі сторін виробляє величезні запаси зброї, прагнучи встановити паритет з супротивником або випередити його.</a:t>
            </a:r>
            <a:r>
              <a:rPr lang="ru-RU" altLang="ru-RU" sz="1800">
                <a:solidFill>
                  <a:schemeClr val="tx2"/>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152400"/>
            <a:ext cx="8667750" cy="973138"/>
          </a:xfrm>
        </p:spPr>
        <p:txBody>
          <a:bodyPr rtlCol="0">
            <a:normAutofit fontScale="90000"/>
          </a:bodyPr>
          <a:lstStyle/>
          <a:p>
            <a:pPr fontAlgn="auto">
              <a:spcAft>
                <a:spcPts val="0"/>
              </a:spcAft>
              <a:defRPr/>
            </a:pPr>
            <a:r>
              <a:rPr lang="uk-UA" altLang="ru-RU" sz="4000" dirty="0">
                <a:solidFill>
                  <a:schemeClr val="tx2"/>
                </a:solidFill>
              </a:rPr>
              <a:t>Зміни у світі внаслідок Другої світової війни.</a:t>
            </a:r>
            <a:endParaRPr lang="ru-RU" altLang="ru-RU" sz="4000" dirty="0">
              <a:solidFill>
                <a:schemeClr val="tx2"/>
              </a:solidFill>
            </a:endParaRPr>
          </a:p>
        </p:txBody>
      </p:sp>
      <p:sp>
        <p:nvSpPr>
          <p:cNvPr id="7171" name="Text Box 3"/>
          <p:cNvSpPr txBox="1">
            <a:spLocks noChangeArrowheads="1"/>
          </p:cNvSpPr>
          <p:nvPr/>
        </p:nvSpPr>
        <p:spPr bwMode="auto">
          <a:xfrm>
            <a:off x="179388" y="1700213"/>
            <a:ext cx="8839200" cy="4578350"/>
          </a:xfrm>
          <a:prstGeom prst="rect">
            <a:avLst/>
          </a:prstGeom>
          <a:solidFill>
            <a:srgbClr val="FFCCFF"/>
          </a:solidFill>
          <a:ln w="9525">
            <a:noFill/>
            <a:miter lim="800000"/>
            <a:headEnd/>
            <a:tailEnd/>
          </a:ln>
          <a:effectLst/>
        </p:spPr>
        <p:txBody>
          <a:bodyPr>
            <a:spAutoFit/>
          </a:bodyPr>
          <a:lstStyle/>
          <a:p>
            <a:pPr eaLnBrk="1" hangingPunct="1">
              <a:spcBef>
                <a:spcPct val="50000"/>
              </a:spcBef>
            </a:pPr>
            <a:r>
              <a:rPr lang="en-US" altLang="ru-RU" sz="2800" b="1">
                <a:solidFill>
                  <a:srgbClr val="006600"/>
                </a:solidFill>
              </a:rPr>
              <a:t>1</a:t>
            </a:r>
            <a:r>
              <a:rPr lang="uk-UA" altLang="ru-RU" sz="2800" b="1">
                <a:solidFill>
                  <a:srgbClr val="006600"/>
                </a:solidFill>
              </a:rPr>
              <a:t>.</a:t>
            </a:r>
            <a:r>
              <a:rPr lang="uk-UA" altLang="ru-RU" sz="2800">
                <a:solidFill>
                  <a:srgbClr val="006600"/>
                </a:solidFill>
              </a:rPr>
              <a:t> </a:t>
            </a:r>
            <a:r>
              <a:rPr lang="uk-UA" altLang="ru-RU" sz="2800" b="1">
                <a:solidFill>
                  <a:srgbClr val="006600"/>
                </a:solidFill>
              </a:rPr>
              <a:t>Припинилось традиційне протистояння між Німеччиною і Францією, Англією.</a:t>
            </a:r>
          </a:p>
          <a:p>
            <a:pPr eaLnBrk="1" hangingPunct="1">
              <a:spcBef>
                <a:spcPct val="50000"/>
              </a:spcBef>
            </a:pPr>
            <a:r>
              <a:rPr lang="uk-UA" altLang="ru-RU" sz="2800" b="1">
                <a:solidFill>
                  <a:srgbClr val="006600"/>
                </a:solidFill>
              </a:rPr>
              <a:t>2. Виникає нове протистояння між СРСР і США, країнами Західної Європи.</a:t>
            </a:r>
          </a:p>
          <a:p>
            <a:pPr eaLnBrk="1" hangingPunct="1">
              <a:spcBef>
                <a:spcPct val="50000"/>
              </a:spcBef>
            </a:pPr>
            <a:r>
              <a:rPr lang="uk-UA" altLang="ru-RU" sz="2800" b="1">
                <a:solidFill>
                  <a:srgbClr val="006600"/>
                </a:solidFill>
              </a:rPr>
              <a:t>3. США зміцнила свій промислово-економічний потенціал.</a:t>
            </a:r>
          </a:p>
          <a:p>
            <a:pPr eaLnBrk="1" hangingPunct="1">
              <a:spcBef>
                <a:spcPct val="50000"/>
              </a:spcBef>
            </a:pPr>
            <a:r>
              <a:rPr lang="uk-UA" altLang="ru-RU" sz="2800" b="1">
                <a:solidFill>
                  <a:srgbClr val="006600"/>
                </a:solidFill>
              </a:rPr>
              <a:t>4. У країнах Центральної та Південно-Східної Європи встановлювались підконтрольні СРСР режими.</a:t>
            </a:r>
            <a:endParaRPr lang="ru-RU" altLang="ru-RU" sz="2800" b="1">
              <a:solidFill>
                <a:srgbClr val="0066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942world4000"/>
          <p:cNvPicPr>
            <a:picLocks noChangeAspect="1" noChangeArrowheads="1"/>
          </p:cNvPicPr>
          <p:nvPr/>
        </p:nvPicPr>
        <p:blipFill>
          <a:blip r:embed="rId2" cstate="print"/>
          <a:srcRect/>
          <a:stretch>
            <a:fillRect/>
          </a:stretch>
        </p:blipFill>
        <p:spPr bwMode="auto">
          <a:xfrm>
            <a:off x="0" y="0"/>
            <a:ext cx="9144000" cy="651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572000" y="0"/>
            <a:ext cx="4572000" cy="2998788"/>
          </a:xfrm>
          <a:prstGeom prst="rect">
            <a:avLst/>
          </a:prstGeom>
          <a:noFill/>
          <a:ln w="9525">
            <a:noFill/>
            <a:miter lim="800000"/>
            <a:headEnd/>
            <a:tailEnd/>
          </a:ln>
          <a:effectLst/>
        </p:spPr>
      </p:pic>
      <p:sp>
        <p:nvSpPr>
          <p:cNvPr id="9219" name="Rectangle 3"/>
          <p:cNvSpPr>
            <a:spLocks noChangeArrowheads="1"/>
          </p:cNvSpPr>
          <p:nvPr/>
        </p:nvSpPr>
        <p:spPr bwMode="auto">
          <a:xfrm>
            <a:off x="4495800" y="3068638"/>
            <a:ext cx="4648200" cy="3106737"/>
          </a:xfrm>
          <a:prstGeom prst="rect">
            <a:avLst/>
          </a:prstGeom>
          <a:solidFill>
            <a:srgbClr val="FFCCFF"/>
          </a:solidFill>
          <a:ln w="9525">
            <a:noFill/>
            <a:miter lim="800000"/>
            <a:headEnd/>
            <a:tailEnd/>
          </a:ln>
          <a:effectLst/>
        </p:spPr>
        <p:txBody>
          <a:bodyPr anchor="ctr">
            <a:spAutoFit/>
          </a:bodyPr>
          <a:lstStyle/>
          <a:p>
            <a:pPr eaLnBrk="1" hangingPunct="1"/>
            <a:r>
              <a:rPr lang="uk-UA" altLang="ru-RU" sz="2200" b="1">
                <a:solidFill>
                  <a:srgbClr val="006600"/>
                </a:solidFill>
              </a:rPr>
              <a:t>З 20 листопада 1945 року по 1 жовтня 1946 року відбувся судовий процес над нацистами у місті Нюрнберг. За рішенням трибуналу 12 підсудних було засуджено до страти через повішення, 3-ох до довічного ув’язнення, 4 отримали різні терміни ув’язнення. </a:t>
            </a:r>
          </a:p>
        </p:txBody>
      </p:sp>
      <p:pic>
        <p:nvPicPr>
          <p:cNvPr id="9220" name="Picture 4"/>
          <p:cNvPicPr>
            <a:picLocks noChangeAspect="1" noChangeArrowheads="1"/>
          </p:cNvPicPr>
          <p:nvPr/>
        </p:nvPicPr>
        <p:blipFill>
          <a:blip r:embed="rId3" cstate="print"/>
          <a:srcRect/>
          <a:stretch>
            <a:fillRect/>
          </a:stretch>
        </p:blipFill>
        <p:spPr bwMode="auto">
          <a:xfrm>
            <a:off x="0" y="0"/>
            <a:ext cx="4495800" cy="2967038"/>
          </a:xfrm>
          <a:prstGeom prst="rect">
            <a:avLst/>
          </a:prstGeom>
          <a:noFill/>
          <a:ln w="9525">
            <a:noFill/>
            <a:miter lim="800000"/>
            <a:headEnd/>
            <a:tailEnd/>
          </a:ln>
          <a:effectLst/>
        </p:spPr>
      </p:pic>
      <p:pic>
        <p:nvPicPr>
          <p:cNvPr id="9221" name="Picture 5" descr="Файл:Defendants in the dock at nuremberg trials.jpg">
            <a:hlinkClick r:id="rId4"/>
          </p:cNvPr>
          <p:cNvPicPr>
            <a:picLocks noChangeAspect="1" noChangeArrowheads="1"/>
          </p:cNvPicPr>
          <p:nvPr/>
        </p:nvPicPr>
        <p:blipFill>
          <a:blip r:embed="rId5" cstate="print"/>
          <a:srcRect/>
          <a:stretch>
            <a:fillRect/>
          </a:stretch>
        </p:blipFill>
        <p:spPr bwMode="auto">
          <a:xfrm>
            <a:off x="0" y="3333750"/>
            <a:ext cx="447675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4267200" cy="3244850"/>
          </a:xfrm>
          <a:prstGeom prst="rect">
            <a:avLst/>
          </a:prstGeom>
          <a:noFill/>
          <a:ln w="9525">
            <a:noFill/>
            <a:miter lim="800000"/>
            <a:headEnd/>
            <a:tailEnd/>
          </a:ln>
          <a:effectLst/>
        </p:spPr>
      </p:pic>
      <p:sp>
        <p:nvSpPr>
          <p:cNvPr id="11267" name="Rectangle 3"/>
          <p:cNvSpPr>
            <a:spLocks noChangeArrowheads="1"/>
          </p:cNvSpPr>
          <p:nvPr/>
        </p:nvSpPr>
        <p:spPr bwMode="auto">
          <a:xfrm>
            <a:off x="5105400" y="3357563"/>
            <a:ext cx="4038600" cy="3106737"/>
          </a:xfrm>
          <a:prstGeom prst="rect">
            <a:avLst/>
          </a:prstGeom>
          <a:solidFill>
            <a:srgbClr val="FFCCFF"/>
          </a:solidFill>
          <a:ln w="9525">
            <a:noFill/>
            <a:miter lim="800000"/>
            <a:headEnd/>
            <a:tailEnd/>
          </a:ln>
          <a:effectLst/>
        </p:spPr>
        <p:txBody>
          <a:bodyPr anchor="ctr">
            <a:spAutoFit/>
          </a:bodyPr>
          <a:lstStyle/>
          <a:p>
            <a:pPr eaLnBrk="1" hangingPunct="1"/>
            <a:r>
              <a:rPr lang="uk-UA" altLang="ru-RU" sz="2200" b="1">
                <a:solidFill>
                  <a:srgbClr val="006600"/>
                </a:solidFill>
              </a:rPr>
              <a:t>З 3 травня 1946 року по 12 листопада 1948 року Міжнародний трибунал у місті Токіо розглянув справи 28 головних японських злочинців. Семеро з них були засуджені до смертної кари через повішення. </a:t>
            </a:r>
          </a:p>
        </p:txBody>
      </p:sp>
      <p:pic>
        <p:nvPicPr>
          <p:cNvPr id="11268" name="Picture 4" descr="File:IMTFE court chamber.jpg">
            <a:hlinkClick r:id="rId3"/>
          </p:cNvPr>
          <p:cNvPicPr>
            <a:picLocks noChangeAspect="1" noChangeArrowheads="1"/>
          </p:cNvPicPr>
          <p:nvPr/>
        </p:nvPicPr>
        <p:blipFill>
          <a:blip r:embed="rId4" cstate="print"/>
          <a:srcRect/>
          <a:stretch>
            <a:fillRect/>
          </a:stretch>
        </p:blipFill>
        <p:spPr bwMode="auto">
          <a:xfrm>
            <a:off x="4381500" y="0"/>
            <a:ext cx="4762500" cy="3276600"/>
          </a:xfrm>
          <a:prstGeom prst="rect">
            <a:avLst/>
          </a:prstGeom>
          <a:noFill/>
          <a:ln w="9525">
            <a:noFill/>
            <a:miter lim="800000"/>
            <a:headEnd/>
            <a:tailEnd/>
          </a:ln>
        </p:spPr>
      </p:pic>
      <p:pic>
        <p:nvPicPr>
          <p:cNvPr id="11269" name="Picture 5" descr="File:IMTFE defendants.jpg">
            <a:hlinkClick r:id="rId5"/>
          </p:cNvPr>
          <p:cNvPicPr>
            <a:picLocks noChangeAspect="1" noChangeArrowheads="1"/>
          </p:cNvPicPr>
          <p:nvPr/>
        </p:nvPicPr>
        <p:blipFill>
          <a:blip r:embed="rId6" cstate="print"/>
          <a:srcRect/>
          <a:stretch>
            <a:fillRect/>
          </a:stretch>
        </p:blipFill>
        <p:spPr bwMode="auto">
          <a:xfrm>
            <a:off x="0" y="3479800"/>
            <a:ext cx="5029200" cy="337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563563"/>
          </a:xfrm>
        </p:spPr>
        <p:txBody>
          <a:bodyPr rtlCol="0">
            <a:normAutofit fontScale="90000"/>
          </a:bodyPr>
          <a:lstStyle/>
          <a:p>
            <a:pPr fontAlgn="auto">
              <a:spcAft>
                <a:spcPts val="0"/>
              </a:spcAft>
              <a:defRPr/>
            </a:pPr>
            <a:r>
              <a:rPr lang="uk-UA" altLang="ru-RU" sz="3200" dirty="0">
                <a:solidFill>
                  <a:schemeClr val="tx2"/>
                </a:solidFill>
              </a:rPr>
              <a:t>Створення ООН.</a:t>
            </a:r>
            <a:endParaRPr lang="ru-RU" altLang="ru-RU" sz="3200" dirty="0">
              <a:solidFill>
                <a:schemeClr val="tx2"/>
              </a:solidFill>
            </a:endParaRPr>
          </a:p>
        </p:txBody>
      </p:sp>
      <p:sp>
        <p:nvSpPr>
          <p:cNvPr id="12291" name="Text Box 3"/>
          <p:cNvSpPr txBox="1">
            <a:spLocks noChangeArrowheads="1"/>
          </p:cNvSpPr>
          <p:nvPr/>
        </p:nvSpPr>
        <p:spPr bwMode="auto">
          <a:xfrm>
            <a:off x="4724400" y="609600"/>
            <a:ext cx="4267200" cy="3249613"/>
          </a:xfrm>
          <a:prstGeom prst="rect">
            <a:avLst/>
          </a:prstGeom>
          <a:solidFill>
            <a:srgbClr val="FFCCFF"/>
          </a:solidFill>
          <a:ln w="9525">
            <a:noFill/>
            <a:miter lim="800000"/>
            <a:headEnd/>
            <a:tailEnd/>
          </a:ln>
          <a:effectLst/>
        </p:spPr>
        <p:txBody>
          <a:bodyPr>
            <a:spAutoFit/>
          </a:bodyPr>
          <a:lstStyle/>
          <a:p>
            <a:pPr eaLnBrk="1" hangingPunct="1">
              <a:spcBef>
                <a:spcPct val="50000"/>
              </a:spcBef>
            </a:pPr>
            <a:r>
              <a:rPr lang="uk-UA" altLang="ru-RU" sz="2300">
                <a:solidFill>
                  <a:srgbClr val="006600"/>
                </a:solidFill>
              </a:rPr>
              <a:t>Головні проблеми щодо створення всесвітньої організації безпеки узгоджено в 1944 році в Думбартон-Оксі (США). Учасники: США, СРСР, Великобританія, Китай. Положення конференції лягли в основу Устава ООН.</a:t>
            </a:r>
            <a:endParaRPr lang="ru-RU" altLang="ru-RU" sz="2300">
              <a:solidFill>
                <a:srgbClr val="006600"/>
              </a:solidFill>
            </a:endParaRPr>
          </a:p>
        </p:txBody>
      </p:sp>
      <p:pic>
        <p:nvPicPr>
          <p:cNvPr id="12292" name="Picture 4" descr="File:Dumbarton Oaks - house photo with snow.jpg">
            <a:hlinkClick r:id="rId2"/>
          </p:cNvPr>
          <p:cNvPicPr>
            <a:picLocks noChangeAspect="1" noChangeArrowheads="1"/>
          </p:cNvPicPr>
          <p:nvPr/>
        </p:nvPicPr>
        <p:blipFill>
          <a:blip r:embed="rId3" cstate="print"/>
          <a:srcRect/>
          <a:stretch>
            <a:fillRect/>
          </a:stretch>
        </p:blipFill>
        <p:spPr bwMode="auto">
          <a:xfrm>
            <a:off x="228600" y="609600"/>
            <a:ext cx="4419600" cy="3070225"/>
          </a:xfrm>
          <a:prstGeom prst="rect">
            <a:avLst/>
          </a:prstGeom>
          <a:noFill/>
          <a:ln w="9525">
            <a:noFill/>
            <a:miter lim="800000"/>
            <a:headEnd/>
            <a:tailEnd/>
          </a:ln>
        </p:spPr>
      </p:pic>
      <p:pic>
        <p:nvPicPr>
          <p:cNvPr id="12293" name="Picture 6" descr="Fichier:Yalta livadiapalace.jpg">
            <a:hlinkClick r:id="rId4"/>
          </p:cNvPr>
          <p:cNvPicPr>
            <a:picLocks noChangeAspect="1" noChangeArrowheads="1"/>
          </p:cNvPicPr>
          <p:nvPr/>
        </p:nvPicPr>
        <p:blipFill>
          <a:blip r:embed="rId5" cstate="print"/>
          <a:srcRect/>
          <a:stretch>
            <a:fillRect/>
          </a:stretch>
        </p:blipFill>
        <p:spPr bwMode="auto">
          <a:xfrm>
            <a:off x="107950" y="4286250"/>
            <a:ext cx="5688013" cy="2460625"/>
          </a:xfrm>
          <a:prstGeom prst="rect">
            <a:avLst/>
          </a:prstGeom>
          <a:noFill/>
          <a:ln w="9525">
            <a:noFill/>
            <a:miter lim="800000"/>
            <a:headEnd/>
            <a:tailEnd/>
          </a:ln>
        </p:spPr>
      </p:pic>
      <p:sp>
        <p:nvSpPr>
          <p:cNvPr id="12294" name="Text Box 7"/>
          <p:cNvSpPr txBox="1">
            <a:spLocks noChangeArrowheads="1"/>
          </p:cNvSpPr>
          <p:nvPr/>
        </p:nvSpPr>
        <p:spPr bwMode="auto">
          <a:xfrm>
            <a:off x="5795963" y="4005263"/>
            <a:ext cx="3240087" cy="2547937"/>
          </a:xfrm>
          <a:prstGeom prst="rect">
            <a:avLst/>
          </a:prstGeom>
          <a:solidFill>
            <a:srgbClr val="FFCCFF"/>
          </a:solidFill>
          <a:ln w="9525">
            <a:noFill/>
            <a:miter lim="800000"/>
            <a:headEnd/>
            <a:tailEnd/>
          </a:ln>
          <a:effectLst/>
        </p:spPr>
        <p:txBody>
          <a:bodyPr>
            <a:spAutoFit/>
          </a:bodyPr>
          <a:lstStyle/>
          <a:p>
            <a:pPr eaLnBrk="1" hangingPunct="1">
              <a:spcBef>
                <a:spcPct val="50000"/>
              </a:spcBef>
            </a:pPr>
            <a:r>
              <a:rPr lang="uk-UA" altLang="ru-RU" sz="2300">
                <a:solidFill>
                  <a:srgbClr val="006600"/>
                </a:solidFill>
              </a:rPr>
              <a:t>Під час Кримської конференції у Раді Безпеки було вирішено питання про порядок голосування та про склад членів організації.</a:t>
            </a:r>
            <a:endParaRPr lang="ru-RU" altLang="ru-RU" sz="2300">
              <a:solidFill>
                <a:srgbClr val="0066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 y="152400"/>
            <a:ext cx="8839200" cy="4968875"/>
          </a:xfrm>
          <a:prstGeom prst="rect">
            <a:avLst/>
          </a:prstGeom>
          <a:solidFill>
            <a:srgbClr val="FFCCFF"/>
          </a:solidFill>
          <a:ln w="9525">
            <a:noFill/>
            <a:miter lim="800000"/>
            <a:headEnd/>
            <a:tailEnd/>
          </a:ln>
          <a:effectLst/>
        </p:spPr>
        <p:txBody>
          <a:bodyPr>
            <a:spAutoFit/>
          </a:bodyPr>
          <a:lstStyle/>
          <a:p>
            <a:pPr eaLnBrk="1" hangingPunct="1"/>
            <a:r>
              <a:rPr lang="ru-RU" altLang="ru-RU" sz="2000" b="1">
                <a:solidFill>
                  <a:srgbClr val="006600"/>
                </a:solidFill>
              </a:rPr>
              <a:t>Конференція в Сан-Франциско проходила з 25 квітня по 26 червня 1945 р. На ній був прийнятий Статут ООН, що був підтриманий 50 країнами. 24 жовтня 1945 р. Статут набрав чинності. Цей день вважається днем ООН. Статут проголошував рівноправність всіх людей, повагу прав людини й основних свобод. </a:t>
            </a:r>
          </a:p>
          <a:p>
            <a:pPr eaLnBrk="1" hangingPunct="1"/>
            <a:r>
              <a:rPr lang="ru-RU" altLang="ru-RU" sz="2000" b="1">
                <a:solidFill>
                  <a:srgbClr val="006600"/>
                </a:solidFill>
              </a:rPr>
              <a:t>Метою діяльності організації є підтримання і зміцнення миру і міжнародної безпеки та розвиток співробітництва між державами світу.</a:t>
            </a:r>
          </a:p>
          <a:p>
            <a:pPr eaLnBrk="1" hangingPunct="1"/>
            <a:r>
              <a:rPr lang="ru-RU" altLang="ru-RU" sz="2000" b="1">
                <a:solidFill>
                  <a:srgbClr val="006600"/>
                </a:solidFill>
              </a:rPr>
              <a:t>Головні органи ООН (штаб-квартира знаходиться у Нью-Йорку): </a:t>
            </a:r>
          </a:p>
          <a:p>
            <a:pPr eaLnBrk="1" hangingPunct="1">
              <a:buFont typeface="Wingdings" pitchFamily="2" charset="2"/>
              <a:buChar char="Ø"/>
            </a:pPr>
            <a:r>
              <a:rPr lang="ru-RU" altLang="ru-RU" sz="2000" b="1">
                <a:solidFill>
                  <a:srgbClr val="006600"/>
                </a:solidFill>
              </a:rPr>
              <a:t>Генеральна Асамблея (ГА), </a:t>
            </a:r>
          </a:p>
          <a:p>
            <a:pPr eaLnBrk="1" hangingPunct="1">
              <a:buFont typeface="Wingdings" pitchFamily="2" charset="2"/>
              <a:buChar char="Ø"/>
            </a:pPr>
            <a:r>
              <a:rPr lang="ru-RU" altLang="ru-RU" sz="2000" b="1">
                <a:solidFill>
                  <a:srgbClr val="006600"/>
                </a:solidFill>
              </a:rPr>
              <a:t>Рада Безпеки (РБ), </a:t>
            </a:r>
          </a:p>
          <a:p>
            <a:pPr eaLnBrk="1" hangingPunct="1">
              <a:buFont typeface="Wingdings" pitchFamily="2" charset="2"/>
              <a:buChar char="Ø"/>
            </a:pPr>
            <a:r>
              <a:rPr lang="ru-RU" altLang="ru-RU" sz="2000" b="1">
                <a:solidFill>
                  <a:srgbClr val="006600"/>
                </a:solidFill>
              </a:rPr>
              <a:t>Секретаріат (генеральний секретар обирається Генеральною Асамблеєю за рекомендацією Ради Безпеки на 5 років), </a:t>
            </a:r>
          </a:p>
          <a:p>
            <a:pPr eaLnBrk="1" hangingPunct="1">
              <a:buFont typeface="Wingdings" pitchFamily="2" charset="2"/>
              <a:buChar char="Ø"/>
            </a:pPr>
            <a:r>
              <a:rPr lang="ru-RU" altLang="ru-RU" sz="2000" b="1">
                <a:solidFill>
                  <a:srgbClr val="006600"/>
                </a:solidFill>
              </a:rPr>
              <a:t>Міжнародний Суд, </a:t>
            </a:r>
          </a:p>
          <a:p>
            <a:pPr eaLnBrk="1" hangingPunct="1">
              <a:buFont typeface="Wingdings" pitchFamily="2" charset="2"/>
              <a:buChar char="Ø"/>
            </a:pPr>
            <a:r>
              <a:rPr lang="ru-RU" altLang="ru-RU" sz="2000" b="1">
                <a:solidFill>
                  <a:srgbClr val="006600"/>
                </a:solidFill>
              </a:rPr>
              <a:t>Економічна і Соціальна Рада; </a:t>
            </a:r>
          </a:p>
          <a:p>
            <a:pPr eaLnBrk="1" hangingPunct="1">
              <a:buFont typeface="Wingdings" pitchFamily="2" charset="2"/>
              <a:buChar char="Ø"/>
            </a:pPr>
            <a:r>
              <a:rPr lang="ru-RU" altLang="ru-RU" sz="2000" b="1">
                <a:solidFill>
                  <a:srgbClr val="006600"/>
                </a:solidFill>
              </a:rPr>
              <a:t>Рада з Опіки.</a:t>
            </a:r>
          </a:p>
        </p:txBody>
      </p:sp>
      <p:pic>
        <p:nvPicPr>
          <p:cNvPr id="13315" name="Picture 3" descr="Файл:Flag of the United Nations.svg">
            <a:hlinkClick r:id="rId2"/>
          </p:cNvPr>
          <p:cNvPicPr>
            <a:picLocks noChangeAspect="1" noChangeArrowheads="1"/>
          </p:cNvPicPr>
          <p:nvPr/>
        </p:nvPicPr>
        <p:blipFill>
          <a:blip r:embed="rId3" cstate="print"/>
          <a:srcRect/>
          <a:stretch>
            <a:fillRect/>
          </a:stretch>
        </p:blipFill>
        <p:spPr bwMode="auto">
          <a:xfrm>
            <a:off x="6096000" y="4800600"/>
            <a:ext cx="2819400" cy="1878013"/>
          </a:xfrm>
          <a:prstGeom prst="rect">
            <a:avLst/>
          </a:prstGeom>
          <a:noFill/>
          <a:ln w="9525">
            <a:noFill/>
            <a:miter lim="800000"/>
            <a:headEnd/>
            <a:tailEnd/>
          </a:ln>
        </p:spPr>
      </p:pic>
      <p:sp>
        <p:nvSpPr>
          <p:cNvPr id="13316" name="Text Box 4"/>
          <p:cNvSpPr txBox="1">
            <a:spLocks noChangeArrowheads="1"/>
          </p:cNvSpPr>
          <p:nvPr/>
        </p:nvSpPr>
        <p:spPr bwMode="auto">
          <a:xfrm>
            <a:off x="250825" y="5157788"/>
            <a:ext cx="5562600" cy="1463675"/>
          </a:xfrm>
          <a:prstGeom prst="rect">
            <a:avLst/>
          </a:prstGeom>
          <a:solidFill>
            <a:srgbClr val="FFCCFF"/>
          </a:solidFill>
          <a:ln w="9525">
            <a:noFill/>
            <a:miter lim="800000"/>
            <a:headEnd/>
            <a:tailEnd/>
          </a:ln>
          <a:effectLst/>
        </p:spPr>
        <p:txBody>
          <a:bodyPr>
            <a:spAutoFit/>
          </a:bodyPr>
          <a:lstStyle/>
          <a:p>
            <a:pPr eaLnBrk="1" hangingPunct="1">
              <a:spcBef>
                <a:spcPct val="50000"/>
              </a:spcBef>
            </a:pPr>
            <a:r>
              <a:rPr lang="uk-UA" altLang="ru-RU" sz="2000" b="1">
                <a:solidFill>
                  <a:srgbClr val="006600"/>
                </a:solidFill>
              </a:rPr>
              <a:t>Рада Безпеки має 5 постійних членів і 10 “не постійних”.</a:t>
            </a:r>
          </a:p>
          <a:p>
            <a:pPr eaLnBrk="1" hangingPunct="1">
              <a:spcBef>
                <a:spcPct val="50000"/>
              </a:spcBef>
            </a:pPr>
            <a:r>
              <a:rPr lang="uk-UA" altLang="ru-RU" sz="2000" b="1">
                <a:solidFill>
                  <a:srgbClr val="006600"/>
                </a:solidFill>
              </a:rPr>
              <a:t>Генеральна Асамблея збирається 1 раз на рік, з вересня по грудень.</a:t>
            </a:r>
            <a:endParaRPr lang="ru-RU" altLang="ru-RU" sz="2000" b="1">
              <a:solidFill>
                <a:srgbClr val="0066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resident Truman Speaks at Conference, Original caption: 6/28/1945-San Francisco, CA-: After nine weeks of study and debate, the United Nations Conference on International Organization hears President Harry S. Truman deliver the closing address at the last session of the conference.  An honor guard of American servicemen and servicewomen stands in the background, before the flags of the United Nations., © Bettmann/CORBIS, RM, Americans, Armed forces, Auditorium, California, Delegates, Government, Government official, Group, Harry S. Truman, Honor guard, Internationalism, Leader, Males, Many, North America, People, Political leader, President, Prominent persons, Room, San Francisco, San Francisco County, United Nations, United States of America, USA, Whites"/>
          <p:cNvPicPr>
            <a:picLocks noChangeAspect="1" noChangeArrowheads="1"/>
          </p:cNvPicPr>
          <p:nvPr/>
        </p:nvPicPr>
        <p:blipFill>
          <a:blip r:embed="rId2" cstate="print"/>
          <a:srcRect/>
          <a:stretch>
            <a:fillRect/>
          </a:stretch>
        </p:blipFill>
        <p:spPr bwMode="auto">
          <a:xfrm>
            <a:off x="228600" y="152400"/>
            <a:ext cx="4648200" cy="3605213"/>
          </a:xfrm>
          <a:prstGeom prst="rect">
            <a:avLst/>
          </a:prstGeom>
          <a:noFill/>
          <a:ln w="9525">
            <a:noFill/>
            <a:miter lim="800000"/>
            <a:headEnd/>
            <a:tailEnd/>
          </a:ln>
        </p:spPr>
      </p:pic>
      <p:sp>
        <p:nvSpPr>
          <p:cNvPr id="14339" name="Text Box 3"/>
          <p:cNvSpPr txBox="1">
            <a:spLocks noChangeArrowheads="1"/>
          </p:cNvSpPr>
          <p:nvPr/>
        </p:nvSpPr>
        <p:spPr bwMode="auto">
          <a:xfrm>
            <a:off x="228600" y="3733800"/>
            <a:ext cx="3962400" cy="701675"/>
          </a:xfrm>
          <a:prstGeom prst="rect">
            <a:avLst/>
          </a:prstGeom>
          <a:noFill/>
          <a:ln w="9525">
            <a:noFill/>
            <a:miter lim="800000"/>
            <a:headEnd/>
            <a:tailEnd/>
          </a:ln>
          <a:effectLst/>
        </p:spPr>
        <p:txBody>
          <a:bodyPr>
            <a:spAutoFit/>
          </a:bodyPr>
          <a:lstStyle/>
          <a:p>
            <a:pPr eaLnBrk="1" hangingPunct="1">
              <a:spcBef>
                <a:spcPct val="50000"/>
              </a:spcBef>
            </a:pPr>
            <a:r>
              <a:rPr lang="uk-UA" altLang="ru-RU" sz="2000">
                <a:solidFill>
                  <a:schemeClr val="tx2"/>
                </a:solidFill>
              </a:rPr>
              <a:t>Виступ Г.Трумена на Конференції</a:t>
            </a:r>
            <a:endParaRPr lang="ru-RU" altLang="ru-RU" sz="2000">
              <a:solidFill>
                <a:schemeClr val="tx2"/>
              </a:solidFill>
            </a:endParaRPr>
          </a:p>
        </p:txBody>
      </p:sp>
      <p:pic>
        <p:nvPicPr>
          <p:cNvPr id="14340" name="Picture 4" descr="un-charter-signing-1945"/>
          <p:cNvPicPr>
            <a:picLocks noChangeAspect="1" noChangeArrowheads="1"/>
          </p:cNvPicPr>
          <p:nvPr/>
        </p:nvPicPr>
        <p:blipFill>
          <a:blip r:embed="rId3" cstate="print"/>
          <a:srcRect/>
          <a:stretch>
            <a:fillRect/>
          </a:stretch>
        </p:blipFill>
        <p:spPr bwMode="auto">
          <a:xfrm>
            <a:off x="4267200" y="2895600"/>
            <a:ext cx="4762500" cy="3781425"/>
          </a:xfrm>
          <a:prstGeom prst="rect">
            <a:avLst/>
          </a:prstGeom>
          <a:noFill/>
          <a:ln w="9525">
            <a:noFill/>
            <a:miter lim="800000"/>
            <a:headEnd/>
            <a:tailEnd/>
          </a:ln>
        </p:spPr>
      </p:pic>
      <p:sp>
        <p:nvSpPr>
          <p:cNvPr id="14341" name="Text Box 5"/>
          <p:cNvSpPr txBox="1">
            <a:spLocks noChangeArrowheads="1"/>
          </p:cNvSpPr>
          <p:nvPr/>
        </p:nvSpPr>
        <p:spPr bwMode="auto">
          <a:xfrm>
            <a:off x="2425700" y="5970588"/>
            <a:ext cx="1752600" cy="701675"/>
          </a:xfrm>
          <a:prstGeom prst="rect">
            <a:avLst/>
          </a:prstGeom>
          <a:noFill/>
          <a:ln w="9525">
            <a:noFill/>
            <a:miter lim="800000"/>
            <a:headEnd/>
            <a:tailEnd/>
          </a:ln>
          <a:effectLst/>
        </p:spPr>
        <p:txBody>
          <a:bodyPr>
            <a:spAutoFit/>
          </a:bodyPr>
          <a:lstStyle/>
          <a:p>
            <a:pPr eaLnBrk="1" hangingPunct="1">
              <a:spcBef>
                <a:spcPct val="50000"/>
              </a:spcBef>
            </a:pPr>
            <a:r>
              <a:rPr lang="uk-UA" altLang="ru-RU" sz="2000">
                <a:solidFill>
                  <a:schemeClr val="tx2"/>
                </a:solidFill>
              </a:rPr>
              <a:t>Підписання Уставу ООН</a:t>
            </a:r>
            <a:endParaRPr lang="ru-RU" altLang="ru-RU" sz="2000">
              <a:solidFill>
                <a:schemeClr val="tx2"/>
              </a:solidFill>
            </a:endParaRPr>
          </a:p>
        </p:txBody>
      </p:sp>
      <p:pic>
        <p:nvPicPr>
          <p:cNvPr id="14342" name="Picture 6" descr="United Nations Conference on International Organization"/>
          <p:cNvPicPr>
            <a:picLocks noChangeAspect="1" noChangeArrowheads="1"/>
          </p:cNvPicPr>
          <p:nvPr/>
        </p:nvPicPr>
        <p:blipFill>
          <a:blip r:embed="rId4" cstate="print"/>
          <a:srcRect/>
          <a:stretch>
            <a:fillRect/>
          </a:stretch>
        </p:blipFill>
        <p:spPr bwMode="auto">
          <a:xfrm>
            <a:off x="5105400" y="152400"/>
            <a:ext cx="3895725" cy="304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0"/>
            <a:ext cx="9144000" cy="1143000"/>
          </a:xfrm>
        </p:spPr>
        <p:txBody>
          <a:bodyPr/>
          <a:lstStyle/>
          <a:p>
            <a:r>
              <a:rPr lang="uk-UA" altLang="ru-RU" sz="3200" smtClean="0">
                <a:solidFill>
                  <a:schemeClr val="tx2"/>
                </a:solidFill>
              </a:rPr>
              <a:t>Мирні договори з колишніми союзниками Німеччини у війні.</a:t>
            </a:r>
            <a:endParaRPr lang="ru-RU" altLang="ru-RU" sz="3200" smtClean="0">
              <a:solidFill>
                <a:schemeClr val="tx2"/>
              </a:solidFill>
            </a:endParaRPr>
          </a:p>
        </p:txBody>
      </p:sp>
      <p:sp>
        <p:nvSpPr>
          <p:cNvPr id="15363" name="Text Box 3"/>
          <p:cNvSpPr txBox="1">
            <a:spLocks noChangeArrowheads="1"/>
          </p:cNvSpPr>
          <p:nvPr/>
        </p:nvSpPr>
        <p:spPr bwMode="auto">
          <a:xfrm>
            <a:off x="152400" y="1135063"/>
            <a:ext cx="8991600" cy="5387975"/>
          </a:xfrm>
          <a:prstGeom prst="rect">
            <a:avLst/>
          </a:prstGeom>
          <a:solidFill>
            <a:srgbClr val="FFCCFF"/>
          </a:solidFill>
          <a:ln w="9525">
            <a:noFill/>
            <a:miter lim="800000"/>
            <a:headEnd/>
            <a:tailEnd/>
          </a:ln>
          <a:effectLst/>
        </p:spPr>
        <p:txBody>
          <a:bodyPr>
            <a:spAutoFit/>
          </a:bodyPr>
          <a:lstStyle/>
          <a:p>
            <a:pPr eaLnBrk="1" hangingPunct="1"/>
            <a:r>
              <a:rPr lang="uk-UA" altLang="ru-RU" b="1">
                <a:solidFill>
                  <a:srgbClr val="006600"/>
                </a:solidFill>
              </a:rPr>
              <a:t>10 лютого 1947 року було підписано мирні договори з колишніми союзниками Німеччини. Структура договорів була схожа для всіх країн. Вони складалися з блоків:</a:t>
            </a:r>
          </a:p>
          <a:p>
            <a:pPr eaLnBrk="1" hangingPunct="1"/>
            <a:endParaRPr lang="uk-UA" altLang="ru-RU" sz="1000" b="1">
              <a:solidFill>
                <a:srgbClr val="006600"/>
              </a:solidFill>
            </a:endParaRPr>
          </a:p>
          <a:p>
            <a:pPr eaLnBrk="1" hangingPunct="1"/>
            <a:r>
              <a:rPr lang="uk-UA" altLang="ru-RU" sz="3200" b="1">
                <a:solidFill>
                  <a:srgbClr val="006600"/>
                </a:solidFill>
              </a:rPr>
              <a:t>Політичний блок.</a:t>
            </a:r>
          </a:p>
          <a:p>
            <a:pPr eaLnBrk="1" hangingPunct="1"/>
            <a:r>
              <a:rPr lang="uk-UA" altLang="ru-RU" b="1">
                <a:solidFill>
                  <a:srgbClr val="006600"/>
                </a:solidFill>
              </a:rPr>
              <a:t>Зміст блоку - підготовка країн до демократичних перетворень і заборона нацистських організацій в цих країнах.</a:t>
            </a:r>
          </a:p>
          <a:p>
            <a:pPr eaLnBrk="1" hangingPunct="1"/>
            <a:endParaRPr lang="uk-UA" altLang="ru-RU" sz="1000" b="1">
              <a:solidFill>
                <a:srgbClr val="006600"/>
              </a:solidFill>
            </a:endParaRPr>
          </a:p>
          <a:p>
            <a:pPr eaLnBrk="1" hangingPunct="1"/>
            <a:r>
              <a:rPr lang="uk-UA" altLang="ru-RU" sz="3200" b="1">
                <a:solidFill>
                  <a:srgbClr val="006600"/>
                </a:solidFill>
              </a:rPr>
              <a:t>Військовий блок.</a:t>
            </a:r>
          </a:p>
          <a:p>
            <a:pPr eaLnBrk="1" hangingPunct="1"/>
            <a:r>
              <a:rPr lang="uk-UA" altLang="ru-RU" b="1">
                <a:solidFill>
                  <a:srgbClr val="006600"/>
                </a:solidFill>
              </a:rPr>
              <a:t>Було вирішено, що протягом 3 місяців, війська, що окупували ці країни, мали бути виведені. Для кожної країни окремо визначалися кількість і якісний склад збройних сил. Наприклад, чисельність армії Італії обмежувалася 250 тис. солдатів і офіцерів.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TotalTime>
  <Words>1353</Words>
  <Application>Microsoft Office PowerPoint</Application>
  <PresentationFormat>Экран (4:3)</PresentationFormat>
  <Paragraphs>81</Paragraphs>
  <Slides>18</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5" baseType="lpstr">
      <vt:lpstr>Arial</vt:lpstr>
      <vt:lpstr>Trebuchet MS</vt:lpstr>
      <vt:lpstr>Wingdings 3</vt:lpstr>
      <vt:lpstr>Calibri</vt:lpstr>
      <vt:lpstr>Wingdings</vt:lpstr>
      <vt:lpstr>Грань</vt:lpstr>
      <vt:lpstr>Диаграмма Microsoft Office Excel</vt:lpstr>
      <vt:lpstr>Світ після Другої світової війни. </vt:lpstr>
      <vt:lpstr>Зміни у світі внаслідок Другої світової війни.</vt:lpstr>
      <vt:lpstr>Слайд 3</vt:lpstr>
      <vt:lpstr>Слайд 4</vt:lpstr>
      <vt:lpstr>Слайд 5</vt:lpstr>
      <vt:lpstr>Створення ООН.</vt:lpstr>
      <vt:lpstr>Слайд 7</vt:lpstr>
      <vt:lpstr>Слайд 8</vt:lpstr>
      <vt:lpstr>Мирні договори з колишніми союзниками Німеччини у війні.</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Світ після Другої світової війни.</dc:title>
  <dc:creator>user</dc:creator>
  <cp:lastModifiedBy>user</cp:lastModifiedBy>
  <cp:revision>6</cp:revision>
  <cp:lastPrinted>1601-01-01T00:00:00Z</cp:lastPrinted>
  <dcterms:created xsi:type="dcterms:W3CDTF">2009-07-07T15:34:18Z</dcterms:created>
  <dcterms:modified xsi:type="dcterms:W3CDTF">2023-09-27T17:31:48Z</dcterms:modified>
</cp:coreProperties>
</file>