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7" r:id="rId2"/>
    <p:sldId id="300" r:id="rId3"/>
    <p:sldId id="301" r:id="rId4"/>
    <p:sldId id="337" r:id="rId5"/>
    <p:sldId id="338" r:id="rId6"/>
    <p:sldId id="339" r:id="rId7"/>
    <p:sldId id="340" r:id="rId8"/>
    <p:sldId id="260" r:id="rId9"/>
    <p:sldId id="341" r:id="rId10"/>
    <p:sldId id="302" r:id="rId11"/>
    <p:sldId id="342" r:id="rId12"/>
    <p:sldId id="343" r:id="rId13"/>
    <p:sldId id="344" r:id="rId14"/>
    <p:sldId id="345" r:id="rId15"/>
    <p:sldId id="347" r:id="rId16"/>
    <p:sldId id="346" r:id="rId17"/>
    <p:sldId id="311" r:id="rId18"/>
    <p:sldId id="348" r:id="rId19"/>
    <p:sldId id="285" r:id="rId20"/>
  </p:sldIdLst>
  <p:sldSz cx="7561263" cy="5364163"/>
  <p:notesSz cx="6858000" cy="9144000"/>
  <p:defaultTextStyle>
    <a:defPPr>
      <a:defRPr lang="ru-RU"/>
    </a:defPPr>
    <a:lvl1pPr marL="0" algn="l" defTabSz="7385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69280" algn="l" defTabSz="7385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38561" algn="l" defTabSz="7385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07841" algn="l" defTabSz="7385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77122" algn="l" defTabSz="7385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46402" algn="l" defTabSz="7385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15683" algn="l" defTabSz="7385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84963" algn="l" defTabSz="7385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54244" algn="l" defTabSz="7385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0F294"/>
    <a:srgbClr val="CC66FF"/>
    <a:srgbClr val="800000"/>
    <a:srgbClr val="006600"/>
    <a:srgbClr val="009900"/>
    <a:srgbClr val="808000"/>
    <a:srgbClr val="FF7C80"/>
    <a:srgbClr val="00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69" autoAdjust="0"/>
  </p:normalViewPr>
  <p:slideViewPr>
    <p:cSldViewPr>
      <p:cViewPr varScale="1">
        <p:scale>
          <a:sx n="88" d="100"/>
          <a:sy n="88" d="100"/>
        </p:scale>
        <p:origin x="-1314" y="-108"/>
      </p:cViewPr>
      <p:guideLst>
        <p:guide orient="horz" pos="1690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BC568-63B5-42C8-A97A-B8310C4BF763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685800"/>
            <a:ext cx="483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89096-D9C0-4B16-B3FE-67059DAF0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5786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85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9280" algn="l" defTabSz="7385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8561" algn="l" defTabSz="7385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07841" algn="l" defTabSz="7385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77122" algn="l" defTabSz="7385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46402" algn="l" defTabSz="7385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5683" algn="l" defTabSz="7385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84963" algn="l" defTabSz="7385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54244" algn="l" defTabSz="7385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Офіційна назва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89096-D9C0-4B16-B3FE-67059DAF06B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193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F16CC-2FAB-4B84-BE7E-A94BAB2D69F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2899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16213" y="0"/>
            <a:ext cx="8213142" cy="5364163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771736" y="-16826"/>
            <a:ext cx="3042297" cy="490568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844383" y="-16825"/>
            <a:ext cx="2898484" cy="18090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4066" y="2118505"/>
            <a:ext cx="2739846" cy="1331389"/>
          </a:xfrm>
        </p:spPr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4066" y="3458063"/>
            <a:ext cx="2736908" cy="986034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424242"/>
                </a:solidFill>
              </a:defRPr>
            </a:lvl1pPr>
            <a:lvl2pPr marL="36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8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7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7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6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15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84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5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18514" y="1186427"/>
            <a:ext cx="1764295" cy="587399"/>
          </a:xfrm>
        </p:spPr>
        <p:txBody>
          <a:bodyPr anchor="b"/>
          <a:lstStyle>
            <a:lvl1pPr algn="l">
              <a:defRPr sz="1900"/>
            </a:lvl1pPr>
          </a:lstStyle>
          <a:p>
            <a:fld id="{B4C71EC6-210F-42DE-9C53-41977AD35B3D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3845866" y="4762110"/>
            <a:ext cx="2898484" cy="639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5533" y="4474021"/>
            <a:ext cx="2341471" cy="285592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44383" y="4474021"/>
            <a:ext cx="532254" cy="2855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3845866" y="4762110"/>
            <a:ext cx="2898484" cy="639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1916" y="805756"/>
            <a:ext cx="1227509" cy="3739070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0981" y="805756"/>
            <a:ext cx="4484914" cy="373907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786" y="2268959"/>
            <a:ext cx="5488587" cy="1065382"/>
          </a:xfrm>
        </p:spPr>
        <p:txBody>
          <a:bodyPr anchor="b"/>
          <a:lstStyle>
            <a:lvl1pPr algn="l"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0786" y="3337702"/>
            <a:ext cx="5488586" cy="1189231"/>
          </a:xfrm>
        </p:spPr>
        <p:txBody>
          <a:bodyPr anchor="t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92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3856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0784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7712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4640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1568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8496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5424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27.09.2023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27.09.2023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61984" y="1809511"/>
            <a:ext cx="2827912" cy="27321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41122" y="1809510"/>
            <a:ext cx="2827912" cy="27321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8" y="1811527"/>
            <a:ext cx="2527986" cy="500406"/>
          </a:xfrm>
        </p:spPr>
        <p:txBody>
          <a:bodyPr anchor="b"/>
          <a:lstStyle>
            <a:lvl1pPr marL="0" indent="0">
              <a:buNone/>
              <a:defRPr sz="1900" b="1">
                <a:solidFill>
                  <a:schemeClr val="accent1"/>
                </a:solidFill>
              </a:defRPr>
            </a:lvl1pPr>
            <a:lvl2pPr marL="369280" indent="0">
              <a:buNone/>
              <a:defRPr sz="1600" b="1"/>
            </a:lvl2pPr>
            <a:lvl3pPr marL="738561" indent="0">
              <a:buNone/>
              <a:defRPr sz="1500" b="1"/>
            </a:lvl3pPr>
            <a:lvl4pPr marL="1107841" indent="0">
              <a:buNone/>
              <a:defRPr sz="1300" b="1"/>
            </a:lvl4pPr>
            <a:lvl5pPr marL="1477122" indent="0">
              <a:buNone/>
              <a:defRPr sz="1300" b="1"/>
            </a:lvl5pPr>
            <a:lvl6pPr marL="1846402" indent="0">
              <a:buNone/>
              <a:defRPr sz="1300" b="1"/>
            </a:lvl6pPr>
            <a:lvl7pPr marL="2215683" indent="0">
              <a:buNone/>
              <a:defRPr sz="1300" b="1"/>
            </a:lvl7pPr>
            <a:lvl8pPr marL="2584963" indent="0">
              <a:buNone/>
              <a:defRPr sz="1300" b="1"/>
            </a:lvl8pPr>
            <a:lvl9pPr marL="295424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1409" y="2326735"/>
            <a:ext cx="2827912" cy="2218092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44338" y="1811528"/>
            <a:ext cx="2526802" cy="500406"/>
          </a:xfrm>
        </p:spPr>
        <p:txBody>
          <a:bodyPr anchor="b"/>
          <a:lstStyle>
            <a:lvl1pPr marL="0" indent="0">
              <a:buNone/>
              <a:defRPr sz="1900" b="1">
                <a:solidFill>
                  <a:schemeClr val="accent1"/>
                </a:solidFill>
              </a:defRPr>
            </a:lvl1pPr>
            <a:lvl2pPr marL="369280" indent="0">
              <a:buNone/>
              <a:defRPr sz="1600" b="1"/>
            </a:lvl2pPr>
            <a:lvl3pPr marL="738561" indent="0">
              <a:buNone/>
              <a:defRPr sz="1500" b="1"/>
            </a:lvl3pPr>
            <a:lvl4pPr marL="1107841" indent="0">
              <a:buNone/>
              <a:defRPr sz="1300" b="1"/>
            </a:lvl4pPr>
            <a:lvl5pPr marL="1477122" indent="0">
              <a:buNone/>
              <a:defRPr sz="1300" b="1"/>
            </a:lvl5pPr>
            <a:lvl6pPr marL="1846402" indent="0">
              <a:buNone/>
              <a:defRPr sz="1300" b="1"/>
            </a:lvl6pPr>
            <a:lvl7pPr marL="2215683" indent="0">
              <a:buNone/>
              <a:defRPr sz="1300" b="1"/>
            </a:lvl7pPr>
            <a:lvl8pPr marL="2584963" indent="0">
              <a:buNone/>
              <a:defRPr sz="1300" b="1"/>
            </a:lvl8pPr>
            <a:lvl9pPr marL="295424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122" y="2326735"/>
            <a:ext cx="2827912" cy="2218092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27.09.2023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16213" y="0"/>
            <a:ext cx="8213142" cy="5364163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771736" y="-16826"/>
            <a:ext cx="3042297" cy="490568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844383" y="-16824"/>
            <a:ext cx="2898484" cy="4880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48826" y="470779"/>
            <a:ext cx="2945665" cy="441807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551" y="669955"/>
            <a:ext cx="2555515" cy="4028781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3845866" y="4762110"/>
            <a:ext cx="2898484" cy="639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38059" y="4477829"/>
            <a:ext cx="2888945" cy="285592"/>
          </a:xfrm>
        </p:spPr>
        <p:txBody>
          <a:bodyPr>
            <a:norm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9414" y="2078582"/>
            <a:ext cx="2732583" cy="1144443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16734" y="3235857"/>
            <a:ext cx="2727797" cy="1187268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424242"/>
                </a:solidFill>
              </a:defRPr>
            </a:lvl1pPr>
            <a:lvl2pPr marL="369280" indent="0">
              <a:buNone/>
              <a:defRPr sz="1000"/>
            </a:lvl2pPr>
            <a:lvl3pPr marL="738561" indent="0">
              <a:buNone/>
              <a:defRPr sz="800"/>
            </a:lvl3pPr>
            <a:lvl4pPr marL="1107841" indent="0">
              <a:buNone/>
              <a:defRPr sz="700"/>
            </a:lvl4pPr>
            <a:lvl5pPr marL="1477122" indent="0">
              <a:buNone/>
              <a:defRPr sz="700"/>
            </a:lvl5pPr>
            <a:lvl6pPr marL="1846402" indent="0">
              <a:buNone/>
              <a:defRPr sz="700"/>
            </a:lvl6pPr>
            <a:lvl7pPr marL="2215683" indent="0">
              <a:buNone/>
              <a:defRPr sz="700"/>
            </a:lvl7pPr>
            <a:lvl8pPr marL="2584963" indent="0">
              <a:buNone/>
              <a:defRPr sz="700"/>
            </a:lvl8pPr>
            <a:lvl9pPr marL="2954244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16213" y="0"/>
            <a:ext cx="8213142" cy="5364163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3771736" y="-16826"/>
            <a:ext cx="3042297" cy="490568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844383" y="-16824"/>
            <a:ext cx="2898484" cy="4880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748826" y="470779"/>
            <a:ext cx="2945665" cy="4418078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845866" y="4762110"/>
            <a:ext cx="2898484" cy="639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4941" y="2081295"/>
            <a:ext cx="2729616" cy="1144355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1217" y="542670"/>
            <a:ext cx="2778105" cy="4277026"/>
          </a:xfrm>
        </p:spPr>
        <p:txBody>
          <a:bodyPr/>
          <a:lstStyle>
            <a:lvl1pPr marL="0" indent="0">
              <a:buNone/>
              <a:defRPr sz="2600">
                <a:solidFill>
                  <a:schemeClr val="accent1"/>
                </a:solidFill>
              </a:defRPr>
            </a:lvl1pPr>
            <a:lvl2pPr marL="369280" indent="0">
              <a:buNone/>
              <a:defRPr sz="2300"/>
            </a:lvl2pPr>
            <a:lvl3pPr marL="738561" indent="0">
              <a:buNone/>
              <a:defRPr sz="1900"/>
            </a:lvl3pPr>
            <a:lvl4pPr marL="1107841" indent="0">
              <a:buNone/>
              <a:defRPr sz="1600"/>
            </a:lvl4pPr>
            <a:lvl5pPr marL="1477122" indent="0">
              <a:buNone/>
              <a:defRPr sz="1600"/>
            </a:lvl5pPr>
            <a:lvl6pPr marL="1846402" indent="0">
              <a:buNone/>
              <a:defRPr sz="1600"/>
            </a:lvl6pPr>
            <a:lvl7pPr marL="2215683" indent="0">
              <a:buNone/>
              <a:defRPr sz="1600"/>
            </a:lvl7pPr>
            <a:lvl8pPr marL="2584963" indent="0">
              <a:buNone/>
              <a:defRPr sz="1600"/>
            </a:lvl8pPr>
            <a:lvl9pPr marL="2954244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15112" y="3232803"/>
            <a:ext cx="2729276" cy="1188564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424242"/>
                </a:solidFill>
              </a:defRPr>
            </a:lvl1pPr>
            <a:lvl2pPr marL="369280" indent="0">
              <a:buNone/>
              <a:defRPr sz="1000"/>
            </a:lvl2pPr>
            <a:lvl3pPr marL="738561" indent="0">
              <a:buNone/>
              <a:defRPr sz="800"/>
            </a:lvl3pPr>
            <a:lvl4pPr marL="1107841" indent="0">
              <a:buNone/>
              <a:defRPr sz="700"/>
            </a:lvl4pPr>
            <a:lvl5pPr marL="1477122" indent="0">
              <a:buNone/>
              <a:defRPr sz="700"/>
            </a:lvl5pPr>
            <a:lvl6pPr marL="1846402" indent="0">
              <a:buNone/>
              <a:defRPr sz="700"/>
            </a:lvl6pPr>
            <a:lvl7pPr marL="2215683" indent="0">
              <a:buNone/>
              <a:defRPr sz="700"/>
            </a:lvl7pPr>
            <a:lvl8pPr marL="2584963" indent="0">
              <a:buNone/>
              <a:defRPr sz="700"/>
            </a:lvl8pPr>
            <a:lvl9pPr marL="2954244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27.09.2023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38059" y="4477829"/>
            <a:ext cx="2888945" cy="285592"/>
          </a:xfrm>
        </p:spPr>
        <p:txBody>
          <a:bodyPr>
            <a:norm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52042" y="0"/>
            <a:ext cx="8213142" cy="5364163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378063" y="260846"/>
            <a:ext cx="6805137" cy="483826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771736" y="-16825"/>
            <a:ext cx="3042297" cy="546932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844383" y="-16824"/>
            <a:ext cx="2898484" cy="4880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2872" y="803814"/>
            <a:ext cx="5808829" cy="894027"/>
          </a:xfrm>
          <a:prstGeom prst="rect">
            <a:avLst/>
          </a:prstGeom>
        </p:spPr>
        <p:txBody>
          <a:bodyPr vert="horz" lIns="73856" tIns="36928" rIns="73856" bIns="36928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874" y="1817505"/>
            <a:ext cx="5604230" cy="2744638"/>
          </a:xfrm>
          <a:prstGeom prst="rect">
            <a:avLst/>
          </a:prstGeom>
        </p:spPr>
        <p:txBody>
          <a:bodyPr vert="horz" lIns="73856" tIns="36928" rIns="73856" bIns="3692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9299" y="175593"/>
            <a:ext cx="1764295" cy="285592"/>
          </a:xfrm>
          <a:prstGeom prst="rect">
            <a:avLst/>
          </a:prstGeom>
        </p:spPr>
        <p:txBody>
          <a:bodyPr vert="horz" lIns="73856" tIns="36928" rIns="73856" bIns="36928" rtlCol="0" anchor="ctr"/>
          <a:lstStyle>
            <a:lvl1pPr algn="r">
              <a:defRPr sz="1000">
                <a:solidFill>
                  <a:srgbClr val="FEFEFE"/>
                </a:solidFill>
              </a:defRPr>
            </a:lvl1pPr>
          </a:lstStyle>
          <a:p>
            <a:pPr defTabSz="732294"/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 defTabSz="732294"/>
              <a:t>27.09.2023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38059" y="4577419"/>
            <a:ext cx="2895964" cy="285592"/>
          </a:xfrm>
          <a:prstGeom prst="rect">
            <a:avLst/>
          </a:prstGeom>
        </p:spPr>
        <p:txBody>
          <a:bodyPr vert="horz" lIns="73856" tIns="36928" rIns="73856" bIns="36928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defTabSz="732294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383" y="175592"/>
            <a:ext cx="1101573" cy="285592"/>
          </a:xfrm>
          <a:prstGeom prst="rect">
            <a:avLst/>
          </a:prstGeom>
        </p:spPr>
        <p:txBody>
          <a:bodyPr vert="horz" lIns="73856" tIns="36928" rIns="73856" bIns="36928" rtlCol="0" anchor="ctr"/>
          <a:lstStyle>
            <a:lvl1pPr algn="l">
              <a:defRPr sz="1000">
                <a:solidFill>
                  <a:srgbClr val="FEFEFE"/>
                </a:solidFill>
              </a:defRPr>
            </a:lvl1pPr>
          </a:lstStyle>
          <a:p>
            <a:pPr defTabSz="732294"/>
            <a:fld id="{B19B0651-EE4F-4900-A07F-96A6BFA9D0F0}" type="slidenum">
              <a:rPr lang="ru-RU" smtClean="0">
                <a:solidFill>
                  <a:prstClr val="black"/>
                </a:solidFill>
              </a:rPr>
              <a:pPr defTabSz="732294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8561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6960" indent="-221568" algn="l" defTabSz="738561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900" kern="1200">
          <a:solidFill>
            <a:schemeClr val="tx2"/>
          </a:solidFill>
          <a:latin typeface="+mn-lt"/>
          <a:ea typeface="+mn-ea"/>
          <a:cs typeface="+mn-cs"/>
        </a:defRPr>
      </a:lvl1pPr>
      <a:lvl2pPr marL="516993" indent="-221568" algn="l" defTabSz="738561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38561" indent="-184640" algn="l" defTabSz="738561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08430" indent="-184640" algn="l" defTabSz="738561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070913" indent="-184640" algn="l" defTabSz="738561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3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26011" indent="-184640" algn="l" defTabSz="738561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100" kern="1200">
          <a:solidFill>
            <a:schemeClr val="tx2"/>
          </a:solidFill>
          <a:latin typeface="+mn-lt"/>
          <a:ea typeface="+mn-ea"/>
          <a:cs typeface="+mn-cs"/>
        </a:defRPr>
      </a:lvl6pPr>
      <a:lvl7pPr marL="1388494" indent="-184640" algn="l" defTabSz="738561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100" kern="1200">
          <a:solidFill>
            <a:schemeClr val="tx2"/>
          </a:solidFill>
          <a:latin typeface="+mn-lt"/>
          <a:ea typeface="+mn-ea"/>
          <a:cs typeface="+mn-cs"/>
        </a:defRPr>
      </a:lvl7pPr>
      <a:lvl8pPr marL="1550978" indent="-184640" algn="l" defTabSz="738561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100" kern="1200">
          <a:solidFill>
            <a:schemeClr val="tx2"/>
          </a:solidFill>
          <a:latin typeface="+mn-lt"/>
          <a:ea typeface="+mn-ea"/>
          <a:cs typeface="+mn-cs"/>
        </a:defRPr>
      </a:lvl8pPr>
      <a:lvl9pPr marL="1713461" indent="-184640" algn="l" defTabSz="738561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1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85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69280" algn="l" defTabSz="7385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8561" algn="l" defTabSz="7385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07841" algn="l" defTabSz="7385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77122" algn="l" defTabSz="7385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46402" algn="l" defTabSz="7385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15683" algn="l" defTabSz="7385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84963" algn="l" defTabSz="7385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54244" algn="l" defTabSz="7385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6255" y="1962001"/>
            <a:ext cx="3141528" cy="898110"/>
          </a:xfrm>
        </p:spPr>
        <p:txBody>
          <a:bodyPr>
            <a:normAutofit/>
          </a:bodyPr>
          <a:lstStyle/>
          <a:p>
            <a:pPr algn="ctr"/>
            <a:r>
              <a:rPr lang="uk-UA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Польща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780631" y="3402161"/>
            <a:ext cx="3024336" cy="1296144"/>
          </a:xfrm>
          <a:noFill/>
        </p:spPr>
        <p:txBody>
          <a:bodyPr>
            <a:normAutofit/>
          </a:bodyPr>
          <a:lstStyle/>
          <a:p>
            <a:pPr algn="ctr" eaLnBrk="1" hangingPunct="1"/>
            <a:endParaRPr lang="ru-RU" sz="2000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639" y="0"/>
            <a:ext cx="2916000" cy="181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6517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08623" y="1808400"/>
            <a:ext cx="31280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uk-UA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Лютий – квітень 1989 р стали поворотними в історії Польщі. У цей час відбулися засідання </a:t>
            </a:r>
            <a:r>
              <a:rPr lang="en-US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k-UA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круглого столу</a:t>
            </a:r>
            <a:r>
              <a:rPr lang="en-US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uk-UA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за участі представників державної адміністрації та правлячої партії, політичних і суспільних організацій, церкви та профспілок.</a:t>
            </a:r>
          </a:p>
          <a:p>
            <a:pPr indent="177800"/>
            <a:r>
              <a:rPr lang="uk-UA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Досягнуто угод про початок демократичного відновлення Польщі.</a:t>
            </a:r>
            <a:endParaRPr lang="uk-UA" sz="14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8064" y="593849"/>
            <a:ext cx="6805137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Перший крок на шляху до встановлення демократичного ладу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87" y="2178025"/>
            <a:ext cx="27908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9057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08623" y="1808400"/>
            <a:ext cx="31280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uk-UA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Після парламентських виборів (червень 1989 р.), які комуністи програли, почався демонтаж комуністичної системи.</a:t>
            </a:r>
          </a:p>
          <a:p>
            <a:pPr indent="177800"/>
            <a:r>
              <a:rPr lang="uk-UA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Замість Польської Народної Республіки на політичній карті світу з'явилася Республіка Польща як демократична правова держава.</a:t>
            </a:r>
          </a:p>
          <a:p>
            <a:pPr indent="177800"/>
            <a:r>
              <a:rPr lang="uk-UA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У січні 1990 р. Польська об'єднана робітнича партія припинила своє існування.</a:t>
            </a:r>
            <a:endParaRPr lang="uk-UA" sz="14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Демонтаж комуністичної системи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27" y="207566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0135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548383" y="2281971"/>
            <a:ext cx="7949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Лех Валенса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48435058"/>
              </p:ext>
            </p:extLst>
          </p:nvPr>
        </p:nvGraphicFramePr>
        <p:xfrm>
          <a:off x="3576132" y="2114281"/>
          <a:ext cx="2940803" cy="1776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{0505E3EF-67EA-436B-97B2-0124C06EBD24}</a:tableStyleId>
              </a:tblPr>
              <a:tblGrid>
                <a:gridCol w="1033254"/>
                <a:gridCol w="1907549"/>
              </a:tblGrid>
              <a:tr h="296000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1989</a:t>
                      </a:r>
                      <a:r>
                        <a:rPr lang="uk-U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- 1990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err="1" smtClean="0">
                          <a:latin typeface="Arial" pitchFamily="34" charset="0"/>
                          <a:cs typeface="Arial" pitchFamily="34" charset="0"/>
                        </a:rPr>
                        <a:t>Войцех</a:t>
                      </a:r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uk-UA" sz="1100" b="0" dirty="0" err="1" smtClean="0">
                          <a:latin typeface="Arial" pitchFamily="34" charset="0"/>
                          <a:cs typeface="Arial" pitchFamily="34" charset="0"/>
                        </a:rPr>
                        <a:t>Ярузельський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6000">
                <a:tc>
                  <a:txBody>
                    <a:bodyPr/>
                    <a:lstStyle/>
                    <a:p>
                      <a:r>
                        <a:rPr lang="uk-UA" sz="1100" dirty="0" smtClean="0">
                          <a:latin typeface="Arial" pitchFamily="34" charset="0"/>
                          <a:cs typeface="Arial" pitchFamily="34" charset="0"/>
                        </a:rPr>
                        <a:t>1990 - 1995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Лех</a:t>
                      </a:r>
                      <a:r>
                        <a:rPr lang="uk-U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Валенса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6000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1995 - 2000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err="1" smtClean="0">
                          <a:latin typeface="Arial" pitchFamily="34" charset="0"/>
                          <a:cs typeface="Arial" pitchFamily="34" charset="0"/>
                        </a:rPr>
                        <a:t>Александр</a:t>
                      </a:r>
                      <a:r>
                        <a:rPr lang="uk-U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uk-UA" sz="11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Квасневський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6000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2000 - 2010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Лех </a:t>
                      </a:r>
                      <a:r>
                        <a:rPr lang="uk-UA" sz="1100" b="0" dirty="0" err="1" smtClean="0">
                          <a:latin typeface="Arial" pitchFamily="34" charset="0"/>
                          <a:cs typeface="Arial" pitchFamily="34" charset="0"/>
                        </a:rPr>
                        <a:t>Качинський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6000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2010 - 2015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Броніслав</a:t>
                      </a:r>
                      <a:r>
                        <a:rPr lang="uk-U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uk-UA" sz="11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Коморовський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6000">
                <a:tc>
                  <a:txBody>
                    <a:bodyPr/>
                    <a:lstStyle/>
                    <a:p>
                      <a:pPr algn="ctr"/>
                      <a:r>
                        <a:rPr lang="uk-U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з 2015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err="1" smtClean="0">
                          <a:latin typeface="Arial" pitchFamily="34" charset="0"/>
                          <a:cs typeface="Arial" pitchFamily="34" charset="0"/>
                        </a:rPr>
                        <a:t>Анджей</a:t>
                      </a:r>
                      <a:r>
                        <a:rPr lang="uk-U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Дуда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564607" y="1601961"/>
            <a:ext cx="2952328" cy="396043"/>
          </a:xfrm>
          <a:prstGeom prst="rect">
            <a:avLst/>
          </a:prstGeom>
          <a:solidFill>
            <a:srgbClr val="0070C0">
              <a:alpha val="60784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1600" b="1" dirty="0" smtClean="0">
                <a:solidFill>
                  <a:srgbClr val="800000"/>
                </a:solidFill>
                <a:latin typeface="Arial" charset="0"/>
              </a:rPr>
              <a:t>Президенти Польщі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604391" y="2281971"/>
            <a:ext cx="101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Войцех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Ярузельський</a:t>
            </a:r>
            <a:endParaRPr lang="uk-UA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Польща на шляху демократизації…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308192" y="2272099"/>
            <a:ext cx="10403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Александр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Квасневський</a:t>
            </a:r>
            <a:endParaRPr lang="uk-UA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68263" y="3866147"/>
            <a:ext cx="9286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Лех </a:t>
            </a:r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Качинський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404367" y="3834209"/>
            <a:ext cx="11380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Броніслав </a:t>
            </a:r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Коморовський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9" descr="data:image/jpeg;base64,/9j/4AAQSkZJRgABAQAAAQABAAD/2wCEAAkGBwgHBgkIBwgKCgkLDRYPDQwMDRsUFRAWIB0iIiAdHx8kKDQsJCYxJx8fLT0tMTU3Ojo6Iys/RD84QzQ5OjcBCgoKDQwNGg8PGjclHyU3Nzc3Nzc3Nzc3Nzc3Nzc3Nzc3Nzc3Nzc3Nzc3Nzc3Nzc3Nzc3Nzc3Nzc3Nzc3Nzc3N//AABEIAKAAgAMBIgACEQEDEQH/xAAcAAABBQEBAQAAAAAAAAAAAAAGAQMEBQcAAgj/xABAEAACAQMCAwUEBwUHBQEAAAABAgMABBEFIQYSMRMiQVFhBzJxgRQVQlKRobEjM8Hh8SRTYnOCktElNHKiwgj/xAAaAQACAwEBAAAAAAAAAAAAAAADBAECBQAG/8QAJREAAgIBBAIBBQEAAAAAAAAAAAECEQMEEiFBMVFxBRMiMmEk/9oADAMBAAIRAxEAPwB/2Vak82muszZZGxn0pfapcI8FmmQXDk49KFPZ/q8emwXTyb75VfM151u+n1J555zkkd0fdFAlk25Nv9HsWnlkwOb6RTw2UupzC0h95wTnyoVnjMc7xsQSrFSaK9O1ZdGvVvHUuoUryA4zmhKd1knkdByqzkgeW9MLyZ0UqH7orGw7IcvdwcHrXi1u5LV+eIjm8yM0wzFhvvSfKu28UyRwSNJciRzlmfJNF8dzNDol8bYZfu7YzQYCQcjqKv7SXVE02W8haNYAMkHqQDQssLaobw5owxyi+wls1kubKLliwUQNyuOp8sUKXDs9zKzgBi5yAMDOaJdJvLnULBWj7krD3s1SppOo3d1MltaTzupJcqpIG/i3Sg4fLQLNylRB5q7mNWg4Z1gsVNtEhUgN2l3CvLnz7+1Q9Q0y+01gt9aSwc3uucFG+DAlT8jTICmRuavStTVKK4gkBqcU1HU5pwVyOJ+iIwBfBCsSB5VbS/uWz4qavuINGh0fTdIgiHQEM33jjJqjdeYFQPA7UjmleWz0ujj/AI6+RrTtEh1PR9VuZyeS0h51CjvZx5UBA5OaKJNbv9KgmiszyJP3Xcrnw6ULeNPxs86qocf3xjYV5bcmvfZS90mNjz7Lt1ptlZCVYEMOoNWTR1CDJ2FGsGk6lrWh2ltpESvLIMGMHBf4edUXCsSy6i/OAQsTHBoq4R+mXF3BPbsyGBCsRRtyftUKcvyr0WSbPGiT3HDsSwz28ZMTkXHbk91vFMDG48ST4dN6hcQ8XrqTdjHZOkeehuX5SfMrkj5UU6jwRqd1ZuY1PaljIS0mC3Md8jzoU1jhO90p17SJjnvd0bLt+uaqnEs4ZEUT6tKGUKsRKg5LRBt/Hrk0/Z6laxyAS6ehgcASpDI6lvXr+A6VBl0+8XLPbyrk5yyGmEUpkEEeeRRFXRR8eS4uYrYhp7CV3t+bBWVeWSMnoGxsfQjr5Co1RknMLAop5WUq2c4IqWa5kNHLmvammxTi1xQ1zj8q+naVMnul9vmtQuGdEa7SW8nT9miEID4nFWl9Zpqeh6CspPIHRiPPbpRVFBHDbGKJQEAwAKRlHdM14alwwfbRlml/VLcMajHNPEt2JmAM+AA+NgKy3cNvjINX97o9/ez381ojSxpeMhRfA+dUUqGKVo2xzKcHHnTsDNl48BLp6ZijlHdBYGMdfwofvyDezkFm73Vupqdp2rm0tTGY+eRf3Tlvdp6KxgvLeS6eQGZjkpnGKDG8cm5eAtb0lHyRdBcRXryE4CQu35VsHs0sPougwSyqvbMDuB4ZrH7S3XmmwdlIHyJrd7C4Gl2cFvb2k1w6xr3Y18KtldF9Mrlb6CCSSGNVLjvN0qJdNFOGlZdlUAelQm12zn/Yz289uwztMvLg4+NNvf2NpBm5kC9rD2iqxxtmgSydD8I8WVGvkCIqqkgDwG3pWZa5ZxsHkCBZAc4HjRlqeurcdobPSbudUziQxEL8c4+PjQhfSreR88Y5fNT9k0ODmpWDz7JqkC8jvnBY48qmwN+xT4YqBJ+8YVPtx/Z0+FaDMpjle1rwKUVBQ2pHa20fRIJ1KS8yjlPUbUURnKGs9vNTOpcRwONoYpQsQ+fWjS7vo7GxkuJmACrtmkozVtmtl08oOMe2ZVLxZHos2sWH0SHInYqQN5CeuTWf3LI88jxqVRmJAJyRRNbaPNxHxHfAq6K2XaUDZDtiqHVrVbLUZ7VSxETcuW8fWm8e3oQybrpkTG1S4JcW5UNuD4VEzRK3BmofViX6S27oy5KhtwKJOuykW0+CZwBa/T31C0xnthFn5Soa2W9sop4VRjMsa7v2LcpfyyfSsh9lsrW/FNhbxsGknlkRl8gI2P6gVsVzfW1tbytdEdki5JzQcrVoe0cd0WDFjoaG+Mi3V9Jbq/P2d1MJDnPw2FUnH0ztr9lNHhewIJPLkHB8jtRhpd7NOBdyWskdlKcRIi8zcu/fb47Y/nWccca3a3OoMsE7Ap30CL4+Rpam3wNz2wiwh4ggup7KFrTU7wSICZFlTmLnwOfADpgYFCbWTjmeVSruAGGABnxP9KIrDV0v9Egk6FRg+YPlVHdXHaSNyHbrj1qksjujpYoUpX5BC4s3fUHiQbgknyA86m3cMEAt1tjIVaAM3aEZD8zKeg6d3Pz6mpk0ZRTNECZpJF5hy57vj8vGo2plTdAR9FQA/HLH/wCqbxzcqM3NCMYv2RfCl8KSlHSiigbQSi2nilc4VHBqZruryapIAvdt091fOqy9H9nPxFOIncX4Vl9HtHji8m5rlAreaheaXrU7WkzpzgZUMcNt5VRzSyTStJK5d2OWYnc0Q60kS8RRmeTs4uUFmIzVBMQ00jL7pYkfCtPFW1fB5XVKs0l/R3TbYXd2sR8dzvWt2MBHDoXY90jbpWT6SYVv4zPzcp+7WxW/MNFiEiCJeXZaHmfJGIyvh/VRoXFFvqbRdqLW4LMg8RuDj1wa2W9SDWbbTrhFeSzuWSRlxjmVlJUH0J5QR64rB744vroDYGVv1rWfZXrH0/Qzpkjjt7Ejlz1MZbKkfBtvwrssLimG02SpOPsLYdQmuo54LXT5w8LcjK/KhBxkYBbcY8Rms64xWzguWN1ZvC+MuWQKSenStVvo0nTD2scy+IkUEfnQLxHO/aSQWluEjXOVjUAE56k4zQJtIaptAvoSS3JKW8LrbvGzMSpGwUnm3pgQ9g7hm5jlt89d8VbvPNpmn3jTnlmktDgE7jLD9R+lUF1P+0Vc74y/z3odXyiN1KmSO2igeRp89mE2T7+cjb9KoHdnZmb3mJJ+NTNWys0IZGU9ipyw97JJyPSoQpvFClZn58jlKvR2aUUlKBRRcNLpC1u+PAZp2D3Fz5UU2uiCHhLUNRnX9rJCxjB8B50xwdoZ1NluJV/syf8AufL4VnKDZ6+Wqxxcn6M74/sHtZ7GdxgzxEgemaFBWq+3SAJLpcgGBh1G35VleK0cPEUjzGonvyOXsctJmguo5FUMwOwNbVBBMuhRSXzd4pkViUUhilWRcZUgjPpWqcP6017wnPf6teJzRykYO3KPAYoeeLq0didMy6+/725/zW/U1M4d1G40vWrS6t5WjIkVWx9pCRkH5U1cQS3t9cS2sMjxvISCqkjB9elSNO0sTalaW11KgE08cZVGDHvMAdxt40dK48gt21m+Sav9BBFyGwp2cfaHrQfr3EsD3BaFe0ZT0JyD/Ci7i3TWngu7C2Kx9/s0Zs4TcdflWcfUVvpS6m7ubh7WIMCRuzt02+NZ0+0zWi5VaBzVr2a6upLm7kJZyOYefiBS6BY3GtatDaw+/I2WbqI18T8v+KvdC9n2r65IskgEYYBpJZAeSJT0+J/wj54FGOpWOn+z3h64ubZS0uAA8p780h2GfIeg22pmMLXAjKbT5Bf2r32jw3umaTYW6C4s7fsZZgfcXYop8z1J/wDKgcgqcN1quubmW6uZbi4cyTSsWdj4k9ak2V92KCGeMS2+c46Mh81Ph8Oho6jwLy55JINL41Yw6SNQHNo11Hd+PYsRHMPTlJwfkflUO4t57SXsry3mgk+5LGUJ+RqGmvJQ+k9etUPD11bqMIICvyxTXD8UcOk2scS8qhBsPhU/WlH1Rd/5TfpVfobf9Ktyf7sUrdTHnzEzz25oPoWlTEbLOQfwJ/hWT3bwzSj6PGRzDYCtY9uUito2npnvi5zj05WrH4zyhiOvSmMXKsXyqmS4razjUNd3Dlv7qFR+bHb8jTj30MK8ljbLGuckysZST577D8KgEk+NcBmjgeSRPe3M4AlnkYDopbYfKrngTTpNV400WzQHe7jd/REPM35A1QgeFaz/APnrSu31zU9Xde7awLDGT4M5yfyX86hvg5Lk1XiewbtFvbZQ5chJo9snHR1HiR4jxHwof0Hg/wClzzS3cYW0M4cd7Pacv881nvtY1S71DXJ5L9W+r4xiyiIyCoJXnA/xMCc+VWnsH4l1M6hNw+bV57Aq0wdMAWp9f8LeQ3z86WeKMpWxxZpQhtTNqeCOGBY4kVY1GwGwr5m9q/FqcQ661tZS8+m2jFY2HSV/tP8ADwHpv41rHts4vOgcOjTrOUpqGoqUUr1ji25m9M55R8T5V82E0aIBs7Fes0ldVio7FIyMGRirDoQcEUTWPGmoQwi3vGN7beMNwFkX8GBoVrgd6sRR9b6y4GlXXMcDsmyflVLo1xHBoUEsrBUWMEk1U8fcQdnD9W2rDncZmP3V8qD59dkudMhsIXIiUd9s+9WTPJcrRtY9HKUVfZTe0TUn1YtOciKN8Rj0oGHuL60W8QrnTJfTehMjBUegpvScwYt9UxqGVJehCMCnOmK8sO8BXs00ZghOFNb/AOxO1jsvZ3PdzN2cd1PLNNIT0jUcpP4Ka+fZTgVu/FjDhX2TaRoNp3bm/jWOTHUgjnlPzzj/AFVWRaCtmbcdanLrmo3OpSII1kcJDHj91CuQi/nuPPPwGt+xbT7HSeF73UOZV7crPLI23LGIww+QyayC9jZ4FUglgevjmr3VeKDp/sus9MtSUudSTsJAPCGPIb8T3fgDVI8hskaYIcdcRy8U8TXupuT2TtyW6H7ES+6P4n1JofFcetcKIDFrq6uriDqUUlLUnGnXkj3Ms9xKSzuc71AsRiIelWMgHZ/pVdZ/uznzP61ix8HtZpKcaI+tIZNPmUDfFB53lGPOjPVwRp10/QKn5k4H60GRjvH0FPaP9Wee+sNfdj8Hoe/SnrSL7xpM04Y5I0y0Oo6tZWKje5nSL/cwH8a1b2kaomscTvFB3rbTV+jQnOxbq5HzAH+ms04SnktuJLK5hA7SBjIpP2SAcH8cUUsgAbcgeJ8aFkY3p4dkG7IS2lkcEhIydv6bUIXV1LciFZWysMQijAGyqP5kn50TcT3C29kLZDh5uo8lB/52oSHrUwXFkZ3+VCYrqU1wGfCrgTq6kyPMVwrjhaVaTGK9L0qTjUEjedkiQZZtgKrYIpBPJbqMurlSB5g1pPAOgCWH6zukzkYhU/rQvb2Qg1bUXbd+3fHoM1hZJOENx66eojLNsj0DXGSiz0a3tlPfmmBf1AB/iRQVH7rUWe0OYNc2kIPuxFiPUn+VCaHuVo6FVgTfZ5vXy3Z5HA7n4V5zSeNcelOCZZcNvyalzeY5T8/6UZFgP6UD6IcXoPQCr7XL4Q6c4Q4eXuKc+fX8v1oUlbHMUtsLB7V7z6dfyyjHIDypj7o6f81CzXUlESoVbt2KKvuCU0I8Q28nFFx2WmQ5kkXsnftiOid0HAJ6+gqgrs+VccfSr+1PgO2tDHY3aKVXColhIBj/AGVR61xp7LdXtguq2Zu5CN5IrJo3B9GHKawWuqCSTqBtjfXP0Hn+ids3Ydp73Z5PLn1ximgab604KlEM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491937" y="3834209"/>
            <a:ext cx="9286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Анджей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 Дуда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95" y="1422041"/>
            <a:ext cx="677420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229" y="1422041"/>
            <a:ext cx="61363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87" y="1422041"/>
            <a:ext cx="675000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09" y="3006217"/>
            <a:ext cx="750000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46" y="3006217"/>
            <a:ext cx="668317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495" y="2970113"/>
            <a:ext cx="7143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1144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84864" y="1529953"/>
            <a:ext cx="4208135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uk-UA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Перший демократичний уряд представив програму кардинальних економічних реформ, які базувалися на:</a:t>
            </a:r>
          </a:p>
          <a:p>
            <a:pPr marL="360363" indent="-179388">
              <a:buClr>
                <a:srgbClr val="FF0000"/>
              </a:buClr>
              <a:buSzPct val="90000"/>
              <a:buFont typeface="Wingdings" pitchFamily="2" charset="2"/>
              <a:buChar char="v"/>
            </a:pPr>
            <a:r>
              <a:rPr lang="uk-UA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ш</a:t>
            </a:r>
            <a:r>
              <a:rPr lang="uk-UA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видкому переході до ринкової економіки;</a:t>
            </a:r>
          </a:p>
          <a:p>
            <a:pPr marL="360363" indent="-179388">
              <a:buClr>
                <a:srgbClr val="FF0000"/>
              </a:buClr>
              <a:buSzPct val="90000"/>
              <a:buFont typeface="Wingdings" pitchFamily="2" charset="2"/>
              <a:buChar char="v"/>
            </a:pPr>
            <a:r>
              <a:rPr lang="uk-UA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uk-UA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міцненні фінансової системи;</a:t>
            </a:r>
          </a:p>
          <a:p>
            <a:pPr marL="360363" indent="-179388">
              <a:buClr>
                <a:srgbClr val="FF0000"/>
              </a:buClr>
              <a:buSzPct val="90000"/>
              <a:buFont typeface="Wingdings" pitchFamily="2" charset="2"/>
              <a:buChar char="v"/>
            </a:pPr>
            <a:r>
              <a:rPr lang="uk-UA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uk-UA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івності усіх форм власності і умов їх розвитку;</a:t>
            </a:r>
          </a:p>
          <a:p>
            <a:pPr marL="360363" indent="-179388">
              <a:buClr>
                <a:srgbClr val="FF0000"/>
              </a:buClr>
              <a:buSzPct val="90000"/>
              <a:buFont typeface="Wingdings" pitchFamily="2" charset="2"/>
              <a:buChar char="v"/>
            </a:pPr>
            <a:r>
              <a:rPr lang="uk-UA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uk-UA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дійсненні приватизації.</a:t>
            </a:r>
          </a:p>
          <a:p>
            <a:pPr marL="180975">
              <a:buClr>
                <a:srgbClr val="FF0000"/>
              </a:buClr>
              <a:buSzPct val="90000"/>
            </a:pPr>
            <a:endParaRPr lang="uk-UA" sz="5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indent="180975">
              <a:buClr>
                <a:srgbClr val="FF0000"/>
              </a:buClr>
              <a:buSzPct val="90000"/>
            </a:pPr>
            <a:r>
              <a:rPr lang="uk-UA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Невідкладним завданням була нейтралізація впливу старої номенклатури, яка пробувала перешкоджати реформаторській діяльності нової влади.</a:t>
            </a:r>
            <a:endParaRPr lang="uk-UA" sz="14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…та економічних реформ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43" y="2322041"/>
            <a:ext cx="2412000" cy="125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78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80631" y="2106017"/>
            <a:ext cx="2592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uk-UA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Нова економічна політика, здійснювана під керівництвом міністра фінансів </a:t>
            </a:r>
            <a:r>
              <a:rPr lang="uk-UA" sz="1400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Лєшека</a:t>
            </a:r>
            <a:r>
              <a:rPr lang="uk-UA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Бальцеровича, отримала назву </a:t>
            </a:r>
            <a:r>
              <a:rPr lang="en-US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k-UA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шокової  терапії</a:t>
            </a:r>
            <a:r>
              <a:rPr lang="en-US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uk-UA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uk-UA" sz="14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en-US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Шокова терапія</a:t>
            </a:r>
            <a:r>
              <a:rPr lang="en-US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27" y="1846130"/>
            <a:ext cx="2196000" cy="16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044327" y="3474169"/>
            <a:ext cx="2196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Лєшек</a:t>
            </a:r>
            <a:r>
              <a:rPr lang="uk-UA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Бальцерович,</a:t>
            </a:r>
          </a:p>
          <a:p>
            <a:pPr algn="ctr" defTabSz="730250"/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віце-прем'єр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і 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міністр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фінансів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(1989 – 2000)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325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09625" y="1855734"/>
            <a:ext cx="5943600" cy="255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 marL="2065338" indent="-2065338" defTabSz="730250"/>
            <a:r>
              <a:rPr lang="en-US" altLang="ru-RU" sz="3200" b="1" i="1" dirty="0" smtClean="0">
                <a:solidFill>
                  <a:srgbClr val="FF0000"/>
                </a:solidFill>
                <a:latin typeface="Arial" charset="0"/>
              </a:rPr>
              <a:t>“</a:t>
            </a:r>
            <a:r>
              <a:rPr lang="uk-UA" altLang="ru-RU" sz="3200" b="1" i="1" dirty="0" smtClean="0">
                <a:solidFill>
                  <a:srgbClr val="FF0000"/>
                </a:solidFill>
                <a:latin typeface="Arial" charset="0"/>
              </a:rPr>
              <a:t>Шокова терапія</a:t>
            </a:r>
            <a:r>
              <a:rPr lang="en-US" altLang="ru-RU" sz="3200" b="1" i="1" dirty="0" smtClean="0">
                <a:solidFill>
                  <a:srgbClr val="FF0000"/>
                </a:solidFill>
                <a:latin typeface="Arial" charset="0"/>
              </a:rPr>
              <a:t>”</a:t>
            </a:r>
            <a:r>
              <a:rPr lang="uk-UA" altLang="ru-RU" sz="3200" b="1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uk-UA" altLang="ru-RU" sz="3200" b="1" i="1" dirty="0">
                <a:solidFill>
                  <a:srgbClr val="FF0000"/>
                </a:solidFill>
                <a:latin typeface="Arial" charset="0"/>
              </a:rPr>
              <a:t>–</a:t>
            </a:r>
          </a:p>
          <a:p>
            <a:pPr marL="2065338" indent="-2065338" defTabSz="730250"/>
            <a:endParaRPr lang="uk-UA" altLang="ru-RU" sz="800" b="1" i="1" dirty="0">
              <a:solidFill>
                <a:srgbClr val="FF0000"/>
              </a:solidFill>
              <a:latin typeface="Arial" charset="0"/>
            </a:endParaRPr>
          </a:p>
          <a:p>
            <a:pPr marL="2065338" indent="-2065338" defTabSz="730250"/>
            <a:r>
              <a:rPr lang="uk-UA" altLang="ru-R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ru-RU" alt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умовна</a:t>
            </a:r>
            <a:r>
              <a:rPr lang="ru-RU" alt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назва</a:t>
            </a:r>
            <a:r>
              <a:rPr lang="ru-RU" alt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комплексу </a:t>
            </a:r>
            <a:r>
              <a:rPr lang="ru-RU" alt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радикальних</a:t>
            </a:r>
            <a:r>
              <a:rPr lang="ru-RU" alt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економічних</a:t>
            </a:r>
            <a:r>
              <a:rPr lang="ru-RU" alt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реформ, </a:t>
            </a:r>
            <a:r>
              <a:rPr lang="ru-RU" alt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alt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спрямовані</a:t>
            </a:r>
            <a:r>
              <a:rPr lang="ru-RU" alt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en-US" alt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alt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лікування</a:t>
            </a:r>
            <a:r>
              <a:rPr lang="en-US" alt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alt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економіки</a:t>
            </a:r>
            <a:r>
              <a:rPr lang="ru-RU" alt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держави</a:t>
            </a:r>
            <a:r>
              <a:rPr lang="ru-RU" alt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виведення</a:t>
            </a:r>
            <a:r>
              <a:rPr lang="ru-RU" alt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її</a:t>
            </a:r>
            <a:r>
              <a:rPr lang="ru-RU" alt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з </a:t>
            </a:r>
            <a:r>
              <a:rPr lang="ru-RU" alt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економічної</a:t>
            </a:r>
            <a:r>
              <a:rPr lang="ru-RU" alt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кризи</a:t>
            </a:r>
            <a:r>
              <a:rPr lang="ru-RU" alt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altLang="ru-RU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en-US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Шокова терапія</a:t>
            </a:r>
            <a:r>
              <a:rPr lang="en-US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058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260351" y="2538065"/>
            <a:ext cx="5101043" cy="2196000"/>
          </a:xfrm>
          <a:prstGeom prst="rect">
            <a:avLst/>
          </a:prstGeom>
          <a:solidFill>
            <a:srgbClr val="CC99FF">
              <a:alpha val="60392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latin typeface="Arial" charset="0"/>
              </a:rPr>
              <a:t>е</a:t>
            </a:r>
            <a:r>
              <a:rPr lang="uk-UA" altLang="ru-RU" sz="1100" dirty="0" smtClean="0">
                <a:latin typeface="Arial" charset="0"/>
              </a:rPr>
              <a:t>кономічна стабілізація з боротьбою з інфляцією у якості першочергового завдання;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latin typeface="Arial" charset="0"/>
              </a:rPr>
              <a:t>з</a:t>
            </a:r>
            <a:r>
              <a:rPr lang="uk-UA" altLang="ru-RU" sz="1100" dirty="0" smtClean="0">
                <a:latin typeface="Arial" charset="0"/>
              </a:rPr>
              <a:t>дійснення більш жорсткої кредитної та податкової політики; 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 smtClean="0">
                <a:latin typeface="Arial" charset="0"/>
              </a:rPr>
              <a:t>стабілізація фінансової системи;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latin typeface="Arial" charset="0"/>
              </a:rPr>
              <a:t>в</a:t>
            </a:r>
            <a:r>
              <a:rPr lang="uk-UA" altLang="ru-RU" sz="1100" dirty="0" smtClean="0">
                <a:latin typeface="Arial" charset="0"/>
              </a:rPr>
              <a:t>регулювання проблеми зовнішньої заборгованості;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latin typeface="Arial" charset="0"/>
              </a:rPr>
              <a:t>с</a:t>
            </a:r>
            <a:r>
              <a:rPr lang="uk-UA" altLang="ru-RU" sz="1100" dirty="0" smtClean="0">
                <a:latin typeface="Arial" charset="0"/>
              </a:rPr>
              <a:t>касування контролю держави за ціноутворенням;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latin typeface="Arial" charset="0"/>
              </a:rPr>
              <a:t>с</a:t>
            </a:r>
            <a:r>
              <a:rPr lang="uk-UA" altLang="ru-RU" sz="1100" dirty="0" smtClean="0">
                <a:latin typeface="Arial" charset="0"/>
              </a:rPr>
              <a:t>касування будь-яких обмежень у сфері торгівлі;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latin typeface="Arial" charset="0"/>
              </a:rPr>
              <a:t>ф</a:t>
            </a:r>
            <a:r>
              <a:rPr lang="uk-UA" altLang="ru-RU" sz="1100" dirty="0" smtClean="0">
                <a:latin typeface="Arial" charset="0"/>
              </a:rPr>
              <a:t>ормування комерційної банківської системи;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latin typeface="Arial" charset="0"/>
              </a:rPr>
              <a:t>с</a:t>
            </a:r>
            <a:r>
              <a:rPr lang="uk-UA" altLang="ru-RU" sz="1100" dirty="0" smtClean="0">
                <a:latin typeface="Arial" charset="0"/>
              </a:rPr>
              <a:t>касування усіх обмежень на діяльність приватного сектору економіки;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latin typeface="Arial" charset="0"/>
              </a:rPr>
              <a:t>п</a:t>
            </a:r>
            <a:r>
              <a:rPr lang="uk-UA" altLang="ru-RU" sz="1100" dirty="0" smtClean="0">
                <a:latin typeface="Arial" charset="0"/>
              </a:rPr>
              <a:t>риватизація більшої частини державного сектору економіки;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latin typeface="Arial" charset="0"/>
              </a:rPr>
              <a:t>з</a:t>
            </a:r>
            <a:r>
              <a:rPr lang="uk-UA" altLang="ru-RU" sz="1100" dirty="0" smtClean="0">
                <a:latin typeface="Arial" charset="0"/>
              </a:rPr>
              <a:t>алучення іноземних інвестицій у національну економіку.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endParaRPr lang="ru-RU" altLang="ru-RU" sz="1100" dirty="0" smtClean="0"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60351" y="1889993"/>
            <a:ext cx="5101043" cy="360040"/>
          </a:xfrm>
          <a:prstGeom prst="rect">
            <a:avLst/>
          </a:prstGeom>
          <a:solidFill>
            <a:srgbClr val="7030A0">
              <a:alpha val="81175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b="1" dirty="0" smtClean="0">
                <a:solidFill>
                  <a:schemeClr val="bg1"/>
                </a:solidFill>
                <a:latin typeface="Arial" charset="0"/>
              </a:rPr>
              <a:t>Основні напрямки нової економічної політики</a:t>
            </a:r>
            <a:endParaRPr lang="uk-UA" altLang="ru-RU" sz="15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2340471" y="2322041"/>
            <a:ext cx="3024336" cy="144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en-US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Шокова терапія</a:t>
            </a:r>
            <a:r>
              <a:rPr lang="en-US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972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48583" y="1946900"/>
            <a:ext cx="33090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Зовнішньополітичний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курс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Польщі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є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виважений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прогнозований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спрямований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на участь у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формуванні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стабільної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системи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безпеки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співпраці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з ООН, НАТО, ЄС,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Організацією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з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безпеки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співробітництва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Європі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розвиток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дружніх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відносин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з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усіма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країнами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світу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насамперед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сусідніми</a:t>
            </a:r>
            <a:r>
              <a:rPr lang="ru-RU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uk-UA" sz="14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Польща у зовнішньополітичних відносинах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95" y="2250033"/>
            <a:ext cx="2478779" cy="14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56295" y="3690193"/>
            <a:ext cx="24787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Спільне фото підписантів Лісабонської угоди. 13 грудня 2007 р.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013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52639" y="2315633"/>
            <a:ext cx="1440000" cy="301799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algn="ctr" defTabSz="730250">
              <a:spcBef>
                <a:spcPct val="20000"/>
              </a:spcBef>
              <a:buClr>
                <a:srgbClr val="002060"/>
              </a:buClr>
              <a:buSzPct val="90000"/>
              <a:tabLst>
                <a:tab pos="0" algn="l"/>
              </a:tabLst>
            </a:pPr>
            <a:r>
              <a:rPr lang="uk-UA" altLang="ru-RU" sz="1200" b="1" i="1" dirty="0" smtClean="0">
                <a:solidFill>
                  <a:srgbClr val="FF0000"/>
                </a:solidFill>
                <a:latin typeface="Arial" charset="0"/>
              </a:rPr>
              <a:t>з 1999 р.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52639" y="1745977"/>
            <a:ext cx="1440000" cy="288000"/>
          </a:xfrm>
          <a:prstGeom prst="rect">
            <a:avLst/>
          </a:prstGeom>
          <a:solidFill>
            <a:srgbClr val="993366">
              <a:alpha val="81175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b="1" dirty="0" smtClean="0">
                <a:solidFill>
                  <a:schemeClr val="bg1"/>
                </a:solidFill>
                <a:latin typeface="Arial" charset="0"/>
              </a:rPr>
              <a:t>НАТО</a:t>
            </a:r>
            <a:endParaRPr lang="uk-UA" altLang="ru-RU" sz="15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Польща у європейських інтеграційних процесах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436815" y="1745977"/>
            <a:ext cx="1440000" cy="288000"/>
          </a:xfrm>
          <a:prstGeom prst="rect">
            <a:avLst/>
          </a:prstGeom>
          <a:solidFill>
            <a:srgbClr val="993366">
              <a:alpha val="81175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b="1" dirty="0" smtClean="0">
                <a:solidFill>
                  <a:schemeClr val="bg1"/>
                </a:solidFill>
                <a:latin typeface="Arial" charset="0"/>
              </a:rPr>
              <a:t>Євросоюз</a:t>
            </a:r>
            <a:endParaRPr lang="uk-UA" altLang="ru-RU" sz="15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436815" y="2308273"/>
            <a:ext cx="1440000" cy="301799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algn="ctr" defTabSz="730250">
              <a:spcBef>
                <a:spcPct val="20000"/>
              </a:spcBef>
              <a:buClr>
                <a:srgbClr val="002060"/>
              </a:buClr>
              <a:buSzPct val="90000"/>
              <a:tabLst>
                <a:tab pos="0" algn="l"/>
              </a:tabLst>
            </a:pPr>
            <a:r>
              <a:rPr lang="uk-UA" altLang="ru-RU" sz="1200" b="1" i="1" dirty="0" smtClean="0">
                <a:solidFill>
                  <a:srgbClr val="FF0000"/>
                </a:solidFill>
                <a:latin typeface="Arial" charset="0"/>
              </a:rPr>
              <a:t>з 2004 р.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84287" y="1745977"/>
            <a:ext cx="1440000" cy="288000"/>
          </a:xfrm>
          <a:prstGeom prst="rect">
            <a:avLst/>
          </a:prstGeom>
          <a:solidFill>
            <a:srgbClr val="993366">
              <a:alpha val="81175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b="1" dirty="0" smtClean="0">
                <a:solidFill>
                  <a:schemeClr val="bg1"/>
                </a:solidFill>
                <a:latin typeface="Arial" charset="0"/>
              </a:rPr>
              <a:t>ОБСЄ</a:t>
            </a:r>
            <a:endParaRPr lang="uk-UA" altLang="ru-RU" sz="15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684287" y="2315633"/>
            <a:ext cx="1440000" cy="301799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algn="ctr" defTabSz="730250">
              <a:spcBef>
                <a:spcPct val="20000"/>
              </a:spcBef>
              <a:buClr>
                <a:srgbClr val="002060"/>
              </a:buClr>
              <a:buSzPct val="90000"/>
              <a:tabLst>
                <a:tab pos="0" algn="l"/>
              </a:tabLst>
            </a:pPr>
            <a:r>
              <a:rPr lang="uk-UA" altLang="ru-RU" sz="1200" b="1" i="1" dirty="0" smtClean="0">
                <a:solidFill>
                  <a:srgbClr val="FF0000"/>
                </a:solidFill>
                <a:latin typeface="Arial" charset="0"/>
              </a:rPr>
              <a:t>з 1975 р.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268463" y="1745977"/>
            <a:ext cx="1440000" cy="288000"/>
          </a:xfrm>
          <a:prstGeom prst="rect">
            <a:avLst/>
          </a:prstGeom>
          <a:solidFill>
            <a:srgbClr val="993366">
              <a:alpha val="81175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b="1" dirty="0" smtClean="0">
                <a:solidFill>
                  <a:schemeClr val="bg1"/>
                </a:solidFill>
                <a:latin typeface="Arial" charset="0"/>
              </a:rPr>
              <a:t>Рада Європи</a:t>
            </a:r>
            <a:endParaRPr lang="uk-UA" altLang="ru-RU" sz="15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268463" y="2308274"/>
            <a:ext cx="1440000" cy="301799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algn="ctr" defTabSz="730250">
              <a:spcBef>
                <a:spcPct val="20000"/>
              </a:spcBef>
              <a:buClr>
                <a:srgbClr val="002060"/>
              </a:buClr>
              <a:buSzPct val="90000"/>
              <a:tabLst>
                <a:tab pos="0" algn="l"/>
              </a:tabLst>
            </a:pPr>
            <a:r>
              <a:rPr lang="uk-UA" altLang="ru-RU" sz="1200" b="1" i="1" dirty="0" smtClean="0">
                <a:solidFill>
                  <a:srgbClr val="FF0000"/>
                </a:solidFill>
                <a:latin typeface="Arial" charset="0"/>
              </a:rPr>
              <a:t>з 1991 р.</a:t>
            </a:r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684463" y="2106033"/>
            <a:ext cx="1368000" cy="144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2304639" y="2106033"/>
            <a:ext cx="1368000" cy="144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3960823" y="2106017"/>
            <a:ext cx="1368000" cy="144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>
            <a:off x="5436967" y="2106017"/>
            <a:ext cx="1368000" cy="144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23" y="2826098"/>
            <a:ext cx="2646000" cy="15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899429" y="4402873"/>
            <a:ext cx="56395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Спільні навчання військ НАТО в Польщі. </a:t>
            </a:r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Ожиш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, 2019 р.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639" y="2850379"/>
            <a:ext cx="2686322" cy="15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284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78064" y="214815"/>
            <a:ext cx="6805137" cy="894028"/>
          </a:xfrm>
        </p:spPr>
        <p:txBody>
          <a:bodyPr>
            <a:noAutofit/>
          </a:bodyPr>
          <a:lstStyle/>
          <a:p>
            <a:pPr algn="ctr"/>
            <a:r>
              <a:rPr lang="uk-UA" sz="2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Загальний підсумок</a:t>
            </a:r>
            <a:endParaRPr lang="ru-RU" sz="2500" b="1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7336" y="2314490"/>
            <a:ext cx="62416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ctr"/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Сьогодні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Польща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підтримки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західних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країн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подолала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економічну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кризу і </a:t>
            </a:r>
            <a:r>
              <a:rPr 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успішно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розвивається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667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Польща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1620391" y="1241921"/>
            <a:ext cx="5363920" cy="3672408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7030A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78" tIns="45838" rIns="91678" bIns="45838" rtlCol="0" anchor="ctr"/>
          <a:lstStyle/>
          <a:p>
            <a:endParaRPr lang="uk-UA" sz="1100" dirty="0">
              <a:solidFill>
                <a:srgbClr val="FF00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28503" y="1241921"/>
            <a:ext cx="4176464" cy="335114"/>
          </a:xfrm>
          <a:prstGeom prst="rect">
            <a:avLst/>
          </a:prstGeom>
          <a:noFill/>
          <a:ln>
            <a:noFill/>
          </a:ln>
          <a:effectLst/>
        </p:spPr>
        <p:txBody>
          <a:bodyPr lIns="73042" tIns="36521" rIns="73042" bIns="36521"/>
          <a:lstStyle/>
          <a:p>
            <a:pPr marL="274638" indent="-274638"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800" b="1" i="1" dirty="0" smtClean="0">
                <a:solidFill>
                  <a:srgbClr val="FF0000"/>
                </a:solidFill>
                <a:latin typeface="Arial" charset="0"/>
              </a:rPr>
              <a:t>Коротка історична довідка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888903" y="1817984"/>
            <a:ext cx="2340000" cy="648000"/>
          </a:xfrm>
          <a:prstGeom prst="rect">
            <a:avLst/>
          </a:prstGeom>
          <a:solidFill>
            <a:srgbClr val="FFC000">
              <a:alpha val="60784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endParaRPr lang="uk-UA" altLang="ru-RU" sz="1000" b="1" dirty="0" smtClean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1200" b="1" dirty="0" smtClean="0">
                <a:solidFill>
                  <a:srgbClr val="006600"/>
                </a:solidFill>
                <a:latin typeface="Arial" charset="0"/>
              </a:rPr>
              <a:t>Республіка Польща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352691" y="2628104"/>
            <a:ext cx="1152000" cy="432000"/>
          </a:xfrm>
          <a:prstGeom prst="rect">
            <a:avLst/>
          </a:prstGeom>
          <a:solidFill>
            <a:schemeClr val="accent5">
              <a:lumMod val="60000"/>
              <a:lumOff val="4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200" b="1" dirty="0" smtClean="0">
                <a:solidFill>
                  <a:srgbClr val="FF0000"/>
                </a:solidFill>
                <a:latin typeface="Arial" charset="0"/>
              </a:rPr>
              <a:t>Форма правління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888903" y="2610073"/>
            <a:ext cx="2340000" cy="432000"/>
          </a:xfrm>
          <a:prstGeom prst="rect">
            <a:avLst/>
          </a:prstGeom>
          <a:solidFill>
            <a:srgbClr val="FFC000">
              <a:alpha val="60784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1200" b="1" dirty="0" smtClean="0">
                <a:solidFill>
                  <a:srgbClr val="006600"/>
                </a:solidFill>
                <a:latin typeface="Arial" charset="0"/>
              </a:rPr>
              <a:t>Президентсько-парламентська республіка</a:t>
            </a:r>
            <a:endParaRPr lang="uk-UA" altLang="ru-RU" sz="200" b="1" dirty="0" smtClean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888903" y="3186137"/>
            <a:ext cx="2340000" cy="468000"/>
          </a:xfrm>
          <a:prstGeom prst="rect">
            <a:avLst/>
          </a:prstGeom>
          <a:solidFill>
            <a:srgbClr val="FFC000">
              <a:alpha val="60784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endParaRPr lang="uk-UA" altLang="ru-RU" sz="500" b="1" dirty="0" smtClean="0">
              <a:solidFill>
                <a:srgbClr val="006600"/>
              </a:solidFill>
              <a:latin typeface="Arial" charset="0"/>
            </a:endParaRPr>
          </a:p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1200" b="1" dirty="0" smtClean="0">
                <a:solidFill>
                  <a:srgbClr val="006600"/>
                </a:solidFill>
                <a:latin typeface="Arial" charset="0"/>
              </a:rPr>
              <a:t>Президент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888903" y="3782941"/>
            <a:ext cx="2340000" cy="432000"/>
          </a:xfrm>
          <a:prstGeom prst="rect">
            <a:avLst/>
          </a:prstGeom>
          <a:solidFill>
            <a:srgbClr val="FFC000">
              <a:alpha val="60784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endParaRPr lang="uk-UA" altLang="ru-RU" sz="200" b="1" dirty="0" smtClean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1200" b="1" dirty="0" smtClean="0">
                <a:solidFill>
                  <a:srgbClr val="006600"/>
                </a:solidFill>
                <a:latin typeface="Arial" charset="0"/>
              </a:rPr>
              <a:t>Двопалатний парламент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3888903" y="4338265"/>
            <a:ext cx="2340000" cy="432000"/>
          </a:xfrm>
          <a:prstGeom prst="rect">
            <a:avLst/>
          </a:prstGeom>
          <a:solidFill>
            <a:srgbClr val="FFC000">
              <a:alpha val="60784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1200" b="1" dirty="0" smtClean="0">
                <a:solidFill>
                  <a:srgbClr val="006600"/>
                </a:solidFill>
                <a:latin typeface="Arial" charset="0"/>
              </a:rPr>
              <a:t>Кабінет міністрів </a:t>
            </a:r>
          </a:p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1200" b="1" dirty="0" smtClean="0">
                <a:solidFill>
                  <a:srgbClr val="006600"/>
                </a:solidFill>
                <a:latin typeface="Arial" charset="0"/>
              </a:rPr>
              <a:t>(уряд)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40471" y="1835689"/>
            <a:ext cx="1152128" cy="64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Офіційна назва держави</a:t>
            </a:r>
            <a:endParaRPr lang="uk-UA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3312560" y="1997690"/>
            <a:ext cx="647998" cy="3240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3438599" y="2682104"/>
            <a:ext cx="432000" cy="3240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340471" y="3186137"/>
            <a:ext cx="1152000" cy="432000"/>
          </a:xfrm>
          <a:prstGeom prst="rect">
            <a:avLst/>
          </a:prstGeom>
          <a:solidFill>
            <a:schemeClr val="accent5">
              <a:lumMod val="60000"/>
              <a:lumOff val="4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200" b="1" dirty="0" smtClean="0">
                <a:solidFill>
                  <a:srgbClr val="FF0000"/>
                </a:solidFill>
                <a:latin typeface="Arial" charset="0"/>
              </a:rPr>
              <a:t>Глава держави</a:t>
            </a:r>
          </a:p>
        </p:txBody>
      </p:sp>
      <p:sp>
        <p:nvSpPr>
          <p:cNvPr id="24" name="Равнобедренный треугольник 23"/>
          <p:cNvSpPr/>
          <p:nvPr/>
        </p:nvSpPr>
        <p:spPr>
          <a:xfrm rot="5400000">
            <a:off x="3438599" y="3240185"/>
            <a:ext cx="432000" cy="3240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340471" y="3762249"/>
            <a:ext cx="1152000" cy="432000"/>
          </a:xfrm>
          <a:prstGeom prst="rect">
            <a:avLst/>
          </a:prstGeom>
          <a:solidFill>
            <a:schemeClr val="accent5">
              <a:lumMod val="60000"/>
              <a:lumOff val="4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200" b="1" dirty="0" smtClean="0">
                <a:solidFill>
                  <a:srgbClr val="FF0000"/>
                </a:solidFill>
                <a:latin typeface="Arial" charset="0"/>
              </a:rPr>
              <a:t>Законодавча влада</a:t>
            </a:r>
          </a:p>
        </p:txBody>
      </p:sp>
      <p:sp>
        <p:nvSpPr>
          <p:cNvPr id="26" name="Равнобедренный треугольник 25"/>
          <p:cNvSpPr/>
          <p:nvPr/>
        </p:nvSpPr>
        <p:spPr>
          <a:xfrm rot="5400000">
            <a:off x="3438599" y="3816249"/>
            <a:ext cx="432000" cy="3240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2340471" y="4338313"/>
            <a:ext cx="1152000" cy="432000"/>
          </a:xfrm>
          <a:prstGeom prst="rect">
            <a:avLst/>
          </a:prstGeom>
          <a:solidFill>
            <a:schemeClr val="accent5">
              <a:lumMod val="60000"/>
              <a:lumOff val="4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200" b="1" dirty="0" smtClean="0">
                <a:solidFill>
                  <a:srgbClr val="FF0000"/>
                </a:solidFill>
                <a:latin typeface="Arial" charset="0"/>
              </a:rPr>
              <a:t>Виконавча влада</a:t>
            </a:r>
          </a:p>
        </p:txBody>
      </p:sp>
      <p:sp>
        <p:nvSpPr>
          <p:cNvPr id="28" name="Равнобедренный треугольник 27"/>
          <p:cNvSpPr/>
          <p:nvPr/>
        </p:nvSpPr>
        <p:spPr>
          <a:xfrm rot="5400000">
            <a:off x="3438599" y="4392313"/>
            <a:ext cx="432000" cy="3240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540271" y="2867908"/>
            <a:ext cx="14946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Герб Польщі</a:t>
            </a: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468263" y="4050233"/>
            <a:ext cx="158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Прапор Польщі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3" y="3313339"/>
            <a:ext cx="1188000" cy="740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15" y="1497762"/>
            <a:ext cx="1188000" cy="140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413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Польща після Другої світової війни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00311" y="2610073"/>
            <a:ext cx="5688632" cy="2016224"/>
          </a:xfrm>
          <a:prstGeom prst="rect">
            <a:avLst/>
          </a:prstGeom>
          <a:solidFill>
            <a:srgbClr val="92D050">
              <a:alpha val="60392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latin typeface="Arial" charset="0"/>
              </a:rPr>
              <a:t>т</a:t>
            </a:r>
            <a:r>
              <a:rPr lang="uk-UA" altLang="ru-RU" sz="1100" dirty="0" smtClean="0">
                <a:latin typeface="Arial" charset="0"/>
              </a:rPr>
              <a:t>отальна розруха у виробничій та соціально-побутовій сферах;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 smtClean="0">
                <a:latin typeface="Arial" charset="0"/>
              </a:rPr>
              <a:t>падіння промислового виробництва;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latin typeface="Arial" charset="0"/>
              </a:rPr>
              <a:t>н</a:t>
            </a:r>
            <a:r>
              <a:rPr lang="uk-UA" altLang="ru-RU" sz="1100" dirty="0" smtClean="0">
                <a:latin typeface="Arial" charset="0"/>
              </a:rPr>
              <a:t>естача продовольства, предметів широкого вжитку;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latin typeface="Arial" charset="0"/>
              </a:rPr>
              <a:t>г</a:t>
            </a:r>
            <a:r>
              <a:rPr lang="uk-UA" altLang="ru-RU" sz="1100" dirty="0" smtClean="0">
                <a:latin typeface="Arial" charset="0"/>
              </a:rPr>
              <a:t>острий дефіцит вугілля та нафтопродуктів;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latin typeface="Arial" charset="0"/>
              </a:rPr>
              <a:t>д</a:t>
            </a:r>
            <a:r>
              <a:rPr lang="uk-UA" altLang="ru-RU" sz="1100" dirty="0" smtClean="0">
                <a:latin typeface="Arial" charset="0"/>
              </a:rPr>
              <a:t>ефіцит кваліфікованих кадрів;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latin typeface="Arial" charset="0"/>
              </a:rPr>
              <a:t>з</a:t>
            </a:r>
            <a:r>
              <a:rPr lang="uk-UA" altLang="ru-RU" sz="1100" dirty="0" smtClean="0">
                <a:latin typeface="Arial" charset="0"/>
              </a:rPr>
              <a:t>начний міграційний рух через переселення некорінних народів як за кордон, так і в центрально-східні регіони;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 smtClean="0">
                <a:latin typeface="Arial" charset="0"/>
              </a:rPr>
              <a:t>посилення впливу лівих сил;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latin typeface="Arial" charset="0"/>
              </a:rPr>
              <a:t>з</a:t>
            </a:r>
            <a:r>
              <a:rPr lang="uk-UA" altLang="ru-RU" sz="1100" dirty="0" smtClean="0">
                <a:latin typeface="Arial" charset="0"/>
              </a:rPr>
              <a:t>агострення боротьби за владу</a:t>
            </a: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.</a:t>
            </a:r>
            <a:endParaRPr lang="uk-UA" altLang="ru-RU" sz="1100" dirty="0" smtClean="0"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00311" y="1962001"/>
            <a:ext cx="5688632" cy="408100"/>
          </a:xfrm>
          <a:prstGeom prst="rect">
            <a:avLst/>
          </a:prstGeom>
          <a:solidFill>
            <a:srgbClr val="993366">
              <a:alpha val="81175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b="1" dirty="0" smtClean="0">
                <a:solidFill>
                  <a:schemeClr val="bg1"/>
                </a:solidFill>
                <a:latin typeface="Arial" charset="0"/>
              </a:rPr>
              <a:t>Проблеми післявоєнної країни</a:t>
            </a:r>
            <a:endParaRPr lang="uk-UA" altLang="ru-RU" sz="15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2268463" y="2394049"/>
            <a:ext cx="3024336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927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745055" y="2466057"/>
            <a:ext cx="2699872" cy="2016224"/>
          </a:xfrm>
          <a:prstGeom prst="rect">
            <a:avLst/>
          </a:prstGeom>
          <a:solidFill>
            <a:srgbClr val="CC66FF">
              <a:alpha val="60000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latin typeface="Arial" charset="0"/>
              </a:rPr>
              <a:t>в</a:t>
            </a:r>
            <a:r>
              <a:rPr lang="uk-UA" altLang="ru-RU" sz="1100" dirty="0" smtClean="0">
                <a:latin typeface="Arial" charset="0"/>
              </a:rPr>
              <a:t>ідновлення державності;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latin typeface="Arial" charset="0"/>
              </a:rPr>
              <a:t>п</a:t>
            </a:r>
            <a:r>
              <a:rPr lang="uk-UA" altLang="ru-RU" sz="1100" dirty="0" smtClean="0">
                <a:latin typeface="Arial" charset="0"/>
              </a:rPr>
              <a:t>одолання наслідків окупації;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latin typeface="Arial" charset="0"/>
              </a:rPr>
              <a:t>в</a:t>
            </a:r>
            <a:r>
              <a:rPr lang="uk-UA" altLang="ru-RU" sz="1100" dirty="0" smtClean="0">
                <a:latin typeface="Arial" charset="0"/>
              </a:rPr>
              <a:t>ідновлення та розвиток демократії;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latin typeface="Arial" charset="0"/>
              </a:rPr>
              <a:t>з</a:t>
            </a:r>
            <a:r>
              <a:rPr lang="uk-UA" altLang="ru-RU" sz="1100" dirty="0" smtClean="0">
                <a:latin typeface="Arial" charset="0"/>
              </a:rPr>
              <a:t>міцнення молодої народної влади;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latin typeface="Arial" charset="0"/>
              </a:rPr>
              <a:t>в</a:t>
            </a:r>
            <a:r>
              <a:rPr lang="uk-UA" altLang="ru-RU" sz="1100" dirty="0" smtClean="0">
                <a:latin typeface="Arial" charset="0"/>
              </a:rPr>
              <a:t>ідновлення промисловості, транспорту, зв'язку;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latin typeface="Arial" charset="0"/>
              </a:rPr>
              <a:t>о</a:t>
            </a:r>
            <a:r>
              <a:rPr lang="uk-UA" altLang="ru-RU" sz="1100" dirty="0" smtClean="0">
                <a:latin typeface="Arial" charset="0"/>
              </a:rPr>
              <a:t>своєння возз'єднаних земель;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latin typeface="Arial" charset="0"/>
              </a:rPr>
              <a:t>в</a:t>
            </a:r>
            <a:r>
              <a:rPr lang="uk-UA" altLang="ru-RU" sz="1100" dirty="0" smtClean="0">
                <a:latin typeface="Arial" charset="0"/>
              </a:rPr>
              <a:t>ирішення продовольчої проблеми та забезпечення населення товарами та послугами.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745055" y="1620655"/>
            <a:ext cx="2699872" cy="557370"/>
          </a:xfrm>
          <a:prstGeom prst="rect">
            <a:avLst/>
          </a:prstGeom>
          <a:solidFill>
            <a:srgbClr val="0070C0">
              <a:alpha val="81175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b="1" dirty="0" smtClean="0">
                <a:solidFill>
                  <a:schemeClr val="bg1"/>
                </a:solidFill>
                <a:latin typeface="Arial" charset="0"/>
              </a:rPr>
              <a:t>Найважливіші завдання у перші повоєнні роки</a:t>
            </a:r>
            <a:endParaRPr lang="uk-UA" altLang="ru-RU" sz="15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708919" y="2247075"/>
            <a:ext cx="2664000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40271" y="3794139"/>
            <a:ext cx="302433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Будні і свята Варшави. 1945 р.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Польща після Другої світової війни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9" y="2029012"/>
            <a:ext cx="2772000" cy="18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4877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636615" y="1746017"/>
            <a:ext cx="3096344" cy="360000"/>
          </a:xfrm>
          <a:prstGeom prst="rect">
            <a:avLst/>
          </a:prstGeom>
          <a:solidFill>
            <a:schemeClr val="accent3">
              <a:lumMod val="5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b="1" dirty="0" smtClean="0">
                <a:solidFill>
                  <a:schemeClr val="bg1"/>
                </a:solidFill>
                <a:latin typeface="Arial" charset="0"/>
              </a:rPr>
              <a:t>Прихід комуністів до влади</a:t>
            </a:r>
            <a:endParaRPr lang="uk-UA" altLang="ru-RU" sz="15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636615" y="2394049"/>
            <a:ext cx="3096344" cy="2088232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noFill/>
          </a:ln>
        </p:spPr>
        <p:txBody>
          <a:bodyPr lIns="73550" tIns="36775" rIns="73550" bIns="36775"/>
          <a:lstStyle/>
          <a:p>
            <a:pPr marL="171450" indent="-171450" defTabSz="730250">
              <a:spcBef>
                <a:spcPct val="20000"/>
              </a:spcBef>
              <a:buClr>
                <a:srgbClr val="0099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ru-RU" altLang="ru-RU" sz="1100" dirty="0" err="1">
                <a:solidFill>
                  <a:srgbClr val="FF0000"/>
                </a:solidFill>
                <a:latin typeface="Arial" charset="0"/>
              </a:rPr>
              <a:t>в</a:t>
            </a:r>
            <a:r>
              <a:rPr lang="ru-RU" altLang="ru-RU" sz="1100" dirty="0" err="1" smtClean="0">
                <a:solidFill>
                  <a:srgbClr val="FF0000"/>
                </a:solidFill>
                <a:latin typeface="Arial" charset="0"/>
              </a:rPr>
              <a:t>літку</a:t>
            </a:r>
            <a:r>
              <a:rPr lang="ru-RU" altLang="ru-RU" sz="1100" dirty="0" smtClean="0">
                <a:solidFill>
                  <a:srgbClr val="FF0000"/>
                </a:solidFill>
                <a:latin typeface="Arial" charset="0"/>
              </a:rPr>
              <a:t> 1944 р. </a:t>
            </a:r>
            <a:r>
              <a:rPr lang="ru-RU" altLang="ru-RU" sz="1100" dirty="0" smtClean="0">
                <a:latin typeface="Arial" charset="0"/>
              </a:rPr>
              <a:t>у </a:t>
            </a:r>
            <a:r>
              <a:rPr lang="ru-RU" altLang="ru-RU" sz="1100" dirty="0" err="1" smtClean="0">
                <a:latin typeface="Arial" charset="0"/>
              </a:rPr>
              <a:t>Любліні</a:t>
            </a:r>
            <a:r>
              <a:rPr lang="ru-RU" altLang="ru-RU" sz="1100" dirty="0" smtClean="0">
                <a:latin typeface="Arial" charset="0"/>
              </a:rPr>
              <a:t> створено </a:t>
            </a:r>
            <a:r>
              <a:rPr lang="ru-RU" altLang="ru-RU" sz="1100" dirty="0" err="1" smtClean="0">
                <a:latin typeface="Arial" charset="0"/>
              </a:rPr>
              <a:t>тимчасовий</a:t>
            </a:r>
            <a:r>
              <a:rPr lang="ru-RU" altLang="ru-RU" sz="1100" dirty="0" smtClean="0">
                <a:latin typeface="Arial" charset="0"/>
              </a:rPr>
              <a:t> </a:t>
            </a:r>
            <a:r>
              <a:rPr lang="ru-RU" altLang="ru-RU" sz="1100" dirty="0" err="1" smtClean="0">
                <a:latin typeface="Arial" charset="0"/>
              </a:rPr>
              <a:t>коаліційний</a:t>
            </a:r>
            <a:r>
              <a:rPr lang="ru-RU" altLang="ru-RU" sz="1100" dirty="0" smtClean="0">
                <a:latin typeface="Arial" charset="0"/>
              </a:rPr>
              <a:t> уряд </a:t>
            </a:r>
            <a:r>
              <a:rPr lang="ru-RU" altLang="ru-RU" sz="1100" dirty="0" err="1" smtClean="0">
                <a:latin typeface="Arial" charset="0"/>
              </a:rPr>
              <a:t>прорадянської</a:t>
            </a:r>
            <a:r>
              <a:rPr lang="ru-RU" altLang="ru-RU" sz="1100" dirty="0" smtClean="0">
                <a:latin typeface="Arial" charset="0"/>
              </a:rPr>
              <a:t> </a:t>
            </a:r>
            <a:r>
              <a:rPr lang="ru-RU" altLang="ru-RU" sz="1100" dirty="0" err="1" smtClean="0">
                <a:latin typeface="Arial" charset="0"/>
              </a:rPr>
              <a:t>орієнтації</a:t>
            </a:r>
            <a:r>
              <a:rPr lang="ru-RU" altLang="ru-RU" sz="1100" dirty="0" smtClean="0">
                <a:latin typeface="Arial" charset="0"/>
              </a:rPr>
              <a:t>; </a:t>
            </a:r>
          </a:p>
          <a:p>
            <a:pPr marL="171450" indent="-171450" defTabSz="730250">
              <a:spcBef>
                <a:spcPct val="20000"/>
              </a:spcBef>
              <a:buClr>
                <a:srgbClr val="0099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ru-RU" altLang="ru-RU" sz="1100" dirty="0">
                <a:solidFill>
                  <a:srgbClr val="FF0000"/>
                </a:solidFill>
                <a:latin typeface="Arial" charset="0"/>
              </a:rPr>
              <a:t>у</a:t>
            </a:r>
            <a:r>
              <a:rPr lang="ru-RU" altLang="ru-RU" sz="11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rgbClr val="FF0000"/>
                </a:solidFill>
                <a:latin typeface="Arial" charset="0"/>
              </a:rPr>
              <a:t>червні</a:t>
            </a:r>
            <a:r>
              <a:rPr lang="ru-RU" altLang="ru-RU" sz="1100" dirty="0" smtClean="0">
                <a:solidFill>
                  <a:srgbClr val="FF0000"/>
                </a:solidFill>
                <a:latin typeface="Arial" charset="0"/>
              </a:rPr>
              <a:t> 1945 р. </a:t>
            </a:r>
            <a:r>
              <a:rPr lang="ru-RU" altLang="ru-RU" sz="1100" dirty="0" err="1" smtClean="0">
                <a:latin typeface="Arial" charset="0"/>
              </a:rPr>
              <a:t>коаліційний</a:t>
            </a:r>
            <a:r>
              <a:rPr lang="ru-RU" altLang="ru-RU" sz="1100" dirty="0" smtClean="0">
                <a:latin typeface="Arial" charset="0"/>
              </a:rPr>
              <a:t> уряд </a:t>
            </a:r>
            <a:r>
              <a:rPr lang="ru-RU" altLang="ru-RU" sz="1100" dirty="0" err="1" smtClean="0">
                <a:latin typeface="Arial" charset="0"/>
              </a:rPr>
              <a:t>перетворено</a:t>
            </a:r>
            <a:r>
              <a:rPr lang="ru-RU" altLang="ru-RU" sz="1100" dirty="0" smtClean="0">
                <a:latin typeface="Arial" charset="0"/>
              </a:rPr>
              <a:t> у </a:t>
            </a:r>
            <a:r>
              <a:rPr lang="ru-RU" altLang="ru-RU" sz="1100" dirty="0" err="1" smtClean="0">
                <a:latin typeface="Arial" charset="0"/>
              </a:rPr>
              <a:t>Тимчасовий</a:t>
            </a:r>
            <a:r>
              <a:rPr lang="ru-RU" altLang="ru-RU" sz="1100" dirty="0" smtClean="0">
                <a:latin typeface="Arial" charset="0"/>
              </a:rPr>
              <a:t> уряд </a:t>
            </a:r>
            <a:r>
              <a:rPr lang="ru-RU" altLang="ru-RU" sz="1100" dirty="0" err="1" smtClean="0">
                <a:latin typeface="Arial" charset="0"/>
              </a:rPr>
              <a:t>національної</a:t>
            </a:r>
            <a:r>
              <a:rPr lang="ru-RU" altLang="ru-RU" sz="1100" dirty="0" smtClean="0">
                <a:latin typeface="Arial" charset="0"/>
              </a:rPr>
              <a:t> </a:t>
            </a:r>
            <a:r>
              <a:rPr lang="ru-RU" altLang="ru-RU" sz="1100" dirty="0" err="1" smtClean="0">
                <a:latin typeface="Arial" charset="0"/>
              </a:rPr>
              <a:t>єдності</a:t>
            </a:r>
            <a:r>
              <a:rPr lang="ru-RU" altLang="ru-RU" sz="1100" dirty="0" smtClean="0">
                <a:latin typeface="Arial" charset="0"/>
              </a:rPr>
              <a:t>. </a:t>
            </a:r>
            <a:r>
              <a:rPr lang="ru-RU" altLang="ru-RU" sz="1100" dirty="0" err="1" smtClean="0">
                <a:latin typeface="Arial" charset="0"/>
              </a:rPr>
              <a:t>Лондонський</a:t>
            </a:r>
            <a:r>
              <a:rPr lang="ru-RU" altLang="ru-RU" sz="1100" dirty="0" smtClean="0">
                <a:latin typeface="Arial" charset="0"/>
              </a:rPr>
              <a:t> уряд перестав </a:t>
            </a:r>
            <a:r>
              <a:rPr lang="ru-RU" altLang="ru-RU" sz="1100" dirty="0" err="1" smtClean="0">
                <a:latin typeface="Arial" charset="0"/>
              </a:rPr>
              <a:t>існувати</a:t>
            </a:r>
            <a:r>
              <a:rPr lang="ru-RU" altLang="ru-RU" sz="1100" dirty="0" smtClean="0">
                <a:latin typeface="Arial" charset="0"/>
              </a:rPr>
              <a:t>; </a:t>
            </a:r>
          </a:p>
          <a:p>
            <a:pPr marL="171450" indent="-171450" defTabSz="730250">
              <a:spcBef>
                <a:spcPct val="20000"/>
              </a:spcBef>
              <a:buClr>
                <a:srgbClr val="0099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FF0000"/>
                </a:solidFill>
                <a:latin typeface="Arial" charset="0"/>
              </a:rPr>
              <a:t>у</a:t>
            </a:r>
            <a:r>
              <a:rPr lang="uk-UA" altLang="ru-RU" sz="1100" dirty="0" smtClean="0">
                <a:solidFill>
                  <a:srgbClr val="FF0000"/>
                </a:solidFill>
                <a:latin typeface="Arial" charset="0"/>
              </a:rPr>
              <a:t> січні 1947 р. </a:t>
            </a:r>
            <a:r>
              <a:rPr lang="uk-UA" altLang="ru-RU" sz="1100" dirty="0" smtClean="0">
                <a:latin typeface="Arial" charset="0"/>
              </a:rPr>
              <a:t>комуністи перемогли на виборах до Сейму;</a:t>
            </a:r>
          </a:p>
          <a:p>
            <a:pPr marL="171450" indent="-171450" defTabSz="730250">
              <a:spcBef>
                <a:spcPct val="20000"/>
              </a:spcBef>
              <a:buClr>
                <a:srgbClr val="0099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FF0000"/>
                </a:solidFill>
                <a:latin typeface="Arial" charset="0"/>
              </a:rPr>
              <a:t>у</a:t>
            </a:r>
            <a:r>
              <a:rPr lang="uk-UA" altLang="ru-RU" sz="1100" dirty="0" smtClean="0">
                <a:solidFill>
                  <a:srgbClr val="FF0000"/>
                </a:solidFill>
                <a:latin typeface="Arial" charset="0"/>
              </a:rPr>
              <a:t> 1952 р. </a:t>
            </a:r>
            <a:r>
              <a:rPr lang="uk-UA" altLang="ru-RU" sz="1100" dirty="0" smtClean="0">
                <a:latin typeface="Arial" charset="0"/>
              </a:rPr>
              <a:t>конституція країни законодавчо закріпила владу комуністів.</a:t>
            </a: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852639" y="2178041"/>
            <a:ext cx="2664000" cy="144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Встановлення комуністичного ладу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87" y="2290845"/>
            <a:ext cx="2706687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6333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Курс на побудову соціалізму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044327" y="1421942"/>
            <a:ext cx="5508392" cy="396043"/>
          </a:xfrm>
          <a:prstGeom prst="rect">
            <a:avLst/>
          </a:prstGeom>
          <a:solidFill>
            <a:srgbClr val="002060">
              <a:alpha val="60784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1400" b="1" dirty="0" smtClean="0">
                <a:solidFill>
                  <a:schemeClr val="bg1"/>
                </a:solidFill>
                <a:latin typeface="Arial" charset="0"/>
              </a:rPr>
              <a:t>Радикальні перетворення 1945 – 1946 рр.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044327" y="1889993"/>
            <a:ext cx="3168352" cy="2435824"/>
          </a:xfrm>
          <a:prstGeom prst="rect">
            <a:avLst/>
          </a:prstGeom>
          <a:solidFill>
            <a:schemeClr val="accent5">
              <a:lumMod val="60000"/>
              <a:lumOff val="4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н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аціоналізація усієї великої та середньої промисловості, банків, транспорту та зв'язку;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о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державлення кооперативних та малих приватних підприємств;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з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нищення вікових традицій польського ремесла;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а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грарна реформа шляхом примусової колективізації;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у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твердження однопартійної політичної системи;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н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аступ на позиції надто впливової у суспільстві католицької церкви.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endParaRPr lang="uk-UA" alt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572719" y="3687147"/>
            <a:ext cx="1980000" cy="638670"/>
          </a:xfrm>
          <a:prstGeom prst="rect">
            <a:avLst/>
          </a:prstGeom>
          <a:solidFill>
            <a:srgbClr val="F0F294">
              <a:alpha val="81175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200" b="1" dirty="0" smtClean="0">
                <a:solidFill>
                  <a:srgbClr val="FF0000"/>
                </a:solidFill>
                <a:latin typeface="Arial" charset="0"/>
              </a:rPr>
              <a:t>Єдиним гарантом діяльності влади були війська Червоної армії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572719" y="1889993"/>
            <a:ext cx="1980000" cy="1728192"/>
          </a:xfrm>
          <a:prstGeom prst="rect">
            <a:avLst/>
          </a:prstGeom>
          <a:solidFill>
            <a:srgbClr val="92D050">
              <a:alpha val="81175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300" b="1" dirty="0">
                <a:solidFill>
                  <a:srgbClr val="FF0000"/>
                </a:solidFill>
                <a:latin typeface="Arial" charset="0"/>
              </a:rPr>
              <a:t>ц</a:t>
            </a:r>
            <a:r>
              <a:rPr lang="uk-UA" altLang="ru-RU" sz="1300" b="1" dirty="0" smtClean="0">
                <a:solidFill>
                  <a:srgbClr val="FF0000"/>
                </a:solidFill>
                <a:latin typeface="Arial" charset="0"/>
              </a:rPr>
              <a:t>е викликало</a:t>
            </a:r>
          </a:p>
          <a:p>
            <a:pPr marL="180975" indent="-180975" defTabSz="731838">
              <a:spcBef>
                <a:spcPct val="20000"/>
              </a:spcBef>
              <a:buClr>
                <a:srgbClr val="002060"/>
              </a:buClr>
              <a:buSzPct val="80000"/>
              <a:buFont typeface="Wingdings" pitchFamily="2" charset="2"/>
              <a:buChar char="v"/>
            </a:pPr>
            <a:r>
              <a:rPr lang="uk-UA" altLang="ru-RU" sz="1100" dirty="0">
                <a:latin typeface="Arial" charset="0"/>
              </a:rPr>
              <a:t>п</a:t>
            </a:r>
            <a:r>
              <a:rPr lang="uk-UA" altLang="ru-RU" sz="1100" dirty="0" smtClean="0">
                <a:latin typeface="Arial" charset="0"/>
              </a:rPr>
              <a:t>осилення беззаконня, корупції, чисельних зловживань з боку влади;</a:t>
            </a:r>
          </a:p>
          <a:p>
            <a:pPr marL="180975" indent="-180975" defTabSz="731838">
              <a:spcBef>
                <a:spcPct val="20000"/>
              </a:spcBef>
              <a:buClr>
                <a:srgbClr val="002060"/>
              </a:buClr>
              <a:buSzPct val="80000"/>
              <a:buFont typeface="Wingdings" pitchFamily="2" charset="2"/>
              <a:buChar char="v"/>
            </a:pPr>
            <a:r>
              <a:rPr lang="uk-UA" altLang="ru-RU" sz="1100" dirty="0" smtClean="0">
                <a:latin typeface="Arial" charset="0"/>
              </a:rPr>
              <a:t>вкрай напружену атмосферу у суспільстві через невдоволення населення.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4284687" y="2080112"/>
            <a:ext cx="216024" cy="1944000"/>
          </a:xfrm>
          <a:prstGeom prst="rightArrow">
            <a:avLst>
              <a:gd name="adj1" fmla="val 50000"/>
              <a:gd name="adj2" fmla="val 552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71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00311" y="2538065"/>
            <a:ext cx="5688632" cy="2196000"/>
          </a:xfrm>
          <a:prstGeom prst="rect">
            <a:avLst/>
          </a:prstGeom>
          <a:solidFill>
            <a:srgbClr val="92D050">
              <a:alpha val="60392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latin typeface="Arial" charset="0"/>
              </a:rPr>
              <a:t>с</a:t>
            </a:r>
            <a:r>
              <a:rPr lang="uk-UA" altLang="ru-RU" sz="1100" dirty="0" smtClean="0">
                <a:latin typeface="Arial" charset="0"/>
              </a:rPr>
              <a:t>касування приватної власності;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latin typeface="Arial" charset="0"/>
              </a:rPr>
              <a:t>н</a:t>
            </a:r>
            <a:r>
              <a:rPr lang="uk-UA" altLang="ru-RU" sz="1100" dirty="0" smtClean="0">
                <a:latin typeface="Arial" charset="0"/>
              </a:rPr>
              <a:t>аціоналізація чи одержавлення засобів виробництва;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latin typeface="Arial" charset="0"/>
              </a:rPr>
              <a:t>і</a:t>
            </a:r>
            <a:r>
              <a:rPr lang="uk-UA" altLang="ru-RU" sz="1100" dirty="0" smtClean="0">
                <a:latin typeface="Arial" charset="0"/>
              </a:rPr>
              <a:t>ндустріалізація і колективізація без урахування національних особливостей;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latin typeface="Arial" charset="0"/>
              </a:rPr>
              <a:t>с</a:t>
            </a:r>
            <a:r>
              <a:rPr lang="uk-UA" altLang="ru-RU" sz="1100" dirty="0" smtClean="0">
                <a:latin typeface="Arial" charset="0"/>
              </a:rPr>
              <a:t>амоізоляція від західних країн і новітніх технологій та економічна залежність від Радянського Союзу;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latin typeface="Arial" charset="0"/>
              </a:rPr>
              <a:t>к</a:t>
            </a:r>
            <a:r>
              <a:rPr lang="uk-UA" altLang="ru-RU" sz="1100" dirty="0" smtClean="0">
                <a:latin typeface="Arial" charset="0"/>
              </a:rPr>
              <a:t>омандно-адміністративна система управління господарством у найгірших її проявах;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ru-RU" altLang="ru-RU" sz="1100" dirty="0" err="1">
                <a:latin typeface="Arial" charset="0"/>
              </a:rPr>
              <a:t>в</a:t>
            </a:r>
            <a:r>
              <a:rPr lang="ru-RU" altLang="ru-RU" sz="1100" dirty="0" err="1" smtClean="0">
                <a:latin typeface="Arial" charset="0"/>
              </a:rPr>
              <a:t>трата</a:t>
            </a:r>
            <a:r>
              <a:rPr lang="ru-RU" altLang="ru-RU" sz="1100" dirty="0" smtClean="0">
                <a:latin typeface="Arial" charset="0"/>
              </a:rPr>
              <a:t> у </a:t>
            </a:r>
            <a:r>
              <a:rPr lang="ru-RU" altLang="ru-RU" sz="1100" dirty="0" err="1" smtClean="0">
                <a:latin typeface="Arial" charset="0"/>
              </a:rPr>
              <a:t>суспільстві</a:t>
            </a:r>
            <a:r>
              <a:rPr lang="ru-RU" altLang="ru-RU" sz="1100" dirty="0" smtClean="0">
                <a:latin typeface="Arial" charset="0"/>
              </a:rPr>
              <a:t> засад </a:t>
            </a:r>
            <a:r>
              <a:rPr lang="ru-RU" altLang="ru-RU" sz="1100" dirty="0" err="1" smtClean="0">
                <a:latin typeface="Arial" charset="0"/>
              </a:rPr>
              <a:t>демократії</a:t>
            </a:r>
            <a:r>
              <a:rPr lang="ru-RU" altLang="ru-RU" sz="1100" dirty="0" smtClean="0">
                <a:latin typeface="Arial" charset="0"/>
              </a:rPr>
              <a:t>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 smtClean="0">
                <a:latin typeface="Arial" charset="0"/>
              </a:rPr>
              <a:t>обмеження демократичних прав і свобод громадян;</a:t>
            </a:r>
            <a:endParaRPr lang="ru-RU" altLang="ru-RU" sz="1100" dirty="0" smtClean="0">
              <a:latin typeface="Arial" charset="0"/>
            </a:endParaRP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ru-RU" altLang="ru-RU" sz="1100" dirty="0" err="1">
                <a:latin typeface="Arial" charset="0"/>
              </a:rPr>
              <a:t>в</a:t>
            </a:r>
            <a:r>
              <a:rPr lang="ru-RU" altLang="ru-RU" sz="1100" dirty="0" err="1" smtClean="0">
                <a:latin typeface="Arial" charset="0"/>
              </a:rPr>
              <a:t>сеохоплююча</a:t>
            </a:r>
            <a:r>
              <a:rPr lang="ru-RU" altLang="ru-RU" sz="1100" dirty="0" smtClean="0">
                <a:latin typeface="Arial" charset="0"/>
              </a:rPr>
              <a:t> </a:t>
            </a:r>
            <a:r>
              <a:rPr lang="ru-RU" altLang="ru-RU" sz="1100" dirty="0" err="1" smtClean="0">
                <a:latin typeface="Arial" charset="0"/>
              </a:rPr>
              <a:t>ідеологізація</a:t>
            </a:r>
            <a:r>
              <a:rPr lang="ru-RU" altLang="ru-RU" sz="1100" dirty="0" smtClean="0">
                <a:latin typeface="Arial" charset="0"/>
              </a:rPr>
              <a:t> </a:t>
            </a:r>
            <a:r>
              <a:rPr lang="ru-RU" altLang="ru-RU" sz="1100" dirty="0" err="1" smtClean="0">
                <a:latin typeface="Arial" charset="0"/>
              </a:rPr>
              <a:t>усіх</a:t>
            </a:r>
            <a:r>
              <a:rPr lang="ru-RU" altLang="ru-RU" sz="1100" dirty="0" smtClean="0">
                <a:latin typeface="Arial" charset="0"/>
              </a:rPr>
              <a:t> сфер </a:t>
            </a:r>
            <a:r>
              <a:rPr lang="ru-RU" altLang="ru-RU" sz="1100" dirty="0" err="1" smtClean="0">
                <a:latin typeface="Arial" charset="0"/>
              </a:rPr>
              <a:t>суспільного</a:t>
            </a:r>
            <a:r>
              <a:rPr lang="ru-RU" altLang="ru-RU" sz="1100" dirty="0" smtClean="0">
                <a:latin typeface="Arial" charset="0"/>
              </a:rPr>
              <a:t> </a:t>
            </a:r>
            <a:r>
              <a:rPr lang="ru-RU" altLang="ru-RU" sz="1100" dirty="0" err="1" smtClean="0">
                <a:latin typeface="Arial" charset="0"/>
              </a:rPr>
              <a:t>життя</a:t>
            </a:r>
            <a:r>
              <a:rPr lang="ru-RU" altLang="ru-RU" sz="1100" dirty="0" smtClean="0">
                <a:latin typeface="Arial" charset="0"/>
              </a:rPr>
              <a:t>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ru-RU" altLang="ru-RU" sz="1100" dirty="0" err="1">
                <a:latin typeface="Arial" charset="0"/>
              </a:rPr>
              <a:t>т</a:t>
            </a:r>
            <a:r>
              <a:rPr lang="ru-RU" altLang="ru-RU" sz="1100" dirty="0" err="1" smtClean="0">
                <a:latin typeface="Arial" charset="0"/>
              </a:rPr>
              <a:t>отальний</a:t>
            </a:r>
            <a:r>
              <a:rPr lang="ru-RU" altLang="ru-RU" sz="1100" dirty="0" smtClean="0">
                <a:latin typeface="Arial" charset="0"/>
              </a:rPr>
              <a:t> контроль за </a:t>
            </a:r>
            <a:r>
              <a:rPr lang="ru-RU" altLang="ru-RU" sz="1100" dirty="0" err="1" smtClean="0">
                <a:latin typeface="Arial" charset="0"/>
              </a:rPr>
              <a:t>свідомістю</a:t>
            </a:r>
            <a:r>
              <a:rPr lang="ru-RU" altLang="ru-RU" sz="1100" dirty="0" smtClean="0">
                <a:latin typeface="Arial" charset="0"/>
              </a:rPr>
              <a:t> людей.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00311" y="1889993"/>
            <a:ext cx="5688632" cy="360040"/>
          </a:xfrm>
          <a:prstGeom prst="rect">
            <a:avLst/>
          </a:prstGeom>
          <a:solidFill>
            <a:schemeClr val="accent6">
              <a:lumMod val="5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b="1" dirty="0" smtClean="0">
                <a:solidFill>
                  <a:schemeClr val="bg1"/>
                </a:solidFill>
                <a:latin typeface="Arial" charset="0"/>
              </a:rPr>
              <a:t>Соціалістичний </a:t>
            </a:r>
            <a:r>
              <a:rPr lang="en-US" altLang="ru-RU" b="1" dirty="0" smtClean="0">
                <a:solidFill>
                  <a:schemeClr val="bg1"/>
                </a:solidFill>
                <a:latin typeface="Arial" charset="0"/>
              </a:rPr>
              <a:t>“</a:t>
            </a:r>
            <a:r>
              <a:rPr lang="uk-UA" altLang="ru-RU" b="1" dirty="0" smtClean="0">
                <a:solidFill>
                  <a:schemeClr val="bg1"/>
                </a:solidFill>
                <a:latin typeface="Arial" charset="0"/>
              </a:rPr>
              <a:t>рай</a:t>
            </a:r>
            <a:r>
              <a:rPr lang="en-US" altLang="ru-RU" b="1" dirty="0" smtClean="0">
                <a:solidFill>
                  <a:schemeClr val="bg1"/>
                </a:solidFill>
                <a:latin typeface="Arial" charset="0"/>
              </a:rPr>
              <a:t>”</a:t>
            </a:r>
            <a:r>
              <a:rPr lang="uk-UA" altLang="ru-RU" b="1" dirty="0" smtClean="0">
                <a:solidFill>
                  <a:schemeClr val="bg1"/>
                </a:solidFill>
                <a:latin typeface="Arial" charset="0"/>
              </a:rPr>
              <a:t> у Польщі</a:t>
            </a:r>
            <a:endParaRPr lang="uk-UA" altLang="ru-RU" sz="15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2268463" y="2322041"/>
            <a:ext cx="3024336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Курс на побудову соціалізму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287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08623" y="2019488"/>
            <a:ext cx="31280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uk-UA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На фоні погіршення соціально-економічного становища у країні через вплив зовнішніх і внутрішніх чинників активізувався </a:t>
            </a:r>
            <a:r>
              <a:rPr lang="uk-UA" sz="1400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протесний</a:t>
            </a:r>
            <a:r>
              <a:rPr lang="uk-UA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рух, активними учасниками якого стали робітники, студентство та творча інтелігенція.</a:t>
            </a:r>
            <a:endParaRPr lang="uk-UA" sz="14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Народ проти </a:t>
            </a:r>
            <a:r>
              <a:rPr lang="en-US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народної демократії</a:t>
            </a:r>
            <a:r>
              <a:rPr lang="en-US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95" y="2085801"/>
            <a:ext cx="27241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1597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16335" y="1529953"/>
            <a:ext cx="5256584" cy="360000"/>
          </a:xfrm>
          <a:prstGeom prst="rect">
            <a:avLst/>
          </a:prstGeom>
          <a:solidFill>
            <a:schemeClr val="accent3">
              <a:lumMod val="5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b="1" dirty="0" err="1" smtClean="0">
                <a:solidFill>
                  <a:schemeClr val="bg1"/>
                </a:solidFill>
                <a:latin typeface="Arial" charset="0"/>
              </a:rPr>
              <a:t>Протесний</a:t>
            </a:r>
            <a:r>
              <a:rPr lang="uk-UA" altLang="ru-RU" b="1" dirty="0" smtClean="0">
                <a:solidFill>
                  <a:schemeClr val="bg1"/>
                </a:solidFill>
                <a:latin typeface="Arial" charset="0"/>
              </a:rPr>
              <a:t> рух у Польщі</a:t>
            </a:r>
            <a:endParaRPr lang="uk-UA" altLang="ru-RU" sz="15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116335" y="2250033"/>
            <a:ext cx="5256584" cy="2448272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noFill/>
          </a:ln>
        </p:spPr>
        <p:txBody>
          <a:bodyPr lIns="73550" tIns="36775" rIns="73550" bIns="36775"/>
          <a:lstStyle/>
          <a:p>
            <a:pPr marL="171450" indent="-171450" defTabSz="730250">
              <a:spcBef>
                <a:spcPct val="20000"/>
              </a:spcBef>
              <a:buClr>
                <a:srgbClr val="0099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ru-RU" altLang="ru-RU" sz="1100" dirty="0">
                <a:solidFill>
                  <a:srgbClr val="FF0000"/>
                </a:solidFill>
                <a:latin typeface="Arial" charset="0"/>
              </a:rPr>
              <a:t>у</a:t>
            </a:r>
            <a:r>
              <a:rPr lang="ru-RU" altLang="ru-RU" sz="11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rgbClr val="FF0000"/>
                </a:solidFill>
                <a:latin typeface="Arial" charset="0"/>
              </a:rPr>
              <a:t>червні</a:t>
            </a:r>
            <a:r>
              <a:rPr lang="ru-RU" altLang="ru-RU" sz="1100" dirty="0" smtClean="0">
                <a:solidFill>
                  <a:srgbClr val="FF0000"/>
                </a:solidFill>
                <a:latin typeface="Arial" charset="0"/>
              </a:rPr>
              <a:t> 1956 р. </a:t>
            </a:r>
            <a:r>
              <a:rPr lang="ru-RU" altLang="ru-RU" sz="1100" dirty="0">
                <a:latin typeface="Arial" charset="0"/>
              </a:rPr>
              <a:t>у</a:t>
            </a:r>
            <a:r>
              <a:rPr lang="ru-RU" altLang="ru-RU" sz="1100" dirty="0" smtClean="0">
                <a:latin typeface="Arial" charset="0"/>
              </a:rPr>
              <a:t> </a:t>
            </a:r>
            <a:r>
              <a:rPr lang="ru-RU" altLang="ru-RU" sz="1100" dirty="0" err="1" smtClean="0">
                <a:latin typeface="Arial" charset="0"/>
              </a:rPr>
              <a:t>Познані</a:t>
            </a:r>
            <a:r>
              <a:rPr lang="ru-RU" altLang="ru-RU" sz="1100" dirty="0" smtClean="0">
                <a:latin typeface="Arial" charset="0"/>
              </a:rPr>
              <a:t> </a:t>
            </a:r>
            <a:r>
              <a:rPr lang="ru-RU" altLang="ru-RU" sz="1100" dirty="0" err="1" smtClean="0">
                <a:latin typeface="Arial" charset="0"/>
              </a:rPr>
              <a:t>робітники</a:t>
            </a:r>
            <a:r>
              <a:rPr lang="ru-RU" altLang="ru-RU" sz="1100" dirty="0" smtClean="0">
                <a:latin typeface="Arial" charset="0"/>
              </a:rPr>
              <a:t> </a:t>
            </a:r>
            <a:r>
              <a:rPr lang="ru-RU" altLang="ru-RU" sz="1100" dirty="0" err="1" smtClean="0">
                <a:latin typeface="Arial" charset="0"/>
              </a:rPr>
              <a:t>промислових</a:t>
            </a:r>
            <a:r>
              <a:rPr lang="ru-RU" altLang="ru-RU" sz="1100" dirty="0" smtClean="0">
                <a:latin typeface="Arial" charset="0"/>
              </a:rPr>
              <a:t> </a:t>
            </a:r>
            <a:r>
              <a:rPr lang="ru-RU" altLang="ru-RU" sz="1100" dirty="0" err="1" smtClean="0">
                <a:latin typeface="Arial" charset="0"/>
              </a:rPr>
              <a:t>підприємств</a:t>
            </a:r>
            <a:r>
              <a:rPr lang="ru-RU" altLang="ru-RU" sz="1100" dirty="0" smtClean="0">
                <a:latin typeface="Arial" charset="0"/>
              </a:rPr>
              <a:t> </a:t>
            </a:r>
            <a:r>
              <a:rPr lang="ru-RU" altLang="ru-RU" sz="1100" dirty="0" err="1" smtClean="0">
                <a:latin typeface="Arial" charset="0"/>
              </a:rPr>
              <a:t>застрайкували</a:t>
            </a:r>
            <a:r>
              <a:rPr lang="ru-RU" altLang="ru-RU" sz="1100" dirty="0" smtClean="0">
                <a:latin typeface="Arial" charset="0"/>
              </a:rPr>
              <a:t>. </a:t>
            </a:r>
            <a:r>
              <a:rPr lang="ru-RU" altLang="ru-RU" sz="1100" dirty="0" err="1" smtClean="0">
                <a:latin typeface="Arial" charset="0"/>
              </a:rPr>
              <a:t>Події</a:t>
            </a:r>
            <a:r>
              <a:rPr lang="ru-RU" altLang="ru-RU" sz="1100" dirty="0" smtClean="0">
                <a:latin typeface="Arial" charset="0"/>
              </a:rPr>
              <a:t> у </a:t>
            </a:r>
            <a:r>
              <a:rPr lang="ru-RU" altLang="ru-RU" sz="1100" dirty="0" err="1" smtClean="0">
                <a:latin typeface="Arial" charset="0"/>
              </a:rPr>
              <a:t>місті</a:t>
            </a:r>
            <a:r>
              <a:rPr lang="ru-RU" altLang="ru-RU" sz="1100" dirty="0" smtClean="0">
                <a:latin typeface="Arial" charset="0"/>
              </a:rPr>
              <a:t> </a:t>
            </a:r>
            <a:r>
              <a:rPr lang="ru-RU" altLang="ru-RU" sz="1100" dirty="0" err="1" smtClean="0">
                <a:latin typeface="Arial" charset="0"/>
              </a:rPr>
              <a:t>вийшли</a:t>
            </a:r>
            <a:r>
              <a:rPr lang="ru-RU" altLang="ru-RU" sz="1100" dirty="0" smtClean="0">
                <a:latin typeface="Arial" charset="0"/>
              </a:rPr>
              <a:t> за </a:t>
            </a:r>
            <a:r>
              <a:rPr lang="ru-RU" altLang="ru-RU" sz="1100" dirty="0" err="1" smtClean="0">
                <a:latin typeface="Arial" charset="0"/>
              </a:rPr>
              <a:t>межі</a:t>
            </a:r>
            <a:r>
              <a:rPr lang="ru-RU" altLang="ru-RU" sz="1100" dirty="0" smtClean="0">
                <a:latin typeface="Arial" charset="0"/>
              </a:rPr>
              <a:t> </a:t>
            </a:r>
            <a:r>
              <a:rPr lang="ru-RU" altLang="ru-RU" sz="1100" dirty="0" err="1" smtClean="0">
                <a:latin typeface="Arial" charset="0"/>
              </a:rPr>
              <a:t>економічного</a:t>
            </a:r>
            <a:r>
              <a:rPr lang="ru-RU" altLang="ru-RU" sz="1100" dirty="0" smtClean="0">
                <a:latin typeface="Arial" charset="0"/>
              </a:rPr>
              <a:t> </a:t>
            </a:r>
            <a:r>
              <a:rPr lang="ru-RU" altLang="ru-RU" sz="1100" dirty="0" err="1" smtClean="0">
                <a:latin typeface="Arial" charset="0"/>
              </a:rPr>
              <a:t>страйку</a:t>
            </a:r>
            <a:r>
              <a:rPr lang="ru-RU" altLang="ru-RU" sz="1100" dirty="0" smtClean="0">
                <a:latin typeface="Arial" charset="0"/>
              </a:rPr>
              <a:t>. Для </a:t>
            </a:r>
            <a:r>
              <a:rPr lang="ru-RU" altLang="ru-RU" sz="1100" dirty="0" err="1" smtClean="0">
                <a:latin typeface="Arial" charset="0"/>
              </a:rPr>
              <a:t>відновлення</a:t>
            </a:r>
            <a:r>
              <a:rPr lang="ru-RU" altLang="ru-RU" sz="1100" dirty="0" smtClean="0">
                <a:latin typeface="Arial" charset="0"/>
              </a:rPr>
              <a:t> порядку </a:t>
            </a:r>
            <a:r>
              <a:rPr lang="ru-RU" altLang="ru-RU" sz="1100" dirty="0" err="1" smtClean="0">
                <a:latin typeface="Arial" charset="0"/>
              </a:rPr>
              <a:t>влада</a:t>
            </a:r>
            <a:r>
              <a:rPr lang="ru-RU" altLang="ru-RU" sz="1100" dirty="0" smtClean="0">
                <a:latin typeface="Arial" charset="0"/>
              </a:rPr>
              <a:t> </a:t>
            </a:r>
            <a:r>
              <a:rPr lang="ru-RU" altLang="ru-RU" sz="1100" dirty="0" err="1" smtClean="0">
                <a:latin typeface="Arial" charset="0"/>
              </a:rPr>
              <a:t>використала</a:t>
            </a:r>
            <a:r>
              <a:rPr lang="ru-RU" altLang="ru-RU" sz="1100" dirty="0" smtClean="0">
                <a:latin typeface="Arial" charset="0"/>
              </a:rPr>
              <a:t> </a:t>
            </a:r>
            <a:r>
              <a:rPr lang="ru-RU" altLang="ru-RU" sz="1100" dirty="0" err="1" smtClean="0">
                <a:latin typeface="Arial" charset="0"/>
              </a:rPr>
              <a:t>армі</a:t>
            </a:r>
            <a:r>
              <a:rPr lang="ru-RU" altLang="ru-RU" sz="1100" dirty="0" err="1">
                <a:latin typeface="Arial" charset="0"/>
              </a:rPr>
              <a:t>ю</a:t>
            </a:r>
            <a:r>
              <a:rPr lang="ru-RU" altLang="ru-RU" sz="1100" dirty="0" smtClean="0">
                <a:latin typeface="Arial" charset="0"/>
              </a:rPr>
              <a:t>; </a:t>
            </a:r>
          </a:p>
          <a:p>
            <a:pPr marL="171450" indent="-171450" defTabSz="730250">
              <a:spcBef>
                <a:spcPct val="20000"/>
              </a:spcBef>
              <a:buClr>
                <a:srgbClr val="0099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ru-RU" altLang="ru-RU" sz="1100" dirty="0">
                <a:solidFill>
                  <a:srgbClr val="FF0000"/>
                </a:solidFill>
                <a:latin typeface="Arial" charset="0"/>
              </a:rPr>
              <a:t>у</a:t>
            </a:r>
            <a:r>
              <a:rPr lang="ru-RU" altLang="ru-RU" sz="11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rgbClr val="FF0000"/>
                </a:solidFill>
                <a:latin typeface="Arial" charset="0"/>
              </a:rPr>
              <a:t>березні</a:t>
            </a:r>
            <a:r>
              <a:rPr lang="ru-RU" altLang="ru-RU" sz="1100" dirty="0" smtClean="0">
                <a:solidFill>
                  <a:srgbClr val="FF0000"/>
                </a:solidFill>
                <a:latin typeface="Arial" charset="0"/>
              </a:rPr>
              <a:t> 1968 р. </a:t>
            </a:r>
            <a:r>
              <a:rPr lang="ru-RU" altLang="ru-RU" sz="1100" dirty="0" err="1">
                <a:latin typeface="Arial" charset="0"/>
              </a:rPr>
              <a:t>п</a:t>
            </a:r>
            <a:r>
              <a:rPr lang="ru-RU" altLang="ru-RU" sz="1100" dirty="0" err="1" smtClean="0">
                <a:latin typeface="Arial" charset="0"/>
              </a:rPr>
              <a:t>очалися</a:t>
            </a:r>
            <a:r>
              <a:rPr lang="ru-RU" altLang="ru-RU" sz="1100" dirty="0" smtClean="0">
                <a:latin typeface="Arial" charset="0"/>
              </a:rPr>
              <a:t> </a:t>
            </a:r>
            <a:r>
              <a:rPr lang="ru-RU" altLang="ru-RU" sz="1100" dirty="0" err="1" smtClean="0">
                <a:latin typeface="Arial" charset="0"/>
              </a:rPr>
              <a:t>студентські</a:t>
            </a:r>
            <a:r>
              <a:rPr lang="ru-RU" altLang="ru-RU" sz="1100" dirty="0" smtClean="0">
                <a:latin typeface="Arial" charset="0"/>
              </a:rPr>
              <a:t> </a:t>
            </a:r>
            <a:r>
              <a:rPr lang="ru-RU" altLang="ru-RU" sz="1100" dirty="0" err="1" smtClean="0">
                <a:latin typeface="Arial" charset="0"/>
              </a:rPr>
              <a:t>виступи</a:t>
            </a:r>
            <a:r>
              <a:rPr lang="ru-RU" altLang="ru-RU" sz="1100" dirty="0">
                <a:latin typeface="Arial" charset="0"/>
              </a:rPr>
              <a:t> </a:t>
            </a:r>
            <a:r>
              <a:rPr lang="ru-RU" altLang="ru-RU" sz="1100" dirty="0" smtClean="0">
                <a:latin typeface="Arial" charset="0"/>
              </a:rPr>
              <a:t>через </a:t>
            </a:r>
            <a:r>
              <a:rPr lang="ru-RU" altLang="ru-RU" sz="1100" dirty="0" err="1" smtClean="0">
                <a:latin typeface="Arial" charset="0"/>
              </a:rPr>
              <a:t>жорстку</a:t>
            </a:r>
            <a:r>
              <a:rPr lang="ru-RU" altLang="ru-RU" sz="1100" dirty="0" smtClean="0">
                <a:latin typeface="Arial" charset="0"/>
              </a:rPr>
              <a:t> цензуру у </a:t>
            </a:r>
            <a:r>
              <a:rPr lang="ru-RU" altLang="ru-RU" sz="1100" dirty="0" err="1" smtClean="0">
                <a:latin typeface="Arial" charset="0"/>
              </a:rPr>
              <a:t>сфері</a:t>
            </a:r>
            <a:r>
              <a:rPr lang="ru-RU" altLang="ru-RU" sz="1100" dirty="0" smtClean="0">
                <a:latin typeface="Arial" charset="0"/>
              </a:rPr>
              <a:t> </a:t>
            </a:r>
            <a:r>
              <a:rPr lang="ru-RU" altLang="ru-RU" sz="1100" dirty="0" err="1" smtClean="0">
                <a:latin typeface="Arial" charset="0"/>
              </a:rPr>
              <a:t>культури</a:t>
            </a:r>
            <a:r>
              <a:rPr lang="ru-RU" altLang="ru-RU" sz="1100" dirty="0" smtClean="0">
                <a:latin typeface="Arial" charset="0"/>
              </a:rPr>
              <a:t>; </a:t>
            </a:r>
          </a:p>
          <a:p>
            <a:pPr marL="171450" indent="-171450" defTabSz="730250">
              <a:spcBef>
                <a:spcPct val="20000"/>
              </a:spcBef>
              <a:buClr>
                <a:srgbClr val="0099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FF0000"/>
                </a:solidFill>
                <a:latin typeface="Arial" charset="0"/>
              </a:rPr>
              <a:t>у</a:t>
            </a:r>
            <a:r>
              <a:rPr lang="uk-UA" altLang="ru-RU" sz="1100" dirty="0" smtClean="0">
                <a:solidFill>
                  <a:srgbClr val="FF0000"/>
                </a:solidFill>
                <a:latin typeface="Arial" charset="0"/>
              </a:rPr>
              <a:t> грудні 1970 р. </a:t>
            </a:r>
            <a:r>
              <a:rPr lang="uk-UA" altLang="ru-RU" sz="1100" dirty="0" smtClean="0">
                <a:latin typeface="Arial" charset="0"/>
              </a:rPr>
              <a:t>на суднобудівних заводах Гданська, Щецина, Гдині почалися страйки через рішення влади підняти ціни на продовольчі товари у містах Балтійського узбережжя. Влада силою придушила опір страйкарів;</a:t>
            </a:r>
          </a:p>
          <a:p>
            <a:pPr marL="171450" indent="-171450" defTabSz="730250">
              <a:spcBef>
                <a:spcPct val="20000"/>
              </a:spcBef>
              <a:buClr>
                <a:srgbClr val="0099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FF0000"/>
                </a:solidFill>
                <a:latin typeface="Arial" charset="0"/>
              </a:rPr>
              <a:t>у</a:t>
            </a:r>
            <a:r>
              <a:rPr lang="uk-UA" altLang="ru-RU" sz="1100" dirty="0" smtClean="0">
                <a:solidFill>
                  <a:srgbClr val="FF0000"/>
                </a:solidFill>
                <a:latin typeface="Arial" charset="0"/>
              </a:rPr>
              <a:t> липні-серпні 1980 р. </a:t>
            </a:r>
            <a:r>
              <a:rPr lang="uk-UA" altLang="ru-RU" sz="1100" dirty="0" smtClean="0">
                <a:latin typeface="Arial" charset="0"/>
              </a:rPr>
              <a:t>застрайкували робітники міст Балтійського узбережжя через падіння життєвого рівня. Страйкарів підтримали студенти та селяни.</a:t>
            </a:r>
          </a:p>
          <a:p>
            <a:pPr marL="171450" indent="-171450" defTabSz="730250">
              <a:spcBef>
                <a:spcPct val="20000"/>
              </a:spcBef>
              <a:buClr>
                <a:srgbClr val="0099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 smtClean="0">
                <a:solidFill>
                  <a:srgbClr val="FF0000"/>
                </a:solidFill>
                <a:latin typeface="Arial" charset="0"/>
              </a:rPr>
              <a:t>у грудні 1981 р. </a:t>
            </a:r>
            <a:r>
              <a:rPr lang="uk-UA" altLang="ru-RU" sz="1100" dirty="0" smtClean="0">
                <a:latin typeface="Arial" charset="0"/>
              </a:rPr>
              <a:t>з метою придушення страйкового руху у країні запроваджено надзвичайний стан.</a:t>
            </a:r>
            <a:endParaRPr lang="uk-UA" altLang="ru-RU" sz="1100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2268463" y="2034009"/>
            <a:ext cx="3096000" cy="144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Народ проти </a:t>
            </a:r>
            <a:r>
              <a:rPr lang="en-US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народної демократії</a:t>
            </a:r>
            <a:r>
              <a:rPr lang="en-US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785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4358</TotalTime>
  <Words>1009</Words>
  <Application>Microsoft Office PowerPoint</Application>
  <PresentationFormat>Произвольный</PresentationFormat>
  <Paragraphs>151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Остин</vt:lpstr>
      <vt:lpstr>Польща</vt:lpstr>
      <vt:lpstr>Польща</vt:lpstr>
      <vt:lpstr>Польща після Другої світової війни</vt:lpstr>
      <vt:lpstr>Польща після Другої світової війни</vt:lpstr>
      <vt:lpstr>Встановлення комуністичного ладу</vt:lpstr>
      <vt:lpstr>Курс на побудову соціалізму</vt:lpstr>
      <vt:lpstr>Курс на побудову соціалізму</vt:lpstr>
      <vt:lpstr>Народ проти “народної демократії”</vt:lpstr>
      <vt:lpstr>Народ проти “народної демократії”</vt:lpstr>
      <vt:lpstr>Перший крок на шляху до встановлення демократичного ладу</vt:lpstr>
      <vt:lpstr>Демонтаж комуністичної системи</vt:lpstr>
      <vt:lpstr> Польща на шляху демократизації…</vt:lpstr>
      <vt:lpstr>…та економічних реформ</vt:lpstr>
      <vt:lpstr>“Шокова терапія”</vt:lpstr>
      <vt:lpstr>“Шокова терапія”</vt:lpstr>
      <vt:lpstr>“Шокова терапія”</vt:lpstr>
      <vt:lpstr>Польща у зовнішньополітичних відносинах</vt:lpstr>
      <vt:lpstr> Польща у європейських інтеграційних процесах</vt:lpstr>
      <vt:lpstr>Загальний підсумок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 Британія</dc:title>
  <dc:creator>user</dc:creator>
  <cp:lastModifiedBy>user</cp:lastModifiedBy>
  <cp:revision>230</cp:revision>
  <dcterms:created xsi:type="dcterms:W3CDTF">2020-04-25T14:58:26Z</dcterms:created>
  <dcterms:modified xsi:type="dcterms:W3CDTF">2023-09-27T17:37:51Z</dcterms:modified>
</cp:coreProperties>
</file>