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2" d="100"/>
          <a:sy n="92" d="100"/>
        </p:scale>
        <p:origin x="10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269367-8B1F-4973-A9BD-AD0DA731594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53062E18-B0D1-4DE8-93C9-F82D36AE2B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FCC94856-EE10-42AC-B444-4681569E37DE}"/>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5" name="Нижний колонтитул 4">
            <a:extLst>
              <a:ext uri="{FF2B5EF4-FFF2-40B4-BE49-F238E27FC236}">
                <a16:creationId xmlns:a16="http://schemas.microsoft.com/office/drawing/2014/main" id="{1514B6BF-5B3F-4CDB-A743-78EEFA6D751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0222903-314C-443B-AABF-634E8DB3CD0D}"/>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283802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EAF4DA-D38E-4536-A48E-4FDD12906BE0}"/>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1C05C7BC-CE65-420C-B54C-3632C89B26A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6BACC5B5-A07D-4E86-BF3E-601DF8ECBB00}"/>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5" name="Нижний колонтитул 4">
            <a:extLst>
              <a:ext uri="{FF2B5EF4-FFF2-40B4-BE49-F238E27FC236}">
                <a16:creationId xmlns:a16="http://schemas.microsoft.com/office/drawing/2014/main" id="{4143C9DA-939A-4C57-8F17-73962EDB9DB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031939E-5249-4475-AE1C-8A5DE3641EF9}"/>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340439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8B47A3A-4642-4A88-BFB7-7EC9A26FEFBF}"/>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A73E002E-277B-4682-82A7-F80D9A23267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8E5C0DBF-55C4-4C28-87B6-3FDA0386FE5F}"/>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5" name="Нижний колонтитул 4">
            <a:extLst>
              <a:ext uri="{FF2B5EF4-FFF2-40B4-BE49-F238E27FC236}">
                <a16:creationId xmlns:a16="http://schemas.microsoft.com/office/drawing/2014/main" id="{188CC201-EABD-48B8-A87E-B0F181F117F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50163BB-6212-4D66-8C79-D82EA9C9B98E}"/>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284866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41ED3A-C8CD-49D3-A369-4F4DC7BD697A}"/>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57C49604-D503-4672-AEBA-3FE566F660D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7CCF5AF-613F-40F3-A032-87520C875C6B}"/>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5" name="Нижний колонтитул 4">
            <a:extLst>
              <a:ext uri="{FF2B5EF4-FFF2-40B4-BE49-F238E27FC236}">
                <a16:creationId xmlns:a16="http://schemas.microsoft.com/office/drawing/2014/main" id="{4950658D-4208-4926-B852-F13668582DD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A2DEA2B-DF87-4665-B05E-9C31A94F8674}"/>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358902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C48189-BB1B-4186-9F8D-7D6F01BD596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173D27CC-200D-4E1E-848E-223A656397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5CE24C5-35FA-4E36-8E1A-BCB3273DDBA9}"/>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5" name="Нижний колонтитул 4">
            <a:extLst>
              <a:ext uri="{FF2B5EF4-FFF2-40B4-BE49-F238E27FC236}">
                <a16:creationId xmlns:a16="http://schemas.microsoft.com/office/drawing/2014/main" id="{6844BC94-F207-4B5D-800F-E59B8655EFD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CF486BF-E04A-4C51-A2B6-17D6A8A2E372}"/>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337543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B89B4-3D4C-4B88-B541-8BD22C520952}"/>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B6B170F-B31A-4838-831F-AB6E3C4671D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7180CF4F-A414-4CED-8CC6-9F5D1937914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8B07438-3345-426D-A3F9-DD2C31670A61}"/>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6" name="Нижний колонтитул 5">
            <a:extLst>
              <a:ext uri="{FF2B5EF4-FFF2-40B4-BE49-F238E27FC236}">
                <a16:creationId xmlns:a16="http://schemas.microsoft.com/office/drawing/2014/main" id="{6F409E88-77B0-4180-8D57-04FBCFEA81D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1F30D23-18A6-4F69-8CBF-499BF6990E70}"/>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228023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BCC686-AB51-4CE7-AEA9-CFDCC66A5955}"/>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33F31C59-7C0E-4862-9C13-D003C205C0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CED12FC-826F-4210-B24E-A15810C186B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371028A2-CC93-48F6-AE87-F38658863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02E214D-EE99-463C-8C4E-C574DECF365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85B725AA-F359-43B4-9862-93799AF204C2}"/>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8" name="Нижний колонтитул 7">
            <a:extLst>
              <a:ext uri="{FF2B5EF4-FFF2-40B4-BE49-F238E27FC236}">
                <a16:creationId xmlns:a16="http://schemas.microsoft.com/office/drawing/2014/main" id="{CEA8361A-5774-4F17-AAE9-98F0916D9BB3}"/>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3EE235F-7F4A-4519-BD31-CE0521089534}"/>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3824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3DF41A-80EF-4DF2-9922-B38A3D0580C6}"/>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0D39B75D-6433-4894-B1D2-D4653187434C}"/>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4" name="Нижний колонтитул 3">
            <a:extLst>
              <a:ext uri="{FF2B5EF4-FFF2-40B4-BE49-F238E27FC236}">
                <a16:creationId xmlns:a16="http://schemas.microsoft.com/office/drawing/2014/main" id="{F8ED1F93-B7DC-4FFC-985F-FC1C144D0BA6}"/>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AAC0440C-EEAE-4496-A933-C715F68AE2F6}"/>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196783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A02275B-98C9-4DEC-BDE4-1A0983C54F6E}"/>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3" name="Нижний колонтитул 2">
            <a:extLst>
              <a:ext uri="{FF2B5EF4-FFF2-40B4-BE49-F238E27FC236}">
                <a16:creationId xmlns:a16="http://schemas.microsoft.com/office/drawing/2014/main" id="{6F4053F6-9397-4435-A2C4-E77A129F5CC2}"/>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CAE4DAF4-1A56-4859-8846-C40DB1D32D4A}"/>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144017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5287BA-A609-45DB-B944-56E629441F8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913E34EF-991F-4FE4-B0C8-C54E40BC8B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D6B4F2FE-1E1E-48D7-8A6D-051F055CB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91A046D-64D9-4165-8865-E01EF9CED2B1}"/>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6" name="Нижний колонтитул 5">
            <a:extLst>
              <a:ext uri="{FF2B5EF4-FFF2-40B4-BE49-F238E27FC236}">
                <a16:creationId xmlns:a16="http://schemas.microsoft.com/office/drawing/2014/main" id="{ACF8DE88-E03D-45BD-A500-975A05191A2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08D7B50-0601-401F-B02A-C12095729A09}"/>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386620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A68B79-4CA7-4D36-B17D-3B4737D2DAF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C242A7BD-9C70-43A5-82A9-20ABA50B8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93BFC06B-EFCF-4F56-8E20-A6A88ED67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26B01A0-2F0C-4689-B680-F1C574D75821}"/>
              </a:ext>
            </a:extLst>
          </p:cNvPr>
          <p:cNvSpPr>
            <a:spLocks noGrp="1"/>
          </p:cNvSpPr>
          <p:nvPr>
            <p:ph type="dt" sz="half" idx="10"/>
          </p:nvPr>
        </p:nvSpPr>
        <p:spPr/>
        <p:txBody>
          <a:bodyPr/>
          <a:lstStyle/>
          <a:p>
            <a:fld id="{29E5DFC3-690B-469B-AD46-F44B29EB0783}" type="datetimeFigureOut">
              <a:rPr lang="uk-UA" smtClean="0"/>
              <a:t>04.10.2023</a:t>
            </a:fld>
            <a:endParaRPr lang="uk-UA"/>
          </a:p>
        </p:txBody>
      </p:sp>
      <p:sp>
        <p:nvSpPr>
          <p:cNvPr id="6" name="Нижний колонтитул 5">
            <a:extLst>
              <a:ext uri="{FF2B5EF4-FFF2-40B4-BE49-F238E27FC236}">
                <a16:creationId xmlns:a16="http://schemas.microsoft.com/office/drawing/2014/main" id="{ED4EB7CE-39BF-4A7F-860B-0358B3A5205C}"/>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74C1120-0621-4096-8BFA-2EC1FECADCE4}"/>
              </a:ext>
            </a:extLst>
          </p:cNvPr>
          <p:cNvSpPr>
            <a:spLocks noGrp="1"/>
          </p:cNvSpPr>
          <p:nvPr>
            <p:ph type="sldNum" sz="quarter" idx="12"/>
          </p:nvPr>
        </p:nvSpPr>
        <p:spPr/>
        <p:txBody>
          <a:bodyPr/>
          <a:lstStyle/>
          <a:p>
            <a:fld id="{33369B4A-63C9-403C-8ED9-0328802AF49E}" type="slidenum">
              <a:rPr lang="uk-UA" smtClean="0"/>
              <a:t>‹#›</a:t>
            </a:fld>
            <a:endParaRPr lang="uk-UA"/>
          </a:p>
        </p:txBody>
      </p:sp>
    </p:spTree>
    <p:extLst>
      <p:ext uri="{BB962C8B-B14F-4D97-AF65-F5344CB8AC3E}">
        <p14:creationId xmlns:p14="http://schemas.microsoft.com/office/powerpoint/2010/main" val="56663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5FA013-A901-4B39-80C5-55A41ED435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05B10B3D-CBA4-4090-BF85-C11F578E69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1731C5F-E2BC-43A5-9BC4-8808B58260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5DFC3-690B-469B-AD46-F44B29EB0783}" type="datetimeFigureOut">
              <a:rPr lang="uk-UA" smtClean="0"/>
              <a:t>04.10.2023</a:t>
            </a:fld>
            <a:endParaRPr lang="uk-UA"/>
          </a:p>
        </p:txBody>
      </p:sp>
      <p:sp>
        <p:nvSpPr>
          <p:cNvPr id="5" name="Нижний колонтитул 4">
            <a:extLst>
              <a:ext uri="{FF2B5EF4-FFF2-40B4-BE49-F238E27FC236}">
                <a16:creationId xmlns:a16="http://schemas.microsoft.com/office/drawing/2014/main" id="{290F8DB0-F54A-407C-A0C8-58F5BEF717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AACEB053-A6AE-4FCD-95B0-10A51B6C12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69B4A-63C9-403C-8ED9-0328802AF49E}" type="slidenum">
              <a:rPr lang="uk-UA" smtClean="0"/>
              <a:t>‹#›</a:t>
            </a:fld>
            <a:endParaRPr lang="uk-UA"/>
          </a:p>
        </p:txBody>
      </p:sp>
    </p:spTree>
    <p:extLst>
      <p:ext uri="{BB962C8B-B14F-4D97-AF65-F5344CB8AC3E}">
        <p14:creationId xmlns:p14="http://schemas.microsoft.com/office/powerpoint/2010/main" val="413148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56B54C-29E1-45BE-9B4D-5DDF4B0AACB5}"/>
              </a:ext>
            </a:extLst>
          </p:cNvPr>
          <p:cNvSpPr>
            <a:spLocks noGrp="1"/>
          </p:cNvSpPr>
          <p:nvPr>
            <p:ph type="ctrTitle"/>
          </p:nvPr>
        </p:nvSpPr>
        <p:spPr>
          <a:xfrm>
            <a:off x="1524000" y="1122363"/>
            <a:ext cx="9144000" cy="1277937"/>
          </a:xfrm>
          <a:solidFill>
            <a:schemeClr val="accent2">
              <a:lumMod val="60000"/>
              <a:lumOff val="40000"/>
            </a:schemeClr>
          </a:solidFill>
        </p:spPr>
        <p:txBody>
          <a:bodyPr>
            <a:normAutofit fontScale="90000"/>
          </a:bodyPr>
          <a:lstStyle/>
          <a:p>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r>
              <a:rPr lang="uk-UA" sz="2200" b="1" dirty="0">
                <a:effectLst/>
                <a:latin typeface="Times New Roman" panose="02020603050405020304" pitchFamily="18" charset="0"/>
                <a:ea typeface="Times New Roman" panose="02020603050405020304" pitchFamily="18" charset="0"/>
              </a:rPr>
              <a:t>ТЕМА 3. ФУНДАМЕНТАЛЬНІ ПРОБЛЕМИ КРИМІНАЛЬНОГО ПРАВА (КРИМІНАЛЬНО-ПРАВОВА КВАЛІФІКАЦІЯ).</a:t>
            </a:r>
            <a:br>
              <a:rPr lang="ru-RU" sz="2200" dirty="0">
                <a:effectLst/>
                <a:latin typeface="Times New Roman" panose="02020603050405020304" pitchFamily="18" charset="0"/>
                <a:ea typeface="Times New Roman" panose="02020603050405020304" pitchFamily="18" charset="0"/>
              </a:rPr>
            </a:br>
            <a:endParaRPr lang="uk-UA" sz="2200" dirty="0"/>
          </a:p>
        </p:txBody>
      </p:sp>
      <p:sp>
        <p:nvSpPr>
          <p:cNvPr id="3" name="Подзаголовок 2">
            <a:extLst>
              <a:ext uri="{FF2B5EF4-FFF2-40B4-BE49-F238E27FC236}">
                <a16:creationId xmlns:a16="http://schemas.microsoft.com/office/drawing/2014/main" id="{0D29FAC8-4CBA-4135-A0E6-A6ACFDA9AB64}"/>
              </a:ext>
            </a:extLst>
          </p:cNvPr>
          <p:cNvSpPr>
            <a:spLocks noGrp="1"/>
          </p:cNvSpPr>
          <p:nvPr>
            <p:ph type="subTitle" idx="1"/>
          </p:nvPr>
        </p:nvSpPr>
        <p:spPr>
          <a:xfrm>
            <a:off x="1524000" y="2400300"/>
            <a:ext cx="9144000" cy="3734492"/>
          </a:xfrm>
          <a:solidFill>
            <a:schemeClr val="accent3">
              <a:lumMod val="60000"/>
              <a:lumOff val="40000"/>
            </a:schemeClr>
          </a:solidFill>
        </p:spPr>
        <p:txBody>
          <a:bodyPr>
            <a:normAutofit fontScale="92500" lnSpcReduction="10000"/>
          </a:bodyPr>
          <a:lstStyle/>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Поняття, підстави та принципи кримінально-правової кваліфікації.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Методологічні основи кваліфікації.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Процес кваліфікації.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Конкуренція норм і колізія статей закону про кримінальну відповідальність.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Кваліфікація кримінального правопорушення з урахуванням стадії його вчинення.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Кваліфікація кримінальних правопорушень, вчинених у співучасті.</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Кваліфікація множинності кримінальних правопорушень.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Розмежування кримінальних правопорушень у ході кримінально-правової кваліфікації. </a:t>
            </a:r>
            <a:endParaRPr lang="ru-RU" sz="2000" b="1" dirty="0">
              <a:effectLst/>
              <a:latin typeface="Arial" panose="020B0604020202020204" pitchFamily="34" charset="0"/>
              <a:ea typeface="Times New Roman" panose="02020603050405020304" pitchFamily="18" charset="0"/>
            </a:endParaRPr>
          </a:p>
          <a:p>
            <a:pPr lvl="0" algn="just">
              <a:lnSpc>
                <a:spcPct val="120000"/>
              </a:lnSpc>
              <a:spcBef>
                <a:spcPts val="0"/>
              </a:spcBef>
              <a:buFont typeface="+mj-lt"/>
              <a:buAutoNum type="arabicPeriod"/>
              <a:tabLst>
                <a:tab pos="180340" algn="l"/>
                <a:tab pos="571500" algn="l"/>
              </a:tabLst>
            </a:pPr>
            <a:r>
              <a:rPr lang="uk-UA" sz="2000" b="1" dirty="0">
                <a:effectLst/>
                <a:latin typeface="Times New Roman" panose="02020603050405020304" pitchFamily="18" charset="0"/>
                <a:ea typeface="Times New Roman" panose="02020603050405020304" pitchFamily="18" charset="0"/>
              </a:rPr>
              <a:t>Зміна кримінально-правової кваліфікації.</a:t>
            </a:r>
            <a:endParaRPr lang="ru-RU" sz="2000" b="1" dirty="0">
              <a:effectLst/>
              <a:latin typeface="Arial" panose="020B0604020202020204" pitchFamily="34" charset="0"/>
              <a:ea typeface="Times New Roman" panose="02020603050405020304" pitchFamily="18" charset="0"/>
            </a:endParaRPr>
          </a:p>
          <a:p>
            <a:endParaRPr lang="uk-UA" dirty="0"/>
          </a:p>
        </p:txBody>
      </p:sp>
    </p:spTree>
    <p:extLst>
      <p:ext uri="{BB962C8B-B14F-4D97-AF65-F5344CB8AC3E}">
        <p14:creationId xmlns:p14="http://schemas.microsoft.com/office/powerpoint/2010/main" val="166190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C88064-52B4-428D-A057-A79500141767}"/>
              </a:ext>
            </a:extLst>
          </p:cNvPr>
          <p:cNvSpPr txBox="1"/>
          <p:nvPr/>
        </p:nvSpPr>
        <p:spPr>
          <a:xfrm>
            <a:off x="1762298" y="357448"/>
            <a:ext cx="7383779" cy="323165"/>
          </a:xfrm>
          <a:prstGeom prst="rect">
            <a:avLst/>
          </a:prstGeom>
          <a:solidFill>
            <a:schemeClr val="accent1">
              <a:lumMod val="60000"/>
              <a:lumOff val="40000"/>
            </a:schemeClr>
          </a:solidFill>
        </p:spPr>
        <p:txBody>
          <a:bodyPr wrap="square">
            <a:spAutoFit/>
          </a:bodyPr>
          <a:lstStyle/>
          <a:p>
            <a:pPr marL="457200" algn="ctr">
              <a:lnSpc>
                <a:spcPts val="1800"/>
              </a:lnSpc>
              <a:spcAft>
                <a:spcPts val="1000"/>
              </a:spcAft>
              <a:tabLst>
                <a:tab pos="180340" algn="l"/>
                <a:tab pos="571500" algn="l"/>
              </a:tabLst>
            </a:pPr>
            <a:r>
              <a:rPr lang="uk-UA" sz="1800" b="1" dirty="0">
                <a:effectLst/>
                <a:latin typeface="Times New Roman" panose="02020603050405020304" pitchFamily="18" charset="0"/>
                <a:ea typeface="Times New Roman" panose="02020603050405020304" pitchFamily="18" charset="0"/>
              </a:rPr>
              <a:t>3. Процес кваліфікації.</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E69E7A3-B171-4FF9-A70F-C25C21F56E51}"/>
              </a:ext>
            </a:extLst>
          </p:cNvPr>
          <p:cNvSpPr txBox="1"/>
          <p:nvPr/>
        </p:nvSpPr>
        <p:spPr>
          <a:xfrm>
            <a:off x="1371600" y="931025"/>
            <a:ext cx="9418320" cy="646331"/>
          </a:xfrm>
          <a:prstGeom prst="rect">
            <a:avLst/>
          </a:prstGeom>
          <a:solidFill>
            <a:schemeClr val="accent4">
              <a:lumMod val="60000"/>
              <a:lumOff val="40000"/>
            </a:schemeClr>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В теорії кримінального права прийнято виділяти </a:t>
            </a:r>
            <a:r>
              <a:rPr lang="uk-UA" sz="1800" b="1" i="1" dirty="0">
                <a:effectLst/>
                <a:latin typeface="Times New Roman" panose="02020603050405020304" pitchFamily="18" charset="0"/>
                <a:ea typeface="Times New Roman" panose="02020603050405020304" pitchFamily="18" charset="0"/>
              </a:rPr>
              <a:t>фактичну і юридичну підстави кримінально-правової кваліфікації</a:t>
            </a:r>
            <a:r>
              <a:rPr lang="uk-UA" sz="180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FA487831-15C2-468B-92A4-055D9841D05F}"/>
              </a:ext>
            </a:extLst>
          </p:cNvPr>
          <p:cNvSpPr txBox="1"/>
          <p:nvPr/>
        </p:nvSpPr>
        <p:spPr>
          <a:xfrm>
            <a:off x="1371600" y="1859340"/>
            <a:ext cx="9418320" cy="1754326"/>
          </a:xfrm>
          <a:prstGeom prst="rect">
            <a:avLst/>
          </a:prstGeom>
          <a:solidFill>
            <a:schemeClr val="accent3">
              <a:lumMod val="60000"/>
              <a:lumOff val="40000"/>
            </a:schemeClr>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Під </a:t>
            </a:r>
            <a:r>
              <a:rPr lang="uk-UA" sz="1800" b="1" i="1" dirty="0">
                <a:effectLst/>
                <a:latin typeface="Times New Roman" panose="02020603050405020304" pitchFamily="18" charset="0"/>
                <a:ea typeface="Times New Roman" panose="02020603050405020304" pitchFamily="18" charset="0"/>
              </a:rPr>
              <a:t>фактичною підставою кваліфікації </a:t>
            </a:r>
            <a:r>
              <a:rPr lang="uk-UA" sz="1800" dirty="0">
                <a:effectLst/>
                <a:latin typeface="Times New Roman" panose="02020603050405020304" pitchFamily="18" charset="0"/>
                <a:ea typeface="Times New Roman" panose="02020603050405020304" pitchFamily="18" charset="0"/>
              </a:rPr>
              <a:t>здебільшого розуміють вчинене діяння, фактичні обставини, які підлягають правовій оцінці, співставляються з правовою нормою.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Слід уточнити, що саме по собі діяння не може вважатись підставою кримінально-правової кваліфікації, такою підставою є інформація про таке діяння, і не просто інформація, а лише підтверджена доказами. Здогадки, припущення в жодному випадку не можуть складати фактичну підставу кваліфікації кримінального правопорушення.</a:t>
            </a:r>
            <a:endParaRPr lang="ru-RU" sz="20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50C54162-9E05-47FF-906F-0BF3498D8E63}"/>
              </a:ext>
            </a:extLst>
          </p:cNvPr>
          <p:cNvSpPr txBox="1"/>
          <p:nvPr/>
        </p:nvSpPr>
        <p:spPr>
          <a:xfrm>
            <a:off x="1371600" y="4031672"/>
            <a:ext cx="9418320" cy="923330"/>
          </a:xfrm>
          <a:prstGeom prst="rect">
            <a:avLst/>
          </a:prstGeom>
          <a:solidFill>
            <a:schemeClr val="accent4">
              <a:lumMod val="60000"/>
              <a:lumOff val="40000"/>
            </a:schemeClr>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Юридичною підставою кримінально-правової кваліфікації виступають статті Загальної та Особливої частини КК. Саме вони відображаються, в кінцевому результаті у формулі кримінально-правової кваліфікації.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946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2EF091-935F-4DAE-80AD-E13562CEA8A6}"/>
              </a:ext>
            </a:extLst>
          </p:cNvPr>
          <p:cNvSpPr txBox="1"/>
          <p:nvPr/>
        </p:nvSpPr>
        <p:spPr>
          <a:xfrm>
            <a:off x="1438102" y="822959"/>
            <a:ext cx="9227127" cy="5078313"/>
          </a:xfrm>
          <a:prstGeom prst="rect">
            <a:avLst/>
          </a:prstGeom>
          <a:solidFill>
            <a:schemeClr val="accent5">
              <a:lumMod val="60000"/>
              <a:lumOff val="40000"/>
            </a:schemeClr>
          </a:solidFill>
        </p:spPr>
        <p:txBody>
          <a:bodyPr wrap="square">
            <a:spAutoFit/>
          </a:bodyPr>
          <a:lstStyle/>
          <a:p>
            <a:pPr indent="342900" algn="just"/>
            <a:r>
              <a:rPr lang="uk-UA" sz="1800" b="1" dirty="0">
                <a:effectLst/>
                <a:latin typeface="Times New Roman" panose="02020603050405020304" pitchFamily="18" charset="0"/>
                <a:ea typeface="Times New Roman" panose="02020603050405020304" pitchFamily="18" charset="0"/>
              </a:rPr>
              <a:t>Вітчизняне право відноситься до так званої континентальної системи права, в якій головним джерелом права є нормативно-правові акти, безперечно важливу роль в процесі кримінально-правової кваліфікації відіграє правозастосовна практика.</a:t>
            </a:r>
            <a:endParaRPr lang="ru-RU" sz="2000" b="1" dirty="0">
              <a:effectLst/>
              <a:latin typeface="Times New Roman" panose="02020603050405020304" pitchFamily="18" charset="0"/>
              <a:ea typeface="Times New Roman" panose="02020603050405020304" pitchFamily="18" charset="0"/>
            </a:endParaRPr>
          </a:p>
          <a:p>
            <a:pPr indent="342900" algn="just"/>
            <a:r>
              <a:rPr lang="uk-UA" sz="1800" b="1" dirty="0">
                <a:effectLst/>
                <a:latin typeface="Times New Roman" panose="02020603050405020304" pitchFamily="18" charset="0"/>
                <a:ea typeface="Times New Roman" panose="02020603050405020304" pitchFamily="18" charset="0"/>
              </a:rPr>
              <a:t>Положення правозастосовної практики існують у вигляді як неписаних, так і формалізованих приписів. </a:t>
            </a:r>
          </a:p>
          <a:p>
            <a:pPr indent="342900" algn="just"/>
            <a:r>
              <a:rPr lang="uk-UA" sz="1800" b="1" i="1" dirty="0">
                <a:effectLst/>
                <a:latin typeface="Times New Roman" panose="02020603050405020304" pitchFamily="18" charset="0"/>
                <a:ea typeface="Times New Roman" panose="02020603050405020304" pitchFamily="18" charset="0"/>
              </a:rPr>
              <a:t>В першій формі </a:t>
            </a:r>
            <a:r>
              <a:rPr lang="uk-UA" sz="1800" b="1" dirty="0">
                <a:effectLst/>
                <a:latin typeface="Times New Roman" panose="02020603050405020304" pitchFamily="18" charset="0"/>
                <a:ea typeface="Times New Roman" panose="02020603050405020304" pitchFamily="18" charset="0"/>
              </a:rPr>
              <a:t>- це положення, які передаються від досвідчених працівників до початківців, поширюються серед колег одного рівня. </a:t>
            </a:r>
          </a:p>
          <a:p>
            <a:pPr indent="342900" algn="just"/>
            <a:r>
              <a:rPr lang="uk-UA" sz="1800" b="1" i="1" dirty="0">
                <a:effectLst/>
                <a:latin typeface="Times New Roman" panose="02020603050405020304" pitchFamily="18" charset="0"/>
                <a:ea typeface="Times New Roman" panose="02020603050405020304" pitchFamily="18" charset="0"/>
              </a:rPr>
              <a:t>В другій формі </a:t>
            </a:r>
            <a:r>
              <a:rPr lang="uk-UA" sz="1800" b="1" dirty="0">
                <a:effectLst/>
                <a:latin typeface="Times New Roman" panose="02020603050405020304" pitchFamily="18" charset="0"/>
                <a:ea typeface="Times New Roman" panose="02020603050405020304" pitchFamily="18" charset="0"/>
              </a:rPr>
              <a:t>практика існує як:</a:t>
            </a:r>
            <a:endParaRPr lang="ru-RU" sz="2000" b="1" dirty="0">
              <a:effectLst/>
              <a:latin typeface="Times New Roman" panose="02020603050405020304" pitchFamily="18" charset="0"/>
              <a:ea typeface="Times New Roman" panose="02020603050405020304" pitchFamily="18" charset="0"/>
            </a:endParaRPr>
          </a:p>
          <a:p>
            <a:pPr indent="342900" algn="just"/>
            <a:r>
              <a:rPr lang="uk-UA" sz="1800" b="1" dirty="0">
                <a:effectLst/>
                <a:latin typeface="Times New Roman" panose="02020603050405020304" pitchFamily="18" charset="0"/>
                <a:ea typeface="Times New Roman" panose="02020603050405020304" pitchFamily="18" charset="0"/>
              </a:rPr>
              <a:t>- постанови ПВСУ з тих чи інших категорій кримінальних справ;</a:t>
            </a:r>
            <a:endParaRPr lang="ru-RU" sz="2000" b="1" dirty="0">
              <a:effectLst/>
              <a:latin typeface="Times New Roman" panose="02020603050405020304" pitchFamily="18" charset="0"/>
              <a:ea typeface="Times New Roman" panose="02020603050405020304" pitchFamily="18" charset="0"/>
            </a:endParaRPr>
          </a:p>
          <a:p>
            <a:pPr indent="342900" algn="just"/>
            <a:r>
              <a:rPr lang="uk-UA" sz="1800" b="1" dirty="0">
                <a:effectLst/>
                <a:latin typeface="Times New Roman" panose="02020603050405020304" pitchFamily="18" charset="0"/>
                <a:ea typeface="Times New Roman" panose="02020603050405020304" pitchFamily="18" charset="0"/>
              </a:rPr>
              <a:t>- узагальнення практики застосування законодавчих норм стосовно певних категорій кримінальних правопорушень;</a:t>
            </a:r>
            <a:endParaRPr lang="ru-RU" sz="2000" b="1" dirty="0">
              <a:effectLst/>
              <a:latin typeface="Times New Roman" panose="02020603050405020304" pitchFamily="18" charset="0"/>
              <a:ea typeface="Times New Roman" panose="02020603050405020304" pitchFamily="18" charset="0"/>
            </a:endParaRPr>
          </a:p>
          <a:p>
            <a:pPr indent="342900" algn="just"/>
            <a:r>
              <a:rPr lang="uk-UA" sz="1800" b="1" dirty="0">
                <a:effectLst/>
                <a:latin typeface="Times New Roman" panose="02020603050405020304" pitchFamily="18" charset="0"/>
                <a:ea typeface="Times New Roman" panose="02020603050405020304" pitchFamily="18" charset="0"/>
              </a:rPr>
              <a:t>- листи, роз'яснення, відповіді на запитання, що надходять до керівних правоохоронних органів;</a:t>
            </a:r>
            <a:endParaRPr lang="ru-RU" sz="2000" b="1" dirty="0">
              <a:effectLst/>
              <a:latin typeface="Times New Roman" panose="02020603050405020304" pitchFamily="18" charset="0"/>
              <a:ea typeface="Times New Roman" panose="02020603050405020304" pitchFamily="18" charset="0"/>
            </a:endParaRPr>
          </a:p>
          <a:p>
            <a:pPr indent="342900" algn="just"/>
            <a:r>
              <a:rPr lang="uk-UA" sz="1800" b="1" dirty="0">
                <a:effectLst/>
                <a:latin typeface="Times New Roman" panose="02020603050405020304" pitchFamily="18" charset="0"/>
                <a:ea typeface="Times New Roman" panose="02020603050405020304" pitchFamily="18" charset="0"/>
              </a:rPr>
              <a:t>- методичні вказівки щодо розслідування, розгляду окремих категорій кримінальних справ.</a:t>
            </a:r>
            <a:endParaRPr lang="ru-RU" sz="2000" b="1" dirty="0">
              <a:effectLst/>
              <a:latin typeface="Times New Roman" panose="02020603050405020304" pitchFamily="18" charset="0"/>
              <a:ea typeface="Times New Roman" panose="02020603050405020304" pitchFamily="18" charset="0"/>
            </a:endParaRPr>
          </a:p>
          <a:p>
            <a:pPr indent="342900" algn="just"/>
            <a:r>
              <a:rPr lang="uk-UA" sz="1800" b="1" dirty="0">
                <a:effectLst/>
                <a:latin typeface="Times New Roman" panose="02020603050405020304" pitchFamily="18" charset="0"/>
                <a:ea typeface="Times New Roman" panose="02020603050405020304" pitchFamily="18" charset="0"/>
              </a:rPr>
              <a:t>При цьому слід відзначити, що роз'яснення ВСУ з питань застосування законодавства, де-юре є актами тлумачення кримінального закону, а де-факто сприймаються суддями та працівниками правоохоронних органів на рівні з законом. </a:t>
            </a:r>
            <a:endParaRPr lang="ru-RU"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848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78932A-104A-4907-B6F0-A0670B0A9859}"/>
              </a:ext>
            </a:extLst>
          </p:cNvPr>
          <p:cNvSpPr txBox="1"/>
          <p:nvPr/>
        </p:nvSpPr>
        <p:spPr>
          <a:xfrm>
            <a:off x="2624818" y="493264"/>
            <a:ext cx="6098720" cy="646331"/>
          </a:xfrm>
          <a:prstGeom prst="rect">
            <a:avLst/>
          </a:prstGeom>
          <a:solidFill>
            <a:schemeClr val="accent5">
              <a:lumMod val="60000"/>
              <a:lumOff val="40000"/>
            </a:schemeClr>
          </a:solidFill>
        </p:spPr>
        <p:txBody>
          <a:bodyPr wrap="square">
            <a:spAutoFit/>
          </a:bodyPr>
          <a:lstStyle/>
          <a:p>
            <a:pPr indent="342900" algn="ctr"/>
            <a:r>
              <a:rPr lang="uk-UA" sz="1800" b="1" dirty="0">
                <a:effectLst/>
                <a:latin typeface="Times New Roman" panose="02020603050405020304" pitchFamily="18" charset="0"/>
                <a:ea typeface="Times New Roman" panose="02020603050405020304" pitchFamily="18" charset="0"/>
              </a:rPr>
              <a:t>4. Конкуренція норм і колізія статей закону про кримінальну відповідальність.</a:t>
            </a:r>
            <a:endParaRPr lang="ru-RU" sz="20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27DCB6FB-AD9E-457A-ACE7-ADF88663D2E1}"/>
              </a:ext>
            </a:extLst>
          </p:cNvPr>
          <p:cNvSpPr txBox="1"/>
          <p:nvPr/>
        </p:nvSpPr>
        <p:spPr>
          <a:xfrm>
            <a:off x="1346661" y="1224893"/>
            <a:ext cx="9692640" cy="2308324"/>
          </a:xfrm>
          <a:prstGeom prst="rect">
            <a:avLst/>
          </a:prstGeom>
          <a:solidFill>
            <a:schemeClr val="accent4">
              <a:lumMod val="60000"/>
              <a:lumOff val="40000"/>
            </a:schemeClr>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При конкуренції декілька норм Особливої частини одночасно претендують на застосування до одного й того ж кримінально протиправного діяння. Так, наприклад, у відносинах конкуренції можуть перебувати норми Особливої частини, що передбачають таємне викрадення чужого майна (ст. 185 КК) та викрадення, привласнення, вимагання вогнепальної зброї, бойових припасів, вибухових речовин чи радіоактивних матеріалів або заволодіння ними шляхом шахрайства або зловживанням службовим становищем (ст. 262 КК); конкуренцію можуть утворити норми про перевищення влади або службових повноважень (ст. 365 КК) та про примушування давати показання (ст. 373 КК). </a:t>
            </a:r>
            <a:endParaRPr lang="ru-RU"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E519C7DD-3295-4975-A720-802C2FD931C7}"/>
              </a:ext>
            </a:extLst>
          </p:cNvPr>
          <p:cNvSpPr txBox="1"/>
          <p:nvPr/>
        </p:nvSpPr>
        <p:spPr>
          <a:xfrm>
            <a:off x="1346660" y="3533217"/>
            <a:ext cx="9692639" cy="2585323"/>
          </a:xfrm>
          <a:prstGeom prst="rect">
            <a:avLst/>
          </a:prstGeom>
          <a:solidFill>
            <a:schemeClr val="accent6">
              <a:lumMod val="60000"/>
              <a:lumOff val="40000"/>
            </a:schemeClr>
          </a:solidFill>
        </p:spPr>
        <p:txBody>
          <a:bodyPr wrap="square">
            <a:spAutoFit/>
          </a:bodyPr>
          <a:lstStyle/>
          <a:p>
            <a:r>
              <a:rPr lang="uk-UA" sz="1800" dirty="0">
                <a:effectLst/>
                <a:latin typeface="Times New Roman" panose="02020603050405020304" pitchFamily="18" charset="0"/>
                <a:ea typeface="Times New Roman" panose="02020603050405020304" pitchFamily="18" charset="0"/>
              </a:rPr>
              <a:t>Найбільш відомими є </a:t>
            </a:r>
            <a:r>
              <a:rPr lang="uk-UA" sz="1800" b="1" i="1" dirty="0">
                <a:effectLst/>
                <a:latin typeface="Times New Roman" panose="02020603050405020304" pitchFamily="18" charset="0"/>
                <a:ea typeface="Times New Roman" panose="02020603050405020304" pitchFamily="18" charset="0"/>
              </a:rPr>
              <a:t>конкуренція загальної та спеціальної норми</a:t>
            </a:r>
            <a:r>
              <a:rPr lang="uk-UA" sz="1800" dirty="0">
                <a:effectLst/>
                <a:latin typeface="Times New Roman" panose="02020603050405020304" pitchFamily="18" charset="0"/>
                <a:ea typeface="Times New Roman" panose="02020603050405020304" pitchFamily="18" charset="0"/>
              </a:rPr>
              <a:t> та </a:t>
            </a:r>
            <a:r>
              <a:rPr lang="uk-UA" sz="1800" b="1" i="1" dirty="0">
                <a:effectLst/>
                <a:latin typeface="Times New Roman" panose="02020603050405020304" pitchFamily="18" charset="0"/>
                <a:ea typeface="Times New Roman" panose="02020603050405020304" pitchFamily="18" charset="0"/>
              </a:rPr>
              <a:t>конкуренція частини й цілого</a:t>
            </a:r>
            <a:r>
              <a:rPr lang="uk-UA" sz="1800" dirty="0">
                <a:effectLst/>
                <a:latin typeface="Times New Roman" panose="02020603050405020304" pitchFamily="18" charset="0"/>
                <a:ea typeface="Times New Roman" panose="02020603050405020304" pitchFamily="18" charset="0"/>
              </a:rPr>
              <a:t>. Конкуренцією загальної та спеціальної норми є випадки, коли діяння відповідає ознакам кримінальних правопорушень, передбачених нормами, одна з яких описує діяння з вищим ступенем узагальнення (може бути застосована до ширшого кола діянь), інша – з нижчим ступенем (може застосовуватися лише до деяких діянь з цього кола). Спеціальна норма передбачає склад кримінального правопорушення, в якому ознаки, що містяться в загальній нормі, мають конкретніший зміст або якому притаманна додаткова ознака, відсутні у складі, передбаченому загальною нормою. Тому спеціальна норма деталізує, конкретизує, звужує коло кримінально протиправних діянь, які можуть бути кваліфіковані за нею. </a:t>
            </a:r>
            <a:endParaRPr lang="uk-UA" dirty="0"/>
          </a:p>
        </p:txBody>
      </p:sp>
    </p:spTree>
    <p:extLst>
      <p:ext uri="{BB962C8B-B14F-4D97-AF65-F5344CB8AC3E}">
        <p14:creationId xmlns:p14="http://schemas.microsoft.com/office/powerpoint/2010/main" val="377700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01CD29-66D4-45AC-B50F-054CF383612A}"/>
              </a:ext>
            </a:extLst>
          </p:cNvPr>
          <p:cNvSpPr txBox="1"/>
          <p:nvPr/>
        </p:nvSpPr>
        <p:spPr>
          <a:xfrm>
            <a:off x="1803863" y="252029"/>
            <a:ext cx="9069184" cy="1200329"/>
          </a:xfrm>
          <a:prstGeom prst="rect">
            <a:avLst/>
          </a:prstGeom>
          <a:solidFill>
            <a:schemeClr val="accent2">
              <a:lumMod val="60000"/>
              <a:lumOff val="40000"/>
            </a:schemeClr>
          </a:solidFill>
        </p:spPr>
        <p:txBody>
          <a:bodyPr wrap="square">
            <a:spAutoFit/>
          </a:bodyPr>
          <a:lstStyle/>
          <a:p>
            <a:r>
              <a:rPr lang="uk-UA" sz="1800" dirty="0">
                <a:effectLst/>
                <a:latin typeface="Times New Roman" panose="02020603050405020304" pitchFamily="18" charset="0"/>
                <a:ea typeface="Times New Roman" panose="02020603050405020304" pitchFamily="18" charset="0"/>
              </a:rPr>
              <a:t>Різновидом конкуренції загальної і спеціальної норм є конкуренція норми, що передбачає основний склад кримінального правопорушення та норми, що містить кваліфікований (особливо кваліфікований) склад кримінального правопорушення. При такій конкуренції застосовується норма, що містить кваліфікований (особливо кваліфікований) склад. </a:t>
            </a:r>
            <a:endParaRPr lang="uk-UA" dirty="0"/>
          </a:p>
        </p:txBody>
      </p:sp>
      <p:sp>
        <p:nvSpPr>
          <p:cNvPr id="5" name="TextBox 4">
            <a:extLst>
              <a:ext uri="{FF2B5EF4-FFF2-40B4-BE49-F238E27FC236}">
                <a16:creationId xmlns:a16="http://schemas.microsoft.com/office/drawing/2014/main" id="{EF40B5B9-55E0-48B1-ADA7-353CBD3FDD1B}"/>
              </a:ext>
            </a:extLst>
          </p:cNvPr>
          <p:cNvSpPr txBox="1"/>
          <p:nvPr/>
        </p:nvSpPr>
        <p:spPr>
          <a:xfrm>
            <a:off x="1803863" y="1651383"/>
            <a:ext cx="9069184" cy="1477328"/>
          </a:xfrm>
          <a:prstGeom prst="rect">
            <a:avLst/>
          </a:prstGeom>
          <a:solidFill>
            <a:schemeClr val="accent4">
              <a:lumMod val="60000"/>
              <a:lumOff val="40000"/>
            </a:schemeClr>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Конкуренція частини й цілого виникає у випадках, коли вчинене кримінальне правопорушення описано кількома кримінально-правовими нормами з різним ступенем повноти: одна норма Особливої частини охоплює вчинене діяння повністю, інша – лише частково. При такому виді конкуренції застосовується та норма, яка з більшою повнотою передбачає ознаки вчиненого кримінального правопорушення. </a:t>
            </a:r>
            <a:endParaRPr lang="ru-RU"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12373ED3-173C-4817-A519-97C3C8D9F947}"/>
              </a:ext>
            </a:extLst>
          </p:cNvPr>
          <p:cNvSpPr txBox="1"/>
          <p:nvPr/>
        </p:nvSpPr>
        <p:spPr>
          <a:xfrm>
            <a:off x="1803864" y="3429000"/>
            <a:ext cx="9143998" cy="2031325"/>
          </a:xfrm>
          <a:prstGeom prst="rect">
            <a:avLst/>
          </a:prstGeom>
          <a:solidFill>
            <a:srgbClr val="00B0F0"/>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Від конкуренції норм слід відрізняти їх колізію. Якщо про конкуренцію ідеться там, де при застосуванні кримінального закону з’ясовується, що діяння одночасно відповідає ознакам, описаним в кількох нормах, то колізія виникає при неузгодженості норм, коли дві норми суперечать одна одній, по-різному вирішуючи одне й те ж питання. Наявність такого явища, як конкуренція, обумовлена особливостями сучасної законодавчої техніки, потребою диференціювати відповідальність за окремі види кримінально протиправних діянь. Колізія ж свідчить про недоліки системи кримінального законодавства.</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2320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650A0B-1DD6-4093-892E-6AEAFD354961}"/>
              </a:ext>
            </a:extLst>
          </p:cNvPr>
          <p:cNvSpPr txBox="1"/>
          <p:nvPr/>
        </p:nvSpPr>
        <p:spPr>
          <a:xfrm>
            <a:off x="1679171" y="418420"/>
            <a:ext cx="8936182" cy="1754326"/>
          </a:xfrm>
          <a:prstGeom prst="rect">
            <a:avLst/>
          </a:prstGeom>
          <a:solidFill>
            <a:schemeClr val="accent1">
              <a:lumMod val="60000"/>
              <a:lumOff val="40000"/>
            </a:schemeClr>
          </a:solidFill>
        </p:spPr>
        <p:txBody>
          <a:bodyPr wrap="square">
            <a:spAutoFit/>
          </a:bodyPr>
          <a:lstStyle/>
          <a:p>
            <a:r>
              <a:rPr lang="uk-UA" sz="1800" dirty="0">
                <a:effectLst/>
                <a:latin typeface="Times New Roman" panose="02020603050405020304" pitchFamily="18" charset="0"/>
                <a:ea typeface="Times New Roman" panose="02020603050405020304" pitchFamily="18" charset="0"/>
              </a:rPr>
              <a:t>Кваліфікація при конкуренції норм має певну схожість з кваліфікацією при сукупності кримінальних правопорушень, яка передбачає вчинення особою щонайменше двох кримінальних правопорушень, передбачених різними статтями (частинами статті) Особливої частини КК. При сукупності кримінальних правопорушень кожне з діянь, які входять до неї, отримує самостійну кримінально-правову оцінку, підлягає кваліфікації за відповідною статтею або частиною статті Особливої частини КК (ч. 2 ст. 33 КК). </a:t>
            </a:r>
            <a:endParaRPr lang="uk-UA" dirty="0"/>
          </a:p>
        </p:txBody>
      </p:sp>
      <p:sp>
        <p:nvSpPr>
          <p:cNvPr id="5" name="TextBox 4">
            <a:extLst>
              <a:ext uri="{FF2B5EF4-FFF2-40B4-BE49-F238E27FC236}">
                <a16:creationId xmlns:a16="http://schemas.microsoft.com/office/drawing/2014/main" id="{58038D3D-2E31-479B-AC94-CC1F1F25EA54}"/>
              </a:ext>
            </a:extLst>
          </p:cNvPr>
          <p:cNvSpPr txBox="1"/>
          <p:nvPr/>
        </p:nvSpPr>
        <p:spPr>
          <a:xfrm>
            <a:off x="1679171" y="2363599"/>
            <a:ext cx="8936182" cy="2031325"/>
          </a:xfrm>
          <a:prstGeom prst="rect">
            <a:avLst/>
          </a:prstGeom>
          <a:solidFill>
            <a:schemeClr val="accent5">
              <a:lumMod val="20000"/>
              <a:lumOff val="80000"/>
            </a:schemeClr>
          </a:solidFill>
        </p:spPr>
        <p:txBody>
          <a:bodyPr wrap="square">
            <a:spAutoFit/>
          </a:bodyPr>
          <a:lstStyle/>
          <a:p>
            <a:r>
              <a:rPr lang="uk-UA" sz="1800" dirty="0">
                <a:effectLst/>
                <a:latin typeface="Times New Roman" panose="02020603050405020304" pitchFamily="18" charset="0"/>
                <a:ea typeface="Times New Roman" panose="02020603050405020304" pitchFamily="18" charset="0"/>
              </a:rPr>
              <a:t>При кваліфікації кримінальних правопорушень за сукупністю важливо передусім відмежувати ті одиничні кримінальні правопорушення, які входять до цієї форми множинності. В основі одиничного кримінального правопорушення лежить одне діяння, що містить лише один склад кримінального правопорушення. Отже, не матиме місце сукупність кримінальних правопорушень у випадках, коли особа вчиняє кілька окремих, в т.ч. відділених у часі діянь, якщо вони є виконанням особою одного й того ж складу кримінального правопорушення. </a:t>
            </a:r>
            <a:endParaRPr lang="uk-UA" dirty="0"/>
          </a:p>
        </p:txBody>
      </p:sp>
    </p:spTree>
    <p:extLst>
      <p:ext uri="{BB962C8B-B14F-4D97-AF65-F5344CB8AC3E}">
        <p14:creationId xmlns:p14="http://schemas.microsoft.com/office/powerpoint/2010/main" val="182802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DD5FDC-A913-4FBA-86E0-51BE560DBEAD}"/>
              </a:ext>
            </a:extLst>
          </p:cNvPr>
          <p:cNvSpPr txBox="1"/>
          <p:nvPr/>
        </p:nvSpPr>
        <p:spPr>
          <a:xfrm>
            <a:off x="2943746" y="181677"/>
            <a:ext cx="6097384" cy="553998"/>
          </a:xfrm>
          <a:prstGeom prst="rect">
            <a:avLst/>
          </a:prstGeom>
          <a:solidFill>
            <a:schemeClr val="accent1">
              <a:lumMod val="60000"/>
              <a:lumOff val="40000"/>
            </a:schemeClr>
          </a:solidFill>
        </p:spPr>
        <p:txBody>
          <a:bodyPr wrap="square">
            <a:spAutoFit/>
          </a:bodyPr>
          <a:lstStyle/>
          <a:p>
            <a:pPr marL="342900" lvl="0" indent="-342900" algn="just">
              <a:lnSpc>
                <a:spcPts val="1800"/>
              </a:lnSpc>
              <a:spcAft>
                <a:spcPts val="1000"/>
              </a:spcAft>
              <a:buSzPts val="1400"/>
              <a:buFont typeface="Times New Roman" panose="02020603050405020304" pitchFamily="18" charset="0"/>
              <a:buAutoNum type="arabicPeriod" startAt="5"/>
              <a:tabLst>
                <a:tab pos="180340" algn="l"/>
                <a:tab pos="457200" algn="l"/>
                <a:tab pos="571500" algn="l"/>
              </a:tabLst>
            </a:pPr>
            <a:r>
              <a:rPr lang="uk-UA" sz="1800" b="1" dirty="0">
                <a:effectLst/>
                <a:latin typeface="Times New Roman" panose="02020603050405020304" pitchFamily="18" charset="0"/>
                <a:ea typeface="Times New Roman" panose="02020603050405020304" pitchFamily="18" charset="0"/>
              </a:rPr>
              <a:t>Кваліфікація кримінального правопорушення</a:t>
            </a:r>
            <a:r>
              <a:rPr lang="uk-UA" sz="1800" dirty="0">
                <a:effectLst/>
                <a:latin typeface="Arial" panose="020B0604020202020204" pitchFamily="34"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з урахуванням стадії його вчинення. </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84919131-CECD-4D4A-8B85-7F6E3C641F6F}"/>
              </a:ext>
            </a:extLst>
          </p:cNvPr>
          <p:cNvSpPr txBox="1"/>
          <p:nvPr/>
        </p:nvSpPr>
        <p:spPr>
          <a:xfrm>
            <a:off x="1344585" y="838043"/>
            <a:ext cx="9295706" cy="1477328"/>
          </a:xfrm>
          <a:prstGeom prst="rect">
            <a:avLst/>
          </a:prstGeom>
          <a:solidFill>
            <a:schemeClr val="accent2"/>
          </a:solidFill>
        </p:spPr>
        <p:txBody>
          <a:bodyPr wrap="square">
            <a:spAutoFit/>
          </a:bodyPr>
          <a:lstStyle/>
          <a:p>
            <a:pPr indent="342900" algn="just"/>
            <a:r>
              <a:rPr lang="uk-UA" sz="1800" b="1" i="1" dirty="0">
                <a:effectLst/>
                <a:latin typeface="Times New Roman" panose="02020603050405020304" pitchFamily="18" charset="0"/>
                <a:ea typeface="Times New Roman" panose="02020603050405020304" pitchFamily="18" charset="0"/>
              </a:rPr>
              <a:t>Готуванням до кримінального правопорушення</a:t>
            </a:r>
            <a:r>
              <a:rPr lang="uk-UA" sz="1800" dirty="0">
                <a:effectLst/>
                <a:latin typeface="Times New Roman" panose="02020603050405020304" pitchFamily="18" charset="0"/>
                <a:ea typeface="Times New Roman" panose="02020603050405020304" pitchFamily="18" charset="0"/>
              </a:rPr>
              <a:t> є підшукування або пристосування засобів чи знарядь, підшукування співучасників або змова на вчинення кримінального правопорушення, усунення перешкод, а також інше умисне створення умов для вчинення кримінального правопорушення. При цьому кримінальне правопорушення не було доведено до кінця з причин, що не залежали від волі винного. </a:t>
            </a:r>
            <a:endParaRPr lang="ru-RU"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F9D8D613-08AA-4C9C-AA8A-712CBFAE2529}"/>
              </a:ext>
            </a:extLst>
          </p:cNvPr>
          <p:cNvSpPr txBox="1"/>
          <p:nvPr/>
        </p:nvSpPr>
        <p:spPr>
          <a:xfrm>
            <a:off x="1344585" y="2417739"/>
            <a:ext cx="9295706" cy="3970318"/>
          </a:xfrm>
          <a:prstGeom prst="rect">
            <a:avLst/>
          </a:prstGeom>
          <a:solidFill>
            <a:schemeClr val="accent5">
              <a:lumMod val="60000"/>
              <a:lumOff val="40000"/>
            </a:schemeClr>
          </a:solidFill>
        </p:spPr>
        <p:txBody>
          <a:bodyPr wrap="square">
            <a:spAutoFit/>
          </a:bodyPr>
          <a:lstStyle/>
          <a:p>
            <a:pPr indent="342900" algn="just"/>
            <a:r>
              <a:rPr lang="uk-UA" sz="1800" b="1" i="1" dirty="0">
                <a:effectLst/>
                <a:latin typeface="Times New Roman" panose="02020603050405020304" pitchFamily="18" charset="0"/>
                <a:ea typeface="Times New Roman" panose="02020603050405020304" pitchFamily="18" charset="0"/>
              </a:rPr>
              <a:t>З об’єктивної сторони готування до </a:t>
            </a:r>
            <a:r>
              <a:rPr lang="uk-UA" sz="1800" dirty="0">
                <a:effectLst/>
                <a:latin typeface="Times New Roman" panose="02020603050405020304" pitchFamily="18" charset="0"/>
                <a:ea typeface="Times New Roman" panose="02020603050405020304" pitchFamily="18" charset="0"/>
              </a:rPr>
              <a:t>кримінального правопорушення може проявлятися у різноманітних діяннях, але спільним для них є те, що всі вони передбачають створення умов для вчинення конкретного закінченого кримінального правопорушення. Проте воно не доводиться до кінця, припиняється з причин, що не залежали від волі винного. Наприклад, останнього затримали органи влади чи інші обставини перешкодили завершити кримінальне правопорушення.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b="1" i="1" dirty="0">
                <a:effectLst/>
                <a:latin typeface="Times New Roman" panose="02020603050405020304" pitchFamily="18" charset="0"/>
                <a:ea typeface="Times New Roman" panose="02020603050405020304" pitchFamily="18" charset="0"/>
              </a:rPr>
              <a:t>Із суб’єктивної сторони готування до кримінального правопорушення</a:t>
            </a:r>
            <a:r>
              <a:rPr lang="uk-UA" sz="1800" dirty="0">
                <a:effectLst/>
                <a:latin typeface="Times New Roman" panose="02020603050405020304" pitchFamily="18" charset="0"/>
                <a:ea typeface="Times New Roman" panose="02020603050405020304" pitchFamily="18" charset="0"/>
              </a:rPr>
              <a:t> можливе лише з прямим умислом, тобто винний усвідомлює, що він створює умови з метою вчинення певного кримінального правопорушення і бажає створити такі умови. При цьому він має намір не обмежуватися тільки готуванням до кримінального правопорушення, яке може бути закінченим і незакінченим, а вчинити такі дії, які призведуть до закінчення кримінального правопорушення, але йому не вдається реалізувати свій умисел, зробити це, довести кримінальне правопорушення до кінця з причин, що не залежали від його волі. Але, на відміну від замаху, при готуванні ще не має безпосереднього посягання на об’єкт.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6167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82E118-64CB-459E-A3F4-91D69E9901BC}"/>
              </a:ext>
            </a:extLst>
          </p:cNvPr>
          <p:cNvSpPr txBox="1"/>
          <p:nvPr/>
        </p:nvSpPr>
        <p:spPr>
          <a:xfrm>
            <a:off x="1562792" y="573684"/>
            <a:ext cx="9434946" cy="2308324"/>
          </a:xfrm>
          <a:prstGeom prst="rect">
            <a:avLst/>
          </a:prstGeom>
          <a:solidFill>
            <a:srgbClr val="FFFF00"/>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Відповідно до ч. 1 ст. 14 КК готування до кримінального правопорушення виявляється </a:t>
            </a:r>
            <a:r>
              <a:rPr lang="uk-UA" sz="1800" b="1" i="1" dirty="0">
                <a:effectLst/>
                <a:latin typeface="Times New Roman" panose="02020603050405020304" pitchFamily="18" charset="0"/>
                <a:ea typeface="Times New Roman" panose="02020603050405020304" pitchFamily="18" charset="0"/>
              </a:rPr>
              <a:t>в таких формах: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а) підшукування засобів чи знарядь для вчинення кримінального правопорушення;</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б) пристосування засобів чи знарядь для вчинення кримінального правопорушення;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в) підшукування співучасників;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г) змова щодо вчинення кримінального правопорушення;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д) усунення перешкод; </a:t>
            </a:r>
            <a:endParaRPr lang="ru-RU" sz="2000"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є) інше умисне створення умов для вчинення кримінального правопорушення.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6016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4D6383-9E62-431E-A8BD-4E1496E8364F}"/>
              </a:ext>
            </a:extLst>
          </p:cNvPr>
          <p:cNvSpPr txBox="1"/>
          <p:nvPr/>
        </p:nvSpPr>
        <p:spPr>
          <a:xfrm>
            <a:off x="1637608" y="368407"/>
            <a:ext cx="9119060" cy="1477328"/>
          </a:xfrm>
          <a:prstGeom prst="rect">
            <a:avLst/>
          </a:prstGeom>
          <a:solidFill>
            <a:schemeClr val="accent4">
              <a:lumMod val="40000"/>
              <a:lumOff val="60000"/>
            </a:schemeClr>
          </a:solidFill>
        </p:spPr>
        <p:txBody>
          <a:bodyPr wrap="square">
            <a:spAutoFit/>
          </a:bodyPr>
          <a:lstStyle/>
          <a:p>
            <a:pPr algn="just" fontAlgn="ctr"/>
            <a:r>
              <a:rPr lang="uk-UA" sz="1800" b="1" dirty="0">
                <a:effectLst/>
                <a:latin typeface="Times New Roman" panose="02020603050405020304" pitchFamily="18" charset="0"/>
                <a:ea typeface="Times New Roman" panose="02020603050405020304" pitchFamily="18" charset="0"/>
              </a:rPr>
              <a:t>Замахом на кримінальне правопорушення</a:t>
            </a:r>
            <a:r>
              <a:rPr lang="uk-UA" sz="180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є</a:t>
            </a:r>
            <a:r>
              <a:rPr lang="uk-UA" sz="1800" i="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вчинення особою з прямим умислом діяння (дії або бездіяльності), безпосередньо спрямованого на вчинення кримінального правопорушення, передбаченого відповідною статтею Особливої частини цього Кодексу, якщо при цьому кримінальне правопорушення не було доведено до кінця з причин, що не залежали від її волі. </a:t>
            </a:r>
            <a:endParaRPr lang="ru-RU" sz="20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1C94CCD6-29EB-4D24-B5B3-830C0FF0195D}"/>
              </a:ext>
            </a:extLst>
          </p:cNvPr>
          <p:cNvSpPr txBox="1"/>
          <p:nvPr/>
        </p:nvSpPr>
        <p:spPr>
          <a:xfrm>
            <a:off x="1637608" y="1966515"/>
            <a:ext cx="9119061" cy="4555093"/>
          </a:xfrm>
          <a:prstGeom prst="rect">
            <a:avLst/>
          </a:prstGeom>
          <a:solidFill>
            <a:schemeClr val="accent2">
              <a:lumMod val="60000"/>
              <a:lumOff val="40000"/>
            </a:schemeClr>
          </a:solidFill>
        </p:spPr>
        <p:txBody>
          <a:bodyPr wrap="square">
            <a:spAutoFit/>
          </a:bodyPr>
          <a:lstStyle/>
          <a:p>
            <a:pPr algn="just" fontAlgn="ctr"/>
            <a:r>
              <a:rPr lang="uk-UA" sz="1800" b="1" i="1" dirty="0">
                <a:effectLst/>
                <a:latin typeface="Times New Roman" panose="02020603050405020304" pitchFamily="18" charset="0"/>
                <a:ea typeface="Times New Roman" panose="02020603050405020304" pitchFamily="18" charset="0"/>
              </a:rPr>
              <a:t>Об’єктивні ознаки замаху на кримінальне правопорушення</a:t>
            </a:r>
            <a:r>
              <a:rPr lang="uk-UA" sz="1800"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такі:</a:t>
            </a:r>
            <a:r>
              <a:rPr lang="uk-UA" sz="1800" i="1"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1) </a:t>
            </a:r>
            <a:r>
              <a:rPr lang="uk-UA" sz="1800" i="1" dirty="0">
                <a:effectLst/>
                <a:latin typeface="Times New Roman" panose="02020603050405020304" pitchFamily="18" charset="0"/>
                <a:ea typeface="Times New Roman" panose="02020603050405020304" pitchFamily="18" charset="0"/>
              </a:rPr>
              <a:t>Вчинення діяння</a:t>
            </a:r>
            <a:r>
              <a:rPr lang="uk-UA" sz="1800" dirty="0">
                <a:effectLst/>
                <a:latin typeface="Times New Roman" panose="02020603050405020304" pitchFamily="18" charset="0"/>
                <a:ea typeface="Times New Roman" panose="02020603050405020304" pitchFamily="18" charset="0"/>
              </a:rPr>
              <a:t> (дії або бездіяльності), безпосередньо спрямованого на вчинення кримінального правопорушення. Характерною особливістю замаху, що відрізняє його від готування, є те, що при замаху об'єкт кримінального правопорушення ставиться під безпосередню загрозу заподіяння йому шкоди; вже вчинені дії, що входять в об'єктивну сторону кримінального правопорушення. </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2) </a:t>
            </a:r>
            <a:r>
              <a:rPr lang="uk-UA" sz="1800" i="1" dirty="0">
                <a:effectLst/>
                <a:latin typeface="Times New Roman" panose="02020603050405020304" pitchFamily="18" charset="0"/>
                <a:ea typeface="Times New Roman" panose="02020603050405020304" pitchFamily="18" charset="0"/>
              </a:rPr>
              <a:t>Недоведення</a:t>
            </a:r>
            <a:r>
              <a:rPr lang="uk-UA" sz="1800" dirty="0">
                <a:effectLst/>
                <a:latin typeface="Times New Roman" panose="02020603050405020304" pitchFamily="18" charset="0"/>
                <a:ea typeface="Times New Roman" panose="02020603050405020304" pitchFamily="18" charset="0"/>
              </a:rPr>
              <a:t> кримінального правопорушення до кінця. Саме незавершеність відрізняє замах від закінченого кримінального правопорушення і є однією з підстав для виділення його в самостійну стадію. Вона не одержує свого повного розвитку, тобто повною мірою не здійснена. </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3) </a:t>
            </a:r>
            <a:r>
              <a:rPr lang="uk-UA" sz="1800" i="1" dirty="0">
                <a:effectLst/>
                <a:latin typeface="Times New Roman" panose="02020603050405020304" pitchFamily="18" charset="0"/>
                <a:ea typeface="Times New Roman" panose="02020603050405020304" pitchFamily="18" charset="0"/>
              </a:rPr>
              <a:t>Причини недоведення</a:t>
            </a:r>
            <a:r>
              <a:rPr lang="uk-UA" sz="1800" dirty="0">
                <a:effectLst/>
                <a:latin typeface="Times New Roman" panose="02020603050405020304" pitchFamily="18" charset="0"/>
                <a:ea typeface="Times New Roman" panose="02020603050405020304" pitchFamily="18" charset="0"/>
              </a:rPr>
              <a:t> кримінального правопорушення до кінця не залежать від волі винного. Причини недоведення кримінального правопорушення до кінця можуть бути різними (опір жертви, невміння користуватися зброєю, затримання особи, яка вчинила кримінальне правопорушення тощо). Якщо кримінальне правопорушення не доведено до кінця з власної волі особи, кримінально караний замах на кримінальне правопорушення відсутній внаслідок добровільної відмови  (ст. 17 КК). </a:t>
            </a:r>
            <a:r>
              <a:rPr lang="uk-UA" sz="200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5128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582BB8-04F7-4BF0-9278-A4B8388552AC}"/>
              </a:ext>
            </a:extLst>
          </p:cNvPr>
          <p:cNvSpPr txBox="1"/>
          <p:nvPr/>
        </p:nvSpPr>
        <p:spPr>
          <a:xfrm>
            <a:off x="1620982" y="889843"/>
            <a:ext cx="9094123" cy="5078313"/>
          </a:xfrm>
          <a:prstGeom prst="rect">
            <a:avLst/>
          </a:prstGeom>
          <a:solidFill>
            <a:srgbClr val="FFFF00"/>
          </a:solidFill>
        </p:spPr>
        <p:txBody>
          <a:bodyPr wrap="square">
            <a:spAutoFit/>
          </a:bodyPr>
          <a:lstStyle/>
          <a:p>
            <a:pPr algn="just" fontAlgn="ctr"/>
            <a:r>
              <a:rPr lang="uk-UA" sz="1800" b="1" i="1" dirty="0">
                <a:effectLst/>
                <a:latin typeface="Times New Roman" panose="02020603050405020304" pitchFamily="18" charset="0"/>
                <a:ea typeface="Times New Roman" panose="02020603050405020304" pitchFamily="18" charset="0"/>
              </a:rPr>
              <a:t>Види замаху на</a:t>
            </a:r>
            <a:r>
              <a:rPr lang="uk-UA" sz="1800"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кримінальне правопорушення</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Замах на кримінальне правопорушення поділено законодавцем за суб’єктивним</a:t>
            </a:r>
            <a:r>
              <a:rPr lang="uk-UA" sz="1800" dirty="0">
                <a:solidFill>
                  <a:srgbClr val="000000"/>
                </a:solidFill>
                <a:effectLst/>
                <a:latin typeface="Times New Roman" panose="02020603050405020304" pitchFamily="18" charset="0"/>
                <a:ea typeface="Times New Roman" panose="02020603050405020304" pitchFamily="18" charset="0"/>
              </a:rPr>
              <a:t> критерієм на закінчений (ч. 2 ст. 15 КК) та незакінчений (ч. 3 ст. 15 КК), тобто за ставленням самого винного до вчинених ним діянь, за його власним уявленням про ступінь виконання його діяння у вчиненні</a:t>
            </a:r>
            <a:r>
              <a:rPr lang="uk-UA" sz="1800" dirty="0">
                <a:effectLst/>
                <a:latin typeface="Times New Roman" panose="02020603050405020304" pitchFamily="18" charset="0"/>
                <a:ea typeface="Times New Roman" panose="02020603050405020304" pitchFamily="18" charset="0"/>
              </a:rPr>
              <a:t> кримінального правопорушення</a:t>
            </a:r>
            <a:r>
              <a:rPr lang="uk-UA" sz="1800" dirty="0">
                <a:solidFill>
                  <a:srgbClr val="000000"/>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algn="just" fontAlgn="ctr"/>
            <a:r>
              <a:rPr lang="uk-UA" sz="1800" spc="-20" dirty="0">
                <a:solidFill>
                  <a:srgbClr val="000000"/>
                </a:solidFill>
                <a:effectLst/>
                <a:latin typeface="Times New Roman" panose="02020603050405020304" pitchFamily="18" charset="0"/>
                <a:ea typeface="Times New Roman" panose="02020603050405020304" pitchFamily="18" charset="0"/>
              </a:rPr>
              <a:t>Відповідно до ч. 2 ст. 15 КК </a:t>
            </a:r>
            <a:r>
              <a:rPr lang="uk-UA" sz="1800" b="1" i="1" spc="-20" dirty="0">
                <a:solidFill>
                  <a:srgbClr val="000000"/>
                </a:solidFill>
                <a:effectLst/>
                <a:latin typeface="Times New Roman" panose="02020603050405020304" pitchFamily="18" charset="0"/>
                <a:ea typeface="Times New Roman" panose="02020603050405020304" pitchFamily="18" charset="0"/>
              </a:rPr>
              <a:t>замах на </a:t>
            </a:r>
            <a:r>
              <a:rPr lang="uk-UA" sz="1800" b="1" i="1" dirty="0">
                <a:effectLst/>
                <a:latin typeface="Times New Roman" panose="02020603050405020304" pitchFamily="18" charset="0"/>
                <a:ea typeface="Times New Roman" panose="02020603050405020304" pitchFamily="18" charset="0"/>
              </a:rPr>
              <a:t>кримінальне правопорушення</a:t>
            </a:r>
            <a:r>
              <a:rPr lang="uk-UA" sz="1800" dirty="0">
                <a:effectLst/>
                <a:latin typeface="Times New Roman" panose="02020603050405020304" pitchFamily="18" charset="0"/>
                <a:ea typeface="Times New Roman" panose="02020603050405020304" pitchFamily="18" charset="0"/>
              </a:rPr>
              <a:t> </a:t>
            </a:r>
            <a:r>
              <a:rPr lang="uk-UA" sz="1800" b="1" i="1" spc="-20" dirty="0">
                <a:solidFill>
                  <a:srgbClr val="000000"/>
                </a:solidFill>
                <a:effectLst/>
                <a:latin typeface="Times New Roman" panose="02020603050405020304" pitchFamily="18" charset="0"/>
                <a:ea typeface="Times New Roman" panose="02020603050405020304" pitchFamily="18" charset="0"/>
              </a:rPr>
              <a:t>є закінченим</a:t>
            </a:r>
            <a:r>
              <a:rPr lang="uk-UA" sz="1800" i="1" spc="-20" dirty="0">
                <a:solidFill>
                  <a:srgbClr val="000000"/>
                </a:solidFill>
                <a:effectLst/>
                <a:latin typeface="Times New Roman" panose="02020603050405020304" pitchFamily="18" charset="0"/>
                <a:ea typeface="Times New Roman" panose="02020603050405020304" pitchFamily="18" charset="0"/>
              </a:rPr>
              <a:t>, </a:t>
            </a:r>
            <a:r>
              <a:rPr lang="uk-UA" sz="1800" spc="-20" dirty="0">
                <a:solidFill>
                  <a:srgbClr val="000000"/>
                </a:solidFill>
                <a:effectLst/>
                <a:latin typeface="Times New Roman" panose="02020603050405020304" pitchFamily="18" charset="0"/>
                <a:ea typeface="Times New Roman" panose="02020603050405020304" pitchFamily="18" charset="0"/>
              </a:rPr>
              <a:t>якщо особа виконала усі дії, які вважала необхідними для доведення </a:t>
            </a:r>
            <a:r>
              <a:rPr lang="uk-UA" sz="1800" dirty="0">
                <a:effectLst/>
                <a:latin typeface="Times New Roman" panose="02020603050405020304" pitchFamily="18" charset="0"/>
                <a:ea typeface="Times New Roman" panose="02020603050405020304" pitchFamily="18" charset="0"/>
              </a:rPr>
              <a:t>кримінального правопорушення </a:t>
            </a:r>
            <a:r>
              <a:rPr lang="uk-UA" sz="1800" spc="-20" dirty="0">
                <a:solidFill>
                  <a:srgbClr val="000000"/>
                </a:solidFill>
                <a:effectLst/>
                <a:latin typeface="Times New Roman" panose="02020603050405020304" pitchFamily="18" charset="0"/>
                <a:ea typeface="Times New Roman" panose="02020603050405020304" pitchFamily="18" charset="0"/>
              </a:rPr>
              <a:t>до кінця, але </a:t>
            </a:r>
            <a:r>
              <a:rPr lang="uk-UA" sz="1800" dirty="0">
                <a:effectLst/>
                <a:latin typeface="Times New Roman" panose="02020603050405020304" pitchFamily="18" charset="0"/>
                <a:ea typeface="Times New Roman" panose="02020603050405020304" pitchFamily="18" charset="0"/>
              </a:rPr>
              <a:t>кримінальне правопорушення </a:t>
            </a:r>
            <a:r>
              <a:rPr lang="uk-UA" sz="1800" spc="-20" dirty="0">
                <a:solidFill>
                  <a:srgbClr val="000000"/>
                </a:solidFill>
                <a:effectLst/>
                <a:latin typeface="Times New Roman" panose="02020603050405020304" pitchFamily="18" charset="0"/>
                <a:ea typeface="Times New Roman" panose="02020603050405020304" pitchFamily="18" charset="0"/>
              </a:rPr>
              <a:t>не було закінчено з причин, які не залежали від її волі. </a:t>
            </a:r>
            <a:endParaRPr lang="ru-RU" sz="2000" dirty="0">
              <a:effectLst/>
              <a:latin typeface="Times New Roman" panose="02020603050405020304" pitchFamily="18" charset="0"/>
              <a:ea typeface="Times New Roman" panose="02020603050405020304" pitchFamily="18" charset="0"/>
            </a:endParaRPr>
          </a:p>
          <a:p>
            <a:pPr algn="just" fontAlgn="ctr"/>
            <a:r>
              <a:rPr lang="uk-UA" sz="1800" dirty="0">
                <a:solidFill>
                  <a:srgbClr val="000000"/>
                </a:solidFill>
                <a:effectLst/>
                <a:latin typeface="Times New Roman" panose="02020603050405020304" pitchFamily="18" charset="0"/>
                <a:ea typeface="Times New Roman" panose="02020603050405020304" pitchFamily="18" charset="0"/>
              </a:rPr>
              <a:t>Закінчений замах на </a:t>
            </a:r>
            <a:r>
              <a:rPr lang="uk-UA" sz="1800" dirty="0">
                <a:effectLst/>
                <a:latin typeface="Times New Roman" panose="02020603050405020304" pitchFamily="18" charset="0"/>
                <a:ea typeface="Times New Roman" panose="02020603050405020304" pitchFamily="18" charset="0"/>
              </a:rPr>
              <a:t>кримінальне правопорушення </a:t>
            </a:r>
            <a:r>
              <a:rPr lang="uk-UA" sz="1800" dirty="0">
                <a:solidFill>
                  <a:srgbClr val="000000"/>
                </a:solidFill>
                <a:effectLst/>
                <a:latin typeface="Times New Roman" panose="02020603050405020304" pitchFamily="18" charset="0"/>
                <a:ea typeface="Times New Roman" panose="02020603050405020304" pitchFamily="18" charset="0"/>
              </a:rPr>
              <a:t>свідчить про невдалу спробу вчинити закінчене</a:t>
            </a:r>
            <a:r>
              <a:rPr lang="uk-UA" sz="1800" dirty="0">
                <a:effectLst/>
                <a:latin typeface="Times New Roman" panose="02020603050405020304" pitchFamily="18" charset="0"/>
                <a:ea typeface="Times New Roman" panose="02020603050405020304" pitchFamily="18" charset="0"/>
              </a:rPr>
              <a:t> кримінальне правопорушення</a:t>
            </a:r>
            <a:r>
              <a:rPr lang="uk-UA" sz="1800" dirty="0">
                <a:solidFill>
                  <a:srgbClr val="000000"/>
                </a:solidFill>
                <a:effectLst/>
                <a:latin typeface="Times New Roman" panose="02020603050405020304" pitchFamily="18" charset="0"/>
                <a:ea typeface="Times New Roman" panose="02020603050405020304" pitchFamily="18" charset="0"/>
              </a:rPr>
              <a:t>. Тому його нерідко називають невдалим замахом на </a:t>
            </a:r>
            <a:r>
              <a:rPr lang="uk-UA" sz="1800" dirty="0">
                <a:effectLst/>
                <a:latin typeface="Times New Roman" panose="02020603050405020304" pitchFamily="18" charset="0"/>
                <a:ea typeface="Times New Roman" panose="02020603050405020304" pitchFamily="18" charset="0"/>
              </a:rPr>
              <a:t>кримінальне правопорушення.</a:t>
            </a:r>
            <a:endParaRPr lang="ru-RU" sz="2000" dirty="0">
              <a:effectLst/>
              <a:latin typeface="Times New Roman" panose="02020603050405020304" pitchFamily="18" charset="0"/>
              <a:ea typeface="Times New Roman" panose="02020603050405020304" pitchFamily="18" charset="0"/>
            </a:endParaRPr>
          </a:p>
          <a:p>
            <a:pPr algn="just" fontAlgn="ctr">
              <a:tabLst>
                <a:tab pos="3780790" algn="l"/>
              </a:tabLst>
            </a:pPr>
            <a:r>
              <a:rPr lang="uk-UA" sz="1800" dirty="0">
                <a:solidFill>
                  <a:srgbClr val="000000"/>
                </a:solidFill>
                <a:effectLst/>
                <a:latin typeface="Times New Roman" panose="02020603050405020304" pitchFamily="18" charset="0"/>
                <a:ea typeface="Times New Roman" panose="02020603050405020304" pitchFamily="18" charset="0"/>
              </a:rPr>
              <a:t>Згідно з ч. 3 ст. 15 КК</a:t>
            </a:r>
            <a:r>
              <a:rPr lang="uk-UA" sz="1800" b="1" dirty="0">
                <a:solidFill>
                  <a:srgbClr val="000000"/>
                </a:solidFill>
                <a:effectLst/>
                <a:latin typeface="Times New Roman" panose="02020603050405020304" pitchFamily="18" charset="0"/>
                <a:ea typeface="Times New Roman" panose="02020603050405020304" pitchFamily="18" charset="0"/>
              </a:rPr>
              <a:t> </a:t>
            </a:r>
            <a:r>
              <a:rPr lang="uk-UA" sz="1800" b="1" i="1" dirty="0">
                <a:solidFill>
                  <a:srgbClr val="000000"/>
                </a:solidFill>
                <a:effectLst/>
                <a:latin typeface="Times New Roman" panose="02020603050405020304" pitchFamily="18" charset="0"/>
                <a:ea typeface="Times New Roman" panose="02020603050405020304" pitchFamily="18" charset="0"/>
              </a:rPr>
              <a:t>замах на </a:t>
            </a:r>
            <a:r>
              <a:rPr lang="uk-UA" sz="1800" b="1" i="1" dirty="0">
                <a:effectLst/>
                <a:latin typeface="Times New Roman" panose="02020603050405020304" pitchFamily="18" charset="0"/>
                <a:ea typeface="Times New Roman" panose="02020603050405020304" pitchFamily="18" charset="0"/>
              </a:rPr>
              <a:t>кримінальне правопорушення</a:t>
            </a:r>
            <a:r>
              <a:rPr lang="uk-UA" sz="1800" b="1" i="1" dirty="0">
                <a:solidFill>
                  <a:srgbClr val="000000"/>
                </a:solidFill>
                <a:effectLst/>
                <a:latin typeface="Times New Roman" panose="02020603050405020304" pitchFamily="18" charset="0"/>
                <a:ea typeface="Times New Roman" panose="02020603050405020304" pitchFamily="18" charset="0"/>
              </a:rPr>
              <a:t> є незакінченим</a:t>
            </a:r>
            <a:r>
              <a:rPr lang="uk-UA" sz="1800" i="1" dirty="0">
                <a:solidFill>
                  <a:srgbClr val="000000"/>
                </a:solidFill>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rPr>
              <a:t>якщо особа з причин, що не залежали від її волі, не вчинила усіх дій, які вважала необхідними для доведення </a:t>
            </a:r>
            <a:r>
              <a:rPr lang="uk-UA" sz="1800" dirty="0">
                <a:effectLst/>
                <a:latin typeface="Times New Roman" panose="02020603050405020304" pitchFamily="18" charset="0"/>
                <a:ea typeface="Times New Roman" panose="02020603050405020304" pitchFamily="18" charset="0"/>
              </a:rPr>
              <a:t>кримінального правопорушення </a:t>
            </a:r>
            <a:r>
              <a:rPr lang="uk-UA" sz="1800" dirty="0">
                <a:solidFill>
                  <a:srgbClr val="000000"/>
                </a:solidFill>
                <a:effectLst/>
                <a:latin typeface="Times New Roman" panose="02020603050405020304" pitchFamily="18" charset="0"/>
                <a:ea typeface="Times New Roman" panose="02020603050405020304" pitchFamily="18" charset="0"/>
              </a:rPr>
              <a:t>до кінця. Незакінчений замах на </a:t>
            </a:r>
            <a:r>
              <a:rPr lang="uk-UA" sz="1800" dirty="0">
                <a:effectLst/>
                <a:latin typeface="Times New Roman" panose="02020603050405020304" pitchFamily="18" charset="0"/>
                <a:ea typeface="Times New Roman" panose="02020603050405020304" pitchFamily="18" charset="0"/>
              </a:rPr>
              <a:t>кримінальне правопорушення </a:t>
            </a:r>
            <a:r>
              <a:rPr lang="uk-UA" sz="1800" dirty="0">
                <a:solidFill>
                  <a:srgbClr val="000000"/>
                </a:solidFill>
                <a:effectLst/>
                <a:latin typeface="Times New Roman" panose="02020603050405020304" pitchFamily="18" charset="0"/>
                <a:ea typeface="Times New Roman" panose="02020603050405020304" pitchFamily="18" charset="0"/>
              </a:rPr>
              <a:t>іноді називають перерваним. Наприклад, викрадач (крадій) був затриманий як тільки проник у житло або при нападі для вбивства з рук винного було вибито зброю.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7847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D085AA-5C4D-444D-AFC3-0C76597BEE5B}"/>
              </a:ext>
            </a:extLst>
          </p:cNvPr>
          <p:cNvSpPr txBox="1"/>
          <p:nvPr/>
        </p:nvSpPr>
        <p:spPr>
          <a:xfrm>
            <a:off x="2003367" y="413063"/>
            <a:ext cx="8312728" cy="2862322"/>
          </a:xfrm>
          <a:prstGeom prst="rect">
            <a:avLst/>
          </a:prstGeom>
          <a:solidFill>
            <a:schemeClr val="accent5">
              <a:lumMod val="60000"/>
              <a:lumOff val="40000"/>
            </a:schemeClr>
          </a:solidFill>
        </p:spPr>
        <p:txBody>
          <a:bodyPr wrap="square">
            <a:spAutoFit/>
          </a:bodyPr>
          <a:lstStyle/>
          <a:p>
            <a:pPr algn="just" fontAlgn="ctr"/>
            <a:r>
              <a:rPr lang="uk-UA" sz="1800" b="1" i="1" dirty="0">
                <a:effectLst/>
                <a:latin typeface="Times New Roman" panose="02020603050405020304" pitchFamily="18" charset="0"/>
                <a:ea typeface="Times New Roman" panose="02020603050405020304" pitchFamily="18" charset="0"/>
              </a:rPr>
              <a:t>	Добровільною відмовою є </a:t>
            </a:r>
            <a:r>
              <a:rPr lang="uk-UA" sz="1800" dirty="0">
                <a:effectLst/>
                <a:latin typeface="Times New Roman" panose="02020603050405020304" pitchFamily="18" charset="0"/>
                <a:ea typeface="Times New Roman" panose="02020603050405020304" pitchFamily="18" charset="0"/>
              </a:rPr>
              <a:t>остаточне припинення особою за своєю волею готування до кримінального правопорушення або замаху на кримінальне правопорушення, якщо при цьому вона усвідомлювала можливість доведення кримінального правопорушення до кінця. </a:t>
            </a:r>
            <a:endParaRPr lang="ru-RU" sz="2000" dirty="0">
              <a:effectLst/>
              <a:latin typeface="Times New Roman" panose="02020603050405020304" pitchFamily="18" charset="0"/>
              <a:ea typeface="Times New Roman" panose="02020603050405020304" pitchFamily="18" charset="0"/>
            </a:endParaRPr>
          </a:p>
          <a:p>
            <a:pPr algn="just" fontAlgn="ctr"/>
            <a:r>
              <a:rPr lang="uk-UA" sz="1800" b="1" i="1" dirty="0">
                <a:effectLst/>
                <a:latin typeface="Times New Roman" panose="02020603050405020304" pitchFamily="18" charset="0"/>
                <a:ea typeface="Times New Roman" panose="02020603050405020304" pitchFamily="18" charset="0"/>
              </a:rPr>
              <a:t>	Ознаками добровільної відмови від кримінального правопорушення</a:t>
            </a:r>
            <a:r>
              <a:rPr lang="uk-UA" sz="1800"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є:</a:t>
            </a:r>
            <a:r>
              <a:rPr lang="uk-UA" sz="180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algn="just" fontAlgn="ctr"/>
            <a:r>
              <a:rPr lang="uk-UA" sz="1800" dirty="0">
                <a:effectLst/>
                <a:latin typeface="Times New Roman" panose="02020603050405020304" pitchFamily="18" charset="0"/>
                <a:ea typeface="Times New Roman" panose="02020603050405020304" pitchFamily="18" charset="0"/>
              </a:rPr>
              <a:t>а) остаточне припинення особою готування до кримінального правопорушення або замаху на кримінальне правопорушення; </a:t>
            </a:r>
            <a:endParaRPr lang="ru-RU" sz="2000" dirty="0">
              <a:effectLst/>
              <a:latin typeface="Times New Roman" panose="02020603050405020304" pitchFamily="18" charset="0"/>
              <a:ea typeface="Times New Roman" panose="02020603050405020304" pitchFamily="18" charset="0"/>
            </a:endParaRPr>
          </a:p>
          <a:p>
            <a:pPr algn="just" fontAlgn="ctr"/>
            <a:r>
              <a:rPr lang="uk-UA" sz="1800" dirty="0">
                <a:effectLst/>
                <a:latin typeface="Times New Roman" panose="02020603050405020304" pitchFamily="18" charset="0"/>
                <a:ea typeface="Times New Roman" panose="02020603050405020304" pitchFamily="18" charset="0"/>
              </a:rPr>
              <a:t>б) відмова від кримінального правопорушення за волею самої особи; </a:t>
            </a:r>
            <a:endParaRPr lang="ru-RU" sz="2000" dirty="0">
              <a:effectLst/>
              <a:latin typeface="Times New Roman" panose="02020603050405020304" pitchFamily="18" charset="0"/>
              <a:ea typeface="Times New Roman" panose="02020603050405020304" pitchFamily="18" charset="0"/>
            </a:endParaRPr>
          </a:p>
          <a:p>
            <a:pPr algn="just" fontAlgn="ctr"/>
            <a:r>
              <a:rPr lang="uk-UA" sz="1800" dirty="0">
                <a:effectLst/>
                <a:latin typeface="Times New Roman" panose="02020603050405020304" pitchFamily="18" charset="0"/>
                <a:ea typeface="Times New Roman" panose="02020603050405020304" pitchFamily="18" charset="0"/>
              </a:rPr>
              <a:t>в) наявність у особи усвідомлення можливості довести кримінальне правопорушення до кінця.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874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593B35-63C7-47AA-AD13-50C2F38F367E}"/>
              </a:ext>
            </a:extLst>
          </p:cNvPr>
          <p:cNvSpPr txBox="1"/>
          <p:nvPr/>
        </p:nvSpPr>
        <p:spPr>
          <a:xfrm>
            <a:off x="1554480" y="1305342"/>
            <a:ext cx="9468195" cy="3785652"/>
          </a:xfrm>
          <a:prstGeom prst="rect">
            <a:avLst/>
          </a:prstGeom>
          <a:solidFill>
            <a:schemeClr val="accent4">
              <a:lumMod val="60000"/>
              <a:lumOff val="40000"/>
            </a:schemeClr>
          </a:solidFill>
        </p:spPr>
        <p:txBody>
          <a:bodyPr wrap="square">
            <a:spAutoFit/>
          </a:bodyPr>
          <a:lstStyle/>
          <a:p>
            <a:pPr indent="342900" algn="just"/>
            <a:r>
              <a:rPr lang="uk-UA" sz="2000" dirty="0">
                <a:effectLst/>
                <a:latin typeface="Times New Roman" panose="02020603050405020304" pitchFamily="18" charset="0"/>
                <a:ea typeface="Times New Roman" panose="02020603050405020304" pitchFamily="18" charset="0"/>
              </a:rPr>
              <a:t>Сам термін „кваліфікація” (від. ср. - лат. </a:t>
            </a:r>
            <a:r>
              <a:rPr lang="uk-UA" sz="2000" dirty="0" err="1">
                <a:effectLst/>
                <a:latin typeface="Times New Roman" panose="02020603050405020304" pitchFamily="18" charset="0"/>
                <a:ea typeface="Times New Roman" panose="02020603050405020304" pitchFamily="18" charset="0"/>
              </a:rPr>
              <a:t>qualifikatio</a:t>
            </a:r>
            <a:r>
              <a:rPr lang="uk-UA" sz="2000" dirty="0">
                <a:effectLst/>
                <a:latin typeface="Times New Roman" panose="02020603050405020304" pitchFamily="18" charset="0"/>
                <a:ea typeface="Times New Roman" panose="02020603050405020304" pitchFamily="18" charset="0"/>
              </a:rPr>
              <a:t>  – лат. </a:t>
            </a:r>
            <a:r>
              <a:rPr lang="uk-UA" sz="2000" dirty="0" err="1">
                <a:effectLst/>
                <a:latin typeface="Times New Roman" panose="02020603050405020304" pitchFamily="18" charset="0"/>
                <a:ea typeface="Times New Roman" panose="02020603050405020304" pitchFamily="18" charset="0"/>
              </a:rPr>
              <a:t>quails</a:t>
            </a:r>
            <a:r>
              <a:rPr lang="uk-UA" sz="2000" dirty="0">
                <a:effectLst/>
                <a:latin typeface="Times New Roman" panose="02020603050405020304" pitchFamily="18" charset="0"/>
                <a:ea typeface="Times New Roman" panose="02020603050405020304" pitchFamily="18" charset="0"/>
              </a:rPr>
              <a:t> який, якої якості та </a:t>
            </a:r>
            <a:r>
              <a:rPr lang="uk-UA" sz="2000" dirty="0" err="1">
                <a:effectLst/>
                <a:latin typeface="Times New Roman" panose="02020603050405020304" pitchFamily="18" charset="0"/>
                <a:ea typeface="Times New Roman" panose="02020603050405020304" pitchFamily="18" charset="0"/>
              </a:rPr>
              <a:t>facere</a:t>
            </a:r>
            <a:r>
              <a:rPr lang="uk-UA" sz="2000" dirty="0">
                <a:effectLst/>
                <a:latin typeface="Times New Roman" panose="02020603050405020304" pitchFamily="18" charset="0"/>
                <a:ea typeface="Times New Roman" panose="02020603050405020304" pitchFamily="18" charset="0"/>
              </a:rPr>
              <a:t> робити) має кілька значень. В юриспруденції він використовується у значенні «характеристики предмету, явища, віднесення його до певної категорії, групи, класу, розряду”. </a:t>
            </a:r>
          </a:p>
          <a:p>
            <a:pPr indent="342900" algn="just"/>
            <a:r>
              <a:rPr lang="uk-UA" sz="2000" dirty="0">
                <a:effectLst/>
                <a:latin typeface="Times New Roman" panose="02020603050405020304" pitchFamily="18" charset="0"/>
                <a:ea typeface="Times New Roman" panose="02020603050405020304" pitchFamily="18" charset="0"/>
              </a:rPr>
              <a:t>Отже, «кваліфікація кримінального правопорушення» передбачає віднесення вчиненого діяння за його ознаками й властивостями до певного класу явищ – кримінальних правопорушень та визначення виду вчиненого кримінального правопорушення. </a:t>
            </a:r>
          </a:p>
          <a:p>
            <a:pPr indent="342900" algn="just"/>
            <a:r>
              <a:rPr lang="uk-UA" sz="2000" dirty="0">
                <a:effectLst/>
                <a:latin typeface="Times New Roman" panose="02020603050405020304" pitchFamily="18" charset="0"/>
                <a:ea typeface="Times New Roman" panose="02020603050405020304" pitchFamily="18" charset="0"/>
              </a:rPr>
              <a:t>Найточніше поняття </a:t>
            </a:r>
            <a:r>
              <a:rPr lang="uk-UA" sz="2000" b="1" i="1" dirty="0">
                <a:effectLst/>
                <a:latin typeface="Times New Roman" panose="02020603050405020304" pitchFamily="18" charset="0"/>
                <a:ea typeface="Times New Roman" panose="02020603050405020304" pitchFamily="18" charset="0"/>
              </a:rPr>
              <a:t>кваліфікації</a:t>
            </a:r>
            <a:r>
              <a:rPr lang="uk-UA" sz="2000" b="1" dirty="0">
                <a:effectLst/>
                <a:latin typeface="Times New Roman" panose="02020603050405020304" pitchFamily="18" charset="0"/>
                <a:ea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rPr>
              <a:t>кримінального правопорушення </a:t>
            </a:r>
            <a:r>
              <a:rPr lang="uk-UA" sz="2000" b="1" dirty="0">
                <a:effectLst/>
                <a:latin typeface="Times New Roman" panose="02020603050405020304" pitchFamily="18" charset="0"/>
                <a:ea typeface="Times New Roman" panose="02020603050405020304" pitchFamily="18" charset="0"/>
              </a:rPr>
              <a:t>розкривається у наступному визначенні: це встановлення та юридичне закріплення точної відповідності між ознаками вчиненого діяння та ознаками складу кримінального правопорушення, передбаченого кримінальним законом. </a:t>
            </a:r>
            <a:endParaRPr lang="ru-RU" sz="2000" b="1"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4162E27C-705F-477D-9493-70A53781DFD9}"/>
              </a:ext>
            </a:extLst>
          </p:cNvPr>
          <p:cNvSpPr txBox="1"/>
          <p:nvPr/>
        </p:nvSpPr>
        <p:spPr>
          <a:xfrm>
            <a:off x="2036618" y="457200"/>
            <a:ext cx="8603673" cy="323165"/>
          </a:xfrm>
          <a:prstGeom prst="rect">
            <a:avLst/>
          </a:prstGeom>
          <a:solidFill>
            <a:srgbClr val="00B0F0"/>
          </a:solidFill>
        </p:spPr>
        <p:txBody>
          <a:bodyPr wrap="square">
            <a:spAutoFit/>
          </a:bodyPr>
          <a:lstStyle/>
          <a:p>
            <a:pPr marL="457200" algn="ctr">
              <a:lnSpc>
                <a:spcPts val="1800"/>
              </a:lnSpc>
              <a:spcAft>
                <a:spcPts val="1000"/>
              </a:spcAft>
              <a:tabLst>
                <a:tab pos="180340" algn="l"/>
                <a:tab pos="571500" algn="l"/>
              </a:tabLst>
            </a:pPr>
            <a:r>
              <a:rPr lang="uk-UA" sz="1800" b="1" dirty="0">
                <a:effectLst/>
                <a:latin typeface="Times New Roman" panose="02020603050405020304" pitchFamily="18" charset="0"/>
                <a:ea typeface="Times New Roman" panose="02020603050405020304" pitchFamily="18" charset="0"/>
              </a:rPr>
              <a:t>1. Поняття, підстави та принципи кримінально-правової кваліфікації.</a:t>
            </a:r>
            <a:endParaRPr lang="ru-RU" sz="12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79757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F180CE-8ACE-411D-95EE-1B69CA7D3123}"/>
              </a:ext>
            </a:extLst>
          </p:cNvPr>
          <p:cNvSpPr txBox="1"/>
          <p:nvPr/>
        </p:nvSpPr>
        <p:spPr>
          <a:xfrm>
            <a:off x="2391987" y="259172"/>
            <a:ext cx="6097384" cy="553998"/>
          </a:xfrm>
          <a:prstGeom prst="rect">
            <a:avLst/>
          </a:prstGeom>
          <a:solidFill>
            <a:schemeClr val="accent1">
              <a:lumMod val="60000"/>
              <a:lumOff val="40000"/>
            </a:schemeClr>
          </a:solidFill>
        </p:spPr>
        <p:txBody>
          <a:bodyPr wrap="square">
            <a:spAutoFit/>
          </a:bodyPr>
          <a:lstStyle/>
          <a:p>
            <a:pPr lvl="0" algn="ctr">
              <a:lnSpc>
                <a:spcPts val="1800"/>
              </a:lnSpc>
              <a:spcAft>
                <a:spcPts val="1000"/>
              </a:spcAft>
              <a:buSzPts val="1400"/>
              <a:tabLst>
                <a:tab pos="180340" algn="l"/>
                <a:tab pos="457200" algn="l"/>
                <a:tab pos="571500" algn="l"/>
              </a:tabLst>
            </a:pPr>
            <a:r>
              <a:rPr lang="uk-UA" sz="1800" b="1" dirty="0">
                <a:effectLst/>
                <a:latin typeface="Times New Roman" panose="02020603050405020304" pitchFamily="18" charset="0"/>
                <a:ea typeface="Times New Roman" panose="02020603050405020304" pitchFamily="18" charset="0"/>
              </a:rPr>
              <a:t>6. Кваліфікація</a:t>
            </a:r>
            <a:r>
              <a:rPr lang="uk-UA" sz="1800" dirty="0">
                <a:effectLst/>
                <a:latin typeface="Arial" panose="020B0604020202020204" pitchFamily="34"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кримінальних правопорушень, вчинених у співучасті.</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0D0AC1DD-48E0-481C-A028-B99E3377CD60}"/>
              </a:ext>
            </a:extLst>
          </p:cNvPr>
          <p:cNvSpPr txBox="1"/>
          <p:nvPr/>
        </p:nvSpPr>
        <p:spPr>
          <a:xfrm>
            <a:off x="1363288" y="1063731"/>
            <a:ext cx="9243752" cy="646331"/>
          </a:xfrm>
          <a:prstGeom prst="rect">
            <a:avLst/>
          </a:prstGeom>
          <a:solidFill>
            <a:schemeClr val="accent4">
              <a:lumMod val="40000"/>
              <a:lumOff val="60000"/>
            </a:schemeClr>
          </a:solidFill>
        </p:spPr>
        <p:txBody>
          <a:bodyPr wrap="square">
            <a:spAutoFit/>
          </a:bodyPr>
          <a:lstStyle/>
          <a:p>
            <a:pPr indent="342900" algn="just"/>
            <a:r>
              <a:rPr lang="uk-UA" sz="1800" b="0" dirty="0">
                <a:effectLst/>
                <a:latin typeface="Times New Roman" panose="02020603050405020304" pitchFamily="18" charset="0"/>
                <a:ea typeface="Times New Roman" panose="02020603050405020304" pitchFamily="18" charset="0"/>
              </a:rPr>
              <a:t>Ст. 26 КК України визначає співучасть як </a:t>
            </a:r>
            <a:r>
              <a:rPr lang="uk-UA" sz="1800" b="0" i="1" dirty="0">
                <a:effectLst/>
                <a:latin typeface="Times New Roman" panose="02020603050405020304" pitchFamily="18" charset="0"/>
                <a:ea typeface="Times New Roman" panose="02020603050405020304" pitchFamily="18" charset="0"/>
              </a:rPr>
              <a:t>умисну спільну участь декількох суб’єктів кримінального правопорушення у вчиненні умисного кримінального правопорушення.</a:t>
            </a:r>
            <a:endParaRPr lang="ru-RU" sz="2000" b="1"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576A537F-FE5F-4BF8-87E0-F19409B3B9D0}"/>
              </a:ext>
            </a:extLst>
          </p:cNvPr>
          <p:cNvSpPr txBox="1"/>
          <p:nvPr/>
        </p:nvSpPr>
        <p:spPr>
          <a:xfrm>
            <a:off x="1363288" y="1770510"/>
            <a:ext cx="9243752" cy="4832092"/>
          </a:xfrm>
          <a:prstGeom prst="rect">
            <a:avLst/>
          </a:prstGeom>
          <a:solidFill>
            <a:schemeClr val="accent5">
              <a:lumMod val="60000"/>
              <a:lumOff val="40000"/>
            </a:schemeClr>
          </a:solidFill>
        </p:spPr>
        <p:txBody>
          <a:bodyPr wrap="square">
            <a:spAutoFit/>
          </a:bodyPr>
          <a:lstStyle/>
          <a:p>
            <a:pPr indent="342900" algn="just"/>
            <a:r>
              <a:rPr lang="uk-UA" sz="1800" b="0" dirty="0">
                <a:effectLst/>
                <a:latin typeface="Times New Roman" panose="02020603050405020304" pitchFamily="18" charset="0"/>
                <a:ea typeface="Times New Roman" panose="02020603050405020304" pitchFamily="18" charset="0"/>
              </a:rPr>
              <a:t>Для розкриття змісту співучасті та правильного розуміння її юридичної природи слід встановити її об’єктивні та суб’єктивні ознаки. </a:t>
            </a:r>
            <a:endParaRPr lang="ru-RU" sz="2000" b="1" dirty="0">
              <a:effectLst/>
              <a:latin typeface="Times New Roman" panose="02020603050405020304" pitchFamily="18" charset="0"/>
              <a:ea typeface="Times New Roman" panose="02020603050405020304" pitchFamily="18" charset="0"/>
            </a:endParaRPr>
          </a:p>
          <a:p>
            <a:pPr marL="342900" indent="-342900">
              <a:buAutoNum type="arabicPeriod"/>
            </a:pPr>
            <a:r>
              <a:rPr lang="uk-UA" sz="1800" dirty="0">
                <a:effectLst/>
                <a:latin typeface="Times New Roman" panose="02020603050405020304" pitchFamily="18" charset="0"/>
                <a:ea typeface="Times New Roman" panose="02020603050405020304" pitchFamily="18" charset="0"/>
              </a:rPr>
              <a:t>Об’єктивні ознаки співучасті виражені в законі словами – кримінальне правопорушення спільно вчиняється декількома суб’єктами кримінального правопорушення. </a:t>
            </a:r>
          </a:p>
          <a:p>
            <a:pPr indent="342900" algn="just"/>
            <a:r>
              <a:rPr lang="uk-UA" sz="1800" b="0" dirty="0">
                <a:effectLst/>
                <a:latin typeface="Times New Roman" panose="02020603050405020304" pitchFamily="18" charset="0"/>
                <a:ea typeface="Times New Roman" panose="02020603050405020304" pitchFamily="18" charset="0"/>
              </a:rPr>
              <a:t>Виходячи з цього положення можна виділити дві об’єктивні ознаки співучасті у кримінальному правопорушенні:</a:t>
            </a:r>
            <a:endParaRPr lang="ru-RU" sz="1800" b="1" dirty="0">
              <a:effectLst/>
              <a:latin typeface="Times New Roman" panose="02020603050405020304" pitchFamily="18" charset="0"/>
              <a:ea typeface="Times New Roman" panose="02020603050405020304" pitchFamily="18" charset="0"/>
            </a:endParaRPr>
          </a:p>
          <a:p>
            <a:pPr indent="342900" algn="just"/>
            <a:r>
              <a:rPr lang="uk-UA" sz="1800" dirty="0">
                <a:effectLst/>
                <a:latin typeface="Times New Roman" panose="02020603050405020304" pitchFamily="18" charset="0"/>
                <a:ea typeface="Times New Roman" panose="02020603050405020304" pitchFamily="18" charset="0"/>
              </a:rPr>
              <a:t>1) </a:t>
            </a:r>
            <a:r>
              <a:rPr lang="uk-UA" sz="1800" i="1" dirty="0">
                <a:effectLst/>
                <a:latin typeface="Times New Roman" panose="02020603050405020304" pitchFamily="18" charset="0"/>
                <a:ea typeface="Times New Roman" panose="02020603050405020304" pitchFamily="18" charset="0"/>
              </a:rPr>
              <a:t>Множинність співучасників кримінального правопорушення, яка означає що тільки вчинення кримінального правопорушення декількома суб’єктами кримінального правопорушення може утворити співучасть. </a:t>
            </a:r>
            <a:r>
              <a:rPr lang="uk-UA" sz="1800" b="0" i="1" dirty="0">
                <a:effectLst/>
                <a:latin typeface="Times New Roman" panose="02020603050405020304" pitchFamily="18" charset="0"/>
                <a:ea typeface="Times New Roman" panose="02020603050405020304" pitchFamily="18" charset="0"/>
              </a:rPr>
              <a:t>В свою чергу ознака множинності включає два критерії:</a:t>
            </a:r>
            <a:endParaRPr lang="ru-RU" sz="1800" b="1" dirty="0">
              <a:effectLst/>
              <a:latin typeface="Times New Roman" panose="02020603050405020304" pitchFamily="18" charset="0"/>
              <a:ea typeface="Times New Roman" panose="02020603050405020304" pitchFamily="18" charset="0"/>
            </a:endParaRPr>
          </a:p>
          <a:p>
            <a:pPr indent="342900" algn="just"/>
            <a:r>
              <a:rPr lang="uk-UA" sz="1600" b="0" dirty="0">
                <a:effectLst/>
                <a:latin typeface="Times New Roman" panose="02020603050405020304" pitchFamily="18" charset="0"/>
                <a:ea typeface="Times New Roman" panose="02020603050405020304" pitchFamily="18" charset="0"/>
              </a:rPr>
              <a:t>а) кількісний критерій множинності, що відповідає на питання про мінімальну кількість осіб, які спільно вчиняють те й саме кримінальне правопорушення. Для характеристиці цього критерію законодавець використовує термін «декілька», під яким розуміють, що, за загальним правилом, мінімальну кількість співучасників утворюють дві особи, хоча їх може бути і більше;</a:t>
            </a:r>
            <a:endParaRPr lang="ru-RU" sz="1600" b="1" dirty="0">
              <a:effectLst/>
              <a:latin typeface="Times New Roman" panose="02020603050405020304" pitchFamily="18" charset="0"/>
              <a:ea typeface="Times New Roman" panose="02020603050405020304" pitchFamily="18" charset="0"/>
            </a:endParaRPr>
          </a:p>
          <a:p>
            <a:pPr indent="342900" algn="just"/>
            <a:r>
              <a:rPr lang="uk-UA" sz="1600" b="0" dirty="0">
                <a:effectLst/>
                <a:latin typeface="Times New Roman" panose="02020603050405020304" pitchFamily="18" charset="0"/>
                <a:ea typeface="Times New Roman" panose="02020603050405020304" pitchFamily="18" charset="0"/>
              </a:rPr>
              <a:t>б) якісний критерій множинності, який визначений в законі поняттям «суб’єкти кримінального правопорушення», що безумовно є досягненням законодавчої техніки. Таким чином, співучасть у кримінальному правопорушенні</a:t>
            </a:r>
            <a:r>
              <a:rPr lang="uk-UA" sz="1600" b="1" dirty="0">
                <a:effectLst/>
                <a:latin typeface="Times New Roman" panose="02020603050405020304" pitchFamily="18" charset="0"/>
                <a:ea typeface="Times New Roman" panose="02020603050405020304" pitchFamily="18" charset="0"/>
              </a:rPr>
              <a:t> </a:t>
            </a:r>
            <a:r>
              <a:rPr lang="uk-UA" sz="1600" b="0" dirty="0">
                <a:effectLst/>
                <a:latin typeface="Times New Roman" panose="02020603050405020304" pitchFamily="18" charset="0"/>
                <a:ea typeface="Times New Roman" panose="02020603050405020304" pitchFamily="18" charset="0"/>
              </a:rPr>
              <a:t>може утворювати тільки участь двох або більше фізичних, осудних осіб, які досягли віку кримінальної відповідальності.</a:t>
            </a:r>
            <a:endParaRPr lang="uk-UA" dirty="0"/>
          </a:p>
        </p:txBody>
      </p:sp>
    </p:spTree>
    <p:extLst>
      <p:ext uri="{BB962C8B-B14F-4D97-AF65-F5344CB8AC3E}">
        <p14:creationId xmlns:p14="http://schemas.microsoft.com/office/powerpoint/2010/main" val="912727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8737DE-4B4E-4D9E-9E29-2D27DD9B869B}"/>
              </a:ext>
            </a:extLst>
          </p:cNvPr>
          <p:cNvSpPr txBox="1"/>
          <p:nvPr/>
        </p:nvSpPr>
        <p:spPr>
          <a:xfrm>
            <a:off x="955965" y="292018"/>
            <a:ext cx="10000210" cy="5632311"/>
          </a:xfrm>
          <a:prstGeom prst="rect">
            <a:avLst/>
          </a:prstGeom>
          <a:solidFill>
            <a:schemeClr val="accent5">
              <a:lumMod val="60000"/>
              <a:lumOff val="40000"/>
            </a:schemeClr>
          </a:solidFill>
        </p:spPr>
        <p:txBody>
          <a:bodyPr wrap="square">
            <a:spAutoFit/>
          </a:bodyPr>
          <a:lstStyle/>
          <a:p>
            <a:pPr marL="8890" indent="342900" algn="just"/>
            <a:r>
              <a:rPr lang="uk-UA" sz="1800" dirty="0">
                <a:solidFill>
                  <a:srgbClr val="000000"/>
                </a:solidFill>
                <a:effectLst/>
                <a:latin typeface="Times New Roman" panose="02020603050405020304" pitchFamily="18" charset="0"/>
                <a:ea typeface="Times New Roman" panose="02020603050405020304" pitchFamily="18" charset="0"/>
              </a:rPr>
              <a:t>2) </a:t>
            </a:r>
            <a:r>
              <a:rPr lang="uk-UA" sz="1800" i="1" dirty="0">
                <a:solidFill>
                  <a:srgbClr val="000000"/>
                </a:solidFill>
                <a:effectLst/>
                <a:latin typeface="Times New Roman" panose="02020603050405020304" pitchFamily="18" charset="0"/>
                <a:ea typeface="Times New Roman" panose="02020603050405020304" pitchFamily="18" charset="0"/>
              </a:rPr>
              <a:t>Спільність участі. Спільність як об'єктивна ознака співучасті містить такі три моменти:</a:t>
            </a:r>
            <a:endParaRPr lang="ru-RU" sz="2000" dirty="0">
              <a:effectLst/>
              <a:latin typeface="Times New Roman" panose="02020603050405020304" pitchFamily="18" charset="0"/>
              <a:ea typeface="Times New Roman" panose="02020603050405020304" pitchFamily="18" charset="0"/>
            </a:endParaRPr>
          </a:p>
          <a:p>
            <a:pPr indent="342900" algn="just">
              <a:tabLst>
                <a:tab pos="377825" algn="l"/>
              </a:tabLst>
            </a:pPr>
            <a:r>
              <a:rPr lang="uk-UA" sz="1800" dirty="0">
                <a:solidFill>
                  <a:srgbClr val="000000"/>
                </a:solidFill>
                <a:effectLst/>
                <a:latin typeface="Times New Roman" panose="02020603050405020304" pitchFamily="18" charset="0"/>
                <a:ea typeface="Times New Roman" panose="02020603050405020304" pitchFamily="18" charset="0"/>
              </a:rPr>
              <a:t>а)	 вчинення кримінального правопорушення є результатом загальної діяльності всіх співучасників. При цьому ролі або функції в межах тієї самої ролі у окремих співучасників можуть відрізнятися, але при цьому кримінальне правопорушення вчиняється загальними, спільними зусиллями усіх співучасників. Іноді співучасть образно порівнюють з грою в оркестрі, де кожен інструмент, кожен музикант веде свою партію, а в цілому виходить єдина мелодія;</a:t>
            </a:r>
            <a:endParaRPr lang="ru-RU" sz="2000" dirty="0">
              <a:effectLst/>
              <a:latin typeface="Times New Roman" panose="02020603050405020304" pitchFamily="18" charset="0"/>
              <a:ea typeface="Times New Roman" panose="02020603050405020304" pitchFamily="18" charset="0"/>
            </a:endParaRPr>
          </a:p>
          <a:p>
            <a:pPr indent="342900" algn="just">
              <a:tabLst>
                <a:tab pos="377825" algn="l"/>
              </a:tabLst>
            </a:pPr>
            <a:r>
              <a:rPr lang="uk-UA" sz="1800" dirty="0">
                <a:solidFill>
                  <a:srgbClr val="000000"/>
                </a:solidFill>
                <a:effectLst/>
                <a:latin typeface="Times New Roman" panose="02020603050405020304" pitchFamily="18" charset="0"/>
                <a:ea typeface="Times New Roman" panose="02020603050405020304" pitchFamily="18" charset="0"/>
              </a:rPr>
              <a:t>б)	 суспільно небезпечний наслідок, який настає в результаті вчинення кримінального правопорушення виконавцем, є єдиним, неподільним та загальним для всіх співучасників. За цей наслідок відповідальність несуть всі співучасники, незалежно від тієї ролі, яку кожний з них виконував у кримінальному правопорушенні. Наприклад, якщо декілька осіб спільно вчинили крадіжку чужого майна і кожний з них викрав майно в незначних розмірах, але в сумі загальна шкода становить великий розмір викраденого, то всі співучасники повинні нести відповідальність за крадіжку, вчинену у великих розмірах. Якщо кримінальне правопорушення вчиняється з розподілом ролей, обсяг відповідальності кожного співучасника визначається тим, що вчинив виконавець кримінального правопорушення;</a:t>
            </a:r>
            <a:endParaRPr lang="ru-RU" sz="2000" dirty="0">
              <a:effectLst/>
              <a:latin typeface="Times New Roman" panose="02020603050405020304" pitchFamily="18" charset="0"/>
              <a:ea typeface="Times New Roman" panose="02020603050405020304" pitchFamily="18" charset="0"/>
            </a:endParaRPr>
          </a:p>
          <a:p>
            <a:pPr indent="342900" algn="just">
              <a:tabLst>
                <a:tab pos="377825" algn="l"/>
              </a:tabLst>
            </a:pPr>
            <a:r>
              <a:rPr lang="uk-UA" sz="1800" dirty="0">
                <a:solidFill>
                  <a:srgbClr val="000000"/>
                </a:solidFill>
                <a:effectLst/>
                <a:latin typeface="Times New Roman" panose="02020603050405020304" pitchFamily="18" charset="0"/>
                <a:ea typeface="Times New Roman" panose="02020603050405020304" pitchFamily="18" charset="0"/>
              </a:rPr>
              <a:t>в) 	між діями співучасників і тим кримінальним правопорушенням, що вчинив виконавець, має місце причинний зв'язок. Дійсно, саме виконавець є заключним «ланкою» при вчиненні кримінального правопорушення у співучасті, саме він реалізує кримінально протиправні наміри інших співучасників, тому наявність причинного зв’язку тут обов’язковою ознакою спільності діяння співучасників.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5213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47D5D4-31AB-4D99-B123-F95D35736555}"/>
              </a:ext>
            </a:extLst>
          </p:cNvPr>
          <p:cNvSpPr txBox="1"/>
          <p:nvPr/>
        </p:nvSpPr>
        <p:spPr>
          <a:xfrm>
            <a:off x="1762298" y="1447624"/>
            <a:ext cx="9077500" cy="3693319"/>
          </a:xfrm>
          <a:prstGeom prst="rect">
            <a:avLst/>
          </a:prstGeom>
          <a:solidFill>
            <a:schemeClr val="accent6">
              <a:lumMod val="60000"/>
              <a:lumOff val="40000"/>
            </a:schemeClr>
          </a:solidFill>
        </p:spPr>
        <p:txBody>
          <a:bodyPr wrap="square">
            <a:spAutoFit/>
          </a:bodyPr>
          <a:lstStyle/>
          <a:p>
            <a:pPr indent="342900" algn="just">
              <a:tabLst>
                <a:tab pos="377825" algn="l"/>
              </a:tabLst>
            </a:pPr>
            <a:r>
              <a:rPr lang="uk-UA" sz="1800" dirty="0">
                <a:solidFill>
                  <a:srgbClr val="000000"/>
                </a:solidFill>
                <a:effectLst/>
                <a:latin typeface="Times New Roman" panose="02020603050405020304" pitchFamily="18" charset="0"/>
                <a:ea typeface="Times New Roman" panose="02020603050405020304" pitchFamily="18" charset="0"/>
              </a:rPr>
              <a:t>2. </a:t>
            </a:r>
            <a:r>
              <a:rPr lang="uk-UA" sz="1800" i="1" dirty="0">
                <a:solidFill>
                  <a:srgbClr val="000000"/>
                </a:solidFill>
                <a:effectLst/>
                <a:latin typeface="Times New Roman" panose="02020603050405020304" pitchFamily="18" charset="0"/>
                <a:ea typeface="Times New Roman" panose="02020603050405020304" pitchFamily="18" charset="0"/>
              </a:rPr>
              <a:t>Суб’єктивні ознаки співучасті виражені в законі словами – умисна спільна участь у вчиненні умисного</a:t>
            </a:r>
            <a:r>
              <a:rPr lang="uk-UA" sz="1800" dirty="0">
                <a:solidFill>
                  <a:srgbClr val="000000"/>
                </a:solidFill>
                <a:effectLst/>
                <a:latin typeface="Times New Roman" panose="02020603050405020304" pitchFamily="18" charset="0"/>
                <a:ea typeface="Times New Roman" panose="02020603050405020304" pitchFamily="18" charset="0"/>
              </a:rPr>
              <a:t> </a:t>
            </a:r>
            <a:r>
              <a:rPr lang="uk-UA" sz="1800" i="1" dirty="0">
                <a:solidFill>
                  <a:srgbClr val="000000"/>
                </a:solidFill>
                <a:effectLst/>
                <a:latin typeface="Times New Roman" panose="02020603050405020304" pitchFamily="18" charset="0"/>
                <a:ea typeface="Times New Roman" panose="02020603050405020304" pitchFamily="18" charset="0"/>
              </a:rPr>
              <a:t>кримінального правопорушення. В свою чергу, з цього положення випливають такі ознаки:</a:t>
            </a:r>
            <a:endParaRPr lang="ru-RU" sz="2000" dirty="0">
              <a:effectLst/>
              <a:latin typeface="Times New Roman" panose="02020603050405020304" pitchFamily="18" charset="0"/>
              <a:ea typeface="Times New Roman" panose="02020603050405020304" pitchFamily="18" charset="0"/>
            </a:endParaRPr>
          </a:p>
          <a:p>
            <a:pPr marL="342900" indent="-342900" algn="just">
              <a:buAutoNum type="arabicParenR"/>
              <a:tabLst>
                <a:tab pos="377825" algn="l"/>
              </a:tabLst>
            </a:pPr>
            <a:r>
              <a:rPr lang="uk-UA" sz="1800" dirty="0">
                <a:solidFill>
                  <a:srgbClr val="000000"/>
                </a:solidFill>
                <a:effectLst/>
                <a:latin typeface="Times New Roman" panose="02020603050405020304" pitchFamily="18" charset="0"/>
                <a:ea typeface="Times New Roman" panose="02020603050405020304" pitchFamily="18" charset="0"/>
              </a:rPr>
              <a:t>Співучасть можлива тільки в умисних кримінальних правопорушеннях. Ця ознака безпосередньо випливає з тексту закону. </a:t>
            </a:r>
          </a:p>
          <a:p>
            <a:pPr marL="342900" indent="-342900" algn="just">
              <a:buAutoNum type="arabicParenR"/>
              <a:tabLst>
                <a:tab pos="377825" algn="l"/>
              </a:tabLst>
            </a:pPr>
            <a:r>
              <a:rPr lang="uk-UA" sz="1800" dirty="0">
                <a:solidFill>
                  <a:srgbClr val="000000"/>
                </a:solidFill>
                <a:effectLst/>
                <a:latin typeface="Times New Roman" panose="02020603050405020304" pitchFamily="18" charset="0"/>
                <a:ea typeface="Times New Roman" panose="02020603050405020304" pitchFamily="18" charset="0"/>
              </a:rPr>
              <a:t> Другою суб’єктивною ознакою є спільність умислу співучасників. Ця ознака означає що між співучасниками завжди повинна мати місце згода на вчинення конкретного</a:t>
            </a:r>
            <a:r>
              <a:rPr lang="uk-UA" sz="1800" dirty="0">
                <a:effectLst/>
                <a:latin typeface="Times New Roman" panose="02020603050405020304" pitchFamily="18" charset="0"/>
                <a:ea typeface="Times New Roman" panose="02020603050405020304" pitchFamily="18" charset="0"/>
              </a:rPr>
              <a:t> кримінального правопорушення</a:t>
            </a:r>
            <a:r>
              <a:rPr lang="uk-UA" sz="1800" dirty="0">
                <a:solidFill>
                  <a:srgbClr val="000000"/>
                </a:solidFill>
                <a:effectLst/>
                <a:latin typeface="Times New Roman" panose="02020603050405020304" pitchFamily="18" charset="0"/>
                <a:ea typeface="Times New Roman" panose="02020603050405020304" pitchFamily="18" charset="0"/>
              </a:rPr>
              <a:t>. Така змова не обов’язково є попередньою та може виражатися різним способом. Змістом змови може бути домовленість про мету</a:t>
            </a:r>
            <a:r>
              <a:rPr lang="uk-UA" sz="1800" dirty="0">
                <a:effectLst/>
                <a:latin typeface="Times New Roman" panose="02020603050405020304" pitchFamily="18" charset="0"/>
                <a:ea typeface="Times New Roman" panose="02020603050405020304" pitchFamily="18" charset="0"/>
              </a:rPr>
              <a:t> кримінального правопорушення</a:t>
            </a:r>
            <a:r>
              <a:rPr lang="uk-UA" sz="1800" dirty="0">
                <a:solidFill>
                  <a:srgbClr val="000000"/>
                </a:solidFill>
                <a:effectLst/>
                <a:latin typeface="Times New Roman" panose="02020603050405020304" pitchFamily="18" charset="0"/>
                <a:ea typeface="Times New Roman" panose="02020603050405020304" pitchFamily="18" charset="0"/>
              </a:rPr>
              <a:t>, способи його вчинення, інші деталі, про використання досягнутого злочинного результату тощо. Форма змови може бути усною, письмовою, за допомогою конклюдентних дій (обмін жестами, мімікою, певні рухи).</a:t>
            </a:r>
            <a:endParaRPr lang="uk-UA" dirty="0"/>
          </a:p>
        </p:txBody>
      </p:sp>
    </p:spTree>
    <p:extLst>
      <p:ext uri="{BB962C8B-B14F-4D97-AF65-F5344CB8AC3E}">
        <p14:creationId xmlns:p14="http://schemas.microsoft.com/office/powerpoint/2010/main" val="550136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37826E-4D76-4D15-8358-D20B4DB7E190}"/>
              </a:ext>
            </a:extLst>
          </p:cNvPr>
          <p:cNvSpPr txBox="1"/>
          <p:nvPr/>
        </p:nvSpPr>
        <p:spPr>
          <a:xfrm>
            <a:off x="1853738" y="1443841"/>
            <a:ext cx="9035935" cy="4462760"/>
          </a:xfrm>
          <a:prstGeom prst="rect">
            <a:avLst/>
          </a:prstGeom>
          <a:solidFill>
            <a:srgbClr val="FFC000"/>
          </a:solidFill>
        </p:spPr>
        <p:txBody>
          <a:bodyPr wrap="square">
            <a:spAutoFit/>
          </a:bodyPr>
          <a:lstStyle/>
          <a:p>
            <a:pPr indent="342900" algn="just"/>
            <a:r>
              <a:rPr lang="uk-UA" sz="1800" dirty="0">
                <a:effectLst/>
                <a:latin typeface="Times New Roman" panose="02020603050405020304" pitchFamily="18" charset="0"/>
                <a:ea typeface="Times New Roman" panose="02020603050405020304" pitchFamily="18" charset="0"/>
              </a:rPr>
              <a:t>На практиці досить часто зустрічаються випадки, що потребують додаткових знань для правильної кваліфікації дій осіб, які спільно вчинюють</a:t>
            </a:r>
            <a:r>
              <a:rPr lang="uk-UA" sz="1800" dirty="0">
                <a:solidFill>
                  <a:srgbClr val="000000"/>
                </a:solidFill>
                <a:effectLst/>
                <a:latin typeface="Times New Roman" panose="02020603050405020304" pitchFamily="18" charset="0"/>
                <a:ea typeface="Times New Roman" panose="02020603050405020304" pitchFamily="18" charset="0"/>
              </a:rPr>
              <a:t> кримінальне правопорушення</a:t>
            </a:r>
            <a:r>
              <a:rPr lang="uk-UA" sz="1800" dirty="0">
                <a:effectLst/>
                <a:latin typeface="Times New Roman" panose="02020603050405020304" pitchFamily="18" charset="0"/>
                <a:ea typeface="Times New Roman" panose="02020603050405020304" pitchFamily="18" charset="0"/>
              </a:rPr>
              <a:t>. Такі випадки іноді називають спеціальними питаннями відповідальності за співучасть. До таких питань можна віднести наступні:</a:t>
            </a:r>
          </a:p>
          <a:p>
            <a:pPr indent="342900" algn="just"/>
            <a:endParaRPr lang="ru-RU" sz="2000"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1. Опосередковане виконавство.</a:t>
            </a:r>
            <a:endParaRPr lang="ru-RU" sz="2400" b="1"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2. Співучасть у </a:t>
            </a:r>
            <a:r>
              <a:rPr lang="uk-UA" sz="2400" b="1" dirty="0">
                <a:solidFill>
                  <a:srgbClr val="000000"/>
                </a:solidFill>
                <a:effectLst/>
                <a:latin typeface="Times New Roman" panose="02020603050405020304" pitchFamily="18" charset="0"/>
                <a:ea typeface="Times New Roman" panose="02020603050405020304" pitchFamily="18" charset="0"/>
              </a:rPr>
              <a:t>кримінальному правопорушенні </a:t>
            </a:r>
            <a:r>
              <a:rPr lang="uk-UA" sz="2400" b="1" dirty="0">
                <a:effectLst/>
                <a:latin typeface="Times New Roman" panose="02020603050405020304" pitchFamily="18" charset="0"/>
                <a:ea typeface="Times New Roman" panose="02020603050405020304" pitchFamily="18" charset="0"/>
              </a:rPr>
              <a:t>із спеціальним суб’єктом.</a:t>
            </a:r>
            <a:endParaRPr lang="ru-RU" sz="2400" b="1"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3. Ексцес співучасника.</a:t>
            </a:r>
            <a:endParaRPr lang="ru-RU" sz="2400" b="1"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4. Провокація</a:t>
            </a:r>
            <a:r>
              <a:rPr lang="uk-UA" sz="2400" b="1" dirty="0">
                <a:solidFill>
                  <a:srgbClr val="000000"/>
                </a:solidFill>
                <a:effectLst/>
                <a:latin typeface="Times New Roman" panose="02020603050405020304" pitchFamily="18" charset="0"/>
                <a:ea typeface="Times New Roman" panose="02020603050405020304" pitchFamily="18" charset="0"/>
              </a:rPr>
              <a:t> кримінального правопорушення</a:t>
            </a:r>
            <a:r>
              <a:rPr lang="uk-UA" sz="2400" b="1" dirty="0">
                <a:effectLst/>
                <a:latin typeface="Times New Roman" panose="02020603050405020304" pitchFamily="18" charset="0"/>
                <a:ea typeface="Times New Roman" panose="02020603050405020304" pitchFamily="18" charset="0"/>
              </a:rPr>
              <a:t>.</a:t>
            </a:r>
            <a:endParaRPr lang="ru-RU" sz="2400" b="1"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5. Безнаслідкова співучасть.</a:t>
            </a:r>
            <a:endParaRPr lang="ru-RU" sz="2400" b="1"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6. Невдале підбурювання або пособництво.</a:t>
            </a:r>
            <a:endParaRPr lang="ru-RU" sz="2400" b="1" dirty="0">
              <a:effectLst/>
              <a:latin typeface="Times New Roman" panose="02020603050405020304" pitchFamily="18" charset="0"/>
              <a:ea typeface="Times New Roman" panose="02020603050405020304" pitchFamily="18" charset="0"/>
            </a:endParaRPr>
          </a:p>
          <a:p>
            <a:pPr indent="342900" algn="ctr"/>
            <a:r>
              <a:rPr lang="uk-UA" sz="2400" b="1" dirty="0">
                <a:effectLst/>
                <a:latin typeface="Times New Roman" panose="02020603050405020304" pitchFamily="18" charset="0"/>
                <a:ea typeface="Times New Roman" panose="02020603050405020304" pitchFamily="18" charset="0"/>
              </a:rPr>
              <a:t>7. Добровільна відмова співучасників.</a:t>
            </a:r>
            <a:endParaRPr lang="ru-RU"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89584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BED1C-EA76-4E05-998E-E5427E4BFF8B}"/>
              </a:ext>
            </a:extLst>
          </p:cNvPr>
          <p:cNvSpPr txBox="1"/>
          <p:nvPr/>
        </p:nvSpPr>
        <p:spPr>
          <a:xfrm>
            <a:off x="2749435" y="275797"/>
            <a:ext cx="6097384" cy="553998"/>
          </a:xfrm>
          <a:prstGeom prst="rect">
            <a:avLst/>
          </a:prstGeom>
          <a:solidFill>
            <a:schemeClr val="accent5">
              <a:lumMod val="60000"/>
              <a:lumOff val="40000"/>
            </a:schemeClr>
          </a:solidFill>
        </p:spPr>
        <p:txBody>
          <a:bodyPr wrap="square">
            <a:spAutoFit/>
          </a:bodyPr>
          <a:lstStyle/>
          <a:p>
            <a:pPr lvl="0" algn="ctr">
              <a:lnSpc>
                <a:spcPts val="1800"/>
              </a:lnSpc>
              <a:spcAft>
                <a:spcPts val="1000"/>
              </a:spcAft>
              <a:buSzPts val="1400"/>
              <a:tabLst>
                <a:tab pos="180340" algn="l"/>
                <a:tab pos="457200" algn="l"/>
                <a:tab pos="571500" algn="l"/>
              </a:tabLst>
            </a:pPr>
            <a:r>
              <a:rPr lang="uk-UA" sz="1800" b="1" dirty="0">
                <a:effectLst/>
                <a:latin typeface="Times New Roman" panose="02020603050405020304" pitchFamily="18" charset="0"/>
                <a:ea typeface="Times New Roman" panose="02020603050405020304" pitchFamily="18" charset="0"/>
              </a:rPr>
              <a:t>7. Кваліфікація множинності</a:t>
            </a:r>
            <a:r>
              <a:rPr lang="uk-UA" sz="1800" dirty="0">
                <a:solidFill>
                  <a:srgbClr val="000000"/>
                </a:solidFill>
                <a:effectLst/>
                <a:latin typeface="Arial" panose="020B0604020202020204" pitchFamily="34" charset="0"/>
                <a:ea typeface="Times New Roman" panose="02020603050405020304" pitchFamily="18" charset="0"/>
              </a:rPr>
              <a:t> </a:t>
            </a:r>
            <a:r>
              <a:rPr lang="uk-UA" sz="1800" b="1" dirty="0">
                <a:solidFill>
                  <a:srgbClr val="000000"/>
                </a:solidFill>
                <a:effectLst/>
                <a:latin typeface="Times New Roman" panose="02020603050405020304" pitchFamily="18" charset="0"/>
                <a:ea typeface="Times New Roman" panose="02020603050405020304" pitchFamily="18" charset="0"/>
              </a:rPr>
              <a:t>кримінальних правопорушень</a:t>
            </a:r>
            <a:r>
              <a:rPr lang="uk-UA" sz="1800" b="1" dirty="0">
                <a:effectLst/>
                <a:latin typeface="Times New Roman" panose="02020603050405020304" pitchFamily="18" charset="0"/>
                <a:ea typeface="Times New Roman" panose="02020603050405020304" pitchFamily="18" charset="0"/>
              </a:rPr>
              <a:t>.</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A90A2C42-AFEF-4F32-9015-C17CE72046AE}"/>
              </a:ext>
            </a:extLst>
          </p:cNvPr>
          <p:cNvSpPr txBox="1"/>
          <p:nvPr/>
        </p:nvSpPr>
        <p:spPr>
          <a:xfrm>
            <a:off x="1384069" y="829796"/>
            <a:ext cx="9879676" cy="2101952"/>
          </a:xfrm>
          <a:prstGeom prst="rect">
            <a:avLst/>
          </a:prstGeom>
          <a:solidFill>
            <a:schemeClr val="accent6">
              <a:lumMod val="20000"/>
              <a:lumOff val="80000"/>
            </a:schemeClr>
          </a:solid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У статті 35 КК сформульовані положення, згідно з якими визначається кримінально-правове значення множинності кримінальних правопорушень. Так, повторність, сукупність та рецидив ураховуються при: </a:t>
            </a:r>
          </a:p>
          <a:p>
            <a:pPr algn="just"/>
            <a:r>
              <a:rPr lang="uk-UA" sz="1800" dirty="0">
                <a:effectLst/>
                <a:latin typeface="Times New Roman" panose="02020603050405020304" pitchFamily="18" charset="0"/>
                <a:ea typeface="Times New Roman" panose="02020603050405020304" pitchFamily="18" charset="0"/>
              </a:rPr>
              <a:t>	а) кваліфікації кримінальних правопорушень; </a:t>
            </a:r>
          </a:p>
          <a:p>
            <a:pPr algn="just"/>
            <a:r>
              <a:rPr lang="uk-UA" sz="1800" dirty="0">
                <a:effectLst/>
                <a:latin typeface="Times New Roman" panose="02020603050405020304" pitchFamily="18" charset="0"/>
                <a:ea typeface="Times New Roman" panose="02020603050405020304" pitchFamily="18" charset="0"/>
              </a:rPr>
              <a:t>	б) призначенні покарання; </a:t>
            </a:r>
          </a:p>
          <a:p>
            <a:pPr algn="just"/>
            <a:r>
              <a:rPr lang="uk-UA" sz="1800" dirty="0">
                <a:effectLst/>
                <a:latin typeface="Times New Roman" panose="02020603050405020304" pitchFamily="18" charset="0"/>
                <a:ea typeface="Times New Roman" panose="02020603050405020304" pitchFamily="18" charset="0"/>
              </a:rPr>
              <a:t>	в) вирішенні питання щодо можливості звільнення від кримінальної відповідальності чи </a:t>
            </a:r>
          </a:p>
          <a:p>
            <a:pPr algn="just"/>
            <a:r>
              <a:rPr lang="uk-UA" sz="1800" dirty="0">
                <a:effectLst/>
                <a:latin typeface="Times New Roman" panose="02020603050405020304" pitchFamily="18" charset="0"/>
                <a:ea typeface="Times New Roman" panose="02020603050405020304" pitchFamily="18" charset="0"/>
              </a:rPr>
              <a:t>	г) звільнення від покарання.</a:t>
            </a:r>
            <a:endParaRPr lang="ru-RU" sz="20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30C4CD30-5BAA-4CEF-9FC5-106AAA705936}"/>
              </a:ext>
            </a:extLst>
          </p:cNvPr>
          <p:cNvSpPr txBox="1"/>
          <p:nvPr/>
        </p:nvSpPr>
        <p:spPr>
          <a:xfrm>
            <a:off x="1384068" y="3049091"/>
            <a:ext cx="9879676" cy="3139321"/>
          </a:xfrm>
          <a:prstGeom prst="rect">
            <a:avLst/>
          </a:prstGeom>
          <a:solidFill>
            <a:schemeClr val="accent6">
              <a:lumMod val="20000"/>
              <a:lumOff val="80000"/>
            </a:schemeClr>
          </a:solidFill>
        </p:spPr>
        <p:txBody>
          <a:bodyPr wrap="square">
            <a:spAutoFit/>
          </a:bodyPr>
          <a:lstStyle/>
          <a:p>
            <a:pPr algn="ctr"/>
            <a:r>
              <a:rPr lang="uk-UA" sz="1800" dirty="0">
                <a:solidFill>
                  <a:srgbClr val="FF0000"/>
                </a:solidFill>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Вплив повторності кримінальних правопорушень на кваліфікацію залежить від виду повторності. Так, при повторності закінчених тотожних кримінальних правопорушень дії особи кваліфікуються за одною статтею Особливої частини КК (наприклад, крадіжка після крадіжки - за ч.2ст. 185 КК). Якщо повторно вчиняються однорідні кримінальні правопорушення або має місце збіг незакінченого і закінченого кримінальних правопорушень, то кваліфікація здійснюється за двома (чи більше) статтями КК. </a:t>
            </a:r>
          </a:p>
          <a:p>
            <a:pPr algn="ctr"/>
            <a:r>
              <a:rPr lang="uk-UA" sz="1800" dirty="0">
                <a:effectLst/>
                <a:latin typeface="Times New Roman" panose="02020603050405020304" pitchFamily="18" charset="0"/>
                <a:ea typeface="Times New Roman" panose="02020603050405020304" pitchFamily="18" charset="0"/>
              </a:rPr>
              <a:t>	При ідеальній і реальній сукупності кримінальних правопорушень кожний із них також підлягає відповідальності за окремою статтею або частиною статті Особливої частини КК.</a:t>
            </a:r>
            <a:endParaRPr lang="ru-RU" sz="1800" dirty="0">
              <a:effectLst/>
              <a:latin typeface="Times New Roman" panose="02020603050405020304" pitchFamily="18" charset="0"/>
              <a:ea typeface="Times New Roman" panose="02020603050405020304" pitchFamily="18" charset="0"/>
            </a:endParaRPr>
          </a:p>
          <a:p>
            <a:pPr algn="ctr"/>
            <a:r>
              <a:rPr lang="uk-UA" sz="1800" dirty="0">
                <a:effectLst/>
                <a:latin typeface="Times New Roman" panose="02020603050405020304" pitchFamily="18" charset="0"/>
                <a:ea typeface="Times New Roman" panose="02020603050405020304" pitchFamily="18" charset="0"/>
              </a:rPr>
              <a:t>	Рецидив кримінальних правопорушень впливає на кваліфікацію в тих випадках, коли він передбачений в окремих статтях Особливої частини КК як кваліфікуюча ознака кримінального правопорушення. </a:t>
            </a:r>
            <a:endParaRPr lang="uk-UA" dirty="0"/>
          </a:p>
        </p:txBody>
      </p:sp>
    </p:spTree>
    <p:extLst>
      <p:ext uri="{BB962C8B-B14F-4D97-AF65-F5344CB8AC3E}">
        <p14:creationId xmlns:p14="http://schemas.microsoft.com/office/powerpoint/2010/main" val="4279653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9CE8E9-A112-4E00-AAC2-84AD35496EFE}"/>
              </a:ext>
            </a:extLst>
          </p:cNvPr>
          <p:cNvSpPr txBox="1"/>
          <p:nvPr/>
        </p:nvSpPr>
        <p:spPr>
          <a:xfrm>
            <a:off x="1712422" y="761922"/>
            <a:ext cx="9326881" cy="1754326"/>
          </a:xfrm>
          <a:prstGeom prst="rect">
            <a:avLst/>
          </a:prstGeom>
          <a:solidFill>
            <a:schemeClr val="accent6">
              <a:lumMod val="20000"/>
              <a:lumOff val="80000"/>
            </a:schemeClr>
          </a:solidFill>
        </p:spPr>
        <p:txBody>
          <a:bodyPr wrap="square">
            <a:spAutoFit/>
          </a:bodyPr>
          <a:lstStyle/>
          <a:p>
            <a:pPr algn="just"/>
            <a:r>
              <a:rPr lang="uk-UA" sz="1800" dirty="0">
                <a:solidFill>
                  <a:srgbClr val="FF0000"/>
                </a:solidFill>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Наступним, не менш важливим наслідком повторності, сукупності і рецидиву кримінальних правопорушень, є їхній вплив на конструювання санкцій статей Особливої частини КК і на призначення покарання. Якщо повторність кримінальних правопорушень або спеціальний рецидив визнаються кваліфікуючими ознаками, то, як правило, це впливає на ступінь тяжкості кримінального правопорушення і відповідно на суворість санкції за нього. </a:t>
            </a:r>
            <a:endParaRPr lang="uk-UA" dirty="0"/>
          </a:p>
        </p:txBody>
      </p:sp>
      <p:sp>
        <p:nvSpPr>
          <p:cNvPr id="5" name="TextBox 4">
            <a:extLst>
              <a:ext uri="{FF2B5EF4-FFF2-40B4-BE49-F238E27FC236}">
                <a16:creationId xmlns:a16="http://schemas.microsoft.com/office/drawing/2014/main" id="{AED24BFD-56F3-4703-813B-0698A83915D5}"/>
              </a:ext>
            </a:extLst>
          </p:cNvPr>
          <p:cNvSpPr txBox="1"/>
          <p:nvPr/>
        </p:nvSpPr>
        <p:spPr>
          <a:xfrm>
            <a:off x="1712421" y="3333890"/>
            <a:ext cx="9326881" cy="2585323"/>
          </a:xfrm>
          <a:prstGeom prst="rect">
            <a:avLst/>
          </a:prstGeom>
          <a:solidFill>
            <a:schemeClr val="accent4">
              <a:lumMod val="40000"/>
              <a:lumOff val="60000"/>
            </a:schemeClr>
          </a:solidFill>
        </p:spPr>
        <p:txBody>
          <a:bodyPr wrap="square">
            <a:spAutoFit/>
          </a:bodyPr>
          <a:lstStyle/>
          <a:p>
            <a:pPr algn="just"/>
            <a:r>
              <a:rPr lang="uk-UA" sz="1800" dirty="0">
                <a:solidFill>
                  <a:srgbClr val="000000"/>
                </a:solidFill>
                <a:effectLst/>
                <a:latin typeface="Times New Roman" panose="02020603050405020304" pitchFamily="18" charset="0"/>
                <a:ea typeface="Times New Roman" panose="02020603050405020304" pitchFamily="18" charset="0"/>
              </a:rPr>
              <a:t>	Наявність повторності, сукупності і рецидиву кримінальних правопорушень виключає можливість звільнення особи від кримінальної відповідальності на підставі статей 45-48 КК. Передумовою для застосування вказаних норм є те, що особа вперше вчиняє кримінальний проступок або необережний нетяжкий злочин, що вже само по собі виключається при повторності, реальній сукупності і рецидиві. Що стосується ідеальної сукупності кримінальних правопорушень, то в цьому випадку особа однією дією вчиняє два чи більше кримінальні правопорушення, а тому вона не може бути визнана такою, що раніше вчинила кримінальне правопорушення. З огляду на це ідеальна сукупність не виключає можливості звільнення особи від кримінальної відповідальності за статтями 45-48 КК.</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6147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AFE7E1-5864-4906-9511-DE51EEECE504}"/>
              </a:ext>
            </a:extLst>
          </p:cNvPr>
          <p:cNvSpPr txBox="1"/>
          <p:nvPr/>
        </p:nvSpPr>
        <p:spPr>
          <a:xfrm>
            <a:off x="2732809" y="367238"/>
            <a:ext cx="6097384" cy="553998"/>
          </a:xfrm>
          <a:prstGeom prst="rect">
            <a:avLst/>
          </a:prstGeom>
          <a:solidFill>
            <a:schemeClr val="accent5">
              <a:lumMod val="60000"/>
              <a:lumOff val="40000"/>
            </a:schemeClr>
          </a:solidFill>
        </p:spPr>
        <p:txBody>
          <a:bodyPr wrap="square">
            <a:spAutoFit/>
          </a:bodyPr>
          <a:lstStyle/>
          <a:p>
            <a:pPr lvl="0" algn="ctr">
              <a:lnSpc>
                <a:spcPts val="1800"/>
              </a:lnSpc>
              <a:spcAft>
                <a:spcPts val="1000"/>
              </a:spcAft>
              <a:buSzPts val="1400"/>
              <a:tabLst>
                <a:tab pos="180340" algn="l"/>
                <a:tab pos="457200" algn="l"/>
                <a:tab pos="571500" algn="l"/>
              </a:tabLst>
            </a:pPr>
            <a:r>
              <a:rPr lang="uk-UA" sz="1800" b="1" dirty="0">
                <a:effectLst/>
                <a:latin typeface="Times New Roman" panose="02020603050405020304" pitchFamily="18" charset="0"/>
                <a:ea typeface="Times New Roman" panose="02020603050405020304" pitchFamily="18" charset="0"/>
              </a:rPr>
              <a:t>8. Розмежування </a:t>
            </a:r>
            <a:r>
              <a:rPr lang="uk-UA" sz="1800" b="1" dirty="0">
                <a:solidFill>
                  <a:srgbClr val="000000"/>
                </a:solidFill>
                <a:effectLst/>
                <a:latin typeface="Times New Roman" panose="02020603050405020304" pitchFamily="18" charset="0"/>
                <a:ea typeface="Times New Roman" panose="02020603050405020304" pitchFamily="18" charset="0"/>
              </a:rPr>
              <a:t>кримінальних правопорушень</a:t>
            </a:r>
            <a:r>
              <a:rPr lang="uk-UA" sz="1800" b="1" dirty="0">
                <a:effectLst/>
                <a:latin typeface="Times New Roman" panose="02020603050405020304" pitchFamily="18" charset="0"/>
                <a:ea typeface="Times New Roman" panose="02020603050405020304" pitchFamily="18" charset="0"/>
              </a:rPr>
              <a:t> у ході кримінально-правової кваліфікації.</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E0E317B2-719B-4E1D-98BF-5799D9379729}"/>
              </a:ext>
            </a:extLst>
          </p:cNvPr>
          <p:cNvSpPr txBox="1"/>
          <p:nvPr/>
        </p:nvSpPr>
        <p:spPr>
          <a:xfrm>
            <a:off x="1596045" y="1399600"/>
            <a:ext cx="9085810" cy="2862322"/>
          </a:xfrm>
          <a:prstGeom prst="rect">
            <a:avLst/>
          </a:prstGeom>
          <a:solidFill>
            <a:schemeClr val="accent2">
              <a:lumMod val="60000"/>
              <a:lumOff val="40000"/>
            </a:schemeClr>
          </a:solidFill>
        </p:spPr>
        <p:txBody>
          <a:bodyPr wrap="square">
            <a:spAutoFit/>
          </a:bodyPr>
          <a:lstStyle/>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Кримінально-правова кваліфікація передбачає встановлення того, яке саме кримінальне правопорушення вчинено, якою статтею (статтями) Особливої частини КК передбачена відповідальність за посягання. Констатація вказаних обставин водночас означає визнання того, що у скоєному немає ознак іншого кримінального правопорушення, що в даному випадку не повинна застосовуватися якась інша норма (норми) кримінального закону, що діяння не становить собою адміністративний проступок чи інше правопорушення. Таким чином, кримінально-правова кваліфікація нерозривно пов’язана з розмежуванням кримінальних правопорушень, як фактів дійсності, правових норм та диспозицій статей закону, в яких виражені ці норми, складів кримінальних правопорушень, що становлять собою теоретичні моделі певних посягань.</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37158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BA2A9A-C517-42A0-8019-B60D965FCBD5}"/>
              </a:ext>
            </a:extLst>
          </p:cNvPr>
          <p:cNvSpPr txBox="1"/>
          <p:nvPr/>
        </p:nvSpPr>
        <p:spPr>
          <a:xfrm>
            <a:off x="2236124" y="751344"/>
            <a:ext cx="8196349" cy="4524315"/>
          </a:xfrm>
          <a:prstGeom prst="rect">
            <a:avLst/>
          </a:prstGeom>
          <a:solidFill>
            <a:schemeClr val="accent6">
              <a:lumMod val="40000"/>
              <a:lumOff val="60000"/>
            </a:schemeClr>
          </a:solidFill>
        </p:spPr>
        <p:txBody>
          <a:bodyPr wrap="square">
            <a:spAutoFit/>
          </a:bodyPr>
          <a:lstStyle/>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Дослідження питань, які стосуються розмежування кримінальних правопорушень, можливо, не веде до прирощення знань в цій галузі, не дозволяє самостійно і остаточно вирішити будь-яку проблему кримінально-правової кваліфікації. Разом із тим, увага до різних аспектів розмежування дає можливість по новому поглянути на положення, які складають суть вчення про кримінально-правову кваліфікацію і стосуються кваліфікації діяння з врахуванням стадії вчинення посягання; кваліфікації кримінальних правопорушень, вчинених у співучасті; кваліфікації множинності кримінальних правопорушень; кваліфікації при конкуренції кримінально-правових норм.</a:t>
            </a:r>
            <a:endParaRPr lang="ru-RU" sz="2000" dirty="0">
              <a:effectLst/>
              <a:latin typeface="Times New Roman" panose="02020603050405020304" pitchFamily="18" charset="0"/>
              <a:ea typeface="Times New Roman" panose="02020603050405020304" pitchFamily="18" charset="0"/>
            </a:endParaRPr>
          </a:p>
          <a:p>
            <a:pPr indent="449580" algn="just"/>
            <a:endParaRPr lang="uk-UA" sz="1800" dirty="0">
              <a:solidFill>
                <a:srgbClr val="000000"/>
              </a:solidFill>
              <a:effectLst/>
              <a:latin typeface="Times New Roman" panose="02020603050405020304" pitchFamily="18" charset="0"/>
              <a:ea typeface="Times New Roman" panose="02020603050405020304" pitchFamily="18" charset="0"/>
            </a:endParaRPr>
          </a:p>
          <a:p>
            <a:pPr indent="449580" algn="just"/>
            <a:r>
              <a:rPr lang="uk-UA" sz="1800" dirty="0">
                <a:solidFill>
                  <a:srgbClr val="FF0000"/>
                </a:solidFill>
                <a:effectLst/>
                <a:latin typeface="Times New Roman" panose="02020603050405020304" pitchFamily="18" charset="0"/>
                <a:ea typeface="Times New Roman" panose="02020603050405020304" pitchFamily="18" charset="0"/>
              </a:rPr>
              <a:t>Важливо, що значна кількість помилок, допущених в ході кримінально-правової кваліфікації, обумовлена неправильним вирішенням питань розмежування кримінальних правопорушень - нерозумінням різниці між окремими кримінально караними посяганнями, невмінням обґрунтувати цю різницю в процесуальних документах, а тим самим і пояснити причини зміни кваліфікації.</a:t>
            </a:r>
            <a:endParaRPr lang="ru-RU" sz="2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4045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6AF990-3329-470B-8B43-2D97DB057030}"/>
              </a:ext>
            </a:extLst>
          </p:cNvPr>
          <p:cNvSpPr txBox="1"/>
          <p:nvPr/>
        </p:nvSpPr>
        <p:spPr>
          <a:xfrm>
            <a:off x="1679171" y="612845"/>
            <a:ext cx="8728364" cy="4247317"/>
          </a:xfrm>
          <a:prstGeom prst="rect">
            <a:avLst/>
          </a:prstGeom>
          <a:solidFill>
            <a:schemeClr val="accent2">
              <a:lumMod val="60000"/>
              <a:lumOff val="40000"/>
            </a:schemeClr>
          </a:solidFill>
        </p:spPr>
        <p:txBody>
          <a:bodyPr wrap="square">
            <a:spAutoFit/>
          </a:bodyPr>
          <a:lstStyle/>
          <a:p>
            <a:pPr indent="449580" algn="just"/>
            <a:r>
              <a:rPr lang="uk-UA" sz="1800" b="1" dirty="0">
                <a:solidFill>
                  <a:srgbClr val="000000"/>
                </a:solidFill>
                <a:effectLst/>
                <a:latin typeface="Times New Roman" panose="02020603050405020304" pitchFamily="18" charset="0"/>
                <a:ea typeface="Times New Roman" panose="02020603050405020304" pitchFamily="18" charset="0"/>
              </a:rPr>
              <a:t>Значення розмежування явищ</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Розмежування будь-яких явищ, предметів, процесів має різнопланове значення, відіграє свою роль і багатьох аспектах:</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1) </a:t>
            </a:r>
            <a:r>
              <a:rPr lang="uk-UA" sz="1800" b="1" dirty="0">
                <a:solidFill>
                  <a:srgbClr val="000000"/>
                </a:solidFill>
                <a:effectLst/>
                <a:latin typeface="Times New Roman" panose="02020603050405020304" pitchFamily="18" charset="0"/>
                <a:ea typeface="Times New Roman" panose="02020603050405020304" pitchFamily="18" charset="0"/>
              </a:rPr>
              <a:t>гносеологічний, методологічний </a:t>
            </a:r>
            <a:r>
              <a:rPr lang="uk-UA" sz="1800" dirty="0">
                <a:solidFill>
                  <a:srgbClr val="000000"/>
                </a:solidFill>
                <a:effectLst/>
                <a:latin typeface="Times New Roman" panose="02020603050405020304" pitchFamily="18" charset="0"/>
                <a:ea typeface="Times New Roman" panose="02020603050405020304" pitchFamily="18" charset="0"/>
              </a:rPr>
              <a:t>аспект проблеми розмежування полягає в тому, що розмежування виступає інструментом пізнання природи об’єктів, які розмежовуються;</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2) </a:t>
            </a:r>
            <a:r>
              <a:rPr lang="uk-UA" sz="1800" b="1" dirty="0">
                <a:solidFill>
                  <a:srgbClr val="000000"/>
                </a:solidFill>
                <a:effectLst/>
                <a:latin typeface="Times New Roman" panose="02020603050405020304" pitchFamily="18" charset="0"/>
                <a:ea typeface="Times New Roman" panose="02020603050405020304" pitchFamily="18" charset="0"/>
              </a:rPr>
              <a:t>дидактична </a:t>
            </a:r>
            <a:r>
              <a:rPr lang="uk-UA" sz="1800" dirty="0">
                <a:solidFill>
                  <a:srgbClr val="000000"/>
                </a:solidFill>
                <a:effectLst/>
                <a:latin typeface="Times New Roman" panose="02020603050405020304" pitchFamily="18" charset="0"/>
                <a:ea typeface="Times New Roman" panose="02020603050405020304" pitchFamily="18" charset="0"/>
              </a:rPr>
              <a:t>сторона розмежування полягає в тому, що це спрощує вивчення порівнюваних об’єктів. Відпадає потреба повторювати очевидні, вже відомі положення. Найдоступніше вивчати щось нове, невідоме, порівнюючи його з </a:t>
            </a:r>
            <a:r>
              <a:rPr lang="uk-UA" sz="1800" dirty="0" err="1">
                <a:solidFill>
                  <a:srgbClr val="000000"/>
                </a:solidFill>
                <a:effectLst/>
                <a:latin typeface="Times New Roman" panose="02020603050405020304" pitchFamily="18" charset="0"/>
                <a:ea typeface="Times New Roman" panose="02020603050405020304" pitchFamily="18" charset="0"/>
              </a:rPr>
              <a:t>вде</a:t>
            </a:r>
            <a:r>
              <a:rPr lang="uk-UA" sz="1800" dirty="0">
                <a:solidFill>
                  <a:srgbClr val="000000"/>
                </a:solidFill>
                <a:effectLst/>
                <a:latin typeface="Times New Roman" panose="02020603050405020304" pitchFamily="18" charset="0"/>
                <a:ea typeface="Times New Roman" panose="02020603050405020304" pitchFamily="18" charset="0"/>
              </a:rPr>
              <a:t> вивченим. Крім того, прийом порівняння дозволяє зосередитися на ключових елементах, які визначають суть явища;</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3) </a:t>
            </a:r>
            <a:r>
              <a:rPr lang="uk-UA" sz="1800" b="1" dirty="0">
                <a:solidFill>
                  <a:srgbClr val="000000"/>
                </a:solidFill>
                <a:effectLst/>
                <a:latin typeface="Times New Roman" panose="02020603050405020304" pitchFamily="18" charset="0"/>
                <a:ea typeface="Times New Roman" panose="02020603050405020304" pitchFamily="18" charset="0"/>
              </a:rPr>
              <a:t>практичний бік </a:t>
            </a:r>
            <a:r>
              <a:rPr lang="uk-UA" sz="1800" dirty="0">
                <a:solidFill>
                  <a:srgbClr val="000000"/>
                </a:solidFill>
                <a:effectLst/>
                <a:latin typeface="Times New Roman" panose="02020603050405020304" pitchFamily="18" charset="0"/>
                <a:ea typeface="Times New Roman" panose="02020603050405020304" pitchFamily="18" charset="0"/>
              </a:rPr>
              <a:t>розмежування ефективний тим, що воно дає змогу перевірити правильність прийнятого рішення, попередити помилки або усунути їх.</a:t>
            </a:r>
            <a:endParaRPr lang="ru-RU" sz="2000" dirty="0">
              <a:effectLst/>
              <a:latin typeface="Times New Roman" panose="02020603050405020304" pitchFamily="18" charset="0"/>
              <a:ea typeface="Times New Roman" panose="02020603050405020304" pitchFamily="18" charset="0"/>
            </a:endParaRPr>
          </a:p>
          <a:p>
            <a:pPr indent="449580" algn="just"/>
            <a:endParaRPr lang="uk-UA" sz="1800" dirty="0">
              <a:solidFill>
                <a:srgbClr val="000000"/>
              </a:solidFill>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Все це цілком і повністю поширюється і на кримінально-правову кваліфікацію.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855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6BD0E3-C293-4130-B1CA-66E8A9CFEB85}"/>
              </a:ext>
            </a:extLst>
          </p:cNvPr>
          <p:cNvSpPr txBox="1"/>
          <p:nvPr/>
        </p:nvSpPr>
        <p:spPr>
          <a:xfrm>
            <a:off x="1346662" y="294834"/>
            <a:ext cx="9567949" cy="6186309"/>
          </a:xfrm>
          <a:prstGeom prst="rect">
            <a:avLst/>
          </a:prstGeom>
          <a:solidFill>
            <a:schemeClr val="accent4">
              <a:lumMod val="40000"/>
              <a:lumOff val="60000"/>
            </a:schemeClr>
          </a:solidFill>
        </p:spPr>
        <p:txBody>
          <a:bodyPr wrap="square">
            <a:spAutoFit/>
          </a:bodyPr>
          <a:lstStyle/>
          <a:p>
            <a:pPr indent="449580" algn="just"/>
            <a:r>
              <a:rPr lang="uk-UA" sz="1800" b="1" dirty="0">
                <a:solidFill>
                  <a:srgbClr val="000000"/>
                </a:solidFill>
                <a:effectLst/>
                <a:latin typeface="Times New Roman" panose="02020603050405020304" pitchFamily="18" charset="0"/>
                <a:ea typeface="Times New Roman" panose="02020603050405020304" pitchFamily="18" charset="0"/>
              </a:rPr>
              <a:t>Зміст розмежування кримінальних правопорушень</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Розмежування будь-яких явищ, процесів, предметів включає в себе проведення наступних дій.</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1. </a:t>
            </a:r>
            <a:r>
              <a:rPr lang="uk-UA" sz="1800" b="1" dirty="0">
                <a:effectLst/>
                <a:latin typeface="Times New Roman" panose="02020603050405020304" pitchFamily="18" charset="0"/>
                <a:ea typeface="Times New Roman" panose="02020603050405020304" pitchFamily="18" charset="0"/>
              </a:rPr>
              <a:t>Знаходження спільного - </a:t>
            </a:r>
            <a:r>
              <a:rPr lang="uk-UA" sz="1800" dirty="0">
                <a:effectLst/>
                <a:latin typeface="Times New Roman" panose="02020603050405020304" pitchFamily="18" charset="0"/>
                <a:ea typeface="Times New Roman" panose="02020603050405020304" pitchFamily="18" charset="0"/>
              </a:rPr>
              <a:t>того що об'єднує порівнювані об'єкти. Проблема розмежування виникає лише щодо споріднених - суміжних </a:t>
            </a:r>
            <a:r>
              <a:rPr lang="uk-UA" sz="1800" dirty="0">
                <a:solidFill>
                  <a:srgbClr val="000000"/>
                </a:solidFill>
                <a:effectLst/>
                <a:latin typeface="Times New Roman" panose="02020603050405020304" pitchFamily="18" charset="0"/>
                <a:ea typeface="Times New Roman" panose="02020603050405020304" pitchFamily="18" charset="0"/>
              </a:rPr>
              <a:t>кримінальних правопорушень</a:t>
            </a:r>
            <a:r>
              <a:rPr lang="uk-UA" sz="1800" dirty="0">
                <a:effectLst/>
                <a:latin typeface="Times New Roman" panose="02020603050405020304" pitchFamily="18" charset="0"/>
                <a:ea typeface="Times New Roman" panose="02020603050405020304" pitchFamily="18" charset="0"/>
              </a:rPr>
              <a:t> чи інших правопорушень, тобто таких, які співпадають за рядом своїх характерних рис. Певно ні в кого і ніколи не виникне потреби розмежовувати, наприклад, шпигунство і розбещення неповнолітніх - цілком несхожих між собою</a:t>
            </a:r>
            <a:r>
              <a:rPr lang="uk-UA" sz="1800" dirty="0">
                <a:solidFill>
                  <a:srgbClr val="000000"/>
                </a:solidFill>
                <a:effectLst/>
                <a:latin typeface="Times New Roman" panose="02020603050405020304" pitchFamily="18" charset="0"/>
                <a:ea typeface="Times New Roman" panose="02020603050405020304" pitchFamily="18" charset="0"/>
              </a:rPr>
              <a:t> кримінальних правопорушень</a:t>
            </a:r>
            <a:r>
              <a:rPr lang="uk-UA" sz="1800" dirty="0">
                <a:effectLst/>
                <a:latin typeface="Times New Roman" panose="02020603050405020304" pitchFamily="18" charset="0"/>
                <a:ea typeface="Times New Roman" panose="02020603050405020304" pitchFamily="18" charset="0"/>
              </a:rPr>
              <a:t>. В той же час існує проблема розмежування грабежу і розбою. В цілому ряді випадків кримінальний закон сам зобов'язує проводити розмежування між</a:t>
            </a:r>
            <a:r>
              <a:rPr lang="uk-UA" sz="1800" dirty="0">
                <a:solidFill>
                  <a:srgbClr val="000000"/>
                </a:solidFill>
                <a:effectLst/>
                <a:latin typeface="Times New Roman" panose="02020603050405020304" pitchFamily="18" charset="0"/>
                <a:ea typeface="Times New Roman" panose="02020603050405020304" pitchFamily="18" charset="0"/>
              </a:rPr>
              <a:t> кримінальними правопорушеннями</a:t>
            </a:r>
            <a:r>
              <a:rPr lang="uk-UA" sz="1800" dirty="0">
                <a:effectLst/>
                <a:latin typeface="Times New Roman" panose="02020603050405020304" pitchFamily="18" charset="0"/>
                <a:ea typeface="Times New Roman" panose="02020603050405020304" pitchFamily="18" charset="0"/>
              </a:rPr>
              <a:t>, передбачаючи відповідальність за певними статтями КК лише при відсутності ознак інших посягань. </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2. </a:t>
            </a:r>
            <a:r>
              <a:rPr lang="uk-UA" sz="1800" b="1" dirty="0">
                <a:effectLst/>
                <a:latin typeface="Times New Roman" panose="02020603050405020304" pitchFamily="18" charset="0"/>
                <a:ea typeface="Times New Roman" panose="02020603050405020304" pitchFamily="18" charset="0"/>
              </a:rPr>
              <a:t>Виведення ознак, за якими порівнювані об'єкти відрізняються між собою</a:t>
            </a:r>
            <a:r>
              <a:rPr lang="uk-UA" sz="1800" dirty="0">
                <a:effectLst/>
                <a:latin typeface="Times New Roman" panose="02020603050405020304" pitchFamily="18" charset="0"/>
                <a:ea typeface="Times New Roman" panose="02020603050405020304" pitchFamily="18" charset="0"/>
              </a:rPr>
              <a:t>. Відомо, що </a:t>
            </a:r>
            <a:r>
              <a:rPr lang="uk-UA" sz="1800" dirty="0">
                <a:solidFill>
                  <a:srgbClr val="000000"/>
                </a:solidFill>
                <a:effectLst/>
                <a:latin typeface="Times New Roman" panose="02020603050405020304" pitchFamily="18" charset="0"/>
                <a:ea typeface="Times New Roman" panose="02020603050405020304" pitchFamily="18" charset="0"/>
              </a:rPr>
              <a:t>кримінальні правопорушення</a:t>
            </a:r>
            <a:r>
              <a:rPr lang="uk-UA" sz="1800" dirty="0">
                <a:effectLst/>
                <a:latin typeface="Times New Roman" panose="02020603050405020304" pitchFamily="18" charset="0"/>
                <a:ea typeface="Times New Roman" panose="02020603050405020304" pitchFamily="18" charset="0"/>
              </a:rPr>
              <a:t> не можуть відрізнятися один від одного взагалі. Вони не схожі між собою за конкретними ознаками, як люди не схожі за віком, статтю, зростом, кольором волосся тощо.</a:t>
            </a:r>
            <a:endParaRPr lang="ru-RU" sz="20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3. </a:t>
            </a:r>
            <a:r>
              <a:rPr lang="uk-UA" sz="1800" b="1" dirty="0">
                <a:effectLst/>
                <a:latin typeface="Times New Roman" panose="02020603050405020304" pitchFamily="18" charset="0"/>
                <a:ea typeface="Times New Roman" panose="02020603050405020304" pitchFamily="18" charset="0"/>
              </a:rPr>
              <a:t>Встановлення, в чому же полягає відмінність у виявлених розмежувальних ознаках</a:t>
            </a:r>
            <a:r>
              <a:rPr lang="uk-UA" sz="1800" dirty="0">
                <a:effectLst/>
                <a:latin typeface="Times New Roman" panose="02020603050405020304" pitchFamily="18" charset="0"/>
                <a:ea typeface="Times New Roman" panose="02020603050405020304" pitchFamily="18" charset="0"/>
              </a:rPr>
              <a:t>. Такі ознаки мають бути співпадаючими за формою, але вони відрізняються за змістом та об'ємом. Наприклад, насильницький грабіж і розбій відрізняються за однією ознакою - способом заволодіння майном, який може полягати у застосуванні насильства, що не є небезпечним для життя чи здоров'я потерпілого або погрози застосування такого насильства чи в більш інтенсивному, небезпечному для життя чи здоров'я насильстві або погрозі такого насильства. Якщо розмежувальних ознак є кілька, то відмінність потрібно встановлювати стосовно кожної із них.</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3514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4E4962-8F11-450C-8E96-2FECBDE25E5A}"/>
              </a:ext>
            </a:extLst>
          </p:cNvPr>
          <p:cNvSpPr txBox="1"/>
          <p:nvPr/>
        </p:nvSpPr>
        <p:spPr>
          <a:xfrm>
            <a:off x="897776" y="415637"/>
            <a:ext cx="10291156" cy="2246769"/>
          </a:xfrm>
          <a:prstGeom prst="rect">
            <a:avLst/>
          </a:prstGeom>
          <a:solidFill>
            <a:schemeClr val="accent2">
              <a:lumMod val="60000"/>
              <a:lumOff val="40000"/>
            </a:schemeClr>
          </a:solidFill>
        </p:spPr>
        <p:txBody>
          <a:bodyPr wrap="square">
            <a:spAutoFit/>
          </a:bodyPr>
          <a:lstStyle/>
          <a:p>
            <a:pPr indent="342900" algn="just"/>
            <a:r>
              <a:rPr lang="uk-UA" sz="2000" dirty="0">
                <a:effectLst/>
                <a:latin typeface="Times New Roman" panose="02020603050405020304" pitchFamily="18" charset="0"/>
                <a:ea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rPr>
              <a:t>Для здійснення кваліфікації кримінального правопорушення вимагається цілеспрямована розумова діяльність, в ході якої певний об’єкт, яким є вчинене особою діяння порівнюється, зіставляється з певним еталоном, яким є закріплений у кримінальному законі склад кримінального правопорушення. Таким чином, правовою основою для цієї кваліфікації виступає склад кримінального правопорушення, оскільки він містить найсуттєвіші, типові ознаки того чи іншого конкретного кримінального правопорушення.</a:t>
            </a:r>
            <a:endParaRPr lang="ru-RU" sz="2000" b="1" i="1"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12B6252-E4DA-48C9-9579-72C66B9DF63B}"/>
              </a:ext>
            </a:extLst>
          </p:cNvPr>
          <p:cNvSpPr txBox="1"/>
          <p:nvPr/>
        </p:nvSpPr>
        <p:spPr>
          <a:xfrm>
            <a:off x="897777" y="2984269"/>
            <a:ext cx="10291155" cy="2585323"/>
          </a:xfrm>
          <a:prstGeom prst="rect">
            <a:avLst/>
          </a:prstGeom>
          <a:solidFill>
            <a:schemeClr val="accent1">
              <a:lumMod val="60000"/>
              <a:lumOff val="40000"/>
            </a:schemeClr>
          </a:solidFill>
        </p:spPr>
        <p:txBody>
          <a:bodyPr wrap="square">
            <a:spAutoFit/>
          </a:bodyPr>
          <a:lstStyle/>
          <a:p>
            <a:r>
              <a:rPr lang="uk-UA" sz="1800" dirty="0">
                <a:effectLst/>
                <a:latin typeface="Times New Roman" panose="02020603050405020304" pitchFamily="18" charset="0"/>
                <a:ea typeface="Times New Roman" panose="02020603050405020304" pitchFamily="18" charset="0"/>
              </a:rPr>
              <a:t>	Розумова діяльність юриста при здійсненні кваліфікації є по своїй формі логічною. В її основі лежить у першу чергу такий дедуктивний умовивід, як простий категоричний силогізм, де більшим засновком є кримінально-правовий припис, меншим засновком – ознаки скоєного діяння, і на їх підставі робиться висновок про тотожність фактичних ознак вчиненого та ознак певного складу кримінального правопорушення, передбачених кримінально-правовою нормою. Наприклад, при кваліфікації вбивства цей силогізм виглядатиме наступним чином: у ч. 1 ст. 115 КК передбачене вбивство, тобто умисне протиправне заподіяння смерті іншій людині (більший засновок), гр.-н А. умисно протиправно заподіяв смерть гр-ну Б (менший засновок); отже, гр-н. А. вчинив вбивство, передбачене ч. 1 ст. 115 КК (висновок).</a:t>
            </a:r>
            <a:endParaRPr lang="uk-UA" dirty="0"/>
          </a:p>
        </p:txBody>
      </p:sp>
    </p:spTree>
    <p:extLst>
      <p:ext uri="{BB962C8B-B14F-4D97-AF65-F5344CB8AC3E}">
        <p14:creationId xmlns:p14="http://schemas.microsoft.com/office/powerpoint/2010/main" val="1562726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8317EF-5AD0-41C3-99C9-75439FBDD7DB}"/>
              </a:ext>
            </a:extLst>
          </p:cNvPr>
          <p:cNvSpPr txBox="1"/>
          <p:nvPr/>
        </p:nvSpPr>
        <p:spPr>
          <a:xfrm>
            <a:off x="1778924" y="1051426"/>
            <a:ext cx="8503919" cy="4201150"/>
          </a:xfrm>
          <a:prstGeom prst="rect">
            <a:avLst/>
          </a:prstGeom>
          <a:solidFill>
            <a:srgbClr val="FFFF00"/>
          </a:solidFill>
        </p:spPr>
        <p:txBody>
          <a:bodyPr wrap="square">
            <a:spAutoFit/>
          </a:bodyPr>
          <a:lstStyle/>
          <a:p>
            <a:pPr indent="449580" algn="just"/>
            <a:r>
              <a:rPr lang="uk-UA" sz="1800" b="1" dirty="0">
                <a:effectLst/>
                <a:latin typeface="Times New Roman" panose="02020603050405020304" pitchFamily="18" charset="0"/>
                <a:ea typeface="Times New Roman" panose="02020603050405020304" pitchFamily="18" charset="0"/>
              </a:rPr>
              <a:t>Види розмежування, які здійснюються в ході кримінально-правової кваліфікації.</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В ході кримінально-правової кваліфікації здійснюються такі </a:t>
            </a:r>
            <a:r>
              <a:rPr lang="uk-UA" sz="1800" b="1" dirty="0">
                <a:effectLst/>
                <a:latin typeface="Times New Roman" panose="02020603050405020304" pitchFamily="18" charset="0"/>
                <a:ea typeface="Times New Roman" panose="02020603050405020304" pitchFamily="18" charset="0"/>
              </a:rPr>
              <a:t>основні види розмежування:</a:t>
            </a:r>
            <a:endParaRPr lang="ru-RU" sz="2000" b="1"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1) </a:t>
            </a:r>
            <a:r>
              <a:rPr lang="uk-UA" sz="1800" dirty="0">
                <a:solidFill>
                  <a:srgbClr val="000000"/>
                </a:solidFill>
                <a:effectLst/>
                <a:latin typeface="Times New Roman" panose="02020603050405020304" pitchFamily="18" charset="0"/>
                <a:ea typeface="Times New Roman" panose="02020603050405020304" pitchFamily="18" charset="0"/>
              </a:rPr>
              <a:t>кримінального правопорушення</a:t>
            </a:r>
            <a:r>
              <a:rPr lang="uk-UA" sz="1800" dirty="0">
                <a:effectLst/>
                <a:latin typeface="Times New Roman" panose="02020603050405020304" pitchFamily="18" charset="0"/>
                <a:ea typeface="Times New Roman" panose="02020603050405020304" pitchFamily="18" charset="0"/>
              </a:rPr>
              <a:t> та інших (менш небезпечних) правопорушень;</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2) окремих видів </a:t>
            </a:r>
            <a:r>
              <a:rPr lang="uk-UA" sz="1800" dirty="0">
                <a:solidFill>
                  <a:srgbClr val="000000"/>
                </a:solidFill>
                <a:effectLst/>
                <a:latin typeface="Times New Roman" panose="02020603050405020304" pitchFamily="18" charset="0"/>
                <a:ea typeface="Times New Roman" panose="02020603050405020304" pitchFamily="18" charset="0"/>
              </a:rPr>
              <a:t>кримінальних правопорушень</a:t>
            </a:r>
            <a:r>
              <a:rPr lang="uk-UA" sz="1800" dirty="0">
                <a:effectLst/>
                <a:latin typeface="Times New Roman" panose="02020603050405020304" pitchFamily="18" charset="0"/>
                <a:ea typeface="Times New Roman" panose="02020603050405020304" pitchFamily="18" charset="0"/>
              </a:rPr>
              <a:t> між собою;</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3) різних видів одного і того ж </a:t>
            </a:r>
            <a:r>
              <a:rPr lang="uk-UA" sz="1800" dirty="0">
                <a:solidFill>
                  <a:srgbClr val="000000"/>
                </a:solidFill>
                <a:effectLst/>
                <a:latin typeface="Times New Roman" panose="02020603050405020304" pitchFamily="18" charset="0"/>
                <a:ea typeface="Times New Roman" panose="02020603050405020304" pitchFamily="18" charset="0"/>
              </a:rPr>
              <a:t>кримінального правопорушення</a:t>
            </a:r>
            <a:r>
              <a:rPr lang="uk-UA" sz="1800" dirty="0">
                <a:effectLst/>
                <a:latin typeface="Times New Roman" panose="02020603050405020304" pitchFamily="18" charset="0"/>
                <a:ea typeface="Times New Roman" panose="02020603050405020304" pitchFamily="18" charset="0"/>
              </a:rPr>
              <a:t>, виділених за ступенем суспільної небезпеки.</a:t>
            </a:r>
            <a:endParaRPr lang="ru-RU" sz="2000" dirty="0">
              <a:effectLst/>
              <a:latin typeface="Times New Roman" panose="02020603050405020304" pitchFamily="18" charset="0"/>
              <a:ea typeface="Times New Roman" panose="02020603050405020304" pitchFamily="18" charset="0"/>
            </a:endParaRPr>
          </a:p>
          <a:p>
            <a:pPr indent="449580" algn="just"/>
            <a:endParaRPr lang="uk-UA" sz="1800" dirty="0">
              <a:effectLst/>
              <a:latin typeface="Times New Roman" panose="02020603050405020304" pitchFamily="18" charset="0"/>
              <a:ea typeface="Times New Roman" panose="02020603050405020304" pitchFamily="18" charset="0"/>
            </a:endParaRPr>
          </a:p>
          <a:p>
            <a:pPr indent="449580" algn="just"/>
            <a:r>
              <a:rPr lang="uk-UA" sz="1800" b="1" dirty="0">
                <a:effectLst/>
                <a:latin typeface="Times New Roman" panose="02020603050405020304" pitchFamily="18" charset="0"/>
                <a:ea typeface="Times New Roman" panose="02020603050405020304" pitchFamily="18" charset="0"/>
              </a:rPr>
              <a:t>Об’єктами ж розмежування </a:t>
            </a:r>
            <a:r>
              <a:rPr lang="uk-UA" sz="1800" dirty="0">
                <a:effectLst/>
                <a:latin typeface="Times New Roman" panose="02020603050405020304" pitchFamily="18" charset="0"/>
                <a:ea typeface="Times New Roman" panose="02020603050405020304" pitchFamily="18" charset="0"/>
              </a:rPr>
              <a:t>виступають:</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1) диспозиції статей КК;</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2) склади</a:t>
            </a:r>
            <a:r>
              <a:rPr lang="uk-UA" sz="1800" dirty="0">
                <a:solidFill>
                  <a:srgbClr val="000000"/>
                </a:solidFill>
                <a:effectLst/>
                <a:latin typeface="Times New Roman" panose="02020603050405020304" pitchFamily="18" charset="0"/>
                <a:ea typeface="Times New Roman" panose="02020603050405020304" pitchFamily="18" charset="0"/>
              </a:rPr>
              <a:t> кримінальних правопорушень</a:t>
            </a:r>
            <a:r>
              <a:rPr lang="uk-UA" sz="18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effectLst/>
                <a:latin typeface="Times New Roman" panose="02020603050405020304" pitchFamily="18" charset="0"/>
                <a:ea typeface="Times New Roman" panose="02020603050405020304" pitchFamily="18" charset="0"/>
              </a:rPr>
              <a:t>3) фактичні обставини, які підлягають кримінально-правовій оцінці</a:t>
            </a:r>
            <a:endParaRPr lang="ru-RU" sz="2000" dirty="0">
              <a:effectLst/>
              <a:latin typeface="Times New Roman" panose="02020603050405020304" pitchFamily="18" charset="0"/>
              <a:ea typeface="Times New Roman" panose="02020603050405020304" pitchFamily="18" charset="0"/>
            </a:endParaRPr>
          </a:p>
          <a:p>
            <a:pPr marL="457200" algn="just">
              <a:lnSpc>
                <a:spcPts val="1800"/>
              </a:lnSpc>
              <a:spcAft>
                <a:spcPts val="1000"/>
              </a:spcAft>
              <a:tabLst>
                <a:tab pos="180340" algn="l"/>
                <a:tab pos="571500" algn="l"/>
              </a:tabLst>
            </a:pPr>
            <a:r>
              <a:rPr lang="uk-UA" sz="1800" dirty="0">
                <a:effectLst/>
                <a:latin typeface="Times New Roman" panose="02020603050405020304" pitchFamily="18" charset="0"/>
                <a:ea typeface="Times New Roman" panose="02020603050405020304" pitchFamily="18" charset="0"/>
              </a:rPr>
              <a:t> </a:t>
            </a:r>
            <a:endParaRPr lang="ru-RU" sz="12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922012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A63E4B-9B43-4B84-A98E-9A16B077FEC6}"/>
              </a:ext>
            </a:extLst>
          </p:cNvPr>
          <p:cNvSpPr txBox="1"/>
          <p:nvPr/>
        </p:nvSpPr>
        <p:spPr>
          <a:xfrm>
            <a:off x="3047308" y="407839"/>
            <a:ext cx="6097384" cy="323165"/>
          </a:xfrm>
          <a:prstGeom prst="rect">
            <a:avLst/>
          </a:prstGeom>
          <a:solidFill>
            <a:schemeClr val="accent5">
              <a:lumMod val="60000"/>
              <a:lumOff val="40000"/>
            </a:schemeClr>
          </a:solidFill>
        </p:spPr>
        <p:txBody>
          <a:bodyPr wrap="square">
            <a:spAutoFit/>
          </a:bodyPr>
          <a:lstStyle/>
          <a:p>
            <a:pPr lvl="0" algn="just">
              <a:lnSpc>
                <a:spcPts val="1800"/>
              </a:lnSpc>
              <a:spcAft>
                <a:spcPts val="1000"/>
              </a:spcAft>
              <a:buSzPts val="1400"/>
              <a:tabLst>
                <a:tab pos="180340" algn="l"/>
                <a:tab pos="457200" algn="l"/>
                <a:tab pos="571500" algn="l"/>
              </a:tabLst>
            </a:pPr>
            <a:r>
              <a:rPr lang="uk-UA" sz="1800" b="1" dirty="0">
                <a:effectLst/>
                <a:latin typeface="Times New Roman" panose="02020603050405020304" pitchFamily="18" charset="0"/>
                <a:ea typeface="Times New Roman" panose="02020603050405020304" pitchFamily="18" charset="0"/>
              </a:rPr>
              <a:t>9. Зміна кримінально-правової кваліфікації.</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B7C212FB-8617-4738-A04F-F01FCAE7860A}"/>
              </a:ext>
            </a:extLst>
          </p:cNvPr>
          <p:cNvSpPr txBox="1"/>
          <p:nvPr/>
        </p:nvSpPr>
        <p:spPr>
          <a:xfrm>
            <a:off x="1812175" y="1144860"/>
            <a:ext cx="8695111" cy="4524315"/>
          </a:xfrm>
          <a:prstGeom prst="rect">
            <a:avLst/>
          </a:prstGeom>
          <a:solidFill>
            <a:schemeClr val="tx2">
              <a:lumMod val="40000"/>
              <a:lumOff val="60000"/>
            </a:schemeClr>
          </a:solidFill>
        </p:spPr>
        <p:txBody>
          <a:bodyPr wrap="square">
            <a:spAutoFit/>
          </a:bodyPr>
          <a:lstStyle/>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В ході досудового слідства і судового розгляду кримінальної справи нерідко виникає потреба змінити кримінально-правову кваліфікацію діяння, яка була дана раніше і зафіксована в процесуальних документах. </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В зв’язку з цим виникає немало питань, які, зокрема, стосуються:</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правових підстав внесення змін до кваліфікації;</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кола осіб, які вправі ініціювати зміни до кваліфікації та приймати відповідні рішення;</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меж, в яких можуть здійснюватися відповідні зміни на кожній із стадій кримінального процесу;</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наслідків проведених змін для осіб, дії яких кваліфікуються, та інших учасників процесу, кримінальної справи в цілому (зокрема, її підслідності та підсудності);</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процесуального оформлення внесення змін до кваліфікації;</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юридичної долі процесуальних документів, винесених щодо кваліфікації цього ж діяння раніше;</a:t>
            </a:r>
            <a:endParaRPr lang="ru-RU" sz="2000" dirty="0">
              <a:effectLst/>
              <a:latin typeface="Times New Roman" panose="02020603050405020304" pitchFamily="18" charset="0"/>
              <a:ea typeface="Times New Roman" panose="02020603050405020304" pitchFamily="18" charset="0"/>
            </a:endParaRPr>
          </a:p>
          <a:p>
            <a:pPr indent="449580" algn="just"/>
            <a:r>
              <a:rPr lang="uk-UA" sz="1800" dirty="0">
                <a:solidFill>
                  <a:srgbClr val="000000"/>
                </a:solidFill>
                <a:effectLst/>
                <a:latin typeface="Times New Roman" panose="02020603050405020304" pitchFamily="18" charset="0"/>
                <a:ea typeface="Times New Roman" panose="02020603050405020304" pitchFamily="18" charset="0"/>
              </a:rPr>
              <a:t>- оцінки ситуацій, при наявності яких закон не передбачає внесення змін до кваліфікації.</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395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68A32-6A78-4796-8FB2-B5B77F529E27}"/>
              </a:ext>
            </a:extLst>
          </p:cNvPr>
          <p:cNvSpPr>
            <a:spLocks noGrp="1"/>
          </p:cNvSpPr>
          <p:nvPr>
            <p:ph type="title"/>
          </p:nvPr>
        </p:nvSpPr>
        <p:spPr>
          <a:xfrm>
            <a:off x="806335" y="847898"/>
            <a:ext cx="10979727" cy="900979"/>
          </a:xfrm>
          <a:solidFill>
            <a:schemeClr val="accent4">
              <a:lumMod val="60000"/>
              <a:lumOff val="40000"/>
            </a:schemeClr>
          </a:solidFill>
        </p:spPr>
        <p:txBody>
          <a:bodyPr/>
          <a:lstStyle/>
          <a:p>
            <a:r>
              <a:rPr lang="uk-UA" sz="2400" dirty="0">
                <a:effectLst/>
                <a:latin typeface="Times New Roman" panose="02020603050405020304" pitchFamily="18" charset="0"/>
                <a:ea typeface="Times New Roman" panose="02020603050405020304" pitchFamily="18" charset="0"/>
              </a:rPr>
              <a:t>Розрізняють </a:t>
            </a:r>
            <a:r>
              <a:rPr lang="uk-UA" sz="2400" b="1" i="1" dirty="0">
                <a:effectLst/>
                <a:latin typeface="Times New Roman" panose="02020603050405020304" pitchFamily="18" charset="0"/>
                <a:ea typeface="Times New Roman" panose="02020603050405020304" pitchFamily="18" charset="0"/>
              </a:rPr>
              <a:t>офіційну</a:t>
            </a:r>
            <a:r>
              <a:rPr lang="uk-UA" sz="2400" dirty="0">
                <a:effectLst/>
                <a:latin typeface="Times New Roman" panose="02020603050405020304" pitchFamily="18" charset="0"/>
                <a:ea typeface="Times New Roman" panose="02020603050405020304" pitchFamily="18" charset="0"/>
              </a:rPr>
              <a:t> (легальну) та </a:t>
            </a:r>
            <a:r>
              <a:rPr lang="uk-UA" sz="2400" b="1" i="1" dirty="0">
                <a:effectLst/>
                <a:latin typeface="Times New Roman" panose="02020603050405020304" pitchFamily="18" charset="0"/>
                <a:ea typeface="Times New Roman" panose="02020603050405020304" pitchFamily="18" charset="0"/>
              </a:rPr>
              <a:t>неофіційну</a:t>
            </a:r>
            <a:r>
              <a:rPr lang="uk-UA" sz="2400" dirty="0">
                <a:effectLst/>
                <a:latin typeface="Times New Roman" panose="02020603050405020304" pitchFamily="18" charset="0"/>
                <a:ea typeface="Times New Roman" panose="02020603050405020304" pitchFamily="18" charset="0"/>
              </a:rPr>
              <a:t> (доктринальну) </a:t>
            </a:r>
            <a:r>
              <a:rPr lang="uk-UA" sz="2400" b="1" i="1" dirty="0">
                <a:effectLst/>
                <a:latin typeface="Times New Roman" panose="02020603050405020304" pitchFamily="18" charset="0"/>
                <a:ea typeface="Times New Roman" panose="02020603050405020304" pitchFamily="18" charset="0"/>
              </a:rPr>
              <a:t>кваліфікацію</a:t>
            </a:r>
            <a:r>
              <a:rPr lang="uk-UA" sz="1800" dirty="0">
                <a:effectLst/>
                <a:latin typeface="Times New Roman" panose="02020603050405020304" pitchFamily="18" charset="0"/>
                <a:ea typeface="Times New Roman" panose="02020603050405020304" pitchFamily="18" charset="0"/>
              </a:rPr>
              <a:t>.</a:t>
            </a:r>
            <a:endParaRPr lang="uk-UA" dirty="0"/>
          </a:p>
        </p:txBody>
      </p:sp>
      <p:sp>
        <p:nvSpPr>
          <p:cNvPr id="3" name="Объект 2">
            <a:extLst>
              <a:ext uri="{FF2B5EF4-FFF2-40B4-BE49-F238E27FC236}">
                <a16:creationId xmlns:a16="http://schemas.microsoft.com/office/drawing/2014/main" id="{6BE283A0-227C-4752-B80B-999EA6FD8F9B}"/>
              </a:ext>
            </a:extLst>
          </p:cNvPr>
          <p:cNvSpPr>
            <a:spLocks noGrp="1"/>
          </p:cNvSpPr>
          <p:nvPr>
            <p:ph sz="half" idx="1"/>
          </p:nvPr>
        </p:nvSpPr>
        <p:spPr>
          <a:xfrm>
            <a:off x="806335" y="1920239"/>
            <a:ext cx="5213465" cy="4256723"/>
          </a:xfrm>
          <a:solidFill>
            <a:schemeClr val="accent6">
              <a:lumMod val="60000"/>
              <a:lumOff val="40000"/>
            </a:schemeClr>
          </a:solidFill>
        </p:spPr>
        <p:txBody>
          <a:bodyPr>
            <a:normAutofit/>
          </a:bodyPr>
          <a:lstStyle/>
          <a:p>
            <a:pPr algn="ctr"/>
            <a:r>
              <a:rPr lang="uk-UA" sz="2200" b="1" i="1" dirty="0">
                <a:effectLst/>
                <a:latin typeface="Times New Roman" panose="02020603050405020304" pitchFamily="18" charset="0"/>
                <a:ea typeface="Times New Roman" panose="02020603050405020304" pitchFamily="18" charset="0"/>
              </a:rPr>
              <a:t>Легальна </a:t>
            </a:r>
            <a:r>
              <a:rPr lang="uk-UA" sz="2200" b="1" dirty="0">
                <a:effectLst/>
                <a:latin typeface="Times New Roman" panose="02020603050405020304" pitchFamily="18" charset="0"/>
                <a:ea typeface="Times New Roman" panose="02020603050405020304" pitchFamily="18" charset="0"/>
              </a:rPr>
              <a:t>здійснюється спеціально уповноваженими суб’єктами (слідчими, прокурорами, суддями) від імені держави та породжує офіційні правові наслідки, пов’язані з порушенням, розслідуванням і судовим розглядом кримінальної справи про кримінальне правопорушення, ухваленням певних процесуальних рішень, притягненням особи до кримінальної відповідальності та реалізацією цієї відповідальності. </a:t>
            </a:r>
            <a:endParaRPr lang="uk-UA" sz="2200" b="1" dirty="0"/>
          </a:p>
        </p:txBody>
      </p:sp>
      <p:sp>
        <p:nvSpPr>
          <p:cNvPr id="4" name="Объект 3">
            <a:extLst>
              <a:ext uri="{FF2B5EF4-FFF2-40B4-BE49-F238E27FC236}">
                <a16:creationId xmlns:a16="http://schemas.microsoft.com/office/drawing/2014/main" id="{DE89AA80-FCEA-46C5-A67F-E7C1AEB524A3}"/>
              </a:ext>
            </a:extLst>
          </p:cNvPr>
          <p:cNvSpPr>
            <a:spLocks noGrp="1"/>
          </p:cNvSpPr>
          <p:nvPr>
            <p:ph sz="half" idx="2"/>
          </p:nvPr>
        </p:nvSpPr>
        <p:spPr>
          <a:xfrm>
            <a:off x="6172202" y="1920240"/>
            <a:ext cx="5613860" cy="4256723"/>
          </a:xfrm>
          <a:solidFill>
            <a:schemeClr val="accent3">
              <a:lumMod val="60000"/>
              <a:lumOff val="40000"/>
            </a:schemeClr>
          </a:solidFill>
        </p:spPr>
        <p:txBody>
          <a:bodyPr>
            <a:noAutofit/>
          </a:bodyPr>
          <a:lstStyle/>
          <a:p>
            <a:pPr algn="ctr"/>
            <a:r>
              <a:rPr lang="uk-UA" sz="2200" b="1" i="1" dirty="0">
                <a:effectLst/>
                <a:latin typeface="Times New Roman" panose="02020603050405020304" pitchFamily="18" charset="0"/>
                <a:ea typeface="Times New Roman" panose="02020603050405020304" pitchFamily="18" charset="0"/>
              </a:rPr>
              <a:t>Неофіційна </a:t>
            </a:r>
            <a:r>
              <a:rPr lang="uk-UA" sz="2200" b="1" dirty="0">
                <a:effectLst/>
                <a:latin typeface="Times New Roman" panose="02020603050405020304" pitchFamily="18" charset="0"/>
                <a:ea typeface="Times New Roman" panose="02020603050405020304" pitchFamily="18" charset="0"/>
              </a:rPr>
              <a:t>кваліфікація має місце у випадках, коли кримінально-правова оцінка певного діяння висвітлюється у спеціальній чи навчальній літературі (підручниках, навчальних посібниках, монографіях, наукових публікаціях), виступах на науково-практичних конференціях тощо. Така кваліфікація не тягне офіційних наслідків, водночас вона дозволяє звертати увагу на проблеми застосування кримінального закону, визначати способи їх вирішення, розвивати таким чином кримінальне право.</a:t>
            </a:r>
            <a:endParaRPr lang="uk-UA" sz="2200" b="1" dirty="0"/>
          </a:p>
        </p:txBody>
      </p:sp>
    </p:spTree>
    <p:extLst>
      <p:ext uri="{BB962C8B-B14F-4D97-AF65-F5344CB8AC3E}">
        <p14:creationId xmlns:p14="http://schemas.microsoft.com/office/powerpoint/2010/main" val="712936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2F87D4-C1F0-4CF2-BE52-07048EE441D1}"/>
              </a:ext>
            </a:extLst>
          </p:cNvPr>
          <p:cNvSpPr>
            <a:spLocks noGrp="1"/>
          </p:cNvSpPr>
          <p:nvPr>
            <p:ph type="title"/>
          </p:nvPr>
        </p:nvSpPr>
        <p:spPr>
          <a:solidFill>
            <a:schemeClr val="accent1">
              <a:lumMod val="60000"/>
              <a:lumOff val="40000"/>
            </a:schemeClr>
          </a:solidFill>
        </p:spPr>
        <p:txBody>
          <a:bodyPr>
            <a:normAutofit/>
          </a:bodyPr>
          <a:lstStyle/>
          <a:p>
            <a:r>
              <a:rPr lang="uk-UA" sz="2800" b="1" dirty="0">
                <a:effectLst/>
                <a:latin typeface="Times New Roman" panose="02020603050405020304" pitchFamily="18" charset="0"/>
                <a:ea typeface="Times New Roman" panose="02020603050405020304" pitchFamily="18" charset="0"/>
              </a:rPr>
              <a:t>Процес кваліфікації можна розподілити на кілька </a:t>
            </a:r>
            <a:r>
              <a:rPr lang="uk-UA" sz="2800" b="1" i="1" dirty="0">
                <a:effectLst/>
                <a:latin typeface="Times New Roman" panose="02020603050405020304" pitchFamily="18" charset="0"/>
                <a:ea typeface="Times New Roman" panose="02020603050405020304" pitchFamily="18" charset="0"/>
              </a:rPr>
              <a:t>стадій</a:t>
            </a:r>
            <a:r>
              <a:rPr lang="uk-UA" sz="2800" b="1" dirty="0">
                <a:effectLst/>
                <a:latin typeface="Times New Roman" panose="02020603050405020304" pitchFamily="18" charset="0"/>
                <a:ea typeface="Times New Roman" panose="02020603050405020304" pitchFamily="18" charset="0"/>
              </a:rPr>
              <a:t>: </a:t>
            </a:r>
            <a:br>
              <a:rPr lang="ru-RU" sz="2000" b="1" dirty="0">
                <a:effectLst/>
                <a:latin typeface="Times New Roman" panose="02020603050405020304" pitchFamily="18" charset="0"/>
                <a:ea typeface="Times New Roman" panose="02020603050405020304" pitchFamily="18" charset="0"/>
              </a:rPr>
            </a:br>
            <a:endParaRPr lang="uk-UA" sz="2000" b="1" dirty="0"/>
          </a:p>
        </p:txBody>
      </p:sp>
      <p:sp>
        <p:nvSpPr>
          <p:cNvPr id="3" name="Объект 2">
            <a:extLst>
              <a:ext uri="{FF2B5EF4-FFF2-40B4-BE49-F238E27FC236}">
                <a16:creationId xmlns:a16="http://schemas.microsoft.com/office/drawing/2014/main" id="{61BC0F75-AA67-4FCA-A7F7-B59056A5E3AE}"/>
              </a:ext>
            </a:extLst>
          </p:cNvPr>
          <p:cNvSpPr>
            <a:spLocks noGrp="1"/>
          </p:cNvSpPr>
          <p:nvPr>
            <p:ph sz="half" idx="1"/>
          </p:nvPr>
        </p:nvSpPr>
        <p:spPr>
          <a:solidFill>
            <a:schemeClr val="accent3">
              <a:lumMod val="60000"/>
              <a:lumOff val="40000"/>
            </a:schemeClr>
          </a:solidFill>
        </p:spPr>
        <p:txBody>
          <a:bodyPr>
            <a:normAutofit fontScale="85000" lnSpcReduction="10000"/>
          </a:bodyPr>
          <a:lstStyle/>
          <a:p>
            <a:pPr marL="0" indent="0" algn="just">
              <a:lnSpc>
                <a:spcPct val="120000"/>
              </a:lnSpc>
              <a:spcBef>
                <a:spcPts val="0"/>
              </a:spcBef>
              <a:buAutoNum type="arabicPeriod"/>
            </a:pPr>
            <a:r>
              <a:rPr lang="uk-UA" sz="1800" b="1" dirty="0">
                <a:effectLst/>
                <a:latin typeface="Times New Roman" panose="02020603050405020304" pitchFamily="18" charset="0"/>
                <a:ea typeface="Times New Roman" panose="02020603050405020304" pitchFamily="18" charset="0"/>
              </a:rPr>
              <a:t>Збір та впорядкування фактичних даних про вчинене діяння, з'ясування можливості віднесення його саме до кримінального правопорушення (а не іншого виду правопорушень чи правомірної поведінки), виділення юридично значимих (таких, що характеризують кожен з елементів складу кримінального правопорушення – об’єкт, об’єктивну та суб’єктивну сторону, суб’єкта) обставин.</a:t>
            </a:r>
          </a:p>
          <a:p>
            <a:pPr marL="0" indent="0" algn="just">
              <a:lnSpc>
                <a:spcPct val="110000"/>
              </a:lnSpc>
              <a:spcBef>
                <a:spcPts val="0"/>
              </a:spcBef>
              <a:buNone/>
            </a:pPr>
            <a:endParaRPr lang="ru-RU" sz="1800" b="1" dirty="0">
              <a:effectLst/>
              <a:latin typeface="Times New Roman" panose="02020603050405020304" pitchFamily="18" charset="0"/>
              <a:ea typeface="Times New Roman" panose="02020603050405020304" pitchFamily="18" charset="0"/>
            </a:endParaRPr>
          </a:p>
          <a:p>
            <a:pPr marL="0" indent="0" algn="just">
              <a:lnSpc>
                <a:spcPct val="110000"/>
              </a:lnSpc>
              <a:spcBef>
                <a:spcPts val="0"/>
              </a:spcBef>
              <a:buNone/>
            </a:pPr>
            <a:r>
              <a:rPr lang="uk-UA" sz="1800" b="1" dirty="0">
                <a:effectLst/>
                <a:latin typeface="Times New Roman" panose="02020603050405020304" pitchFamily="18" charset="0"/>
                <a:ea typeface="Times New Roman" panose="02020603050405020304" pitchFamily="18" charset="0"/>
              </a:rPr>
              <a:t>2. Визначення групи норм, передбаченим якими складам кримінальних правопорушень можуть відповідати встановлені фактичні обставини. При цьому з усього масиву кримінально-правових норм залишаються лише ті, що містять склади кримінальних правопорушень, ознаки яких відповідають зібраному по справі фактичному матеріалу. </a:t>
            </a:r>
            <a:endParaRPr lang="ru-RU" sz="1800" b="1" dirty="0">
              <a:effectLst/>
              <a:latin typeface="Times New Roman" panose="02020603050405020304" pitchFamily="18" charset="0"/>
              <a:ea typeface="Times New Roman" panose="02020603050405020304" pitchFamily="18" charset="0"/>
            </a:endParaRPr>
          </a:p>
          <a:p>
            <a:endParaRPr lang="uk-UA" dirty="0"/>
          </a:p>
        </p:txBody>
      </p:sp>
      <p:sp>
        <p:nvSpPr>
          <p:cNvPr id="4" name="Объект 3">
            <a:extLst>
              <a:ext uri="{FF2B5EF4-FFF2-40B4-BE49-F238E27FC236}">
                <a16:creationId xmlns:a16="http://schemas.microsoft.com/office/drawing/2014/main" id="{11E62F13-C693-4936-AF5A-7DC770F2DE6A}"/>
              </a:ext>
            </a:extLst>
          </p:cNvPr>
          <p:cNvSpPr>
            <a:spLocks noGrp="1"/>
          </p:cNvSpPr>
          <p:nvPr>
            <p:ph sz="half" idx="2"/>
          </p:nvPr>
        </p:nvSpPr>
        <p:spPr>
          <a:solidFill>
            <a:schemeClr val="accent3">
              <a:lumMod val="60000"/>
              <a:lumOff val="40000"/>
            </a:schemeClr>
          </a:solidFill>
        </p:spPr>
        <p:txBody>
          <a:bodyPr>
            <a:normAutofit fontScale="85000" lnSpcReduction="10000"/>
          </a:bodyPr>
          <a:lstStyle/>
          <a:p>
            <a:pPr marL="0" indent="0" algn="just">
              <a:lnSpc>
                <a:spcPct val="110000"/>
              </a:lnSpc>
              <a:spcBef>
                <a:spcPts val="0"/>
              </a:spcBef>
              <a:buNone/>
            </a:pPr>
            <a:r>
              <a:rPr lang="uk-UA" sz="1800" b="1" dirty="0">
                <a:effectLst/>
                <a:latin typeface="Times New Roman" panose="02020603050405020304" pitchFamily="18" charset="0"/>
                <a:ea typeface="Times New Roman" panose="02020603050405020304" pitchFamily="18" charset="0"/>
              </a:rPr>
              <a:t>3. Вибір тієї кримінально-правової норми, що містить склад кримінального правопорушення, ознакам якого повною мірою відповідає вчинене діяння. Для цього необхідно розмежувати склади кримінальних правопорушень, що мають схожі ознаки (суміжні склади кримінальних правопорушень), впевнитись в автентичності кримінально-правової норми, за якою кваліфіковано кримінальне правопорушення, вирішити питання про її чинність у часі й просторі.</a:t>
            </a:r>
          </a:p>
          <a:p>
            <a:pPr marL="0" indent="0" algn="just">
              <a:lnSpc>
                <a:spcPct val="110000"/>
              </a:lnSpc>
              <a:spcBef>
                <a:spcPts val="0"/>
              </a:spcBef>
              <a:buNone/>
            </a:pPr>
            <a:endParaRPr lang="ru-RU" sz="1800" b="1" dirty="0">
              <a:effectLst/>
              <a:latin typeface="Times New Roman" panose="02020603050405020304" pitchFamily="18" charset="0"/>
              <a:ea typeface="Times New Roman" panose="02020603050405020304" pitchFamily="18" charset="0"/>
            </a:endParaRPr>
          </a:p>
          <a:p>
            <a:pPr marL="0" indent="0">
              <a:lnSpc>
                <a:spcPct val="110000"/>
              </a:lnSpc>
              <a:spcBef>
                <a:spcPts val="0"/>
              </a:spcBef>
              <a:buNone/>
            </a:pPr>
            <a:r>
              <a:rPr lang="uk-UA" sz="1800" b="1" dirty="0">
                <a:effectLst/>
                <a:latin typeface="Times New Roman" panose="02020603050405020304" pitchFamily="18" charset="0"/>
                <a:ea typeface="Times New Roman" panose="02020603050405020304" pitchFamily="18" charset="0"/>
              </a:rPr>
              <a:t>4. Закріплення висновків щодо кваліфікації кримінального правопорушення. Вони відображаються у процесуальних документах, які складаються у кримінальній справі відповідним органом чи посадовою особою (постанова про порушення кримінальної справи, постанова про притягнення як обвинуваченого, обвинувальний висновок у справі, вирок суду). </a:t>
            </a:r>
            <a:endParaRPr lang="uk-UA" b="1" dirty="0"/>
          </a:p>
        </p:txBody>
      </p:sp>
    </p:spTree>
    <p:extLst>
      <p:ext uri="{BB962C8B-B14F-4D97-AF65-F5344CB8AC3E}">
        <p14:creationId xmlns:p14="http://schemas.microsoft.com/office/powerpoint/2010/main" val="166211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7C9FCE-1D04-42FE-B194-805EB781E414}"/>
              </a:ext>
            </a:extLst>
          </p:cNvPr>
          <p:cNvSpPr txBox="1"/>
          <p:nvPr/>
        </p:nvSpPr>
        <p:spPr>
          <a:xfrm>
            <a:off x="1379913" y="324197"/>
            <a:ext cx="9601200" cy="5632311"/>
          </a:xfrm>
          <a:prstGeom prst="rect">
            <a:avLst/>
          </a:prstGeom>
          <a:solidFill>
            <a:schemeClr val="accent6">
              <a:lumMod val="60000"/>
              <a:lumOff val="40000"/>
            </a:schemeClr>
          </a:solidFill>
        </p:spPr>
        <p:txBody>
          <a:bodyPr wrap="square">
            <a:spAutoFit/>
          </a:bodyPr>
          <a:lstStyle/>
          <a:p>
            <a:pPr indent="457200" algn="just"/>
            <a:r>
              <a:rPr lang="uk-UA" sz="2400" b="1" dirty="0">
                <a:effectLst/>
                <a:latin typeface="Times New Roman" panose="02020603050405020304" pitchFamily="18" charset="0"/>
                <a:ea typeface="Times New Roman" panose="02020603050405020304" pitchFamily="18" charset="0"/>
              </a:rPr>
              <a:t>Закріплення результатів кваліфікації кримінального правопорушення відображається в її словесному формулюванні та у формулі кваліфікації. </a:t>
            </a:r>
          </a:p>
          <a:p>
            <a:pPr indent="457200" algn="just"/>
            <a:r>
              <a:rPr lang="uk-UA" sz="2400" b="1" i="1" dirty="0">
                <a:effectLst/>
                <a:latin typeface="Times New Roman" panose="02020603050405020304" pitchFamily="18" charset="0"/>
                <a:ea typeface="Times New Roman" panose="02020603050405020304" pitchFamily="18" charset="0"/>
              </a:rPr>
              <a:t>Формула кваліфікації </a:t>
            </a:r>
            <a:r>
              <a:rPr lang="uk-UA" sz="2400" b="1" dirty="0">
                <a:effectLst/>
                <a:latin typeface="Times New Roman" panose="02020603050405020304" pitchFamily="18" charset="0"/>
                <a:ea typeface="Times New Roman" panose="02020603050405020304" pitchFamily="18" charset="0"/>
              </a:rPr>
              <a:t>складається як сукупність певних символів (літер та цифр) і містить: назву закону, позначення номеру статті, у разі необхідності – її частини та пункту. Як правило, посилання здійснюється не лише на відповідні норми Особливої частини КК (наприклад, ч. 3 ст. 187 КК або п. 6 ч. 2 ст. 115 КК). Однак, у цій формулі в ряді випадків необхідне посилання й на норми Загальної частини КК (про стадії кримінального правопорушення, про вид співучасника при скоєнні кримінального правопорушення в співучасті). Наприклад, формула кваліфікації пособництва у вчиненні замаху на грабіж виглядатиме таким чином:  ч. 5 ст. 27, ч. 2 ст. 15, ч. 1 ст. 186 КК. Формула кваліфікації служить стислому та точному посиланню на кримінальний закон. </a:t>
            </a:r>
            <a:endParaRPr lang="uk-UA" sz="2400" b="1" dirty="0"/>
          </a:p>
        </p:txBody>
      </p:sp>
    </p:spTree>
    <p:extLst>
      <p:ext uri="{BB962C8B-B14F-4D97-AF65-F5344CB8AC3E}">
        <p14:creationId xmlns:p14="http://schemas.microsoft.com/office/powerpoint/2010/main" val="150869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150D26-1E88-4C6B-971D-24EF7EAFFE8B}"/>
              </a:ext>
            </a:extLst>
          </p:cNvPr>
          <p:cNvSpPr txBox="1"/>
          <p:nvPr/>
        </p:nvSpPr>
        <p:spPr>
          <a:xfrm>
            <a:off x="1197034" y="1443841"/>
            <a:ext cx="9592886" cy="3785652"/>
          </a:xfrm>
          <a:prstGeom prst="rect">
            <a:avLst/>
          </a:prstGeom>
          <a:solidFill>
            <a:schemeClr val="accent2"/>
          </a:solidFill>
        </p:spPr>
        <p:txBody>
          <a:bodyPr wrap="square">
            <a:spAutoFit/>
          </a:bodyPr>
          <a:lstStyle/>
          <a:p>
            <a:pPr indent="342900" algn="just"/>
            <a:r>
              <a:rPr lang="uk-UA" sz="2000" b="1" dirty="0">
                <a:effectLst/>
                <a:latin typeface="Times New Roman" panose="02020603050405020304" pitchFamily="18" charset="0"/>
                <a:ea typeface="Times New Roman" panose="02020603050405020304" pitchFamily="18" charset="0"/>
              </a:rPr>
              <a:t>Кримінально-правова кваліфікація, як і будь-яка цілеспрямована свідома діяльність людини, підпорядковується певним правилам. Ці правила за рівнем їх використання можуть бути класифіковані на </a:t>
            </a:r>
            <a:endParaRPr lang="ru-RU" sz="2000" b="1" dirty="0">
              <a:effectLst/>
              <a:latin typeface="Times New Roman" panose="02020603050405020304" pitchFamily="18" charset="0"/>
              <a:ea typeface="Times New Roman" panose="02020603050405020304" pitchFamily="18" charset="0"/>
            </a:endParaRPr>
          </a:p>
          <a:p>
            <a:pPr indent="342900" algn="just"/>
            <a:r>
              <a:rPr lang="uk-UA" sz="2000" b="1" dirty="0">
                <a:effectLst/>
                <a:latin typeface="Times New Roman" panose="02020603050405020304" pitchFamily="18" charset="0"/>
                <a:ea typeface="Times New Roman" panose="02020603050405020304" pitchFamily="18" charset="0"/>
              </a:rPr>
              <a:t>1) загальні, які поширюються на кримінально-правову оцінку будь-якого діяння;</a:t>
            </a:r>
            <a:endParaRPr lang="ru-RU" sz="2000" b="1" dirty="0">
              <a:effectLst/>
              <a:latin typeface="Times New Roman" panose="02020603050405020304" pitchFamily="18" charset="0"/>
              <a:ea typeface="Times New Roman" panose="02020603050405020304" pitchFamily="18" charset="0"/>
            </a:endParaRPr>
          </a:p>
          <a:p>
            <a:pPr indent="342900" algn="just"/>
            <a:r>
              <a:rPr lang="uk-UA" sz="2000" b="1" dirty="0">
                <a:effectLst/>
                <a:latin typeface="Times New Roman" panose="02020603050405020304" pitchFamily="18" charset="0"/>
                <a:ea typeface="Times New Roman" panose="02020603050405020304" pitchFamily="18" charset="0"/>
              </a:rPr>
              <a:t>2) типові - що стосуються кваліфікації певних типів кримінально протиправних діянь (попередньої кримінально протиправної діяльності, кримінальних правопорушень, вчинених у співучасті, повторних кримінальних правопорушень тощо);</a:t>
            </a:r>
            <a:endParaRPr lang="ru-RU" sz="2000" b="1" dirty="0">
              <a:effectLst/>
              <a:latin typeface="Times New Roman" panose="02020603050405020304" pitchFamily="18" charset="0"/>
              <a:ea typeface="Times New Roman" panose="02020603050405020304" pitchFamily="18" charset="0"/>
            </a:endParaRPr>
          </a:p>
          <a:p>
            <a:pPr indent="342900" algn="just"/>
            <a:r>
              <a:rPr lang="uk-UA" sz="2000" b="1" dirty="0">
                <a:effectLst/>
                <a:latin typeface="Times New Roman" panose="02020603050405020304" pitchFamily="18" charset="0"/>
                <a:ea typeface="Times New Roman" panose="02020603050405020304" pitchFamily="18" charset="0"/>
              </a:rPr>
              <a:t>3) конкретні - які застосовуються при кваліфікації окремих видів кримінальних правопорушень (крадіжки, тілесних ушкоджень, хуліганства і т.д.).</a:t>
            </a:r>
            <a:endParaRPr lang="ru-RU"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599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0580F2-0036-4440-A054-21C938301C40}"/>
              </a:ext>
            </a:extLst>
          </p:cNvPr>
          <p:cNvSpPr txBox="1"/>
          <p:nvPr/>
        </p:nvSpPr>
        <p:spPr>
          <a:xfrm>
            <a:off x="1704109" y="656706"/>
            <a:ext cx="9027622" cy="5355312"/>
          </a:xfrm>
          <a:prstGeom prst="rect">
            <a:avLst/>
          </a:prstGeom>
          <a:solidFill>
            <a:schemeClr val="accent5">
              <a:lumMod val="60000"/>
              <a:lumOff val="40000"/>
            </a:schemeClr>
          </a:solidFill>
        </p:spPr>
        <p:txBody>
          <a:bodyPr wrap="square">
            <a:spAutoFit/>
          </a:bodyPr>
          <a:lstStyle/>
          <a:p>
            <a:pPr indent="342900" algn="just"/>
            <a:r>
              <a:rPr lang="uk-UA" sz="2800" b="1" dirty="0">
                <a:effectLst/>
                <a:latin typeface="Times New Roman" panose="02020603050405020304" pitchFamily="18" charset="0"/>
                <a:ea typeface="Times New Roman" panose="02020603050405020304" pitchFamily="18" charset="0"/>
              </a:rPr>
              <a:t>Принципи кримінально-правової кваліфікації називають такі:</a:t>
            </a:r>
            <a:endParaRPr lang="ru-RU" sz="2800" b="1"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законності</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стабільності</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офіційності</a:t>
            </a:r>
            <a:r>
              <a:rPr lang="uk-UA" sz="2800" dirty="0">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повноти</a:t>
            </a:r>
            <a:r>
              <a:rPr lang="uk-UA" sz="2800" dirty="0">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точності</a:t>
            </a:r>
            <a:r>
              <a:rPr lang="uk-UA" sz="2800" dirty="0">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індивідуальності</a:t>
            </a:r>
            <a:r>
              <a:rPr lang="uk-UA" sz="2800" dirty="0">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недопустимості подвійного інкримінування</a:t>
            </a:r>
            <a:endParaRPr lang="ru-RU" sz="2800" dirty="0">
              <a:effectLst/>
              <a:latin typeface="Times New Roman" panose="02020603050405020304" pitchFamily="18" charset="0"/>
              <a:ea typeface="Times New Roman" panose="02020603050405020304" pitchFamily="18" charset="0"/>
            </a:endParaRPr>
          </a:p>
          <a:p>
            <a:pPr indent="342900" algn="just"/>
            <a:r>
              <a:rPr lang="uk-UA" sz="2800" b="1" i="1" dirty="0">
                <a:effectLst/>
                <a:latin typeface="Times New Roman" panose="02020603050405020304" pitchFamily="18" charset="0"/>
                <a:ea typeface="Times New Roman" panose="02020603050405020304" pitchFamily="18" charset="0"/>
              </a:rPr>
              <a:t>Принцип об'єктивності</a:t>
            </a:r>
            <a:r>
              <a:rPr lang="uk-UA" sz="2800" dirty="0">
                <a:effectLst/>
                <a:latin typeface="Times New Roman" panose="02020603050405020304" pitchFamily="18" charset="0"/>
                <a:ea typeface="Times New Roman" panose="02020603050405020304" pitchFamily="18" charset="0"/>
              </a:rPr>
              <a:t> </a:t>
            </a:r>
            <a:endParaRPr lang="ru-RU" sz="2800" dirty="0">
              <a:effectLst/>
              <a:latin typeface="Times New Roman" panose="02020603050405020304" pitchFamily="18" charset="0"/>
              <a:ea typeface="Times New Roman" panose="02020603050405020304" pitchFamily="18" charset="0"/>
            </a:endParaRPr>
          </a:p>
          <a:p>
            <a:pPr indent="342900" algn="just"/>
            <a:r>
              <a:rPr lang="uk-UA" sz="2400"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p>
            <a:br>
              <a:rPr lang="uk-UA" sz="1800" b="1" dirty="0">
                <a:effectLst/>
                <a:latin typeface="Times New Roman" panose="02020603050405020304" pitchFamily="18" charset="0"/>
                <a:ea typeface="Times New Roman" panose="02020603050405020304" pitchFamily="18" charset="0"/>
              </a:rPr>
            </a:br>
            <a:r>
              <a:rPr lang="uk-UA" sz="200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438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1815C9-F516-4500-AEAA-C29DF7287ADD}"/>
              </a:ext>
            </a:extLst>
          </p:cNvPr>
          <p:cNvSpPr txBox="1"/>
          <p:nvPr/>
        </p:nvSpPr>
        <p:spPr>
          <a:xfrm>
            <a:off x="2094807" y="299258"/>
            <a:ext cx="7051270" cy="323165"/>
          </a:xfrm>
          <a:prstGeom prst="rect">
            <a:avLst/>
          </a:prstGeom>
          <a:solidFill>
            <a:schemeClr val="accent1">
              <a:lumMod val="60000"/>
              <a:lumOff val="40000"/>
            </a:schemeClr>
          </a:solidFill>
        </p:spPr>
        <p:txBody>
          <a:bodyPr wrap="square">
            <a:spAutoFit/>
          </a:bodyPr>
          <a:lstStyle/>
          <a:p>
            <a:pPr marL="457200" algn="ctr">
              <a:lnSpc>
                <a:spcPts val="1800"/>
              </a:lnSpc>
              <a:spcAft>
                <a:spcPts val="1000"/>
              </a:spcAft>
              <a:tabLst>
                <a:tab pos="180340" algn="l"/>
                <a:tab pos="571500" algn="l"/>
              </a:tabLst>
            </a:pPr>
            <a:r>
              <a:rPr lang="uk-UA" sz="1800" b="1" dirty="0">
                <a:effectLst/>
                <a:latin typeface="Times New Roman" panose="02020603050405020304" pitchFamily="18" charset="0"/>
                <a:ea typeface="Times New Roman" panose="02020603050405020304" pitchFamily="18" charset="0"/>
              </a:rPr>
              <a:t>2. Методологічні основи кваліфікації.</a:t>
            </a:r>
            <a:endParaRPr lang="ru-RU" sz="1200" dirty="0">
              <a:effectLst/>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206B2120-B540-4413-8F15-0C289505212D}"/>
              </a:ext>
            </a:extLst>
          </p:cNvPr>
          <p:cNvSpPr txBox="1"/>
          <p:nvPr/>
        </p:nvSpPr>
        <p:spPr>
          <a:xfrm>
            <a:off x="1313411" y="1105593"/>
            <a:ext cx="9942022" cy="5016758"/>
          </a:xfrm>
          <a:prstGeom prst="rect">
            <a:avLst/>
          </a:prstGeom>
          <a:solidFill>
            <a:schemeClr val="accent6">
              <a:lumMod val="40000"/>
              <a:lumOff val="60000"/>
            </a:schemeClr>
          </a:solidFill>
        </p:spPr>
        <p:txBody>
          <a:bodyPr wrap="square">
            <a:spAutoFit/>
          </a:bodyPr>
          <a:lstStyle/>
          <a:p>
            <a:pPr indent="342900" algn="just"/>
            <a:r>
              <a:rPr lang="uk-UA" sz="2000" b="1" i="1" dirty="0">
                <a:effectLst/>
                <a:latin typeface="Times New Roman" panose="02020603050405020304" pitchFamily="18" charset="0"/>
                <a:ea typeface="Times New Roman" panose="02020603050405020304" pitchFamily="18" charset="0"/>
              </a:rPr>
              <a:t>Наслідки кваліфікації</a:t>
            </a:r>
            <a:r>
              <a:rPr lang="uk-UA" sz="2000" dirty="0">
                <a:effectLst/>
                <a:latin typeface="Times New Roman" panose="02020603050405020304" pitchFamily="18" charset="0"/>
                <a:ea typeface="Times New Roman" panose="02020603050405020304" pitchFamily="18" charset="0"/>
              </a:rPr>
              <a:t> кримінального правопорушення мають юридичні та соціально-політичні аспекти, оскільки стосуються долі конкретних осіб, діяння яких кваліфікуються, стану законності та загальної оцінки результатів діяльності правозастосовних органів. Кваліфікацією зумовлюється сутність, зміст та обсяг обвинувачення, створюються підстави для визнання особи винною у вчиненні конкретного кримінального правопорушення та реалізації щодо неї кримінальної відповідальності (призначення й виконання покарання, звільнення від покарання чи його відбування). Від кваліфікації залежать вид та розмір покарання, що призначатиметься винному вироком суду, адже вони визначатимуться санкцією, яка кореспондує диспозиції норми, згідно якої було кваліфіковано вчинене. За результатами кваліфікації кримінального правопорушення створюються (або виключаються) передумови звільнення особи від кримінальної відповідальності. Від того, як було кваліфіковано діяння, залежать й інші його кримінально-правові наслідки (умовно-дострокове звільнення від відбування покарання, обчислення строків погашення судимості та строків давності тощо). </a:t>
            </a:r>
            <a:endParaRPr lang="ru-RU" sz="2000" dirty="0">
              <a:effectLst/>
              <a:latin typeface="Times New Roman" panose="02020603050405020304" pitchFamily="18" charset="0"/>
              <a:ea typeface="Times New Roman" panose="02020603050405020304" pitchFamily="18" charset="0"/>
            </a:endParaRPr>
          </a:p>
          <a:p>
            <a:r>
              <a:rPr lang="uk-UA" sz="2000" dirty="0">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76063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4755</Words>
  <Application>Microsoft Office PowerPoint</Application>
  <PresentationFormat>Широкоэкранный</PresentationFormat>
  <Paragraphs>166</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Calibri</vt:lpstr>
      <vt:lpstr>Calibri Light</vt:lpstr>
      <vt:lpstr>Times New Roman</vt:lpstr>
      <vt:lpstr>Тема Office</vt:lpstr>
      <vt:lpstr>        ТЕМА 3. ФУНДАМЕНТАЛЬНІ ПРОБЛЕМИ КРИМІНАЛЬНОГО ПРАВА (КРИМІНАЛЬНО-ПРАВОВА КВАЛІФІКАЦІЯ). </vt:lpstr>
      <vt:lpstr>Презентация PowerPoint</vt:lpstr>
      <vt:lpstr>Презентация PowerPoint</vt:lpstr>
      <vt:lpstr>Розрізняють офіційну (легальну) та неофіційну (доктринальну) кваліфікацію.</vt:lpstr>
      <vt:lpstr>Процес кваліфікації можна розподілити на кілька стадій: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ФУНДАМЕНТАЛЬНІ ПРОБЛЕМИ КРИМІНАЛЬНОГО ПРАВА (КРИМІНАЛЬНО-ПРАВОВА КВАЛІФІКАЦІЯ).</dc:title>
  <dc:creator>Володимир Петров</dc:creator>
  <cp:lastModifiedBy>Володимир Петров</cp:lastModifiedBy>
  <cp:revision>4</cp:revision>
  <dcterms:created xsi:type="dcterms:W3CDTF">2023-09-27T04:48:12Z</dcterms:created>
  <dcterms:modified xsi:type="dcterms:W3CDTF">2023-10-04T19:37:25Z</dcterms:modified>
</cp:coreProperties>
</file>