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9" autoAdjust="0"/>
    <p:restoredTop sz="94660"/>
  </p:normalViewPr>
  <p:slideViewPr>
    <p:cSldViewPr snapToGrid="0">
      <p:cViewPr varScale="1">
        <p:scale>
          <a:sx n="93" d="100"/>
          <a:sy n="93" d="100"/>
        </p:scale>
        <p:origin x="77"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DD0F2F-53A3-46B6-8C1E-4CED5944080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32A10598-6CDF-4ACB-8810-382505380F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14AB80C8-D798-49DC-ADC3-01CE6A5C6970}"/>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5AA601E9-587D-41FA-9176-79C68573566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038B8C0-2BC7-4FBA-BC43-5C12730F8F80}"/>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158501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9977E9-0CB8-47E4-9F2E-B130336AB870}"/>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3090565E-EA28-4E41-B94D-A11073B6348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5F68BB8-3830-4F18-A984-6A18FE77EA3D}"/>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DFB0B649-6F2D-406E-BE90-0FAFE5B7210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E332907-4ADB-4350-955C-2B674E981FEF}"/>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133305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1D86E52-E160-4F1A-B858-F84E55CED98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ACC0269-5EC6-4490-B4F8-23AA62CE042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DE05A7F-1525-47E8-8729-A24BBF6C248D}"/>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7844B52D-34CE-45C2-8CEF-012E7AA1429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290E916-4C14-4308-9F98-3A73A2BA2BC6}"/>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375807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FC2905-03C3-40EC-B72D-CF21FE09EAD0}"/>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205466C-0D16-4217-8D40-6E634FDA27D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73F9682-85C6-4FBA-BFF5-801BA7AA7983}"/>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32CFFF22-BB7F-45AF-8ED7-D590E36C673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5E6DDD8-4EEC-40CA-8EF9-22CA5EBEA66B}"/>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129262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850915-962F-4991-B6B3-A1D1EBD04C1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B5EAD629-2565-4199-81CC-3622D0EA19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F80E354-AEB8-4757-846D-722C2032289A}"/>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6ADA09B2-C5DB-48C3-B169-04D37542F76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A1487D1-2AD0-407B-8603-FB6E526CD188}"/>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259243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409030-8CB8-486F-BB0B-65B3664604B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551BAEC-293C-4C45-AC1D-9741D611636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F65346CC-2FA5-4DEE-AE1C-A8734C5BBE4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94B9D046-8DFA-4192-AF4B-9AF8CBCB6E61}"/>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6" name="Нижний колонтитул 5">
            <a:extLst>
              <a:ext uri="{FF2B5EF4-FFF2-40B4-BE49-F238E27FC236}">
                <a16:creationId xmlns:a16="http://schemas.microsoft.com/office/drawing/2014/main" id="{B9B61B01-16EC-4231-92C4-27817394B97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F6B538C-AE45-4A26-A554-96398AF31C8F}"/>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2903096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3F3734-99CB-4FD6-8D8B-B4291BAA508D}"/>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EB20FDD0-CE43-478C-9821-C1CC541083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1F76EC7-06AD-417A-9409-84F7B29405D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115FE1A7-C60C-4419-BD35-10516A7209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E0DFA42-58AC-445E-86C5-0083694D9460}"/>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7F2765F6-3AF9-4543-8199-ABBD0343034E}"/>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8" name="Нижний колонтитул 7">
            <a:extLst>
              <a:ext uri="{FF2B5EF4-FFF2-40B4-BE49-F238E27FC236}">
                <a16:creationId xmlns:a16="http://schemas.microsoft.com/office/drawing/2014/main" id="{18D33248-082C-49FD-9148-8C2D7A9B567E}"/>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A8F1A7C3-1468-40B5-9A32-D3F4B64F4A2E}"/>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361776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F223AF-FCD2-492D-A244-344BF08CFC5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986CEE50-766F-4FB6-8378-D2BD0BFA02B7}"/>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4" name="Нижний колонтитул 3">
            <a:extLst>
              <a:ext uri="{FF2B5EF4-FFF2-40B4-BE49-F238E27FC236}">
                <a16:creationId xmlns:a16="http://schemas.microsoft.com/office/drawing/2014/main" id="{1248E3A8-C0F8-4348-9E42-19D36A745B24}"/>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4E9A5421-91D9-4CDD-81DC-E83869230126}"/>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993562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B117DBA-43FB-4AFD-AA82-C8B27F983010}"/>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3" name="Нижний колонтитул 2">
            <a:extLst>
              <a:ext uri="{FF2B5EF4-FFF2-40B4-BE49-F238E27FC236}">
                <a16:creationId xmlns:a16="http://schemas.microsoft.com/office/drawing/2014/main" id="{BA1AEF59-F3B1-4C99-8844-1D693B8C310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EC8F6E5B-0EC7-4963-BFE1-6620CCBC7A85}"/>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158959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212E96-3D5E-4CD5-81A0-3D2A54ABE3F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783062FF-AEA2-4EC9-AB25-0A43706433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3C7E018B-A76E-45F5-883B-0E97D3F90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E980483-DD39-465C-8C5D-B19645426351}"/>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6" name="Нижний колонтитул 5">
            <a:extLst>
              <a:ext uri="{FF2B5EF4-FFF2-40B4-BE49-F238E27FC236}">
                <a16:creationId xmlns:a16="http://schemas.microsoft.com/office/drawing/2014/main" id="{8C3603BC-5547-416B-938A-DE70E6976F75}"/>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08FB26DF-2689-4907-8E90-D5AB71B28BF3}"/>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56813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2DAF51-8745-4215-83CF-778DC72B11B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4ED313DC-1576-47C0-897E-A0F0810D6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5C6A7202-4EC7-49A2-A99B-CDD3E81C3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F05CD8F-8072-4440-8BFC-E6D2CD24E162}"/>
              </a:ext>
            </a:extLst>
          </p:cNvPr>
          <p:cNvSpPr>
            <a:spLocks noGrp="1"/>
          </p:cNvSpPr>
          <p:nvPr>
            <p:ph type="dt" sz="half" idx="10"/>
          </p:nvPr>
        </p:nvSpPr>
        <p:spPr/>
        <p:txBody>
          <a:bodyPr/>
          <a:lstStyle/>
          <a:p>
            <a:fld id="{3EBAEDDA-CE6E-47B5-959E-AF439A89DAD0}" type="datetimeFigureOut">
              <a:rPr lang="uk-UA" smtClean="0"/>
              <a:t>09.10.2023</a:t>
            </a:fld>
            <a:endParaRPr lang="uk-UA"/>
          </a:p>
        </p:txBody>
      </p:sp>
      <p:sp>
        <p:nvSpPr>
          <p:cNvPr id="6" name="Нижний колонтитул 5">
            <a:extLst>
              <a:ext uri="{FF2B5EF4-FFF2-40B4-BE49-F238E27FC236}">
                <a16:creationId xmlns:a16="http://schemas.microsoft.com/office/drawing/2014/main" id="{86702C0F-07FD-4176-BCC3-DE7472E3E2B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53219253-09A8-4D86-8226-EE6E7B96CECD}"/>
              </a:ext>
            </a:extLst>
          </p:cNvPr>
          <p:cNvSpPr>
            <a:spLocks noGrp="1"/>
          </p:cNvSpPr>
          <p:nvPr>
            <p:ph type="sldNum" sz="quarter" idx="12"/>
          </p:nvPr>
        </p:nvSpPr>
        <p:spPr/>
        <p:txBody>
          <a:bodyPr/>
          <a:lstStyle/>
          <a:p>
            <a:fld id="{82E636CA-BB4B-4FED-B879-D5BF716FE215}" type="slidenum">
              <a:rPr lang="uk-UA" smtClean="0"/>
              <a:t>‹#›</a:t>
            </a:fld>
            <a:endParaRPr lang="uk-UA"/>
          </a:p>
        </p:txBody>
      </p:sp>
    </p:spTree>
    <p:extLst>
      <p:ext uri="{BB962C8B-B14F-4D97-AF65-F5344CB8AC3E}">
        <p14:creationId xmlns:p14="http://schemas.microsoft.com/office/powerpoint/2010/main" val="63092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0ADE3C-C7CB-4051-9717-FCCC1B06B1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1FD969F4-A114-4EC5-87D6-47E6616305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ACD7389-2D1F-4292-B210-B6F1A6F34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BAEDDA-CE6E-47B5-959E-AF439A89DAD0}" type="datetimeFigureOut">
              <a:rPr lang="uk-UA" smtClean="0"/>
              <a:t>09.10.2023</a:t>
            </a:fld>
            <a:endParaRPr lang="uk-UA"/>
          </a:p>
        </p:txBody>
      </p:sp>
      <p:sp>
        <p:nvSpPr>
          <p:cNvPr id="5" name="Нижний колонтитул 4">
            <a:extLst>
              <a:ext uri="{FF2B5EF4-FFF2-40B4-BE49-F238E27FC236}">
                <a16:creationId xmlns:a16="http://schemas.microsoft.com/office/drawing/2014/main" id="{4B5C2F57-69F6-42FF-8E8A-C404780068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A06B11E6-8BA1-4590-9D46-187D27589F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636CA-BB4B-4FED-B879-D5BF716FE215}" type="slidenum">
              <a:rPr lang="uk-UA" smtClean="0"/>
              <a:t>‹#›</a:t>
            </a:fld>
            <a:endParaRPr lang="uk-UA"/>
          </a:p>
        </p:txBody>
      </p:sp>
    </p:spTree>
    <p:extLst>
      <p:ext uri="{BB962C8B-B14F-4D97-AF65-F5344CB8AC3E}">
        <p14:creationId xmlns:p14="http://schemas.microsoft.com/office/powerpoint/2010/main" val="712241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BD4607-540A-42B2-863C-D7E1BD254497}"/>
              </a:ext>
            </a:extLst>
          </p:cNvPr>
          <p:cNvSpPr>
            <a:spLocks noGrp="1"/>
          </p:cNvSpPr>
          <p:nvPr>
            <p:ph type="ctrTitle"/>
          </p:nvPr>
        </p:nvSpPr>
        <p:spPr>
          <a:xfrm>
            <a:off x="1524000" y="233536"/>
            <a:ext cx="9304712" cy="2214562"/>
          </a:xfrm>
          <a:solidFill>
            <a:schemeClr val="tx2">
              <a:lumMod val="20000"/>
              <a:lumOff val="80000"/>
            </a:schemeClr>
          </a:solidFill>
        </p:spPr>
        <p:txBody>
          <a:bodyPr>
            <a:normAutofit fontScale="90000"/>
          </a:bodyPr>
          <a:lstStyle/>
          <a:p>
            <a:r>
              <a:rPr lang="ru-RU" sz="2800" b="1" dirty="0">
                <a:latin typeface="Times New Roman" panose="02020603050405020304" pitchFamily="18" charset="0"/>
                <a:cs typeface="Times New Roman" panose="02020603050405020304" pitchFamily="18" charset="0"/>
              </a:rPr>
              <a:t>ТЕМА 2. КРИМІНАЛЬНІ ПРАВОПОРУШЕННЯ ПРОТИ ОСНОВ НАЦІОНАЛЬНОЇ БЕЗПЕКИ УКРАЇНИ</a:t>
            </a:r>
            <a:br>
              <a:rPr lang="ru-RU" sz="2800" b="1" dirty="0">
                <a:latin typeface="Times New Roman" panose="02020603050405020304" pitchFamily="18" charset="0"/>
                <a:cs typeface="Times New Roman" panose="02020603050405020304" pitchFamily="18" charset="0"/>
              </a:rPr>
            </a:br>
            <a:br>
              <a:rPr lang="ru-RU" sz="2800" b="1" dirty="0">
                <a:latin typeface="Times New Roman" panose="02020603050405020304" pitchFamily="18" charset="0"/>
                <a:cs typeface="Times New Roman" panose="02020603050405020304" pitchFamily="18" charset="0"/>
              </a:rPr>
            </a:br>
            <a:br>
              <a:rPr lang="ru-RU" sz="2800" b="1" dirty="0">
                <a:latin typeface="Times New Roman" panose="02020603050405020304" pitchFamily="18" charset="0"/>
                <a:cs typeface="Times New Roman" panose="02020603050405020304" pitchFamily="18" charset="0"/>
              </a:rPr>
            </a:br>
            <a:endParaRPr lang="uk-UA" sz="2800" b="1"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11CE4CAE-69C2-4C45-B19E-DC8131E3CC40}"/>
              </a:ext>
            </a:extLst>
          </p:cNvPr>
          <p:cNvSpPr>
            <a:spLocks noGrp="1"/>
          </p:cNvSpPr>
          <p:nvPr>
            <p:ph type="subTitle" idx="1"/>
          </p:nvPr>
        </p:nvSpPr>
        <p:spPr>
          <a:xfrm>
            <a:off x="1524000" y="2454146"/>
            <a:ext cx="9304712" cy="3911513"/>
          </a:xfrm>
          <a:solidFill>
            <a:schemeClr val="accent4">
              <a:lumMod val="60000"/>
              <a:lumOff val="40000"/>
            </a:schemeClr>
          </a:solidFill>
        </p:spPr>
        <p:txBody>
          <a:bodyPr>
            <a:normAutofit fontScale="47500" lnSpcReduction="20000"/>
          </a:bodyPr>
          <a:lstStyle/>
          <a:p>
            <a:pPr>
              <a:lnSpc>
                <a:spcPct val="120000"/>
              </a:lnSpc>
              <a:spcBef>
                <a:spcPts val="0"/>
              </a:spcBef>
            </a:pPr>
            <a:r>
              <a:rPr lang="uk-UA" sz="5100" dirty="0">
                <a:latin typeface="Times New Roman" panose="02020603050405020304" pitchFamily="18" charset="0"/>
                <a:cs typeface="Times New Roman" panose="02020603050405020304" pitchFamily="18" charset="0"/>
              </a:rPr>
              <a:t>Зміст</a:t>
            </a:r>
          </a:p>
          <a:p>
            <a:pPr algn="l">
              <a:lnSpc>
                <a:spcPct val="120000"/>
              </a:lnSpc>
              <a:spcBef>
                <a:spcPts val="0"/>
              </a:spcBef>
            </a:pPr>
            <a:r>
              <a:rPr lang="uk-UA" sz="5100" dirty="0">
                <a:latin typeface="Times New Roman" panose="02020603050405020304" pitchFamily="18" charset="0"/>
                <a:cs typeface="Times New Roman" panose="02020603050405020304" pitchFamily="18" charset="0"/>
              </a:rPr>
              <a:t>	1. Загальна характеристика кримінальних правопорушень проти основ національної безпеки України.</a:t>
            </a:r>
          </a:p>
          <a:p>
            <a:pPr algn="l">
              <a:lnSpc>
                <a:spcPct val="120000"/>
              </a:lnSpc>
              <a:spcBef>
                <a:spcPts val="0"/>
              </a:spcBef>
            </a:pPr>
            <a:r>
              <a:rPr lang="uk-UA" sz="5100" dirty="0">
                <a:latin typeface="Times New Roman" panose="02020603050405020304" pitchFamily="18" charset="0"/>
                <a:cs typeface="Times New Roman" panose="02020603050405020304" pitchFamily="18" charset="0"/>
              </a:rPr>
              <a:t>	2. Кримінальні правопорушення проти конституційних основ національної безпеки України.</a:t>
            </a:r>
          </a:p>
          <a:p>
            <a:pPr algn="l">
              <a:lnSpc>
                <a:spcPct val="120000"/>
              </a:lnSpc>
              <a:spcBef>
                <a:spcPts val="0"/>
              </a:spcBef>
            </a:pPr>
            <a:r>
              <a:rPr lang="uk-UA" sz="5100" dirty="0">
                <a:latin typeface="Times New Roman" panose="02020603050405020304" pitchFamily="18" charset="0"/>
                <a:cs typeface="Times New Roman" panose="02020603050405020304" pitchFamily="18" charset="0"/>
              </a:rPr>
              <a:t>	3. Кримінальні правопорушення проти основ зовнішньої безпеки України.</a:t>
            </a:r>
          </a:p>
          <a:p>
            <a:pPr algn="l">
              <a:lnSpc>
                <a:spcPct val="120000"/>
              </a:lnSpc>
              <a:spcBef>
                <a:spcPts val="0"/>
              </a:spcBef>
            </a:pPr>
            <a:r>
              <a:rPr lang="uk-UA" sz="5100" dirty="0">
                <a:latin typeface="Times New Roman" panose="02020603050405020304" pitchFamily="18" charset="0"/>
                <a:cs typeface="Times New Roman" panose="02020603050405020304" pitchFamily="18" charset="0"/>
              </a:rPr>
              <a:t>	4. Кримінальні правопорушення проти основ внутрішньої безпеки України.</a:t>
            </a:r>
          </a:p>
          <a:p>
            <a:endParaRPr lang="uk-UA" dirty="0"/>
          </a:p>
        </p:txBody>
      </p:sp>
    </p:spTree>
    <p:extLst>
      <p:ext uri="{BB962C8B-B14F-4D97-AF65-F5344CB8AC3E}">
        <p14:creationId xmlns:p14="http://schemas.microsoft.com/office/powerpoint/2010/main" val="225230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EC1B23E-184E-4E52-AAF3-23219F5069A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58096" y="238897"/>
            <a:ext cx="9292281" cy="6211330"/>
          </a:xfrm>
          <a:prstGeom prst="rect">
            <a:avLst/>
          </a:prstGeom>
          <a:noFill/>
          <a:ln w="57150">
            <a:solidFill>
              <a:srgbClr val="FF0000"/>
            </a:solidFill>
          </a:ln>
        </p:spPr>
      </p:pic>
    </p:spTree>
    <p:extLst>
      <p:ext uri="{BB962C8B-B14F-4D97-AF65-F5344CB8AC3E}">
        <p14:creationId xmlns:p14="http://schemas.microsoft.com/office/powerpoint/2010/main" val="391810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BE550-B415-4472-B8EB-0B2FFBE07D44}"/>
              </a:ext>
            </a:extLst>
          </p:cNvPr>
          <p:cNvSpPr txBox="1"/>
          <p:nvPr/>
        </p:nvSpPr>
        <p:spPr>
          <a:xfrm>
            <a:off x="2850293" y="109321"/>
            <a:ext cx="6096000" cy="646331"/>
          </a:xfrm>
          <a:prstGeom prst="rect">
            <a:avLst/>
          </a:prstGeom>
          <a:solidFill>
            <a:schemeClr val="accent1">
              <a:lumMod val="60000"/>
              <a:lumOff val="40000"/>
            </a:schemeClr>
          </a:solidFill>
        </p:spPr>
        <p:txBody>
          <a:bodyPr wrap="square">
            <a:spAutoFit/>
          </a:bodyPr>
          <a:lstStyle/>
          <a:p>
            <a:pPr indent="457200"/>
            <a:r>
              <a:rPr lang="uk-UA" dirty="0"/>
              <a:t>1.	</a:t>
            </a:r>
            <a:r>
              <a:rPr lang="uk-UA" dirty="0">
                <a:latin typeface="Times New Roman" panose="02020603050405020304" pitchFamily="18" charset="0"/>
                <a:cs typeface="Times New Roman" panose="02020603050405020304" pitchFamily="18" charset="0"/>
              </a:rPr>
              <a:t>Загальна характеристика кримінальних правопорушень проти основ національної безпеки України.</a:t>
            </a:r>
          </a:p>
        </p:txBody>
      </p:sp>
      <p:sp>
        <p:nvSpPr>
          <p:cNvPr id="5" name="TextBox 4">
            <a:extLst>
              <a:ext uri="{FF2B5EF4-FFF2-40B4-BE49-F238E27FC236}">
                <a16:creationId xmlns:a16="http://schemas.microsoft.com/office/drawing/2014/main" id="{AB4C9B36-5223-4551-8327-BF626687C913}"/>
              </a:ext>
            </a:extLst>
          </p:cNvPr>
          <p:cNvSpPr txBox="1"/>
          <p:nvPr/>
        </p:nvSpPr>
        <p:spPr>
          <a:xfrm>
            <a:off x="1738184" y="755652"/>
            <a:ext cx="8929817" cy="1200329"/>
          </a:xfrm>
          <a:prstGeom prst="rect">
            <a:avLst/>
          </a:prstGeom>
          <a:solidFill>
            <a:srgbClr val="FFFF00"/>
          </a:solidFill>
        </p:spPr>
        <p:txBody>
          <a:bodyPr wrap="square">
            <a:spAutoFit/>
          </a:bodyPr>
          <a:lstStyle/>
          <a:p>
            <a:pPr indent="457200" algn="just"/>
            <a:r>
              <a:rPr lang="uk-UA" b="1" i="1" dirty="0">
                <a:latin typeface="Times New Roman" panose="02020603050405020304" pitchFamily="18" charset="0"/>
                <a:cs typeface="Times New Roman" panose="02020603050405020304" pitchFamily="18" charset="0"/>
              </a:rPr>
              <a:t>Під кримінальними правопорушеннями проти основ національної безпеки України</a:t>
            </a:r>
            <a:r>
              <a:rPr lang="uk-UA" b="1" dirty="0">
                <a:latin typeface="Times New Roman" panose="02020603050405020304" pitchFamily="18" charset="0"/>
                <a:cs typeface="Times New Roman" panose="02020603050405020304" pitchFamily="18" charset="0"/>
              </a:rPr>
              <a:t> розуміють передбачені кримінальним законом умисні суспільно небезпечні дії, які заподіюють шкоду або створюють загрозу заподіяння такої шкоди державному суверенітету, територіальній цілісності та конституційному ладу.</a:t>
            </a:r>
          </a:p>
        </p:txBody>
      </p:sp>
      <p:sp>
        <p:nvSpPr>
          <p:cNvPr id="7" name="TextBox 6">
            <a:extLst>
              <a:ext uri="{FF2B5EF4-FFF2-40B4-BE49-F238E27FC236}">
                <a16:creationId xmlns:a16="http://schemas.microsoft.com/office/drawing/2014/main" id="{2B2D769C-4943-44D7-A813-70DE05349850}"/>
              </a:ext>
            </a:extLst>
          </p:cNvPr>
          <p:cNvSpPr txBox="1"/>
          <p:nvPr/>
        </p:nvSpPr>
        <p:spPr>
          <a:xfrm>
            <a:off x="1293341" y="1947365"/>
            <a:ext cx="10173729" cy="4278094"/>
          </a:xfrm>
          <a:prstGeom prst="rect">
            <a:avLst/>
          </a:prstGeom>
          <a:solidFill>
            <a:schemeClr val="accent2"/>
          </a:solidFill>
        </p:spPr>
        <p:txBody>
          <a:bodyPr wrap="square">
            <a:spAutoFit/>
          </a:bodyPr>
          <a:lstStyle/>
          <a:p>
            <a:r>
              <a:rPr lang="uk-UA" sz="1700" dirty="0"/>
              <a:t>У відповідності до змін, що відбулись у КК України до КППОНБУ: </a:t>
            </a:r>
          </a:p>
          <a:p>
            <a:pPr marL="285750" indent="-285750">
              <a:buFont typeface="Wingdings" panose="05000000000000000000" pitchFamily="2" charset="2"/>
              <a:buChar char="q"/>
            </a:pPr>
            <a:r>
              <a:rPr lang="uk-UA" sz="1700" dirty="0"/>
              <a:t>дії, спрямовані на насильницьку зміну чи повалення конституційного ладу або на захоплення державної влади (ст. 109 КК), </a:t>
            </a:r>
          </a:p>
          <a:p>
            <a:pPr marL="285750" indent="-285750">
              <a:buFont typeface="Wingdings" panose="05000000000000000000" pitchFamily="2" charset="2"/>
              <a:buChar char="q"/>
            </a:pPr>
            <a:r>
              <a:rPr lang="uk-UA" sz="1700" dirty="0"/>
              <a:t>посягання на територіальну цілісність і недоторканність України (ст. 110 КК), </a:t>
            </a:r>
          </a:p>
          <a:p>
            <a:pPr marL="285750" indent="-285750">
              <a:buFont typeface="Wingdings" panose="05000000000000000000" pitchFamily="2" charset="2"/>
              <a:buChar char="q"/>
            </a:pPr>
            <a:r>
              <a:rPr lang="uk-UA" sz="1700" dirty="0"/>
              <a:t>фінансування дій, вчинених з метою насильницької зміни чи повалення конституційного ладу або захоплення державної влади, зміни меж території або державного кордону України (ст. 110-2  КК), </a:t>
            </a:r>
          </a:p>
          <a:p>
            <a:pPr marL="285750" indent="-285750">
              <a:buFont typeface="Wingdings" panose="05000000000000000000" pitchFamily="2" charset="2"/>
              <a:buChar char="q"/>
            </a:pPr>
            <a:r>
              <a:rPr lang="uk-UA" sz="1700" dirty="0"/>
              <a:t>державна зрада (ст. 111 КК),  </a:t>
            </a:r>
          </a:p>
          <a:p>
            <a:pPr marL="285750" indent="-285750">
              <a:buFont typeface="Wingdings" panose="05000000000000000000" pitchFamily="2" charset="2"/>
              <a:buChar char="q"/>
            </a:pPr>
            <a:r>
              <a:rPr lang="uk-UA" sz="1700" dirty="0"/>
              <a:t>колабораційна діяльність (ст. 111-1  КК), </a:t>
            </a:r>
          </a:p>
          <a:p>
            <a:pPr marL="285750" indent="-285750">
              <a:buFont typeface="Wingdings" panose="05000000000000000000" pitchFamily="2" charset="2"/>
              <a:buChar char="q"/>
            </a:pPr>
            <a:r>
              <a:rPr lang="uk-UA" sz="1700" dirty="0"/>
              <a:t>пособництво державі-агресору (ст. 111-2  КК), </a:t>
            </a:r>
          </a:p>
          <a:p>
            <a:pPr marL="285750" indent="-285750">
              <a:buFont typeface="Wingdings" panose="05000000000000000000" pitchFamily="2" charset="2"/>
              <a:buChar char="q"/>
            </a:pPr>
            <a:r>
              <a:rPr lang="uk-UA" sz="1700" dirty="0"/>
              <a:t>посягання на життя державного чи громадського діяча (ст. 112 КК), </a:t>
            </a:r>
          </a:p>
          <a:p>
            <a:pPr marL="285750" indent="-285750">
              <a:buFont typeface="Wingdings" panose="05000000000000000000" pitchFamily="2" charset="2"/>
              <a:buChar char="q"/>
            </a:pPr>
            <a:r>
              <a:rPr lang="uk-UA" sz="1700" dirty="0"/>
              <a:t>диверсія (ст.113 КК),  Шпигунство (ст. 114 КК), </a:t>
            </a:r>
          </a:p>
          <a:p>
            <a:pPr marL="285750" indent="-285750">
              <a:buFont typeface="Wingdings" panose="05000000000000000000" pitchFamily="2" charset="2"/>
              <a:buChar char="q"/>
            </a:pPr>
            <a:r>
              <a:rPr lang="uk-UA" sz="1700" dirty="0"/>
              <a:t>перешкоджання законній діяльності Збройних Сил України та інших військових формувань (ст. 114-1), </a:t>
            </a:r>
          </a:p>
          <a:p>
            <a:pPr marL="285750" indent="-285750">
              <a:buFont typeface="Wingdings" panose="05000000000000000000" pitchFamily="2" charset="2"/>
              <a:buChar char="q"/>
            </a:pPr>
            <a:r>
              <a:rPr lang="uk-UA" sz="1700" dirty="0"/>
              <a:t>несанкціоноване поширення інформації про направлення, переміщення зброї, озброєння та бойових припасів в Україну, рух, переміщення або розміщення Збройних Сил України чи інших утворених відповідно до законів України військових формувань, вчинене в умовах воєнного або надзвичайного стану (ст. 114-2). </a:t>
            </a:r>
          </a:p>
        </p:txBody>
      </p:sp>
    </p:spTree>
    <p:extLst>
      <p:ext uri="{BB962C8B-B14F-4D97-AF65-F5344CB8AC3E}">
        <p14:creationId xmlns:p14="http://schemas.microsoft.com/office/powerpoint/2010/main" val="280270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236894-6A78-408E-81D7-2072A87C6DE4}"/>
              </a:ext>
            </a:extLst>
          </p:cNvPr>
          <p:cNvSpPr txBox="1"/>
          <p:nvPr/>
        </p:nvSpPr>
        <p:spPr>
          <a:xfrm>
            <a:off x="1709351" y="696591"/>
            <a:ext cx="8773297" cy="5324535"/>
          </a:xfrm>
          <a:prstGeom prst="rect">
            <a:avLst/>
          </a:prstGeom>
          <a:solidFill>
            <a:schemeClr val="accent4">
              <a:lumMod val="60000"/>
              <a:lumOff val="40000"/>
            </a:schemeClr>
          </a:solidFill>
        </p:spPr>
        <p:txBody>
          <a:bodyPr wrap="square">
            <a:spAutoFit/>
          </a:bodyPr>
          <a:lstStyle/>
          <a:p>
            <a:pPr indent="450215" algn="just" fontAlgn="auto">
              <a:tabLst>
                <a:tab pos="3111500" algn="l"/>
              </a:tabLst>
            </a:pPr>
            <a:r>
              <a:rPr lang="uk-UA" sz="2000" dirty="0">
                <a:effectLst/>
                <a:latin typeface="Times New Roman" panose="02020603050405020304" pitchFamily="18" charset="0"/>
                <a:ea typeface="Calibri" panose="020F0502020204030204" pitchFamily="34" charset="0"/>
              </a:rPr>
              <a:t>Ознаками </a:t>
            </a:r>
            <a:r>
              <a:rPr lang="uk-UA" sz="2000" b="1" i="1" dirty="0">
                <a:effectLst/>
                <a:latin typeface="Times New Roman" panose="02020603050405020304" pitchFamily="18" charset="0"/>
                <a:ea typeface="Calibri" panose="020F0502020204030204" pitchFamily="34" charset="0"/>
              </a:rPr>
              <a:t>родового об’єкту</a:t>
            </a:r>
            <a:r>
              <a:rPr lang="uk-UA" sz="2000" i="1" dirty="0">
                <a:effectLst/>
                <a:latin typeface="Times New Roman" panose="02020603050405020304" pitchFamily="18" charset="0"/>
                <a:ea typeface="Calibri" panose="020F0502020204030204" pitchFamily="34" charset="0"/>
              </a:rPr>
              <a:t> </a:t>
            </a:r>
            <a:r>
              <a:rPr lang="uk-UA" sz="2000" dirty="0">
                <a:effectLst/>
                <a:latin typeface="Times New Roman" panose="02020603050405020304" pitchFamily="18" charset="0"/>
                <a:ea typeface="Calibri" panose="020F0502020204030204" pitchFamily="34" charset="0"/>
              </a:rPr>
              <a:t>кримінальних правопорушень проти основ національної безпеки України є </a:t>
            </a:r>
            <a:r>
              <a:rPr lang="uk-UA" sz="2000" b="1" i="1" dirty="0">
                <a:effectLst/>
                <a:latin typeface="Times New Roman" panose="02020603050405020304" pitchFamily="18" charset="0"/>
                <a:ea typeface="Calibri" panose="020F0502020204030204" pitchFamily="34" charset="0"/>
              </a:rPr>
              <a:t>суспільні відносини з охорони основ національної безпеки, на які посягає певна група кримінальних правопорушень, у сфері конституційного ладу, територіальної цілісності та недоторканності, державного суверенітету, обороноздатності, зовнішньої та внутрішньої безпеки, політичних та економічних основ.</a:t>
            </a:r>
            <a:endParaRPr lang="ru-RU" sz="2000" b="1" i="1" dirty="0">
              <a:effectLst/>
              <a:latin typeface="Arial" panose="020B0604020202020204" pitchFamily="34" charset="0"/>
              <a:ea typeface="Calibri" panose="020F0502020204030204" pitchFamily="34" charset="0"/>
            </a:endParaRPr>
          </a:p>
          <a:p>
            <a:pPr indent="450215" algn="just" fontAlgn="auto">
              <a:tabLst>
                <a:tab pos="3111500" algn="l"/>
              </a:tabLst>
            </a:pPr>
            <a:endParaRPr lang="uk-UA" sz="2000" b="1" dirty="0">
              <a:effectLst/>
              <a:latin typeface="Times New Roman" panose="02020603050405020304" pitchFamily="18" charset="0"/>
              <a:ea typeface="Calibri" panose="020F0502020204030204" pitchFamily="34" charset="0"/>
            </a:endParaRPr>
          </a:p>
          <a:p>
            <a:pPr indent="450215" algn="just" fontAlgn="auto">
              <a:tabLst>
                <a:tab pos="3111500" algn="l"/>
              </a:tabLst>
            </a:pPr>
            <a:r>
              <a:rPr lang="uk-UA" sz="2000" b="1" i="1" dirty="0">
                <a:effectLst/>
                <a:latin typeface="Times New Roman" panose="02020603050405020304" pitchFamily="18" charset="0"/>
                <a:ea typeface="Calibri" panose="020F0502020204030204" pitchFamily="34" charset="0"/>
              </a:rPr>
              <a:t>Безпосереднім об’єктом</a:t>
            </a:r>
            <a:r>
              <a:rPr lang="uk-UA" sz="2000" dirty="0">
                <a:effectLst/>
                <a:latin typeface="Times New Roman" panose="02020603050405020304" pitchFamily="18" charset="0"/>
                <a:ea typeface="Calibri" panose="020F0502020204030204" pitchFamily="34" charset="0"/>
              </a:rPr>
              <a:t> кожного окремого кримінального правопорушення є </a:t>
            </a:r>
            <a:r>
              <a:rPr lang="uk-UA" sz="2000" b="1" i="1" dirty="0">
                <a:effectLst/>
                <a:latin typeface="Times New Roman" panose="02020603050405020304" pitchFamily="18" charset="0"/>
                <a:ea typeface="Calibri" panose="020F0502020204030204" pitchFamily="34" charset="0"/>
              </a:rPr>
              <a:t>конкретні суспільні відносини, на які посягають конкретні кримінально протиправні дії, що порушують національну безпеку у тій чи іншій її сфері.</a:t>
            </a:r>
          </a:p>
          <a:p>
            <a:pPr indent="450215" algn="just" fontAlgn="auto">
              <a:tabLst>
                <a:tab pos="3111500" algn="l"/>
              </a:tabLst>
            </a:pPr>
            <a:endParaRPr lang="ru-RU" sz="2000" b="1" i="1" dirty="0">
              <a:effectLst/>
              <a:latin typeface="Arial" panose="020B0604020202020204" pitchFamily="34" charset="0"/>
              <a:ea typeface="Calibri" panose="020F0502020204030204" pitchFamily="34" charset="0"/>
            </a:endParaRPr>
          </a:p>
          <a:p>
            <a:pPr indent="450215" algn="just" fontAlgn="auto">
              <a:tabLst>
                <a:tab pos="3111500" algn="l"/>
              </a:tabLst>
            </a:pPr>
            <a:r>
              <a:rPr lang="uk-UA" sz="2000" dirty="0">
                <a:effectLst/>
                <a:latin typeface="Times New Roman" panose="02020603050405020304" pitchFamily="18" charset="0"/>
                <a:ea typeface="Calibri" panose="020F0502020204030204" pitchFamily="34" charset="0"/>
              </a:rPr>
              <a:t>Окремі статті І розділу КК України прямо вказують на </a:t>
            </a:r>
            <a:r>
              <a:rPr lang="uk-UA" sz="2000" b="1" i="1" dirty="0">
                <a:effectLst/>
                <a:latin typeface="Times New Roman" panose="02020603050405020304" pitchFamily="18" charset="0"/>
                <a:ea typeface="Calibri" panose="020F0502020204030204" pitchFamily="34" charset="0"/>
              </a:rPr>
              <a:t>предмет кримінального правопорушення</a:t>
            </a:r>
            <a:r>
              <a:rPr lang="uk-UA" sz="2000" dirty="0">
                <a:effectLst/>
                <a:latin typeface="Times New Roman" panose="02020603050405020304" pitchFamily="18" charset="0"/>
                <a:ea typeface="Calibri" panose="020F0502020204030204" pitchFamily="34" charset="0"/>
              </a:rPr>
              <a:t>. Закон визнає</a:t>
            </a:r>
            <a:r>
              <a:rPr lang="uk-UA" sz="2000" b="1" i="1" dirty="0">
                <a:effectLst/>
                <a:latin typeface="Times New Roman" panose="02020603050405020304" pitchFamily="18" charset="0"/>
                <a:ea typeface="Calibri" panose="020F0502020204030204" pitchFamily="34" charset="0"/>
              </a:rPr>
              <a:t> предметом</a:t>
            </a:r>
            <a:r>
              <a:rPr lang="uk-UA" sz="2000" dirty="0">
                <a:effectLst/>
                <a:latin typeface="Times New Roman" panose="02020603050405020304" pitchFamily="18" charset="0"/>
                <a:ea typeface="Calibri" panose="020F0502020204030204" pitchFamily="34" charset="0"/>
              </a:rPr>
              <a:t>, наприклад, відомості, що становлять державну таємницю (ч. 1 ст. 111, ч. 1 ст. 114 КК України), а також об’єкти, які мають важливе народногосподарське або оборонне значення (ст. 113 КК України) тощо.</a:t>
            </a:r>
            <a:endParaRPr lang="ru-RU" sz="200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62602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C8A119-0917-4AE8-976D-FA16A6E99AE8}"/>
              </a:ext>
            </a:extLst>
          </p:cNvPr>
          <p:cNvSpPr txBox="1"/>
          <p:nvPr/>
        </p:nvSpPr>
        <p:spPr>
          <a:xfrm>
            <a:off x="1820562" y="292006"/>
            <a:ext cx="8872152" cy="3170099"/>
          </a:xfrm>
          <a:prstGeom prst="rect">
            <a:avLst/>
          </a:prstGeom>
          <a:solidFill>
            <a:schemeClr val="accent4">
              <a:lumMod val="75000"/>
            </a:schemeClr>
          </a:solidFill>
        </p:spPr>
        <p:txBody>
          <a:bodyPr wrap="square">
            <a:spAutoFit/>
          </a:bodyPr>
          <a:lstStyle/>
          <a:p>
            <a:pPr indent="450215" algn="just">
              <a:tabLst>
                <a:tab pos="3111500" algn="l"/>
              </a:tabLst>
            </a:pPr>
            <a:r>
              <a:rPr lang="uk-UA" sz="2000" dirty="0">
                <a:latin typeface="Times New Roman" panose="02020603050405020304" pitchFamily="18" charset="0"/>
                <a:ea typeface="Calibri" panose="020F0502020204030204" pitchFamily="34" charset="0"/>
              </a:rPr>
              <a:t>З </a:t>
            </a:r>
            <a:r>
              <a:rPr lang="uk-UA" sz="2000" b="1" i="1" dirty="0">
                <a:latin typeface="Times New Roman" panose="02020603050405020304" pitchFamily="18" charset="0"/>
                <a:ea typeface="Calibri" panose="020F0502020204030204" pitchFamily="34" charset="0"/>
              </a:rPr>
              <a:t>об’єктивної сторони </a:t>
            </a:r>
            <a:r>
              <a:rPr lang="uk-UA" sz="2000" dirty="0">
                <a:latin typeface="Times New Roman" panose="02020603050405020304" pitchFamily="18" charset="0"/>
                <a:ea typeface="Calibri" panose="020F0502020204030204" pitchFamily="34" charset="0"/>
              </a:rPr>
              <a:t>кримінальні правопорушення проти основ національної безпеки України вчиняються шляхом активної поведінки, тобто дії (переважна більшість кримінальних правопорушень І розділу КК України) або бездіяльності. При цьому законодавець конструює більшість із цих складів кримінальних правопорушень як склади без ознак наслідків, тому кримінально протиправні діяння вважаються закінченими з моменту вчинення самого діяння незалежно від настання фактичної шкоди (наприклад, державна зрада, шпигунство). Деякі із складів кримінальних правопорушень конструюються як усічені, оскільки момент їх закінчення переноситься на попередні стадії вчинення, тобто на момент готування чи замаху. </a:t>
            </a:r>
          </a:p>
        </p:txBody>
      </p:sp>
      <p:sp>
        <p:nvSpPr>
          <p:cNvPr id="5" name="TextBox 4">
            <a:extLst>
              <a:ext uri="{FF2B5EF4-FFF2-40B4-BE49-F238E27FC236}">
                <a16:creationId xmlns:a16="http://schemas.microsoft.com/office/drawing/2014/main" id="{2AF2AB18-92BF-4846-83F4-4D223749A7E3}"/>
              </a:ext>
            </a:extLst>
          </p:cNvPr>
          <p:cNvSpPr txBox="1"/>
          <p:nvPr/>
        </p:nvSpPr>
        <p:spPr>
          <a:xfrm>
            <a:off x="1820562" y="3777727"/>
            <a:ext cx="8872152" cy="2246769"/>
          </a:xfrm>
          <a:prstGeom prst="rect">
            <a:avLst/>
          </a:prstGeom>
          <a:solidFill>
            <a:schemeClr val="accent6">
              <a:lumMod val="60000"/>
              <a:lumOff val="40000"/>
            </a:schemeClr>
          </a:solidFill>
        </p:spPr>
        <p:txBody>
          <a:bodyPr wrap="square">
            <a:spAutoFit/>
          </a:bodyPr>
          <a:lstStyle/>
          <a:p>
            <a:pPr indent="457200"/>
            <a:r>
              <a:rPr lang="uk-UA" sz="2000" b="1" i="1" dirty="0">
                <a:latin typeface="Times New Roman" panose="02020603050405020304" pitchFamily="18" charset="0"/>
                <a:ea typeface="Calibri" panose="020F0502020204030204" pitchFamily="34" charset="0"/>
              </a:rPr>
              <a:t>Суб’єктом</a:t>
            </a:r>
            <a:r>
              <a:rPr lang="uk-UA" sz="2000" dirty="0">
                <a:latin typeface="Times New Roman" panose="02020603050405020304" pitchFamily="18" charset="0"/>
                <a:ea typeface="Calibri" panose="020F0502020204030204" pitchFamily="34" charset="0"/>
              </a:rPr>
              <a:t> кримінальних правопорушень, передбачених статтями 109, 110, 110-2, 111, 114 і 114-1 КК України, є особа, яка на момент вчинення злочину досягла 16-річного віку, а кримінальних правопорушень, передбачених статтями 112 та 113 КК України, – яка досягла 14-річного віку. При цьому статті 111 та 114 КК України містять ознаки спеціального суб’єкта злочину: відповідно до статті 111 КК України це громадянин України, а за ст. 114 КК України – іноземець або особа без громадянства.</a:t>
            </a:r>
          </a:p>
        </p:txBody>
      </p:sp>
    </p:spTree>
    <p:extLst>
      <p:ext uri="{BB962C8B-B14F-4D97-AF65-F5344CB8AC3E}">
        <p14:creationId xmlns:p14="http://schemas.microsoft.com/office/powerpoint/2010/main" val="101029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2AD93F-2ADE-4E03-A4CB-BD88101E39EC}"/>
              </a:ext>
            </a:extLst>
          </p:cNvPr>
          <p:cNvSpPr txBox="1"/>
          <p:nvPr/>
        </p:nvSpPr>
        <p:spPr>
          <a:xfrm>
            <a:off x="1692875" y="301879"/>
            <a:ext cx="8806249" cy="5324535"/>
          </a:xfrm>
          <a:prstGeom prst="rect">
            <a:avLst/>
          </a:prstGeom>
          <a:solidFill>
            <a:schemeClr val="accent3"/>
          </a:solidFill>
        </p:spPr>
        <p:txBody>
          <a:bodyPr wrap="square">
            <a:spAutoFit/>
          </a:bodyPr>
          <a:lstStyle/>
          <a:p>
            <a:pPr indent="457200" algn="just"/>
            <a:r>
              <a:rPr lang="uk-UA" sz="2000" dirty="0">
                <a:latin typeface="Times New Roman" panose="02020603050405020304" pitchFamily="18" charset="0"/>
                <a:ea typeface="Calibri" panose="020F0502020204030204" pitchFamily="34" charset="0"/>
              </a:rPr>
              <a:t>Із </a:t>
            </a:r>
            <a:r>
              <a:rPr lang="uk-UA" sz="2000" b="1" i="1" dirty="0">
                <a:latin typeface="Times New Roman" panose="02020603050405020304" pitchFamily="18" charset="0"/>
                <a:ea typeface="Calibri" panose="020F0502020204030204" pitchFamily="34" charset="0"/>
              </a:rPr>
              <a:t>суб’єктивної сторони </a:t>
            </a:r>
            <a:r>
              <a:rPr lang="uk-UA" sz="2000" dirty="0">
                <a:latin typeface="Times New Roman" panose="02020603050405020304" pitchFamily="18" charset="0"/>
                <a:ea typeface="Calibri" panose="020F0502020204030204" pitchFamily="34" charset="0"/>
              </a:rPr>
              <a:t>розглядувані кримінальні правопорушення вчиняються умисно і, як правило, з прямим умислом, за якого особа бажає заподіяти шкоду основам національної безпеки України.</a:t>
            </a:r>
          </a:p>
          <a:p>
            <a:pPr indent="457200" algn="just"/>
            <a:endParaRPr lang="uk-UA" sz="2000" dirty="0">
              <a:latin typeface="Times New Roman" panose="02020603050405020304" pitchFamily="18" charset="0"/>
              <a:ea typeface="Calibri" panose="020F0502020204030204" pitchFamily="34" charset="0"/>
            </a:endParaRPr>
          </a:p>
          <a:p>
            <a:pPr indent="457200" algn="just"/>
            <a:r>
              <a:rPr lang="uk-UA" sz="2000" dirty="0">
                <a:latin typeface="Times New Roman" panose="02020603050405020304" pitchFamily="18" charset="0"/>
                <a:ea typeface="Calibri" panose="020F0502020204030204" pitchFamily="34" charset="0"/>
              </a:rPr>
              <a:t>У диспозиціях окремих статей зміст суб’єктивної сторони кримінального правопорушення охоплює такі її складові, як </a:t>
            </a:r>
            <a:r>
              <a:rPr lang="uk-UA" sz="2000" b="1" i="1" dirty="0">
                <a:latin typeface="Times New Roman" panose="02020603050405020304" pitchFamily="18" charset="0"/>
                <a:ea typeface="Calibri" panose="020F0502020204030204" pitchFamily="34" charset="0"/>
              </a:rPr>
              <a:t>мотив і мета,</a:t>
            </a:r>
            <a:r>
              <a:rPr lang="uk-UA" sz="2000" dirty="0">
                <a:latin typeface="Times New Roman" panose="02020603050405020304" pitchFamily="18" charset="0"/>
                <a:ea typeface="Calibri" panose="020F0502020204030204" pitchFamily="34" charset="0"/>
              </a:rPr>
              <a:t> які є обов’язковими ознаками суб’єктивної сторони конкретного кримінального правопорушення. Мету кримінального правопорушення безпосередньо вказано в таких нормах: ч. 2 ст. 110-2 КК України (Фінансування дій, вчинених з метою насильницької зміни чи повалення конституційного ладу або захоплення державної влади); ч. 3 ст. 111-1   (здійснення громадянином України пропаганди у закладах освіти незалежно від типів та форм власності з метою сприяння здійсненню збройної агресії проти України, встановленню та утвердженню тимчасової окупації частини території України, уникненню відповідальності за здійснення державою-агресором збройної агресії проти України, а також дії громадян України, спрямовані на впровадження стандартів освіти держави-агресора у закладах освіти), тощо. </a:t>
            </a:r>
          </a:p>
        </p:txBody>
      </p:sp>
    </p:spTree>
    <p:extLst>
      <p:ext uri="{BB962C8B-B14F-4D97-AF65-F5344CB8AC3E}">
        <p14:creationId xmlns:p14="http://schemas.microsoft.com/office/powerpoint/2010/main" val="80908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DBBAF3-EF08-4E30-8B08-1B80F497226E}"/>
              </a:ext>
            </a:extLst>
          </p:cNvPr>
          <p:cNvSpPr txBox="1"/>
          <p:nvPr/>
        </p:nvSpPr>
        <p:spPr>
          <a:xfrm>
            <a:off x="2001794" y="1461351"/>
            <a:ext cx="8583827" cy="3693319"/>
          </a:xfrm>
          <a:prstGeom prst="rect">
            <a:avLst/>
          </a:prstGeom>
          <a:solidFill>
            <a:srgbClr val="FFFF00"/>
          </a:solidFill>
        </p:spPr>
        <p:txBody>
          <a:bodyPr wrap="square">
            <a:spAutoFit/>
          </a:bodyPr>
          <a:lstStyle/>
          <a:p>
            <a:pPr indent="457200" algn="just"/>
            <a:r>
              <a:rPr lang="uk-UA" sz="2400" b="1" dirty="0">
                <a:latin typeface="Times New Roman" panose="02020603050405020304" pitchFamily="18" charset="0"/>
                <a:cs typeface="Times New Roman" panose="02020603050405020304" pitchFamily="18" charset="0"/>
              </a:rPr>
              <a:t>Щодо </a:t>
            </a:r>
            <a:r>
              <a:rPr lang="uk-UA" sz="2400" b="1" i="1" dirty="0">
                <a:latin typeface="Times New Roman" panose="02020603050405020304" pitchFamily="18" charset="0"/>
                <a:cs typeface="Times New Roman" panose="02020603050405020304" pitchFamily="18" charset="0"/>
              </a:rPr>
              <a:t>класифікації</a:t>
            </a:r>
            <a:r>
              <a:rPr lang="uk-UA" sz="2400" b="1" dirty="0">
                <a:latin typeface="Times New Roman" panose="02020603050405020304" pitchFamily="18" charset="0"/>
                <a:cs typeface="Times New Roman" panose="02020603050405020304" pitchFamily="18" charset="0"/>
              </a:rPr>
              <a:t> розглядуваних кримінальних правопорушень, оптимальним можна вважати поділ їх на такі три види: </a:t>
            </a:r>
          </a:p>
          <a:p>
            <a:pPr indent="457200" algn="just">
              <a:buAutoNum type="arabicParenR"/>
            </a:pPr>
            <a:r>
              <a:rPr lang="uk-UA" sz="2400" b="1" i="1" dirty="0">
                <a:latin typeface="Times New Roman" panose="02020603050405020304" pitchFamily="18" charset="0"/>
                <a:cs typeface="Times New Roman" panose="02020603050405020304" pitchFamily="18" charset="0"/>
              </a:rPr>
              <a:t>кримінальні правопорушення проти конституційних основ національної безпеки  (ст.ст. 109, 101, 110-2, 112 КК); </a:t>
            </a:r>
          </a:p>
          <a:p>
            <a:pPr indent="457200" algn="just">
              <a:buAutoNum type="arabicParenR"/>
            </a:pPr>
            <a:r>
              <a:rPr lang="uk-UA" sz="2400" b="1" i="1" dirty="0">
                <a:latin typeface="Times New Roman" panose="02020603050405020304" pitchFamily="18" charset="0"/>
                <a:cs typeface="Times New Roman" panose="02020603050405020304" pitchFamily="18" charset="0"/>
              </a:rPr>
              <a:t>кримінальні правопорушення проти основ зовнішньої безпеки (ст.ст. 111, 111-1,114 КК); </a:t>
            </a:r>
          </a:p>
          <a:p>
            <a:pPr indent="457200" algn="just">
              <a:buAutoNum type="arabicParenR"/>
            </a:pPr>
            <a:r>
              <a:rPr lang="uk-UA" sz="2400" b="1" i="1" dirty="0">
                <a:latin typeface="Times New Roman" panose="02020603050405020304" pitchFamily="18" charset="0"/>
                <a:cs typeface="Times New Roman" panose="02020603050405020304" pitchFamily="18" charset="0"/>
              </a:rPr>
              <a:t>кримінальні правопорушення проти основ внутрішньої безпеки України (ст.ст. 113, 114-1, 114-2.</a:t>
            </a:r>
          </a:p>
          <a:p>
            <a:endParaRPr lang="uk-UA" dirty="0"/>
          </a:p>
        </p:txBody>
      </p:sp>
    </p:spTree>
    <p:extLst>
      <p:ext uri="{BB962C8B-B14F-4D97-AF65-F5344CB8AC3E}">
        <p14:creationId xmlns:p14="http://schemas.microsoft.com/office/powerpoint/2010/main" val="268509061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855</Words>
  <Application>Microsoft Office PowerPoint</Application>
  <PresentationFormat>Широкоэкранный</PresentationFormat>
  <Paragraphs>33</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Calibri Light</vt:lpstr>
      <vt:lpstr>Times New Roman</vt:lpstr>
      <vt:lpstr>Wingdings</vt:lpstr>
      <vt:lpstr>Тема Office</vt:lpstr>
      <vt:lpstr>ТЕМА 2. КРИМІНАЛЬНІ ПРАВОПОРУШЕННЯ ПРОТИ ОСНОВ НАЦІОНАЛЬНОЇ БЕЗПЕКИ УКРАЇНИ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ЗЛОЧИНИ ПРОТИ ОСНОВ НАЦІОНАЛЬНОЇ БЕЗПЕКИ УКРАЇНИ   </dc:title>
  <dc:creator>Володимир Петров</dc:creator>
  <cp:lastModifiedBy>Володимир Петров</cp:lastModifiedBy>
  <cp:revision>3</cp:revision>
  <dcterms:created xsi:type="dcterms:W3CDTF">2023-10-08T21:19:42Z</dcterms:created>
  <dcterms:modified xsi:type="dcterms:W3CDTF">2023-10-08T22:23:47Z</dcterms:modified>
</cp:coreProperties>
</file>