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1"/>
  </p:notesMasterIdLst>
  <p:sldIdLst>
    <p:sldId id="256" r:id="rId2"/>
    <p:sldId id="393" r:id="rId3"/>
    <p:sldId id="359" r:id="rId4"/>
    <p:sldId id="360" r:id="rId5"/>
    <p:sldId id="361" r:id="rId6"/>
    <p:sldId id="362" r:id="rId7"/>
    <p:sldId id="363" r:id="rId8"/>
    <p:sldId id="385" r:id="rId9"/>
    <p:sldId id="364" r:id="rId10"/>
    <p:sldId id="365" r:id="rId11"/>
    <p:sldId id="366" r:id="rId12"/>
    <p:sldId id="367" r:id="rId13"/>
    <p:sldId id="386" r:id="rId14"/>
    <p:sldId id="387" r:id="rId15"/>
    <p:sldId id="388" r:id="rId16"/>
    <p:sldId id="389" r:id="rId17"/>
    <p:sldId id="390" r:id="rId18"/>
    <p:sldId id="391" r:id="rId19"/>
    <p:sldId id="392" r:id="rId20"/>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604" autoAdjust="0"/>
    <p:restoredTop sz="94654"/>
  </p:normalViewPr>
  <p:slideViewPr>
    <p:cSldViewPr>
      <p:cViewPr varScale="1">
        <p:scale>
          <a:sx n="89" d="100"/>
          <a:sy n="89" d="100"/>
        </p:scale>
        <p:origin x="1469"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a16="http://schemas.microsoft.com/office/drawing/2014/main" id="{1416C896-4CC5-432F-98C1-DB5F7BFFD54F}"/>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uk-UA"/>
          </a:p>
        </p:txBody>
      </p:sp>
      <p:sp>
        <p:nvSpPr>
          <p:cNvPr id="3" name="Дата 2">
            <a:extLst>
              <a:ext uri="{FF2B5EF4-FFF2-40B4-BE49-F238E27FC236}">
                <a16:creationId xmlns:a16="http://schemas.microsoft.com/office/drawing/2014/main" id="{959A0E1B-2FDB-40BD-BDF4-7E67A18B04C6}"/>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0F8564E-F512-46EB-9781-160195E0C364}" type="datetimeFigureOut">
              <a:rPr lang="uk-UA"/>
              <a:pPr>
                <a:defRPr/>
              </a:pPr>
              <a:t>01.11.2023</a:t>
            </a:fld>
            <a:endParaRPr lang="uk-UA"/>
          </a:p>
        </p:txBody>
      </p:sp>
      <p:sp>
        <p:nvSpPr>
          <p:cNvPr id="4" name="Образ слайда 3">
            <a:extLst>
              <a:ext uri="{FF2B5EF4-FFF2-40B4-BE49-F238E27FC236}">
                <a16:creationId xmlns:a16="http://schemas.microsoft.com/office/drawing/2014/main" id="{74ECCD91-A5C8-499C-977C-D847552142CA}"/>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uk-UA" noProof="0"/>
          </a:p>
        </p:txBody>
      </p:sp>
      <p:sp>
        <p:nvSpPr>
          <p:cNvPr id="5" name="Заметки 4">
            <a:extLst>
              <a:ext uri="{FF2B5EF4-FFF2-40B4-BE49-F238E27FC236}">
                <a16:creationId xmlns:a16="http://schemas.microsoft.com/office/drawing/2014/main" id="{80BBD601-F66A-470A-B554-21B5832BE809}"/>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endParaRPr lang="uk-UA" noProof="0"/>
          </a:p>
        </p:txBody>
      </p:sp>
      <p:sp>
        <p:nvSpPr>
          <p:cNvPr id="6" name="Нижний колонтитул 5">
            <a:extLst>
              <a:ext uri="{FF2B5EF4-FFF2-40B4-BE49-F238E27FC236}">
                <a16:creationId xmlns:a16="http://schemas.microsoft.com/office/drawing/2014/main" id="{D3A4CC35-2DE2-4DFD-8370-FB6C0B2F3327}"/>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uk-UA"/>
          </a:p>
        </p:txBody>
      </p:sp>
      <p:sp>
        <p:nvSpPr>
          <p:cNvPr id="7" name="Номер слайда 6">
            <a:extLst>
              <a:ext uri="{FF2B5EF4-FFF2-40B4-BE49-F238E27FC236}">
                <a16:creationId xmlns:a16="http://schemas.microsoft.com/office/drawing/2014/main" id="{1AD3BEA2-062F-44B6-A6AE-E311957A027B}"/>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E656AD66-8FF5-428D-893F-5B272EFEEA00}" type="slidenum">
              <a:rPr lang="uk-UA" altLang="ru-RU"/>
              <a:pPr/>
              <a:t>‹#›</a:t>
            </a:fld>
            <a:endParaRPr lang="uk-UA" alt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ru-RU"/>
              <a:t>Образец заголовка</a:t>
            </a:r>
            <a:endParaRPr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a:t>Образец подзаголовка</a:t>
            </a:r>
            <a:endParaRPr lang="en-US"/>
          </a:p>
        </p:txBody>
      </p:sp>
      <p:sp>
        <p:nvSpPr>
          <p:cNvPr id="4" name="Дата 29">
            <a:extLst>
              <a:ext uri="{FF2B5EF4-FFF2-40B4-BE49-F238E27FC236}">
                <a16:creationId xmlns:a16="http://schemas.microsoft.com/office/drawing/2014/main" id="{1034E5FA-4C6C-4D79-BFE9-0DC867D99F8C}"/>
              </a:ext>
            </a:extLst>
          </p:cNvPr>
          <p:cNvSpPr>
            <a:spLocks noGrp="1"/>
          </p:cNvSpPr>
          <p:nvPr>
            <p:ph type="dt" sz="half" idx="10"/>
          </p:nvPr>
        </p:nvSpPr>
        <p:spPr/>
        <p:txBody>
          <a:bodyPr/>
          <a:lstStyle>
            <a:lvl1pPr>
              <a:defRPr/>
            </a:lvl1pPr>
          </a:lstStyle>
          <a:p>
            <a:pPr>
              <a:defRPr/>
            </a:pPr>
            <a:fld id="{23CAA1CE-ED51-4B2E-9364-B12078E3EEFC}" type="datetimeFigureOut">
              <a:rPr lang="ru-RU"/>
              <a:pPr>
                <a:defRPr/>
              </a:pPr>
              <a:t>01.11.2023</a:t>
            </a:fld>
            <a:endParaRPr lang="ru-RU"/>
          </a:p>
        </p:txBody>
      </p:sp>
      <p:sp>
        <p:nvSpPr>
          <p:cNvPr id="5" name="Нижний колонтитул 18">
            <a:extLst>
              <a:ext uri="{FF2B5EF4-FFF2-40B4-BE49-F238E27FC236}">
                <a16:creationId xmlns:a16="http://schemas.microsoft.com/office/drawing/2014/main" id="{FD9CCB5E-71E7-4CBE-BD4D-4B24DF289600}"/>
              </a:ext>
            </a:extLst>
          </p:cNvPr>
          <p:cNvSpPr>
            <a:spLocks noGrp="1"/>
          </p:cNvSpPr>
          <p:nvPr>
            <p:ph type="ftr" sz="quarter" idx="11"/>
          </p:nvPr>
        </p:nvSpPr>
        <p:spPr/>
        <p:txBody>
          <a:bodyPr/>
          <a:lstStyle>
            <a:lvl1pPr>
              <a:defRPr/>
            </a:lvl1pPr>
          </a:lstStyle>
          <a:p>
            <a:pPr>
              <a:defRPr/>
            </a:pPr>
            <a:endParaRPr lang="ru-RU"/>
          </a:p>
        </p:txBody>
      </p:sp>
      <p:sp>
        <p:nvSpPr>
          <p:cNvPr id="6" name="Номер слайда 26">
            <a:extLst>
              <a:ext uri="{FF2B5EF4-FFF2-40B4-BE49-F238E27FC236}">
                <a16:creationId xmlns:a16="http://schemas.microsoft.com/office/drawing/2014/main" id="{202A47D4-A201-4C46-B7FD-8D6AB435791B}"/>
              </a:ext>
            </a:extLst>
          </p:cNvPr>
          <p:cNvSpPr>
            <a:spLocks noGrp="1"/>
          </p:cNvSpPr>
          <p:nvPr>
            <p:ph type="sldNum" sz="quarter" idx="12"/>
          </p:nvPr>
        </p:nvSpPr>
        <p:spPr/>
        <p:txBody>
          <a:bodyPr/>
          <a:lstStyle>
            <a:lvl1pPr>
              <a:defRPr>
                <a:solidFill>
                  <a:srgbClr val="D1EAEE"/>
                </a:solidFill>
              </a:defRPr>
            </a:lvl1pPr>
          </a:lstStyle>
          <a:p>
            <a:fld id="{33FD385B-1E15-4118-A1C2-41D813732C7A}" type="slidenum">
              <a:rPr lang="ru-RU" altLang="ru-RU"/>
              <a:pPr/>
              <a:t>‹#›</a:t>
            </a:fld>
            <a:endParaRPr lang="ru-RU" altLang="ru-RU"/>
          </a:p>
        </p:txBody>
      </p:sp>
    </p:spTree>
    <p:extLst>
      <p:ext uri="{BB962C8B-B14F-4D97-AF65-F5344CB8AC3E}">
        <p14:creationId xmlns:p14="http://schemas.microsoft.com/office/powerpoint/2010/main" val="291921370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9">
            <a:extLst>
              <a:ext uri="{FF2B5EF4-FFF2-40B4-BE49-F238E27FC236}">
                <a16:creationId xmlns:a16="http://schemas.microsoft.com/office/drawing/2014/main" id="{11462DF9-D91D-4F22-BB1E-9A42BF6F1F27}"/>
              </a:ext>
            </a:extLst>
          </p:cNvPr>
          <p:cNvSpPr>
            <a:spLocks noGrp="1"/>
          </p:cNvSpPr>
          <p:nvPr>
            <p:ph type="dt" sz="half" idx="10"/>
          </p:nvPr>
        </p:nvSpPr>
        <p:spPr/>
        <p:txBody>
          <a:bodyPr/>
          <a:lstStyle>
            <a:lvl1pPr>
              <a:defRPr/>
            </a:lvl1pPr>
          </a:lstStyle>
          <a:p>
            <a:pPr>
              <a:defRPr/>
            </a:pPr>
            <a:fld id="{9FD02AC7-F8F8-43A9-A74C-E4B92056B0CC}" type="datetimeFigureOut">
              <a:rPr lang="ru-RU"/>
              <a:pPr>
                <a:defRPr/>
              </a:pPr>
              <a:t>01.11.2023</a:t>
            </a:fld>
            <a:endParaRPr lang="ru-RU"/>
          </a:p>
        </p:txBody>
      </p:sp>
      <p:sp>
        <p:nvSpPr>
          <p:cNvPr id="5" name="Нижний колонтитул 21">
            <a:extLst>
              <a:ext uri="{FF2B5EF4-FFF2-40B4-BE49-F238E27FC236}">
                <a16:creationId xmlns:a16="http://schemas.microsoft.com/office/drawing/2014/main" id="{2B813BFE-8847-4CE2-88F5-0A5111A805B1}"/>
              </a:ext>
            </a:extLst>
          </p:cNvPr>
          <p:cNvSpPr>
            <a:spLocks noGrp="1"/>
          </p:cNvSpPr>
          <p:nvPr>
            <p:ph type="ftr" sz="quarter" idx="11"/>
          </p:nvPr>
        </p:nvSpPr>
        <p:spPr/>
        <p:txBody>
          <a:bodyPr/>
          <a:lstStyle>
            <a:lvl1pPr>
              <a:defRPr/>
            </a:lvl1pPr>
          </a:lstStyle>
          <a:p>
            <a:pPr>
              <a:defRPr/>
            </a:pPr>
            <a:endParaRPr lang="ru-RU"/>
          </a:p>
        </p:txBody>
      </p:sp>
      <p:sp>
        <p:nvSpPr>
          <p:cNvPr id="6" name="Номер слайда 17">
            <a:extLst>
              <a:ext uri="{FF2B5EF4-FFF2-40B4-BE49-F238E27FC236}">
                <a16:creationId xmlns:a16="http://schemas.microsoft.com/office/drawing/2014/main" id="{639F3BCA-654A-4FFB-909B-A435835D0785}"/>
              </a:ext>
            </a:extLst>
          </p:cNvPr>
          <p:cNvSpPr>
            <a:spLocks noGrp="1"/>
          </p:cNvSpPr>
          <p:nvPr>
            <p:ph type="sldNum" sz="quarter" idx="12"/>
          </p:nvPr>
        </p:nvSpPr>
        <p:spPr/>
        <p:txBody>
          <a:bodyPr/>
          <a:lstStyle>
            <a:lvl1pPr>
              <a:defRPr/>
            </a:lvl1pPr>
          </a:lstStyle>
          <a:p>
            <a:fld id="{B370B352-3291-4648-9668-7FA0E1A206A4}" type="slidenum">
              <a:rPr lang="ru-RU" altLang="ru-RU"/>
              <a:pPr/>
              <a:t>‹#›</a:t>
            </a:fld>
            <a:endParaRPr lang="ru-RU" altLang="ru-RU"/>
          </a:p>
        </p:txBody>
      </p:sp>
    </p:spTree>
    <p:extLst>
      <p:ext uri="{BB962C8B-B14F-4D97-AF65-F5344CB8AC3E}">
        <p14:creationId xmlns:p14="http://schemas.microsoft.com/office/powerpoint/2010/main" val="3166254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lang="ru-RU"/>
              <a:t>Образец заголовка</a:t>
            </a:r>
            <a:endParaRPr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9">
            <a:extLst>
              <a:ext uri="{FF2B5EF4-FFF2-40B4-BE49-F238E27FC236}">
                <a16:creationId xmlns:a16="http://schemas.microsoft.com/office/drawing/2014/main" id="{9B568C25-8392-45C2-8774-6DE2CF546323}"/>
              </a:ext>
            </a:extLst>
          </p:cNvPr>
          <p:cNvSpPr>
            <a:spLocks noGrp="1"/>
          </p:cNvSpPr>
          <p:nvPr>
            <p:ph type="dt" sz="half" idx="10"/>
          </p:nvPr>
        </p:nvSpPr>
        <p:spPr/>
        <p:txBody>
          <a:bodyPr/>
          <a:lstStyle>
            <a:lvl1pPr>
              <a:defRPr/>
            </a:lvl1pPr>
          </a:lstStyle>
          <a:p>
            <a:pPr>
              <a:defRPr/>
            </a:pPr>
            <a:fld id="{05C1A75C-A47F-4F8C-B8CA-04AF78989925}" type="datetimeFigureOut">
              <a:rPr lang="ru-RU"/>
              <a:pPr>
                <a:defRPr/>
              </a:pPr>
              <a:t>01.11.2023</a:t>
            </a:fld>
            <a:endParaRPr lang="ru-RU"/>
          </a:p>
        </p:txBody>
      </p:sp>
      <p:sp>
        <p:nvSpPr>
          <p:cNvPr id="5" name="Нижний колонтитул 21">
            <a:extLst>
              <a:ext uri="{FF2B5EF4-FFF2-40B4-BE49-F238E27FC236}">
                <a16:creationId xmlns:a16="http://schemas.microsoft.com/office/drawing/2014/main" id="{343388DB-A4FB-4123-B16C-B22E7CB2A123}"/>
              </a:ext>
            </a:extLst>
          </p:cNvPr>
          <p:cNvSpPr>
            <a:spLocks noGrp="1"/>
          </p:cNvSpPr>
          <p:nvPr>
            <p:ph type="ftr" sz="quarter" idx="11"/>
          </p:nvPr>
        </p:nvSpPr>
        <p:spPr/>
        <p:txBody>
          <a:bodyPr/>
          <a:lstStyle>
            <a:lvl1pPr>
              <a:defRPr/>
            </a:lvl1pPr>
          </a:lstStyle>
          <a:p>
            <a:pPr>
              <a:defRPr/>
            </a:pPr>
            <a:endParaRPr lang="ru-RU"/>
          </a:p>
        </p:txBody>
      </p:sp>
      <p:sp>
        <p:nvSpPr>
          <p:cNvPr id="6" name="Номер слайда 17">
            <a:extLst>
              <a:ext uri="{FF2B5EF4-FFF2-40B4-BE49-F238E27FC236}">
                <a16:creationId xmlns:a16="http://schemas.microsoft.com/office/drawing/2014/main" id="{458F3C64-87EF-4755-893B-2A50D4D7FA35}"/>
              </a:ext>
            </a:extLst>
          </p:cNvPr>
          <p:cNvSpPr>
            <a:spLocks noGrp="1"/>
          </p:cNvSpPr>
          <p:nvPr>
            <p:ph type="sldNum" sz="quarter" idx="12"/>
          </p:nvPr>
        </p:nvSpPr>
        <p:spPr/>
        <p:txBody>
          <a:bodyPr/>
          <a:lstStyle>
            <a:lvl1pPr>
              <a:defRPr/>
            </a:lvl1pPr>
          </a:lstStyle>
          <a:p>
            <a:fld id="{0C286185-C8FE-46B6-AB7C-D24F819DAE31}" type="slidenum">
              <a:rPr lang="ru-RU" altLang="ru-RU"/>
              <a:pPr/>
              <a:t>‹#›</a:t>
            </a:fld>
            <a:endParaRPr lang="ru-RU" altLang="ru-RU"/>
          </a:p>
        </p:txBody>
      </p:sp>
    </p:spTree>
    <p:extLst>
      <p:ext uri="{BB962C8B-B14F-4D97-AF65-F5344CB8AC3E}">
        <p14:creationId xmlns:p14="http://schemas.microsoft.com/office/powerpoint/2010/main" val="3419474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9">
            <a:extLst>
              <a:ext uri="{FF2B5EF4-FFF2-40B4-BE49-F238E27FC236}">
                <a16:creationId xmlns:a16="http://schemas.microsoft.com/office/drawing/2014/main" id="{C4AC990E-0F36-4F34-984C-619408CFCE95}"/>
              </a:ext>
            </a:extLst>
          </p:cNvPr>
          <p:cNvSpPr>
            <a:spLocks noGrp="1"/>
          </p:cNvSpPr>
          <p:nvPr>
            <p:ph type="dt" sz="half" idx="10"/>
          </p:nvPr>
        </p:nvSpPr>
        <p:spPr/>
        <p:txBody>
          <a:bodyPr/>
          <a:lstStyle>
            <a:lvl1pPr>
              <a:defRPr/>
            </a:lvl1pPr>
          </a:lstStyle>
          <a:p>
            <a:pPr>
              <a:defRPr/>
            </a:pPr>
            <a:fld id="{24DD177E-59AC-4AD5-BF94-D1C519BE4046}" type="datetimeFigureOut">
              <a:rPr lang="ru-RU"/>
              <a:pPr>
                <a:defRPr/>
              </a:pPr>
              <a:t>01.11.2023</a:t>
            </a:fld>
            <a:endParaRPr lang="ru-RU"/>
          </a:p>
        </p:txBody>
      </p:sp>
      <p:sp>
        <p:nvSpPr>
          <p:cNvPr id="5" name="Нижний колонтитул 21">
            <a:extLst>
              <a:ext uri="{FF2B5EF4-FFF2-40B4-BE49-F238E27FC236}">
                <a16:creationId xmlns:a16="http://schemas.microsoft.com/office/drawing/2014/main" id="{CE5EE9B9-A474-41CF-B27F-1ECAB4E0662A}"/>
              </a:ext>
            </a:extLst>
          </p:cNvPr>
          <p:cNvSpPr>
            <a:spLocks noGrp="1"/>
          </p:cNvSpPr>
          <p:nvPr>
            <p:ph type="ftr" sz="quarter" idx="11"/>
          </p:nvPr>
        </p:nvSpPr>
        <p:spPr/>
        <p:txBody>
          <a:bodyPr/>
          <a:lstStyle>
            <a:lvl1pPr>
              <a:defRPr/>
            </a:lvl1pPr>
          </a:lstStyle>
          <a:p>
            <a:pPr>
              <a:defRPr/>
            </a:pPr>
            <a:endParaRPr lang="ru-RU"/>
          </a:p>
        </p:txBody>
      </p:sp>
      <p:sp>
        <p:nvSpPr>
          <p:cNvPr id="6" name="Номер слайда 17">
            <a:extLst>
              <a:ext uri="{FF2B5EF4-FFF2-40B4-BE49-F238E27FC236}">
                <a16:creationId xmlns:a16="http://schemas.microsoft.com/office/drawing/2014/main" id="{2F8FBDC0-325E-4567-AC59-103CA0ADA763}"/>
              </a:ext>
            </a:extLst>
          </p:cNvPr>
          <p:cNvSpPr>
            <a:spLocks noGrp="1"/>
          </p:cNvSpPr>
          <p:nvPr>
            <p:ph type="sldNum" sz="quarter" idx="12"/>
          </p:nvPr>
        </p:nvSpPr>
        <p:spPr/>
        <p:txBody>
          <a:bodyPr/>
          <a:lstStyle>
            <a:lvl1pPr>
              <a:defRPr/>
            </a:lvl1pPr>
          </a:lstStyle>
          <a:p>
            <a:fld id="{2A2473CE-77B2-46A0-93AE-8BBD3C100080}" type="slidenum">
              <a:rPr lang="ru-RU" altLang="ru-RU"/>
              <a:pPr/>
              <a:t>‹#›</a:t>
            </a:fld>
            <a:endParaRPr lang="ru-RU" altLang="ru-RU"/>
          </a:p>
        </p:txBody>
      </p:sp>
    </p:spTree>
    <p:extLst>
      <p:ext uri="{BB962C8B-B14F-4D97-AF65-F5344CB8AC3E}">
        <p14:creationId xmlns:p14="http://schemas.microsoft.com/office/powerpoint/2010/main" val="165263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ru-RU"/>
              <a:t>Образец заголовка</a:t>
            </a:r>
            <a:endParaRPr lang="en-US"/>
          </a:p>
        </p:txBody>
      </p:sp>
      <p:sp>
        <p:nvSpPr>
          <p:cNvPr id="3" name="Текст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a:t>Образец текста</a:t>
            </a:r>
          </a:p>
        </p:txBody>
      </p:sp>
      <p:sp>
        <p:nvSpPr>
          <p:cNvPr id="4" name="Дата 3">
            <a:extLst>
              <a:ext uri="{FF2B5EF4-FFF2-40B4-BE49-F238E27FC236}">
                <a16:creationId xmlns:a16="http://schemas.microsoft.com/office/drawing/2014/main" id="{056A424E-7E7E-4657-AF75-87428CA5EA36}"/>
              </a:ext>
            </a:extLst>
          </p:cNvPr>
          <p:cNvSpPr>
            <a:spLocks noGrp="1"/>
          </p:cNvSpPr>
          <p:nvPr>
            <p:ph type="dt" sz="half" idx="10"/>
          </p:nvPr>
        </p:nvSpPr>
        <p:spPr/>
        <p:txBody>
          <a:bodyPr/>
          <a:lstStyle>
            <a:lvl1pPr>
              <a:defRPr/>
            </a:lvl1pPr>
          </a:lstStyle>
          <a:p>
            <a:pPr>
              <a:defRPr/>
            </a:pPr>
            <a:fld id="{80B6DAA8-BFD2-4B63-9D0C-2C8DD86E4756}" type="datetimeFigureOut">
              <a:rPr lang="ru-RU"/>
              <a:pPr>
                <a:defRPr/>
              </a:pPr>
              <a:t>01.11.2023</a:t>
            </a:fld>
            <a:endParaRPr lang="ru-RU"/>
          </a:p>
        </p:txBody>
      </p:sp>
      <p:sp>
        <p:nvSpPr>
          <p:cNvPr id="5" name="Нижний колонтитул 4">
            <a:extLst>
              <a:ext uri="{FF2B5EF4-FFF2-40B4-BE49-F238E27FC236}">
                <a16:creationId xmlns:a16="http://schemas.microsoft.com/office/drawing/2014/main" id="{0AAF9F0B-6354-4BC8-9F96-CA13048B1F04}"/>
              </a:ext>
            </a:extLst>
          </p:cNvPr>
          <p:cNvSpPr>
            <a:spLocks noGrp="1"/>
          </p:cNvSpPr>
          <p:nvPr>
            <p:ph type="ftr" sz="quarter" idx="11"/>
          </p:nvPr>
        </p:nvSpPr>
        <p:spPr/>
        <p:txBody>
          <a:bodyPr/>
          <a:lstStyle>
            <a:lvl1pPr>
              <a:defRPr/>
            </a:lvl1pPr>
          </a:lstStyle>
          <a:p>
            <a:pPr>
              <a:defRPr/>
            </a:pPr>
            <a:endParaRPr lang="ru-RU"/>
          </a:p>
        </p:txBody>
      </p:sp>
      <p:sp>
        <p:nvSpPr>
          <p:cNvPr id="6" name="Номер слайда 5">
            <a:extLst>
              <a:ext uri="{FF2B5EF4-FFF2-40B4-BE49-F238E27FC236}">
                <a16:creationId xmlns:a16="http://schemas.microsoft.com/office/drawing/2014/main" id="{3F2AA03E-A7A7-4C36-A990-0DD6C580D49E}"/>
              </a:ext>
            </a:extLst>
          </p:cNvPr>
          <p:cNvSpPr>
            <a:spLocks noGrp="1"/>
          </p:cNvSpPr>
          <p:nvPr>
            <p:ph type="sldNum" sz="quarter" idx="12"/>
          </p:nvPr>
        </p:nvSpPr>
        <p:spPr/>
        <p:txBody>
          <a:bodyPr/>
          <a:lstStyle>
            <a:lvl1pPr>
              <a:defRPr>
                <a:solidFill>
                  <a:srgbClr val="D1EAEE"/>
                </a:solidFill>
              </a:defRPr>
            </a:lvl1pPr>
          </a:lstStyle>
          <a:p>
            <a:fld id="{476DC14F-57BA-4385-9E03-86D1B2CE9D9D}" type="slidenum">
              <a:rPr lang="ru-RU" altLang="ru-RU"/>
              <a:pPr/>
              <a:t>‹#›</a:t>
            </a:fld>
            <a:endParaRPr lang="ru-RU" altLang="ru-RU"/>
          </a:p>
        </p:txBody>
      </p:sp>
    </p:spTree>
    <p:extLst>
      <p:ext uri="{BB962C8B-B14F-4D97-AF65-F5344CB8AC3E}">
        <p14:creationId xmlns:p14="http://schemas.microsoft.com/office/powerpoint/2010/main" val="46527601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lang="ru-RU"/>
              <a:t>Образец заголовка</a:t>
            </a:r>
            <a:endParaRPr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Дата 9">
            <a:extLst>
              <a:ext uri="{FF2B5EF4-FFF2-40B4-BE49-F238E27FC236}">
                <a16:creationId xmlns:a16="http://schemas.microsoft.com/office/drawing/2014/main" id="{C86ED6BE-1DC5-46B9-9310-F1B364628E4C}"/>
              </a:ext>
            </a:extLst>
          </p:cNvPr>
          <p:cNvSpPr>
            <a:spLocks noGrp="1"/>
          </p:cNvSpPr>
          <p:nvPr>
            <p:ph type="dt" sz="half" idx="10"/>
          </p:nvPr>
        </p:nvSpPr>
        <p:spPr/>
        <p:txBody>
          <a:bodyPr/>
          <a:lstStyle>
            <a:lvl1pPr>
              <a:defRPr/>
            </a:lvl1pPr>
          </a:lstStyle>
          <a:p>
            <a:pPr>
              <a:defRPr/>
            </a:pPr>
            <a:fld id="{30955977-DC88-4AB8-96C7-3E544FF3BE16}" type="datetimeFigureOut">
              <a:rPr lang="ru-RU"/>
              <a:pPr>
                <a:defRPr/>
              </a:pPr>
              <a:t>01.11.2023</a:t>
            </a:fld>
            <a:endParaRPr lang="ru-RU"/>
          </a:p>
        </p:txBody>
      </p:sp>
      <p:sp>
        <p:nvSpPr>
          <p:cNvPr id="6" name="Нижний колонтитул 21">
            <a:extLst>
              <a:ext uri="{FF2B5EF4-FFF2-40B4-BE49-F238E27FC236}">
                <a16:creationId xmlns:a16="http://schemas.microsoft.com/office/drawing/2014/main" id="{32E2B0A2-9DAC-4CA0-8A95-0AB6C4715277}"/>
              </a:ext>
            </a:extLst>
          </p:cNvPr>
          <p:cNvSpPr>
            <a:spLocks noGrp="1"/>
          </p:cNvSpPr>
          <p:nvPr>
            <p:ph type="ftr" sz="quarter" idx="11"/>
          </p:nvPr>
        </p:nvSpPr>
        <p:spPr/>
        <p:txBody>
          <a:bodyPr/>
          <a:lstStyle>
            <a:lvl1pPr>
              <a:defRPr/>
            </a:lvl1pPr>
          </a:lstStyle>
          <a:p>
            <a:pPr>
              <a:defRPr/>
            </a:pPr>
            <a:endParaRPr lang="ru-RU"/>
          </a:p>
        </p:txBody>
      </p:sp>
      <p:sp>
        <p:nvSpPr>
          <p:cNvPr id="7" name="Номер слайда 17">
            <a:extLst>
              <a:ext uri="{FF2B5EF4-FFF2-40B4-BE49-F238E27FC236}">
                <a16:creationId xmlns:a16="http://schemas.microsoft.com/office/drawing/2014/main" id="{63EAF968-BC27-4299-8173-910ED4C6C649}"/>
              </a:ext>
            </a:extLst>
          </p:cNvPr>
          <p:cNvSpPr>
            <a:spLocks noGrp="1"/>
          </p:cNvSpPr>
          <p:nvPr>
            <p:ph type="sldNum" sz="quarter" idx="12"/>
          </p:nvPr>
        </p:nvSpPr>
        <p:spPr/>
        <p:txBody>
          <a:bodyPr/>
          <a:lstStyle>
            <a:lvl1pPr>
              <a:defRPr/>
            </a:lvl1pPr>
          </a:lstStyle>
          <a:p>
            <a:fld id="{902C64E9-50F6-480D-8A0D-F8F2F0C5D959}" type="slidenum">
              <a:rPr lang="ru-RU" altLang="ru-RU"/>
              <a:pPr/>
              <a:t>‹#›</a:t>
            </a:fld>
            <a:endParaRPr lang="ru-RU" altLang="ru-RU"/>
          </a:p>
        </p:txBody>
      </p:sp>
    </p:spTree>
    <p:extLst>
      <p:ext uri="{BB962C8B-B14F-4D97-AF65-F5344CB8AC3E}">
        <p14:creationId xmlns:p14="http://schemas.microsoft.com/office/powerpoint/2010/main" val="1724768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lvl1pPr>
              <a:defRPr/>
            </a:lvl1pPr>
          </a:lstStyle>
          <a:p>
            <a:r>
              <a:rPr lang="ru-RU"/>
              <a:t>Образец заголовка</a:t>
            </a:r>
            <a:endParaRPr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Дата 9">
            <a:extLst>
              <a:ext uri="{FF2B5EF4-FFF2-40B4-BE49-F238E27FC236}">
                <a16:creationId xmlns:a16="http://schemas.microsoft.com/office/drawing/2014/main" id="{A2D6CAA2-3C85-4B9F-8469-EBA7757E5CA5}"/>
              </a:ext>
            </a:extLst>
          </p:cNvPr>
          <p:cNvSpPr>
            <a:spLocks noGrp="1"/>
          </p:cNvSpPr>
          <p:nvPr>
            <p:ph type="dt" sz="half" idx="10"/>
          </p:nvPr>
        </p:nvSpPr>
        <p:spPr/>
        <p:txBody>
          <a:bodyPr/>
          <a:lstStyle>
            <a:lvl1pPr>
              <a:defRPr/>
            </a:lvl1pPr>
          </a:lstStyle>
          <a:p>
            <a:pPr>
              <a:defRPr/>
            </a:pPr>
            <a:fld id="{726E40E2-A09B-45CB-96D6-56C91FC4F58B}" type="datetimeFigureOut">
              <a:rPr lang="ru-RU"/>
              <a:pPr>
                <a:defRPr/>
              </a:pPr>
              <a:t>01.11.2023</a:t>
            </a:fld>
            <a:endParaRPr lang="ru-RU"/>
          </a:p>
        </p:txBody>
      </p:sp>
      <p:sp>
        <p:nvSpPr>
          <p:cNvPr id="8" name="Нижний колонтитул 21">
            <a:extLst>
              <a:ext uri="{FF2B5EF4-FFF2-40B4-BE49-F238E27FC236}">
                <a16:creationId xmlns:a16="http://schemas.microsoft.com/office/drawing/2014/main" id="{F4A4001E-9E60-4B4D-84CE-B818C38F9C17}"/>
              </a:ext>
            </a:extLst>
          </p:cNvPr>
          <p:cNvSpPr>
            <a:spLocks noGrp="1"/>
          </p:cNvSpPr>
          <p:nvPr>
            <p:ph type="ftr" sz="quarter" idx="11"/>
          </p:nvPr>
        </p:nvSpPr>
        <p:spPr/>
        <p:txBody>
          <a:bodyPr/>
          <a:lstStyle>
            <a:lvl1pPr>
              <a:defRPr/>
            </a:lvl1pPr>
          </a:lstStyle>
          <a:p>
            <a:pPr>
              <a:defRPr/>
            </a:pPr>
            <a:endParaRPr lang="ru-RU"/>
          </a:p>
        </p:txBody>
      </p:sp>
      <p:sp>
        <p:nvSpPr>
          <p:cNvPr id="9" name="Номер слайда 17">
            <a:extLst>
              <a:ext uri="{FF2B5EF4-FFF2-40B4-BE49-F238E27FC236}">
                <a16:creationId xmlns:a16="http://schemas.microsoft.com/office/drawing/2014/main" id="{C971F554-7C21-4BD4-B02C-2035AA62833D}"/>
              </a:ext>
            </a:extLst>
          </p:cNvPr>
          <p:cNvSpPr>
            <a:spLocks noGrp="1"/>
          </p:cNvSpPr>
          <p:nvPr>
            <p:ph type="sldNum" sz="quarter" idx="12"/>
          </p:nvPr>
        </p:nvSpPr>
        <p:spPr/>
        <p:txBody>
          <a:bodyPr/>
          <a:lstStyle>
            <a:lvl1pPr>
              <a:defRPr/>
            </a:lvl1pPr>
          </a:lstStyle>
          <a:p>
            <a:fld id="{567337A2-178E-4411-BFDA-D73A4AA009E3}" type="slidenum">
              <a:rPr lang="ru-RU" altLang="ru-RU"/>
              <a:pPr/>
              <a:t>‹#›</a:t>
            </a:fld>
            <a:endParaRPr lang="ru-RU" altLang="ru-RU"/>
          </a:p>
        </p:txBody>
      </p:sp>
    </p:spTree>
    <p:extLst>
      <p:ext uri="{BB962C8B-B14F-4D97-AF65-F5344CB8AC3E}">
        <p14:creationId xmlns:p14="http://schemas.microsoft.com/office/powerpoint/2010/main" val="1904902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ru-RU"/>
              <a:t>Образец заголовка</a:t>
            </a:r>
            <a:endParaRPr lang="en-US"/>
          </a:p>
        </p:txBody>
      </p:sp>
      <p:sp>
        <p:nvSpPr>
          <p:cNvPr id="3" name="Дата 9">
            <a:extLst>
              <a:ext uri="{FF2B5EF4-FFF2-40B4-BE49-F238E27FC236}">
                <a16:creationId xmlns:a16="http://schemas.microsoft.com/office/drawing/2014/main" id="{E7DBC663-6426-41AD-8F55-7DF680D396DF}"/>
              </a:ext>
            </a:extLst>
          </p:cNvPr>
          <p:cNvSpPr>
            <a:spLocks noGrp="1"/>
          </p:cNvSpPr>
          <p:nvPr>
            <p:ph type="dt" sz="half" idx="10"/>
          </p:nvPr>
        </p:nvSpPr>
        <p:spPr/>
        <p:txBody>
          <a:bodyPr/>
          <a:lstStyle>
            <a:lvl1pPr>
              <a:defRPr/>
            </a:lvl1pPr>
          </a:lstStyle>
          <a:p>
            <a:pPr>
              <a:defRPr/>
            </a:pPr>
            <a:fld id="{08900E87-48B6-4796-9931-EA44ED8AFDAD}" type="datetimeFigureOut">
              <a:rPr lang="ru-RU"/>
              <a:pPr>
                <a:defRPr/>
              </a:pPr>
              <a:t>01.11.2023</a:t>
            </a:fld>
            <a:endParaRPr lang="ru-RU"/>
          </a:p>
        </p:txBody>
      </p:sp>
      <p:sp>
        <p:nvSpPr>
          <p:cNvPr id="4" name="Нижний колонтитул 21">
            <a:extLst>
              <a:ext uri="{FF2B5EF4-FFF2-40B4-BE49-F238E27FC236}">
                <a16:creationId xmlns:a16="http://schemas.microsoft.com/office/drawing/2014/main" id="{FD290A68-D70E-4742-A92A-B5BBD66D22B5}"/>
              </a:ext>
            </a:extLst>
          </p:cNvPr>
          <p:cNvSpPr>
            <a:spLocks noGrp="1"/>
          </p:cNvSpPr>
          <p:nvPr>
            <p:ph type="ftr" sz="quarter" idx="11"/>
          </p:nvPr>
        </p:nvSpPr>
        <p:spPr/>
        <p:txBody>
          <a:bodyPr/>
          <a:lstStyle>
            <a:lvl1pPr>
              <a:defRPr/>
            </a:lvl1pPr>
          </a:lstStyle>
          <a:p>
            <a:pPr>
              <a:defRPr/>
            </a:pPr>
            <a:endParaRPr lang="ru-RU"/>
          </a:p>
        </p:txBody>
      </p:sp>
      <p:sp>
        <p:nvSpPr>
          <p:cNvPr id="5" name="Номер слайда 17">
            <a:extLst>
              <a:ext uri="{FF2B5EF4-FFF2-40B4-BE49-F238E27FC236}">
                <a16:creationId xmlns:a16="http://schemas.microsoft.com/office/drawing/2014/main" id="{F35DF382-41D1-449A-B262-6CEFA233DE4F}"/>
              </a:ext>
            </a:extLst>
          </p:cNvPr>
          <p:cNvSpPr>
            <a:spLocks noGrp="1"/>
          </p:cNvSpPr>
          <p:nvPr>
            <p:ph type="sldNum" sz="quarter" idx="12"/>
          </p:nvPr>
        </p:nvSpPr>
        <p:spPr/>
        <p:txBody>
          <a:bodyPr/>
          <a:lstStyle>
            <a:lvl1pPr>
              <a:defRPr/>
            </a:lvl1pPr>
          </a:lstStyle>
          <a:p>
            <a:fld id="{A37EAEE8-563D-485C-8E3A-D76E57D867F9}" type="slidenum">
              <a:rPr lang="ru-RU" altLang="ru-RU"/>
              <a:pPr/>
              <a:t>‹#›</a:t>
            </a:fld>
            <a:endParaRPr lang="ru-RU" altLang="ru-RU"/>
          </a:p>
        </p:txBody>
      </p:sp>
    </p:spTree>
    <p:extLst>
      <p:ext uri="{BB962C8B-B14F-4D97-AF65-F5344CB8AC3E}">
        <p14:creationId xmlns:p14="http://schemas.microsoft.com/office/powerpoint/2010/main" val="3667197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a:extLst>
              <a:ext uri="{FF2B5EF4-FFF2-40B4-BE49-F238E27FC236}">
                <a16:creationId xmlns:a16="http://schemas.microsoft.com/office/drawing/2014/main" id="{6E7EA31F-CC2B-4175-8DE6-0CA5E48362D1}"/>
              </a:ext>
            </a:extLst>
          </p:cNvPr>
          <p:cNvSpPr>
            <a:spLocks noGrp="1"/>
          </p:cNvSpPr>
          <p:nvPr>
            <p:ph type="dt" sz="half" idx="10"/>
          </p:nvPr>
        </p:nvSpPr>
        <p:spPr/>
        <p:txBody>
          <a:bodyPr/>
          <a:lstStyle>
            <a:lvl1pPr>
              <a:defRPr/>
            </a:lvl1pPr>
          </a:lstStyle>
          <a:p>
            <a:pPr>
              <a:defRPr/>
            </a:pPr>
            <a:fld id="{BA611306-7EA9-475E-895D-9A36525E5A6E}" type="datetimeFigureOut">
              <a:rPr lang="ru-RU"/>
              <a:pPr>
                <a:defRPr/>
              </a:pPr>
              <a:t>01.11.2023</a:t>
            </a:fld>
            <a:endParaRPr lang="ru-RU"/>
          </a:p>
        </p:txBody>
      </p:sp>
      <p:sp>
        <p:nvSpPr>
          <p:cNvPr id="3" name="Нижний колонтитул 21">
            <a:extLst>
              <a:ext uri="{FF2B5EF4-FFF2-40B4-BE49-F238E27FC236}">
                <a16:creationId xmlns:a16="http://schemas.microsoft.com/office/drawing/2014/main" id="{484A31A5-4608-45FA-8240-A60D5FDCFE84}"/>
              </a:ext>
            </a:extLst>
          </p:cNvPr>
          <p:cNvSpPr>
            <a:spLocks noGrp="1"/>
          </p:cNvSpPr>
          <p:nvPr>
            <p:ph type="ftr" sz="quarter" idx="11"/>
          </p:nvPr>
        </p:nvSpPr>
        <p:spPr/>
        <p:txBody>
          <a:bodyPr/>
          <a:lstStyle>
            <a:lvl1pPr>
              <a:defRPr/>
            </a:lvl1pPr>
          </a:lstStyle>
          <a:p>
            <a:pPr>
              <a:defRPr/>
            </a:pPr>
            <a:endParaRPr lang="ru-RU"/>
          </a:p>
        </p:txBody>
      </p:sp>
      <p:sp>
        <p:nvSpPr>
          <p:cNvPr id="4" name="Номер слайда 17">
            <a:extLst>
              <a:ext uri="{FF2B5EF4-FFF2-40B4-BE49-F238E27FC236}">
                <a16:creationId xmlns:a16="http://schemas.microsoft.com/office/drawing/2014/main" id="{4B3D50FE-4B6D-4870-B6CF-DBBE1E20683B}"/>
              </a:ext>
            </a:extLst>
          </p:cNvPr>
          <p:cNvSpPr>
            <a:spLocks noGrp="1"/>
          </p:cNvSpPr>
          <p:nvPr>
            <p:ph type="sldNum" sz="quarter" idx="12"/>
          </p:nvPr>
        </p:nvSpPr>
        <p:spPr/>
        <p:txBody>
          <a:bodyPr/>
          <a:lstStyle>
            <a:lvl1pPr>
              <a:defRPr/>
            </a:lvl1pPr>
          </a:lstStyle>
          <a:p>
            <a:fld id="{C6FB90CC-F250-4D93-98DA-79A9893A2E78}" type="slidenum">
              <a:rPr lang="ru-RU" altLang="ru-RU"/>
              <a:pPr/>
              <a:t>‹#›</a:t>
            </a:fld>
            <a:endParaRPr lang="ru-RU" altLang="ru-RU"/>
          </a:p>
        </p:txBody>
      </p:sp>
    </p:spTree>
    <p:extLst>
      <p:ext uri="{BB962C8B-B14F-4D97-AF65-F5344CB8AC3E}">
        <p14:creationId xmlns:p14="http://schemas.microsoft.com/office/powerpoint/2010/main" val="3956226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ru-RU"/>
              <a:t>Образец заголовка</a:t>
            </a:r>
            <a:endParaRPr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ru-RU"/>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Дата 9">
            <a:extLst>
              <a:ext uri="{FF2B5EF4-FFF2-40B4-BE49-F238E27FC236}">
                <a16:creationId xmlns:a16="http://schemas.microsoft.com/office/drawing/2014/main" id="{DF25577F-D096-40F5-A0B7-71DBF39EDDFE}"/>
              </a:ext>
            </a:extLst>
          </p:cNvPr>
          <p:cNvSpPr>
            <a:spLocks noGrp="1"/>
          </p:cNvSpPr>
          <p:nvPr>
            <p:ph type="dt" sz="half" idx="10"/>
          </p:nvPr>
        </p:nvSpPr>
        <p:spPr/>
        <p:txBody>
          <a:bodyPr/>
          <a:lstStyle>
            <a:lvl1pPr>
              <a:defRPr/>
            </a:lvl1pPr>
          </a:lstStyle>
          <a:p>
            <a:pPr>
              <a:defRPr/>
            </a:pPr>
            <a:fld id="{B4A6E267-D0EF-4BA6-9437-F1E474F41F9B}" type="datetimeFigureOut">
              <a:rPr lang="ru-RU"/>
              <a:pPr>
                <a:defRPr/>
              </a:pPr>
              <a:t>01.11.2023</a:t>
            </a:fld>
            <a:endParaRPr lang="ru-RU"/>
          </a:p>
        </p:txBody>
      </p:sp>
      <p:sp>
        <p:nvSpPr>
          <p:cNvPr id="6" name="Нижний колонтитул 21">
            <a:extLst>
              <a:ext uri="{FF2B5EF4-FFF2-40B4-BE49-F238E27FC236}">
                <a16:creationId xmlns:a16="http://schemas.microsoft.com/office/drawing/2014/main" id="{75669742-7F8E-435F-B749-727DD3683C97}"/>
              </a:ext>
            </a:extLst>
          </p:cNvPr>
          <p:cNvSpPr>
            <a:spLocks noGrp="1"/>
          </p:cNvSpPr>
          <p:nvPr>
            <p:ph type="ftr" sz="quarter" idx="11"/>
          </p:nvPr>
        </p:nvSpPr>
        <p:spPr/>
        <p:txBody>
          <a:bodyPr/>
          <a:lstStyle>
            <a:lvl1pPr>
              <a:defRPr/>
            </a:lvl1pPr>
          </a:lstStyle>
          <a:p>
            <a:pPr>
              <a:defRPr/>
            </a:pPr>
            <a:endParaRPr lang="ru-RU"/>
          </a:p>
        </p:txBody>
      </p:sp>
      <p:sp>
        <p:nvSpPr>
          <p:cNvPr id="7" name="Номер слайда 17">
            <a:extLst>
              <a:ext uri="{FF2B5EF4-FFF2-40B4-BE49-F238E27FC236}">
                <a16:creationId xmlns:a16="http://schemas.microsoft.com/office/drawing/2014/main" id="{7343CCAA-4A3C-445A-BF6C-62CA0856CBDF}"/>
              </a:ext>
            </a:extLst>
          </p:cNvPr>
          <p:cNvSpPr>
            <a:spLocks noGrp="1"/>
          </p:cNvSpPr>
          <p:nvPr>
            <p:ph type="sldNum" sz="quarter" idx="12"/>
          </p:nvPr>
        </p:nvSpPr>
        <p:spPr/>
        <p:txBody>
          <a:bodyPr/>
          <a:lstStyle>
            <a:lvl1pPr>
              <a:defRPr/>
            </a:lvl1pPr>
          </a:lstStyle>
          <a:p>
            <a:fld id="{C0897D85-BF87-4F33-9989-CF7AAF6703C0}" type="slidenum">
              <a:rPr lang="ru-RU" altLang="ru-RU"/>
              <a:pPr/>
              <a:t>‹#›</a:t>
            </a:fld>
            <a:endParaRPr lang="ru-RU" altLang="ru-RU"/>
          </a:p>
        </p:txBody>
      </p:sp>
    </p:spTree>
    <p:extLst>
      <p:ext uri="{BB962C8B-B14F-4D97-AF65-F5344CB8AC3E}">
        <p14:creationId xmlns:p14="http://schemas.microsoft.com/office/powerpoint/2010/main" val="700121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оугольник с одним вырезанным скругленным углом 13">
            <a:extLst>
              <a:ext uri="{FF2B5EF4-FFF2-40B4-BE49-F238E27FC236}">
                <a16:creationId xmlns:a16="http://schemas.microsoft.com/office/drawing/2014/main" id="{1BDB4BEE-6847-4BBE-9ABC-3EBCB531C3DB}"/>
              </a:ext>
            </a:extLst>
          </p:cNvPr>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ый треугольник 5">
            <a:extLst>
              <a:ext uri="{FF2B5EF4-FFF2-40B4-BE49-F238E27FC236}">
                <a16:creationId xmlns:a16="http://schemas.microsoft.com/office/drawing/2014/main" id="{22695407-AFBE-4035-B2C9-6DA4C370FA69}"/>
              </a:ext>
            </a:extLst>
          </p:cNvPr>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олилиния 15">
            <a:extLst>
              <a:ext uri="{FF2B5EF4-FFF2-40B4-BE49-F238E27FC236}">
                <a16:creationId xmlns:a16="http://schemas.microsoft.com/office/drawing/2014/main" id="{BA4834F5-B2D8-4D05-93FC-8A9B5603C94C}"/>
              </a:ext>
            </a:extLst>
          </p:cNvPr>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Полилиния 16">
            <a:extLst>
              <a:ext uri="{FF2B5EF4-FFF2-40B4-BE49-F238E27FC236}">
                <a16:creationId xmlns:a16="http://schemas.microsoft.com/office/drawing/2014/main" id="{80A54FD8-548E-4315-B0A8-281821E28D2A}"/>
              </a:ext>
            </a:extLst>
          </p:cNvPr>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Заголовок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ru-RU"/>
              <a:t>Образец заголовка</a:t>
            </a:r>
            <a:endParaRPr lang="en-US"/>
          </a:p>
        </p:txBody>
      </p:sp>
      <p:sp>
        <p:nvSpPr>
          <p:cNvPr id="4" name="Текст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ru-RU"/>
              <a:t>Образец текста</a:t>
            </a:r>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ru-RU" noProof="0"/>
              <a:t>Вставка рисунка</a:t>
            </a:r>
            <a:endParaRPr lang="en-US" noProof="0" dirty="0"/>
          </a:p>
        </p:txBody>
      </p:sp>
      <p:sp>
        <p:nvSpPr>
          <p:cNvPr id="9" name="Дата 4">
            <a:extLst>
              <a:ext uri="{FF2B5EF4-FFF2-40B4-BE49-F238E27FC236}">
                <a16:creationId xmlns:a16="http://schemas.microsoft.com/office/drawing/2014/main" id="{C754C3F3-E2E2-4745-86EA-A80FDF301212}"/>
              </a:ext>
            </a:extLst>
          </p:cNvPr>
          <p:cNvSpPr>
            <a:spLocks noGrp="1"/>
          </p:cNvSpPr>
          <p:nvPr>
            <p:ph type="dt" sz="half" idx="10"/>
          </p:nvPr>
        </p:nvSpPr>
        <p:spPr/>
        <p:txBody>
          <a:bodyPr/>
          <a:lstStyle>
            <a:lvl1pPr>
              <a:defRPr/>
            </a:lvl1pPr>
          </a:lstStyle>
          <a:p>
            <a:pPr>
              <a:defRPr/>
            </a:pPr>
            <a:fld id="{5E4DE85D-303D-474D-BA5A-88E443DC1309}" type="datetimeFigureOut">
              <a:rPr lang="ru-RU"/>
              <a:pPr>
                <a:defRPr/>
              </a:pPr>
              <a:t>01.11.2023</a:t>
            </a:fld>
            <a:endParaRPr lang="ru-RU"/>
          </a:p>
        </p:txBody>
      </p:sp>
      <p:sp>
        <p:nvSpPr>
          <p:cNvPr id="10" name="Нижний колонтитул 5">
            <a:extLst>
              <a:ext uri="{FF2B5EF4-FFF2-40B4-BE49-F238E27FC236}">
                <a16:creationId xmlns:a16="http://schemas.microsoft.com/office/drawing/2014/main" id="{5E35F94C-C28E-40FF-B639-33165BA9A2DB}"/>
              </a:ext>
            </a:extLst>
          </p:cNvPr>
          <p:cNvSpPr>
            <a:spLocks noGrp="1"/>
          </p:cNvSpPr>
          <p:nvPr>
            <p:ph type="ftr" sz="quarter" idx="11"/>
          </p:nvPr>
        </p:nvSpPr>
        <p:spPr/>
        <p:txBody>
          <a:bodyPr/>
          <a:lstStyle>
            <a:lvl1pPr>
              <a:defRPr/>
            </a:lvl1pPr>
          </a:lstStyle>
          <a:p>
            <a:pPr>
              <a:defRPr/>
            </a:pPr>
            <a:endParaRPr lang="ru-RU"/>
          </a:p>
        </p:txBody>
      </p:sp>
      <p:sp>
        <p:nvSpPr>
          <p:cNvPr id="11" name="Номер слайда 6">
            <a:extLst>
              <a:ext uri="{FF2B5EF4-FFF2-40B4-BE49-F238E27FC236}">
                <a16:creationId xmlns:a16="http://schemas.microsoft.com/office/drawing/2014/main" id="{52712D46-15FF-41B2-8E68-B3BECEF7D495}"/>
              </a:ext>
            </a:extLst>
          </p:cNvPr>
          <p:cNvSpPr>
            <a:spLocks noGrp="1"/>
          </p:cNvSpPr>
          <p:nvPr>
            <p:ph type="sldNum" sz="quarter" idx="12"/>
          </p:nvPr>
        </p:nvSpPr>
        <p:spPr>
          <a:xfrm>
            <a:off x="8077200" y="6356350"/>
            <a:ext cx="609600" cy="365125"/>
          </a:xfrm>
        </p:spPr>
        <p:txBody>
          <a:bodyPr/>
          <a:lstStyle>
            <a:lvl1pPr>
              <a:defRPr/>
            </a:lvl1pPr>
          </a:lstStyle>
          <a:p>
            <a:fld id="{CB316E4C-A221-4928-895C-DCE81776B268}" type="slidenum">
              <a:rPr lang="ru-RU" altLang="ru-RU"/>
              <a:pPr/>
              <a:t>‹#›</a:t>
            </a:fld>
            <a:endParaRPr lang="ru-RU" altLang="ru-RU"/>
          </a:p>
        </p:txBody>
      </p:sp>
    </p:spTree>
    <p:extLst>
      <p:ext uri="{BB962C8B-B14F-4D97-AF65-F5344CB8AC3E}">
        <p14:creationId xmlns:p14="http://schemas.microsoft.com/office/powerpoint/2010/main" val="375763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Полилиния 6">
            <a:extLst>
              <a:ext uri="{FF2B5EF4-FFF2-40B4-BE49-F238E27FC236}">
                <a16:creationId xmlns:a16="http://schemas.microsoft.com/office/drawing/2014/main" id="{2BF0D505-BB46-47B2-A174-DC130F7A1251}"/>
              </a:ext>
            </a:extLst>
          </p:cNvPr>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Полилиния 7">
            <a:extLst>
              <a:ext uri="{FF2B5EF4-FFF2-40B4-BE49-F238E27FC236}">
                <a16:creationId xmlns:a16="http://schemas.microsoft.com/office/drawing/2014/main" id="{4EB312F5-A46D-4C06-8E37-C4D701B25D86}"/>
              </a:ext>
            </a:extLst>
          </p:cNvPr>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Заголовок 8">
            <a:extLst>
              <a:ext uri="{FF2B5EF4-FFF2-40B4-BE49-F238E27FC236}">
                <a16:creationId xmlns:a16="http://schemas.microsoft.com/office/drawing/2014/main" id="{C96E35A8-8325-4584-BCFE-E43FA75E7531}"/>
              </a:ext>
            </a:extLst>
          </p:cNvPr>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ru-RU" altLang="ru-RU"/>
              <a:t>Образец заголовка</a:t>
            </a:r>
            <a:endParaRPr lang="en-US" altLang="ru-RU"/>
          </a:p>
        </p:txBody>
      </p:sp>
      <p:sp>
        <p:nvSpPr>
          <p:cNvPr id="1029" name="Текст 29">
            <a:extLst>
              <a:ext uri="{FF2B5EF4-FFF2-40B4-BE49-F238E27FC236}">
                <a16:creationId xmlns:a16="http://schemas.microsoft.com/office/drawing/2014/main" id="{CAE932E3-D11D-4EE1-B9F6-DC356DB7ED3F}"/>
              </a:ext>
            </a:extLst>
          </p:cNvPr>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endParaRPr lang="en-US" altLang="ru-RU"/>
          </a:p>
        </p:txBody>
      </p:sp>
      <p:sp>
        <p:nvSpPr>
          <p:cNvPr id="10" name="Дата 9">
            <a:extLst>
              <a:ext uri="{FF2B5EF4-FFF2-40B4-BE49-F238E27FC236}">
                <a16:creationId xmlns:a16="http://schemas.microsoft.com/office/drawing/2014/main" id="{0BE153EA-7332-43B2-97DD-1A2C7EC91E6C}"/>
              </a:ext>
            </a:extLst>
          </p:cNvPr>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294E32D9-0C38-4156-A6C1-76A5269749EB}" type="datetimeFigureOut">
              <a:rPr lang="ru-RU"/>
              <a:pPr>
                <a:defRPr/>
              </a:pPr>
              <a:t>01.11.2023</a:t>
            </a:fld>
            <a:endParaRPr lang="ru-RU"/>
          </a:p>
        </p:txBody>
      </p:sp>
      <p:sp>
        <p:nvSpPr>
          <p:cNvPr id="22" name="Нижний колонтитул 21">
            <a:extLst>
              <a:ext uri="{FF2B5EF4-FFF2-40B4-BE49-F238E27FC236}">
                <a16:creationId xmlns:a16="http://schemas.microsoft.com/office/drawing/2014/main" id="{F457996E-CC32-4038-8A19-5992FC0C4912}"/>
              </a:ext>
            </a:extLst>
          </p:cNvPr>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ru-RU"/>
          </a:p>
        </p:txBody>
      </p:sp>
      <p:sp>
        <p:nvSpPr>
          <p:cNvPr id="18" name="Номер слайда 17">
            <a:extLst>
              <a:ext uri="{FF2B5EF4-FFF2-40B4-BE49-F238E27FC236}">
                <a16:creationId xmlns:a16="http://schemas.microsoft.com/office/drawing/2014/main" id="{94E7FB5D-8A6E-4B73-A69C-221DB08B6020}"/>
              </a:ext>
            </a:extLst>
          </p:cNvPr>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latin typeface="Constantia" panose="02030602050306030303" pitchFamily="18" charset="0"/>
              </a:defRPr>
            </a:lvl1pPr>
          </a:lstStyle>
          <a:p>
            <a:fld id="{FE927F0D-A125-43E1-A42E-6EC9CFDFFDE7}" type="slidenum">
              <a:rPr lang="ru-RU" altLang="ru-RU"/>
              <a:pPr/>
              <a:t>‹#›</a:t>
            </a:fld>
            <a:endParaRPr lang="ru-RU" altLang="ru-RU"/>
          </a:p>
        </p:txBody>
      </p:sp>
      <p:grpSp>
        <p:nvGrpSpPr>
          <p:cNvPr id="1033" name="Группа 1">
            <a:extLst>
              <a:ext uri="{FF2B5EF4-FFF2-40B4-BE49-F238E27FC236}">
                <a16:creationId xmlns:a16="http://schemas.microsoft.com/office/drawing/2014/main" id="{B070869F-01DB-41A1-B84D-68B2022609CB}"/>
              </a:ext>
            </a:extLst>
          </p:cNvPr>
          <p:cNvGrpSpPr>
            <a:grpSpLocks/>
          </p:cNvGrpSpPr>
          <p:nvPr/>
        </p:nvGrpSpPr>
        <p:grpSpPr bwMode="auto">
          <a:xfrm>
            <a:off x="-19050" y="203200"/>
            <a:ext cx="9180513" cy="647700"/>
            <a:chOff x="-19045" y="216550"/>
            <a:chExt cx="9180548" cy="649224"/>
          </a:xfrm>
        </p:grpSpPr>
        <p:sp>
          <p:nvSpPr>
            <p:cNvPr id="12" name="Полилиния 11">
              <a:extLst>
                <a:ext uri="{FF2B5EF4-FFF2-40B4-BE49-F238E27FC236}">
                  <a16:creationId xmlns:a16="http://schemas.microsoft.com/office/drawing/2014/main" id="{38034F81-11B8-4F3A-B45A-413BA1CEF6F1}"/>
                </a:ext>
              </a:extLst>
            </p:cNvPr>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Полилиния 12">
              <a:extLst>
                <a:ext uri="{FF2B5EF4-FFF2-40B4-BE49-F238E27FC236}">
                  <a16:creationId xmlns:a16="http://schemas.microsoft.com/office/drawing/2014/main" id="{62FB9BFF-A597-4A58-BF84-B06256FF720F}"/>
                </a:ext>
              </a:extLst>
            </p:cNvPr>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745" r:id="rId1"/>
    <p:sldLayoutId id="2147483744" r:id="rId2"/>
    <p:sldLayoutId id="2147483746" r:id="rId3"/>
    <p:sldLayoutId id="2147483743" r:id="rId4"/>
    <p:sldLayoutId id="2147483742" r:id="rId5"/>
    <p:sldLayoutId id="2147483741" r:id="rId6"/>
    <p:sldLayoutId id="2147483740" r:id="rId7"/>
    <p:sldLayoutId id="2147483739" r:id="rId8"/>
    <p:sldLayoutId id="2147483747" r:id="rId9"/>
    <p:sldLayoutId id="2147483738" r:id="rId10"/>
    <p:sldLayoutId id="2147483737"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3">
            <a:extLst>
              <a:ext uri="{FF2B5EF4-FFF2-40B4-BE49-F238E27FC236}">
                <a16:creationId xmlns:a16="http://schemas.microsoft.com/office/drawing/2014/main" id="{357F8ECA-70CA-4FD7-8FE7-C2D0C7C9F8E4}"/>
              </a:ext>
            </a:extLst>
          </p:cNvPr>
          <p:cNvSpPr txBox="1">
            <a:spLocks noChangeArrowheads="1"/>
          </p:cNvSpPr>
          <p:nvPr/>
        </p:nvSpPr>
        <p:spPr bwMode="auto">
          <a:xfrm>
            <a:off x="769937" y="1052736"/>
            <a:ext cx="7604125"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ru-RU" altLang="ru-RU" sz="3600" b="1" dirty="0">
                <a:latin typeface="Constantia" panose="02030602050306030303" pitchFamily="18" charset="0"/>
              </a:rPr>
              <a:t>ТЕМА 6. АКТУАЛЬНІ ПРОБЛЕМИ КВАЛІФІКАЦІЇ КРИМІНАЛЬНИХ ПРАВОПОРУШЕНЬ ПРОТИ СТАТЕВОЇ СВОБОДИ ТА СТАТЕВОЇ НЕДОТОРКАННОСТІ ОСОБИ.</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Прямоугольник 3">
            <a:extLst>
              <a:ext uri="{FF2B5EF4-FFF2-40B4-BE49-F238E27FC236}">
                <a16:creationId xmlns:a16="http://schemas.microsoft.com/office/drawing/2014/main" id="{F412F9D1-7E77-46F9-91F2-908E5E7905AF}"/>
              </a:ext>
            </a:extLst>
          </p:cNvPr>
          <p:cNvSpPr>
            <a:spLocks noChangeArrowheads="1"/>
          </p:cNvSpPr>
          <p:nvPr/>
        </p:nvSpPr>
        <p:spPr bwMode="auto">
          <a:xfrm>
            <a:off x="323850" y="620713"/>
            <a:ext cx="8640763"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358775"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buClr>
                <a:srgbClr val="FE8637"/>
              </a:buClr>
              <a:buSzPct val="70000"/>
            </a:pPr>
            <a:r>
              <a:rPr lang="uk-UA" altLang="ru-RU">
                <a:solidFill>
                  <a:srgbClr val="000000"/>
                </a:solidFill>
                <a:latin typeface="Times New Roman" panose="02020603050405020304" pitchFamily="18" charset="0"/>
                <a:cs typeface="Times New Roman" panose="02020603050405020304" pitchFamily="18" charset="0"/>
              </a:rPr>
              <a:t>Об'єктивна сторона охоплює лише такі </a:t>
            </a:r>
            <a:r>
              <a:rPr lang="uk-UA" altLang="ru-RU" b="1">
                <a:solidFill>
                  <a:srgbClr val="000000"/>
                </a:solidFill>
                <a:latin typeface="Times New Roman" panose="02020603050405020304" pitchFamily="18" charset="0"/>
                <a:cs typeface="Times New Roman" panose="02020603050405020304" pitchFamily="18" charset="0"/>
              </a:rPr>
              <a:t>дії сексуального характеру, які не полягають у проникненні в тіло іншої особи:</a:t>
            </a:r>
            <a:r>
              <a:rPr lang="uk-UA" altLang="ru-RU">
                <a:solidFill>
                  <a:srgbClr val="000000"/>
                </a:solidFill>
                <a:latin typeface="Times New Roman" panose="02020603050405020304" pitchFamily="18" charset="0"/>
                <a:cs typeface="Times New Roman" panose="02020603050405020304" pitchFamily="18" charset="0"/>
              </a:rPr>
              <a:t> різноманітні дії (акти) сексуального характеру, спрямовані на збудження та (або) задоволення статевої пристрасті винуватої особи, які, за загальним правилом, передбачають її фізичний контакт із тілом іншої (потерпілої) особи, але не означають проникнення в це тіло.</a:t>
            </a:r>
          </a:p>
          <a:p>
            <a:pPr>
              <a:buClr>
                <a:srgbClr val="FE8637"/>
              </a:buClr>
              <a:buSzPct val="70000"/>
            </a:pPr>
            <a:r>
              <a:rPr lang="uk-UA" altLang="ru-RU">
                <a:solidFill>
                  <a:srgbClr val="000000"/>
                </a:solidFill>
                <a:latin typeface="Times New Roman" panose="02020603050405020304" pitchFamily="18" charset="0"/>
                <a:cs typeface="Times New Roman" panose="02020603050405020304" pitchFamily="18" charset="0"/>
              </a:rPr>
              <a:t>Вчинювані стосовно тіла потерпілої особи дії, об'єктивно позбавлені сексуального характеру (шмагання батогом, укуси, дряпання, припікання тіла цигарками), можуть кваліфікуватись за ст. 153 КК лише за умови, що умисел винного був направлений на збудження та (або) задоволення у такий спосіб своєї статевої пристрасті, у зв'язку з чим вчинене варто розцінювати як посягання на статеву свободу чи статеву недоторканість потерпілої особи. </a:t>
            </a:r>
          </a:p>
          <a:p>
            <a:pPr>
              <a:buClr>
                <a:srgbClr val="FE8637"/>
              </a:buClr>
              <a:buSzPct val="70000"/>
            </a:pPr>
            <a:r>
              <a:rPr lang="uk-UA" altLang="ru-RU">
                <a:solidFill>
                  <a:srgbClr val="000000"/>
                </a:solidFill>
                <a:latin typeface="Times New Roman" panose="02020603050405020304" pitchFamily="18" charset="0"/>
                <a:cs typeface="Times New Roman" panose="02020603050405020304" pitchFamily="18" charset="0"/>
              </a:rPr>
              <a:t>Для кримінального правопорушення обов'язковою ознакою є відсутність добровільної згоди потерпілої на вчинення щодо неї дій сексуального характеру.</a:t>
            </a:r>
          </a:p>
          <a:p>
            <a:pPr>
              <a:buClr>
                <a:srgbClr val="FE8637"/>
              </a:buClr>
              <a:buSzPct val="70000"/>
            </a:pPr>
            <a:r>
              <a:rPr lang="uk-UA" altLang="ru-RU" b="1">
                <a:solidFill>
                  <a:srgbClr val="000000"/>
                </a:solidFill>
                <a:latin typeface="Times New Roman" panose="02020603050405020304" pitchFamily="18" charset="0"/>
                <a:cs typeface="Times New Roman" panose="02020603050405020304" pitchFamily="18" charset="0"/>
              </a:rPr>
              <a:t>ВІДМЕЖУВАННЯ МІЖ СТ. 152 І СТ. 153 КК </a:t>
            </a:r>
            <a:r>
              <a:rPr lang="uk-UA" altLang="ru-RU">
                <a:solidFill>
                  <a:srgbClr val="000000"/>
                </a:solidFill>
                <a:latin typeface="Times New Roman" panose="02020603050405020304" pitchFamily="18" charset="0"/>
                <a:cs typeface="Times New Roman" panose="02020603050405020304" pitchFamily="18" charset="0"/>
              </a:rPr>
              <a:t>полягає в ознаках об'єктивної сторони: ст. 152 КК обов'язково передбачає вагінальне, анальне або оральне проникнення в тіло іншої особи, ст. 153 КК – всі дії сексуального характеру, крім проникнення в тіло іншої особи.</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Прямоугольник 3">
            <a:extLst>
              <a:ext uri="{FF2B5EF4-FFF2-40B4-BE49-F238E27FC236}">
                <a16:creationId xmlns:a16="http://schemas.microsoft.com/office/drawing/2014/main" id="{D60344EA-F8D5-489A-902A-BA3413261AA4}"/>
              </a:ext>
            </a:extLst>
          </p:cNvPr>
          <p:cNvSpPr>
            <a:spLocks noChangeArrowheads="1"/>
          </p:cNvSpPr>
          <p:nvPr/>
        </p:nvSpPr>
        <p:spPr bwMode="auto">
          <a:xfrm>
            <a:off x="395288" y="642938"/>
            <a:ext cx="8353425" cy="378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34925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buClr>
                <a:schemeClr val="accent1"/>
              </a:buClr>
              <a:buFont typeface="Arial" panose="020B0604020202020204" pitchFamily="34" charset="0"/>
              <a:buChar char="•"/>
            </a:pPr>
            <a:r>
              <a:rPr lang="uk-UA" altLang="ru-RU" sz="2400">
                <a:latin typeface="Times New Roman" panose="02020603050405020304" pitchFamily="18" charset="0"/>
                <a:cs typeface="Times New Roman" panose="02020603050405020304" pitchFamily="18" charset="0"/>
              </a:rPr>
              <a:t>За конструкцією </a:t>
            </a:r>
            <a:r>
              <a:rPr lang="uk-UA" altLang="ru-RU" sz="2400" b="1">
                <a:latin typeface="Times New Roman" panose="02020603050405020304" pitchFamily="18" charset="0"/>
                <a:cs typeface="Times New Roman" panose="02020603050405020304" pitchFamily="18" charset="0"/>
              </a:rPr>
              <a:t>об'єктивної сторони</a:t>
            </a:r>
            <a:r>
              <a:rPr lang="uk-UA" altLang="ru-RU" sz="2400">
                <a:latin typeface="Times New Roman" panose="02020603050405020304" pitchFamily="18" charset="0"/>
                <a:cs typeface="Times New Roman" panose="02020603050405020304" pitchFamily="18" charset="0"/>
              </a:rPr>
              <a:t> склад кримінального правопорушення є формальним, а тому він вважається </a:t>
            </a:r>
            <a:r>
              <a:rPr lang="uk-UA" altLang="ru-RU" sz="2400" b="1" i="1">
                <a:latin typeface="Times New Roman" panose="02020603050405020304" pitchFamily="18" charset="0"/>
                <a:cs typeface="Times New Roman" panose="02020603050405020304" pitchFamily="18" charset="0"/>
              </a:rPr>
              <a:t>закінченим</a:t>
            </a:r>
            <a:r>
              <a:rPr lang="uk-UA" altLang="ru-RU" sz="2400" b="1">
                <a:latin typeface="Times New Roman" panose="02020603050405020304" pitchFamily="18" charset="0"/>
                <a:cs typeface="Times New Roman" panose="02020603050405020304" pitchFamily="18" charset="0"/>
              </a:rPr>
              <a:t> </a:t>
            </a:r>
            <a:r>
              <a:rPr lang="uk-UA" altLang="ru-RU" sz="2400">
                <a:latin typeface="Times New Roman" panose="02020603050405020304" pitchFamily="18" charset="0"/>
                <a:cs typeface="Times New Roman" panose="02020603050405020304" pitchFamily="18" charset="0"/>
              </a:rPr>
              <a:t>з моменту початку сексуального насильства. </a:t>
            </a:r>
          </a:p>
          <a:p>
            <a:pPr algn="just" eaLnBrk="1" hangingPunct="1">
              <a:buClr>
                <a:schemeClr val="accent1"/>
              </a:buClr>
              <a:buFont typeface="Arial" panose="020B0604020202020204" pitchFamily="34" charset="0"/>
              <a:buChar char="•"/>
            </a:pPr>
            <a:r>
              <a:rPr lang="uk-UA" altLang="ru-RU" sz="2400">
                <a:latin typeface="Times New Roman" panose="02020603050405020304" pitchFamily="18" charset="0"/>
                <a:cs typeface="Times New Roman" panose="02020603050405020304" pitchFamily="18" charset="0"/>
              </a:rPr>
              <a:t>Тому лише застосування, наприклад, фізичного насильства, спрямованого на сексуальне насильство, за відсутності початку здійснення дій сексуального характеру з причин, що не залежали від волі винної особи, треба кваліфікувати як </a:t>
            </a:r>
            <a:r>
              <a:rPr lang="uk-UA" altLang="ru-RU" sz="2400" b="1" i="1">
                <a:latin typeface="Times New Roman" panose="02020603050405020304" pitchFamily="18" charset="0"/>
                <a:cs typeface="Times New Roman" panose="02020603050405020304" pitchFamily="18" charset="0"/>
              </a:rPr>
              <a:t>незакінчений замах</a:t>
            </a:r>
            <a:r>
              <a:rPr lang="uk-UA" altLang="ru-RU" sz="2400">
                <a:latin typeface="Times New Roman" panose="02020603050405020304" pitchFamily="18" charset="0"/>
                <a:cs typeface="Times New Roman" panose="02020603050405020304" pitchFamily="18" charset="0"/>
              </a:rPr>
              <a:t> на його вчинення (ч. 3 ст. 15 та відповідна частина ст. 153 КК).</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Содержимое 2">
            <a:extLst>
              <a:ext uri="{FF2B5EF4-FFF2-40B4-BE49-F238E27FC236}">
                <a16:creationId xmlns:a16="http://schemas.microsoft.com/office/drawing/2014/main" id="{60CB6951-C6E8-49CC-B625-850ACEFCBDBD}"/>
              </a:ext>
            </a:extLst>
          </p:cNvPr>
          <p:cNvSpPr>
            <a:spLocks noGrp="1"/>
          </p:cNvSpPr>
          <p:nvPr>
            <p:ph idx="1"/>
          </p:nvPr>
        </p:nvSpPr>
        <p:spPr>
          <a:xfrm>
            <a:off x="395288" y="908050"/>
            <a:ext cx="8424862" cy="5451475"/>
          </a:xfrm>
        </p:spPr>
        <p:txBody>
          <a:bodyPr/>
          <a:lstStyle/>
          <a:p>
            <a:pPr marL="0" indent="349250" algn="just" eaLnBrk="1" hangingPunct="1">
              <a:spcBef>
                <a:spcPct val="0"/>
              </a:spcBef>
            </a:pPr>
            <a:r>
              <a:rPr lang="uk-UA" altLang="ru-RU" sz="2400" b="1">
                <a:latin typeface="Times New Roman" panose="02020603050405020304" pitchFamily="18" charset="0"/>
                <a:cs typeface="Times New Roman" panose="02020603050405020304" pitchFamily="18" charset="0"/>
              </a:rPr>
              <a:t>З </a:t>
            </a:r>
            <a:r>
              <a:rPr lang="uk-UA" altLang="ru-RU" sz="2400" b="1" i="1">
                <a:latin typeface="Times New Roman" panose="02020603050405020304" pitchFamily="18" charset="0"/>
                <a:cs typeface="Times New Roman" panose="02020603050405020304" pitchFamily="18" charset="0"/>
              </a:rPr>
              <a:t>суб'єктивної сторони кримінальне правопорушення здійснюється з прямим умислом.</a:t>
            </a:r>
            <a:r>
              <a:rPr lang="uk-UA" altLang="ru-RU" sz="2400">
                <a:latin typeface="Times New Roman" panose="02020603050405020304" pitchFamily="18" charset="0"/>
                <a:cs typeface="Times New Roman" panose="02020603050405020304" pitchFamily="18" charset="0"/>
              </a:rPr>
              <a:t> Мотиви вчинення кримінального правопорушення необов'язково повинні мати сексуальну мотивацію. Кримінальне правопорушення може бути вчинене із помсти чи з хуліганських спонукань. Тому мотиви, як і віддалені цілі (наприклад, таким чином примусити потерпілу особу дати згоду на подальші добровільні природні статеві зв'язки) не є ознаками складу кримінального правопорушення.</a:t>
            </a:r>
          </a:p>
          <a:p>
            <a:pPr marL="0" indent="349250" algn="just" eaLnBrk="1" hangingPunct="1">
              <a:spcBef>
                <a:spcPct val="0"/>
              </a:spcBef>
            </a:pPr>
            <a:r>
              <a:rPr lang="uk-UA" altLang="ru-RU" sz="2400" b="1" i="1">
                <a:latin typeface="Times New Roman" panose="02020603050405020304" pitchFamily="18" charset="0"/>
                <a:cs typeface="Times New Roman" panose="02020603050405020304" pitchFamily="18" charset="0"/>
              </a:rPr>
              <a:t>Суб'єктом</a:t>
            </a:r>
            <a:r>
              <a:rPr lang="uk-UA" altLang="ru-RU" sz="2400">
                <a:latin typeface="Times New Roman" panose="02020603050405020304" pitchFamily="18" charset="0"/>
                <a:cs typeface="Times New Roman" panose="02020603050405020304" pitchFamily="18" charset="0"/>
              </a:rPr>
              <a:t> може бути особа як чоловічої, так і жіночої статі, якій виповнилося 14 років.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425E467E-08A9-425E-A1C3-410D4E8CC477}"/>
              </a:ext>
            </a:extLst>
          </p:cNvPr>
          <p:cNvSpPr>
            <a:spLocks noGrp="1"/>
          </p:cNvSpPr>
          <p:nvPr>
            <p:ph type="title"/>
          </p:nvPr>
        </p:nvSpPr>
        <p:spPr>
          <a:xfrm>
            <a:off x="457200" y="704850"/>
            <a:ext cx="8002588" cy="779463"/>
          </a:xfrm>
        </p:spPr>
        <p:txBody>
          <a:bodyPr/>
          <a:lstStyle/>
          <a:p>
            <a:pPr algn="ctr"/>
            <a:r>
              <a:rPr lang="uk-UA" altLang="ru-RU" sz="2400" b="1" i="1">
                <a:solidFill>
                  <a:schemeClr val="tx1"/>
                </a:solidFill>
              </a:rPr>
              <a:t>Стаття 154. </a:t>
            </a:r>
            <a:r>
              <a:rPr lang="ru-RU" altLang="ru-RU" sz="2400" b="1" i="1">
                <a:solidFill>
                  <a:schemeClr val="tx1"/>
                </a:solidFill>
              </a:rPr>
              <a:t>Примушування до вступу в статевий зв'язок</a:t>
            </a:r>
          </a:p>
        </p:txBody>
      </p:sp>
      <p:sp>
        <p:nvSpPr>
          <p:cNvPr id="57347" name="Rectangle 3">
            <a:extLst>
              <a:ext uri="{FF2B5EF4-FFF2-40B4-BE49-F238E27FC236}">
                <a16:creationId xmlns:a16="http://schemas.microsoft.com/office/drawing/2014/main" id="{4E1AAAFF-1122-4157-B085-D3C04449ECF0}"/>
              </a:ext>
            </a:extLst>
          </p:cNvPr>
          <p:cNvSpPr>
            <a:spLocks noGrp="1"/>
          </p:cNvSpPr>
          <p:nvPr>
            <p:ph type="body" idx="1"/>
          </p:nvPr>
        </p:nvSpPr>
        <p:spPr/>
        <p:txBody>
          <a:bodyPr/>
          <a:lstStyle/>
          <a:p>
            <a:r>
              <a:rPr lang="ru-RU" altLang="ru-RU" sz="2000" b="1" i="1"/>
              <a:t>Основний безпосередні</a:t>
            </a:r>
            <a:r>
              <a:rPr lang="uk-UA" altLang="ru-RU" sz="2000" b="1" i="1"/>
              <a:t>й</a:t>
            </a:r>
            <a:r>
              <a:rPr lang="ru-RU" altLang="ru-RU" sz="2000" b="1" i="1"/>
              <a:t> об'єкт</a:t>
            </a:r>
            <a:r>
              <a:rPr lang="ru-RU" altLang="ru-RU" sz="2000"/>
              <a:t> - статева свобода особи. Його додатковим факультативним об'єктом можуть бути право власності, честь і гідність особи.</a:t>
            </a:r>
            <a:r>
              <a:rPr lang="ru-RU" altLang="ru-RU"/>
              <a:t> </a:t>
            </a:r>
          </a:p>
          <a:p>
            <a:r>
              <a:rPr lang="uk-UA" altLang="ru-RU" sz="2000"/>
              <a:t>З </a:t>
            </a:r>
            <a:r>
              <a:rPr lang="uk-UA" altLang="ru-RU" sz="2000" b="1" i="1"/>
              <a:t>об’єктивної сторони </a:t>
            </a:r>
            <a:r>
              <a:rPr lang="uk-UA" altLang="ru-RU" sz="2000"/>
              <a:t>правопорушення виражається у примушуванні особи жіночої або чоловічої статі до вступу у статевий зв’язок.</a:t>
            </a:r>
          </a:p>
          <a:p>
            <a:r>
              <a:rPr lang="uk-UA" altLang="ru-RU" sz="2000" b="1" i="1"/>
              <a:t>Суб’єктом</a:t>
            </a:r>
            <a:r>
              <a:rPr lang="uk-UA" altLang="ru-RU" sz="2000"/>
              <a:t> є особа жіночої або чоловічої статі, якій виповнилось 16 років. Суб’єкт злочину є спеціальним: це особа, від якої жінка або чоловік матеріально чи службово залежні. Дії особи, яка, маючи намір вступити з потерпілою особою у статевий зв’язок, підбурює іншу особу вчинити примушування жінки або чоловіка до вступу у такий зв’язок, слід кваліфікувати за ч. 4 ст. 27 і ст. 154.</a:t>
            </a:r>
          </a:p>
          <a:p>
            <a:endParaRPr lang="ru-RU" altLang="ru-RU" sz="2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a:extLst>
              <a:ext uri="{FF2B5EF4-FFF2-40B4-BE49-F238E27FC236}">
                <a16:creationId xmlns:a16="http://schemas.microsoft.com/office/drawing/2014/main" id="{0DCF5101-C0E9-44D7-81F6-C52D27058BF2}"/>
              </a:ext>
            </a:extLst>
          </p:cNvPr>
          <p:cNvSpPr>
            <a:spLocks noGrp="1"/>
          </p:cNvSpPr>
          <p:nvPr>
            <p:ph type="body" idx="4294967295"/>
          </p:nvPr>
        </p:nvSpPr>
        <p:spPr>
          <a:xfrm>
            <a:off x="323850" y="1268413"/>
            <a:ext cx="8569325" cy="5056187"/>
          </a:xfrm>
        </p:spPr>
        <p:txBody>
          <a:bodyPr/>
          <a:lstStyle/>
          <a:p>
            <a:pPr algn="just"/>
            <a:r>
              <a:rPr lang="uk-UA" altLang="ru-RU" b="1" i="1"/>
              <a:t>Суб'єктивна сторона</a:t>
            </a:r>
            <a:r>
              <a:rPr lang="uk-UA" altLang="ru-RU"/>
              <a:t> правопорушення характеризується прямим умислом.</a:t>
            </a:r>
          </a:p>
          <a:p>
            <a:pPr algn="just">
              <a:buFont typeface="Wingdings 2" panose="05020102010507070707" pitchFamily="18" charset="2"/>
              <a:buNone/>
            </a:pPr>
            <a:endParaRPr lang="uk-UA" altLang="ru-RU"/>
          </a:p>
          <a:p>
            <a:r>
              <a:rPr lang="uk-UA" altLang="ru-RU"/>
              <a:t> </a:t>
            </a:r>
            <a:r>
              <a:rPr lang="uk-UA" altLang="ru-RU" b="1" i="1"/>
              <a:t>Кваліфікованими видами</a:t>
            </a:r>
            <a:r>
              <a:rPr lang="uk-UA" altLang="ru-RU"/>
              <a:t> є примушування до вступу у статевий зв'язок, поєднане з погрозою:</a:t>
            </a:r>
          </a:p>
          <a:p>
            <a:r>
              <a:rPr lang="uk-UA" altLang="ru-RU"/>
              <a:t> 1) знищення, пошкодження або вилучення майна потерпілої (потерпілого) чи її (його) близьких родичів; </a:t>
            </a:r>
          </a:p>
          <a:p>
            <a:r>
              <a:rPr lang="uk-UA" altLang="ru-RU"/>
              <a:t>2) розголошення відомостей, що ганьблять її (його) чи близьких родичів.</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5F00B910-CE68-4028-A4CA-D04430F1D815}"/>
              </a:ext>
            </a:extLst>
          </p:cNvPr>
          <p:cNvSpPr>
            <a:spLocks noGrp="1"/>
          </p:cNvSpPr>
          <p:nvPr>
            <p:ph type="title"/>
          </p:nvPr>
        </p:nvSpPr>
        <p:spPr>
          <a:xfrm>
            <a:off x="457200" y="704850"/>
            <a:ext cx="8291513" cy="708025"/>
          </a:xfrm>
        </p:spPr>
        <p:txBody>
          <a:bodyPr/>
          <a:lstStyle/>
          <a:p>
            <a:pPr algn="ctr">
              <a:lnSpc>
                <a:spcPct val="55000"/>
              </a:lnSpc>
            </a:pPr>
            <a:r>
              <a:rPr lang="uk-UA" altLang="ru-RU" sz="2800" b="1" i="1">
                <a:solidFill>
                  <a:schemeClr val="tx1"/>
                </a:solidFill>
              </a:rPr>
              <a:t>Стаття 155. Статеві зносини з особою, яка не досягла шістнадцятирічного віку</a:t>
            </a:r>
            <a:r>
              <a:rPr lang="ru-RU" altLang="ru-RU"/>
              <a:t> </a:t>
            </a:r>
          </a:p>
        </p:txBody>
      </p:sp>
      <p:sp>
        <p:nvSpPr>
          <p:cNvPr id="60419" name="Rectangle 3">
            <a:extLst>
              <a:ext uri="{FF2B5EF4-FFF2-40B4-BE49-F238E27FC236}">
                <a16:creationId xmlns:a16="http://schemas.microsoft.com/office/drawing/2014/main" id="{FA9FDCD7-41B5-4685-BFEF-516EA4FEAB2F}"/>
              </a:ext>
            </a:extLst>
          </p:cNvPr>
          <p:cNvSpPr>
            <a:spLocks noGrp="1"/>
          </p:cNvSpPr>
          <p:nvPr>
            <p:ph type="body" idx="1"/>
          </p:nvPr>
        </p:nvSpPr>
        <p:spPr/>
        <p:txBody>
          <a:bodyPr/>
          <a:lstStyle/>
          <a:p>
            <a:pPr algn="just"/>
            <a:r>
              <a:rPr lang="ru-RU" altLang="ru-RU" sz="2000" b="1" i="1"/>
              <a:t>Основний безпосередній об'єкт</a:t>
            </a:r>
            <a:r>
              <a:rPr lang="ru-RU" altLang="ru-RU" sz="2000"/>
              <a:t> - нормальний фізичний, </a:t>
            </a:r>
            <a:r>
              <a:rPr lang="uk-UA" altLang="ru-RU" sz="2000"/>
              <a:t>психічний і соціальний розвиток неповнолітніх.</a:t>
            </a:r>
            <a:r>
              <a:rPr lang="ru-RU" altLang="ru-RU" sz="2000"/>
              <a:t> Додатковим факультативним об'єктом може виступати здоров'я особи</a:t>
            </a:r>
            <a:r>
              <a:rPr lang="uk-UA" altLang="ru-RU" sz="2000"/>
              <a:t>.</a:t>
            </a:r>
          </a:p>
          <a:p>
            <a:pPr algn="just">
              <a:buFont typeface="Wingdings 2" panose="05020102010507070707" pitchFamily="18" charset="2"/>
              <a:buNone/>
            </a:pPr>
            <a:endParaRPr lang="uk-UA" altLang="ru-RU" sz="2000"/>
          </a:p>
          <a:p>
            <a:r>
              <a:rPr lang="uk-UA" altLang="ru-RU" sz="2000" b="1" i="1"/>
              <a:t>Об'єктивна</a:t>
            </a:r>
            <a:r>
              <a:rPr lang="ru-RU" altLang="ru-RU" sz="2000" b="1" i="1"/>
              <a:t> сторона</a:t>
            </a:r>
            <a:r>
              <a:rPr lang="ru-RU" altLang="ru-RU" sz="2000"/>
              <a:t> полягає у вчиненні природного статевого акту з особою, яка не досягла </a:t>
            </a:r>
            <a:r>
              <a:rPr lang="uk-UA" altLang="ru-RU" sz="2000"/>
              <a:t>шістнадцятирічного віку</a:t>
            </a:r>
            <a:r>
              <a:rPr lang="ru-RU" altLang="ru-RU" sz="2000"/>
              <a:t>. Статеві зносини у даному разі не поєднуються із застосуванням фізичного</a:t>
            </a:r>
          </a:p>
          <a:p>
            <a:pPr>
              <a:buFont typeface="Wingdings 2" panose="05020102010507070707" pitchFamily="18" charset="2"/>
              <a:buNone/>
            </a:pPr>
            <a:r>
              <a:rPr lang="uk-UA" altLang="ru-RU" sz="2000"/>
              <a:t>    насильства, погрозою його застосування або з використанням безпорадного стану потерпілої особи.</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5" name="Rectangle 5">
            <a:extLst>
              <a:ext uri="{FF2B5EF4-FFF2-40B4-BE49-F238E27FC236}">
                <a16:creationId xmlns:a16="http://schemas.microsoft.com/office/drawing/2014/main" id="{7F800F97-DCE9-4CF7-A6D0-014D00EA308D}"/>
              </a:ext>
            </a:extLst>
          </p:cNvPr>
          <p:cNvSpPr>
            <a:spLocks noChangeArrowheads="1"/>
          </p:cNvSpPr>
          <p:nvPr/>
        </p:nvSpPr>
        <p:spPr bwMode="auto">
          <a:xfrm>
            <a:off x="0" y="976313"/>
            <a:ext cx="13193713" cy="527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uk-UA" altLang="ru-RU" sz="2000" b="1" i="1">
                <a:latin typeface="Constantia" panose="02030602050306030303" pitchFamily="18" charset="0"/>
              </a:rPr>
              <a:t>Суб'єкт правопорушення</a:t>
            </a:r>
            <a:r>
              <a:rPr lang="uk-UA" altLang="ru-RU" sz="2000">
                <a:latin typeface="Constantia" panose="02030602050306030303" pitchFamily="18" charset="0"/>
              </a:rPr>
              <a:t> - особа чоловічої або жіночої статі, </a:t>
            </a:r>
          </a:p>
          <a:p>
            <a:r>
              <a:rPr lang="uk-UA" altLang="ru-RU" sz="2000">
                <a:latin typeface="Constantia" panose="02030602050306030303" pitchFamily="18" charset="0"/>
              </a:rPr>
              <a:t>якій виповнилось 16 років. </a:t>
            </a:r>
          </a:p>
          <a:p>
            <a:endParaRPr lang="uk-UA" altLang="ru-RU" sz="2000">
              <a:latin typeface="Constantia" panose="02030602050306030303" pitchFamily="18" charset="0"/>
            </a:endParaRPr>
          </a:p>
          <a:p>
            <a:r>
              <a:rPr lang="uk-UA" altLang="ru-RU" sz="2000">
                <a:latin typeface="Constantia" panose="02030602050306030303" pitchFamily="18" charset="0"/>
              </a:rPr>
              <a:t> </a:t>
            </a:r>
            <a:r>
              <a:rPr lang="uk-UA" altLang="ru-RU" sz="2000" b="1" i="1">
                <a:latin typeface="Constantia" panose="02030602050306030303" pitchFamily="18" charset="0"/>
              </a:rPr>
              <a:t>Суб'єктивна сторона</a:t>
            </a:r>
            <a:r>
              <a:rPr lang="uk-UA" altLang="ru-RU" sz="2000">
                <a:latin typeface="Constantia" panose="02030602050306030303" pitchFamily="18" charset="0"/>
              </a:rPr>
              <a:t> характеризується прямим умислом. </a:t>
            </a:r>
          </a:p>
          <a:p>
            <a:endParaRPr lang="uk-UA" altLang="ru-RU" sz="2000">
              <a:latin typeface="Constantia" panose="02030602050306030303" pitchFamily="18" charset="0"/>
            </a:endParaRPr>
          </a:p>
          <a:p>
            <a:r>
              <a:rPr lang="uk-UA" altLang="ru-RU" sz="2000">
                <a:latin typeface="Constantia" panose="02030602050306030303" pitchFamily="18" charset="0"/>
              </a:rPr>
              <a:t>Психічне ставлення до стану статевої зрілості потерпілої особи може бути і </a:t>
            </a:r>
          </a:p>
          <a:p>
            <a:r>
              <a:rPr lang="uk-UA" altLang="ru-RU" sz="2000">
                <a:latin typeface="Constantia" panose="02030602050306030303" pitchFamily="18" charset="0"/>
              </a:rPr>
              <a:t>необережним - коли винний знав або допускав, що потерпіла особа </a:t>
            </a:r>
          </a:p>
          <a:p>
            <a:r>
              <a:rPr lang="uk-UA" altLang="ru-RU" sz="2000">
                <a:latin typeface="Constantia" panose="02030602050306030303" pitchFamily="18" charset="0"/>
              </a:rPr>
              <a:t>не досягла </a:t>
            </a:r>
          </a:p>
          <a:p>
            <a:r>
              <a:rPr lang="uk-UA" altLang="ru-RU" sz="2000">
                <a:latin typeface="Constantia" panose="02030602050306030303" pitchFamily="18" charset="0"/>
              </a:rPr>
              <a:t>статевої зрілості, або коли він міг і повинен був це передбачати. </a:t>
            </a:r>
          </a:p>
          <a:p>
            <a:endParaRPr lang="uk-UA" altLang="ru-RU" sz="2000">
              <a:latin typeface="Constantia" panose="02030602050306030303" pitchFamily="18" charset="0"/>
            </a:endParaRPr>
          </a:p>
          <a:p>
            <a:r>
              <a:rPr lang="uk-UA" altLang="ru-RU" sz="2000">
                <a:latin typeface="Constantia" panose="02030602050306030303" pitchFamily="18" charset="0"/>
              </a:rPr>
              <a:t>Це питання вирішується у кожному конкретному випадку з урахуванням </a:t>
            </a:r>
          </a:p>
          <a:p>
            <a:r>
              <a:rPr lang="uk-UA" altLang="ru-RU" sz="2000">
                <a:latin typeface="Constantia" panose="02030602050306030303" pitchFamily="18" charset="0"/>
              </a:rPr>
              <a:t>обізнаності винного про вік потерпілої особи, її зовнішнього вигляду </a:t>
            </a:r>
          </a:p>
          <a:p>
            <a:r>
              <a:rPr lang="uk-UA" altLang="ru-RU" sz="2000">
                <a:latin typeface="Constantia" panose="02030602050306030303" pitchFamily="18" charset="0"/>
              </a:rPr>
              <a:t>і поведінки, інших факторів. </a:t>
            </a:r>
          </a:p>
          <a:p>
            <a:endParaRPr lang="uk-UA" altLang="ru-RU" sz="2000">
              <a:latin typeface="Constantia" panose="02030602050306030303" pitchFamily="18" charset="0"/>
            </a:endParaRPr>
          </a:p>
          <a:p>
            <a:r>
              <a:rPr lang="uk-UA" altLang="ru-RU" sz="2000" b="1" i="1">
                <a:latin typeface="Constantia" panose="02030602050306030303" pitchFamily="18" charset="0"/>
              </a:rPr>
              <a:t>Кваліфікуючими ознаками правопорушення</a:t>
            </a:r>
            <a:r>
              <a:rPr lang="uk-UA" altLang="ru-RU" sz="2000">
                <a:latin typeface="Constantia" panose="02030602050306030303" pitchFamily="18" charset="0"/>
              </a:rPr>
              <a:t> (ч. 2 ст. 155) визнаються:</a:t>
            </a:r>
          </a:p>
          <a:p>
            <a:r>
              <a:rPr lang="uk-UA" altLang="ru-RU" sz="2000">
                <a:latin typeface="Constantia" panose="02030602050306030303" pitchFamily="18" charset="0"/>
              </a:rPr>
              <a:t>1) вчинення його батьком, матір'ю або особою, що Їх замінює;</a:t>
            </a:r>
          </a:p>
          <a:p>
            <a:r>
              <a:rPr lang="uk-UA" altLang="ru-RU" sz="2000">
                <a:latin typeface="Constantia" panose="02030602050306030303" pitchFamily="18" charset="0"/>
              </a:rPr>
              <a:t>2) спричинення безплідності чи інших тяжких наслідків.</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Rectangle 4">
            <a:extLst>
              <a:ext uri="{FF2B5EF4-FFF2-40B4-BE49-F238E27FC236}">
                <a16:creationId xmlns:a16="http://schemas.microsoft.com/office/drawing/2014/main" id="{BDA19AD8-8151-414A-8E92-BB5800C30234}"/>
              </a:ext>
            </a:extLst>
          </p:cNvPr>
          <p:cNvSpPr>
            <a:spLocks noGrp="1"/>
          </p:cNvSpPr>
          <p:nvPr>
            <p:ph type="title"/>
          </p:nvPr>
        </p:nvSpPr>
        <p:spPr>
          <a:xfrm>
            <a:off x="457200" y="333375"/>
            <a:ext cx="8218488" cy="792163"/>
          </a:xfrm>
        </p:spPr>
        <p:txBody>
          <a:bodyPr/>
          <a:lstStyle/>
          <a:p>
            <a:pPr algn="ctr"/>
            <a:r>
              <a:rPr lang="uk-UA" altLang="ru-RU" sz="2800" b="1" i="1">
                <a:solidFill>
                  <a:schemeClr val="tx1"/>
                </a:solidFill>
                <a:latin typeface="Constantia" panose="02030602050306030303" pitchFamily="18" charset="0"/>
              </a:rPr>
              <a:t>Стаття 156. </a:t>
            </a:r>
            <a:r>
              <a:rPr lang="ru-RU" altLang="ru-RU" sz="2800" b="1" i="1">
                <a:solidFill>
                  <a:schemeClr val="tx1"/>
                </a:solidFill>
                <a:latin typeface="Constantia" panose="02030602050306030303" pitchFamily="18" charset="0"/>
              </a:rPr>
              <a:t>Розбещення </a:t>
            </a:r>
            <a:r>
              <a:rPr lang="uk-UA" altLang="ru-RU" sz="2800" b="1" i="1">
                <a:solidFill>
                  <a:schemeClr val="tx1"/>
                </a:solidFill>
                <a:latin typeface="Constantia" panose="02030602050306030303" pitchFamily="18" charset="0"/>
              </a:rPr>
              <a:t>неповнолітніх</a:t>
            </a:r>
          </a:p>
        </p:txBody>
      </p:sp>
      <p:sp>
        <p:nvSpPr>
          <p:cNvPr id="62469" name="Rectangle 5">
            <a:extLst>
              <a:ext uri="{FF2B5EF4-FFF2-40B4-BE49-F238E27FC236}">
                <a16:creationId xmlns:a16="http://schemas.microsoft.com/office/drawing/2014/main" id="{254B9669-C8D4-4C01-9EAC-4F6C1D0B9DC4}"/>
              </a:ext>
            </a:extLst>
          </p:cNvPr>
          <p:cNvSpPr>
            <a:spLocks noGrp="1"/>
          </p:cNvSpPr>
          <p:nvPr>
            <p:ph type="body" idx="1"/>
          </p:nvPr>
        </p:nvSpPr>
        <p:spPr>
          <a:xfrm>
            <a:off x="468313" y="1389063"/>
            <a:ext cx="8229600" cy="5468937"/>
          </a:xfrm>
        </p:spPr>
        <p:txBody>
          <a:bodyPr/>
          <a:lstStyle/>
          <a:p>
            <a:pPr algn="just"/>
            <a:r>
              <a:rPr lang="ru-RU" altLang="ru-RU" sz="2800" b="1" i="1"/>
              <a:t>Об'єкт правопорушення </a:t>
            </a:r>
            <a:r>
              <a:rPr lang="ru-RU" altLang="ru-RU" sz="2800"/>
              <a:t>- </a:t>
            </a:r>
            <a:r>
              <a:rPr lang="uk-UA" altLang="ru-RU" sz="2800"/>
              <a:t>статева недоторканість і нормальний фізичний, психічний і соціальний розвиток неповнолітніх. </a:t>
            </a:r>
          </a:p>
          <a:p>
            <a:pPr algn="just"/>
            <a:r>
              <a:rPr lang="uk-UA" altLang="ru-RU" sz="2800" b="1" i="1"/>
              <a:t>О</a:t>
            </a:r>
            <a:r>
              <a:rPr lang="ru-RU" altLang="ru-RU" sz="2800" b="1" i="1"/>
              <a:t>б'єктивн</a:t>
            </a:r>
            <a:r>
              <a:rPr lang="uk-UA" altLang="ru-RU" sz="2800" b="1" i="1"/>
              <a:t>а</a:t>
            </a:r>
            <a:r>
              <a:rPr lang="ru-RU" altLang="ru-RU" sz="2800" b="1" i="1"/>
              <a:t> сторон</a:t>
            </a:r>
            <a:r>
              <a:rPr lang="uk-UA" altLang="ru-RU" sz="2800" b="1" i="1"/>
              <a:t>а</a:t>
            </a:r>
            <a:r>
              <a:rPr lang="uk-UA" altLang="ru-RU" sz="2800"/>
              <a:t> </a:t>
            </a:r>
            <a:r>
              <a:rPr lang="ru-RU" altLang="ru-RU" sz="2800"/>
              <a:t>- вчиненн</a:t>
            </a:r>
            <a:r>
              <a:rPr lang="uk-UA" altLang="ru-RU" sz="2800"/>
              <a:t>я</a:t>
            </a:r>
            <a:r>
              <a:rPr lang="ru-RU" altLang="ru-RU" sz="2800"/>
              <a:t> розпусних </a:t>
            </a:r>
            <a:r>
              <a:rPr lang="uk-UA" altLang="ru-RU" sz="2800"/>
              <a:t>дій сексуального характеру, здатних викликати фізичне і моральне розбещення неповнолітніх. Розпусні дії можуть бути як фізичними, так і інтелектуальними.</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Rectangle 4">
            <a:extLst>
              <a:ext uri="{FF2B5EF4-FFF2-40B4-BE49-F238E27FC236}">
                <a16:creationId xmlns:a16="http://schemas.microsoft.com/office/drawing/2014/main" id="{3DC60276-717C-4677-8B8A-40C0BBD4C993}"/>
              </a:ext>
            </a:extLst>
          </p:cNvPr>
          <p:cNvSpPr>
            <a:spLocks noChangeArrowheads="1"/>
          </p:cNvSpPr>
          <p:nvPr/>
        </p:nvSpPr>
        <p:spPr bwMode="auto">
          <a:xfrm>
            <a:off x="611188" y="1268413"/>
            <a:ext cx="7777162" cy="448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uk-UA" altLang="ru-RU" b="1"/>
              <a:t>Фізичне розбещення</a:t>
            </a:r>
            <a:r>
              <a:rPr lang="uk-UA" altLang="ru-RU"/>
              <a:t> - це, зокрема, оголення статевих органів винної або потерпілої особи, мацання їх, інші непристойні дотики, які викликають статеве збудження, навчання онанізму, вчинення у присутності потерпілого статевого акту, акту онанізму, схилення або примушення потерпілих до вчинення певних сексуальних дій між собою або щодо винного тощо. </a:t>
            </a:r>
          </a:p>
          <a:p>
            <a:pPr algn="just"/>
            <a:endParaRPr lang="uk-UA" altLang="ru-RU"/>
          </a:p>
          <a:p>
            <a:pPr algn="just"/>
            <a:r>
              <a:rPr lang="uk-UA" altLang="ru-RU" b="1"/>
              <a:t>Інтелектуальне розбещення</a:t>
            </a:r>
            <a:r>
              <a:rPr lang="uk-UA" altLang="ru-RU"/>
              <a:t> може полягати, наприклад, у цинічних розмовах з потерпілим на сексуальні теми, фотографуванні потерпілих в різних сексуальних позах, демонстрації порнографічних предметів. </a:t>
            </a:r>
          </a:p>
          <a:p>
            <a:pPr algn="just"/>
            <a:endParaRPr lang="uk-UA" altLang="ru-RU"/>
          </a:p>
          <a:p>
            <a:pPr algn="just"/>
            <a:r>
              <a:rPr lang="uk-UA" altLang="ru-RU"/>
              <a:t>Використання в процесі вчинення розпусних дій творів, зображень або інших предметів порнографічного характеру, а також примушування до участі у їх створенні потребує</a:t>
            </a:r>
            <a:r>
              <a:rPr lang="ru-RU" altLang="ru-RU"/>
              <a:t> додаткової кваліфікації за відповідною частиною ст. 301</a:t>
            </a:r>
            <a:r>
              <a:rPr lang="uk-UA" altLang="ru-RU"/>
              <a:t> КК.</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Rectangle 4">
            <a:extLst>
              <a:ext uri="{FF2B5EF4-FFF2-40B4-BE49-F238E27FC236}">
                <a16:creationId xmlns:a16="http://schemas.microsoft.com/office/drawing/2014/main" id="{9E9D7955-66A6-4631-8D42-53B53AE5325A}"/>
              </a:ext>
            </a:extLst>
          </p:cNvPr>
          <p:cNvSpPr>
            <a:spLocks noChangeArrowheads="1"/>
          </p:cNvSpPr>
          <p:nvPr/>
        </p:nvSpPr>
        <p:spPr bwMode="auto">
          <a:xfrm>
            <a:off x="684213" y="1231900"/>
            <a:ext cx="7920037" cy="451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800100" indent="-342900" eaLnBrk="0" hangingPunct="0">
              <a:defRPr>
                <a:solidFill>
                  <a:schemeClr val="tx1"/>
                </a:solidFill>
                <a:latin typeface="Arial" panose="020B0604020202020204" pitchFamily="34" charset="0"/>
                <a:cs typeface="Arial" panose="020B0604020202020204" pitchFamily="34" charset="0"/>
              </a:defRPr>
            </a:lvl2pPr>
            <a:lvl3pPr marL="1257300" indent="-342900" eaLnBrk="0" hangingPunct="0">
              <a:defRPr>
                <a:solidFill>
                  <a:schemeClr val="tx1"/>
                </a:solidFill>
                <a:latin typeface="Arial" panose="020B0604020202020204" pitchFamily="34" charset="0"/>
                <a:cs typeface="Arial" panose="020B0604020202020204" pitchFamily="34" charset="0"/>
              </a:defRPr>
            </a:lvl3pPr>
            <a:lvl4pPr marL="1714500" indent="-342900" eaLnBrk="0" hangingPunct="0">
              <a:defRPr>
                <a:solidFill>
                  <a:schemeClr val="tx1"/>
                </a:solidFill>
                <a:latin typeface="Arial" panose="020B0604020202020204" pitchFamily="34" charset="0"/>
                <a:cs typeface="Arial" panose="020B0604020202020204" pitchFamily="34" charset="0"/>
              </a:defRPr>
            </a:lvl4pPr>
            <a:lvl5pPr marL="2171700" indent="-342900" eaLnBrk="0" hangingPunct="0">
              <a:defRPr>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ct val="95000"/>
              </a:lnSpc>
            </a:pPr>
            <a:r>
              <a:rPr lang="uk-UA" altLang="ru-RU" b="1" i="1">
                <a:latin typeface="Constantia" panose="02030602050306030303" pitchFamily="18" charset="0"/>
              </a:rPr>
              <a:t> </a:t>
            </a:r>
            <a:r>
              <a:rPr lang="ru-RU" altLang="ru-RU" b="1" i="1">
                <a:latin typeface="Constantia" panose="02030602050306030303" pitchFamily="18" charset="0"/>
              </a:rPr>
              <a:t>Суб'єктом правопорушення</a:t>
            </a:r>
            <a:r>
              <a:rPr lang="ru-RU" altLang="ru-RU">
                <a:latin typeface="Constantia" panose="02030602050306030303" pitchFamily="18" charset="0"/>
              </a:rPr>
              <a:t> виступає особа чоловічої або жіночої</a:t>
            </a:r>
            <a:r>
              <a:rPr lang="uk-UA" altLang="ru-RU">
                <a:latin typeface="Constantia" panose="02030602050306030303" pitchFamily="18" charset="0"/>
              </a:rPr>
              <a:t> </a:t>
            </a:r>
            <a:r>
              <a:rPr lang="ru-RU" altLang="ru-RU">
                <a:latin typeface="Constantia" panose="02030602050306030303" pitchFamily="18" charset="0"/>
              </a:rPr>
              <a:t>статі, яка досягла 16-річного віку. </a:t>
            </a:r>
          </a:p>
          <a:p>
            <a:pPr algn="just" eaLnBrk="1" hangingPunct="1">
              <a:lnSpc>
                <a:spcPct val="95000"/>
              </a:lnSpc>
            </a:pPr>
            <a:endParaRPr lang="ru-RU" altLang="ru-RU">
              <a:latin typeface="Constantia" panose="02030602050306030303" pitchFamily="18" charset="0"/>
            </a:endParaRPr>
          </a:p>
          <a:p>
            <a:pPr algn="just" eaLnBrk="1" hangingPunct="1">
              <a:lnSpc>
                <a:spcPct val="95000"/>
              </a:lnSpc>
            </a:pPr>
            <a:r>
              <a:rPr lang="ru-RU" altLang="ru-RU" b="1" i="1">
                <a:latin typeface="Constantia" panose="02030602050306030303" pitchFamily="18" charset="0"/>
              </a:rPr>
              <a:t>Суб'єктивна сторона</a:t>
            </a:r>
            <a:r>
              <a:rPr lang="ru-RU" altLang="ru-RU">
                <a:latin typeface="Constantia" panose="02030602050306030303" pitchFamily="18" charset="0"/>
              </a:rPr>
              <a:t> характеризується прямим умислом. </a:t>
            </a:r>
          </a:p>
          <a:p>
            <a:pPr algn="just" eaLnBrk="1" hangingPunct="1">
              <a:lnSpc>
                <a:spcPct val="95000"/>
              </a:lnSpc>
            </a:pPr>
            <a:endParaRPr lang="ru-RU" altLang="ru-RU">
              <a:latin typeface="Constantia" panose="02030602050306030303" pitchFamily="18" charset="0"/>
            </a:endParaRPr>
          </a:p>
          <a:p>
            <a:pPr algn="just" eaLnBrk="1" hangingPunct="1">
              <a:lnSpc>
                <a:spcPct val="95000"/>
              </a:lnSpc>
            </a:pPr>
            <a:r>
              <a:rPr lang="uk-UA" altLang="ru-RU">
                <a:latin typeface="Constantia" panose="02030602050306030303" pitchFamily="18" charset="0"/>
              </a:rPr>
              <a:t>При цьому ставлення винного щодо віку потерпілої особи може бути</a:t>
            </a:r>
          </a:p>
          <a:p>
            <a:pPr algn="just" eaLnBrk="1" hangingPunct="1">
              <a:lnSpc>
                <a:spcPct val="95000"/>
              </a:lnSpc>
            </a:pPr>
            <a:r>
              <a:rPr lang="uk-UA" altLang="ru-RU">
                <a:latin typeface="Constantia" panose="02030602050306030303" pitchFamily="18" charset="0"/>
              </a:rPr>
              <a:t> як умисним, так і необережним.</a:t>
            </a:r>
          </a:p>
          <a:p>
            <a:pPr algn="just" eaLnBrk="1" hangingPunct="1">
              <a:lnSpc>
                <a:spcPct val="95000"/>
              </a:lnSpc>
            </a:pPr>
            <a:endParaRPr lang="uk-UA" altLang="ru-RU">
              <a:latin typeface="Constantia" panose="02030602050306030303" pitchFamily="18" charset="0"/>
            </a:endParaRPr>
          </a:p>
          <a:p>
            <a:pPr algn="just" eaLnBrk="1" hangingPunct="1">
              <a:lnSpc>
                <a:spcPct val="95000"/>
              </a:lnSpc>
            </a:pPr>
            <a:r>
              <a:rPr lang="uk-UA" altLang="ru-RU">
                <a:latin typeface="Constantia" panose="02030602050306030303" pitchFamily="18" charset="0"/>
              </a:rPr>
              <a:t>Мотиви цього правопорушення не впливають на його кваліфікацію. </a:t>
            </a:r>
          </a:p>
          <a:p>
            <a:pPr algn="just" eaLnBrk="1" hangingPunct="1">
              <a:lnSpc>
                <a:spcPct val="95000"/>
              </a:lnSpc>
            </a:pPr>
            <a:endParaRPr lang="uk-UA" altLang="ru-RU">
              <a:latin typeface="Constantia" panose="02030602050306030303" pitchFamily="18" charset="0"/>
            </a:endParaRPr>
          </a:p>
          <a:p>
            <a:pPr algn="just" eaLnBrk="1" hangingPunct="1">
              <a:lnSpc>
                <a:spcPct val="95000"/>
              </a:lnSpc>
            </a:pPr>
            <a:r>
              <a:rPr lang="uk-UA" altLang="ru-RU">
                <a:latin typeface="Constantia" panose="02030602050306030303" pitchFamily="18" charset="0"/>
              </a:rPr>
              <a:t>Винний може керуватись не лише сексуальними, </a:t>
            </a:r>
          </a:p>
          <a:p>
            <a:pPr algn="just" eaLnBrk="1" hangingPunct="1">
              <a:lnSpc>
                <a:spcPct val="95000"/>
              </a:lnSpc>
            </a:pPr>
            <a:r>
              <a:rPr lang="uk-UA" altLang="ru-RU">
                <a:latin typeface="Constantia" panose="02030602050306030303" pitchFamily="18" charset="0"/>
              </a:rPr>
              <a:t>а й іншими спонуканнями (помста близьким наступне втягнення </a:t>
            </a:r>
          </a:p>
          <a:p>
            <a:pPr algn="just" eaLnBrk="1" hangingPunct="1">
              <a:lnSpc>
                <a:spcPct val="95000"/>
              </a:lnSpc>
            </a:pPr>
            <a:r>
              <a:rPr lang="uk-UA" altLang="ru-RU">
                <a:latin typeface="Constantia" panose="02030602050306030303" pitchFamily="18" charset="0"/>
              </a:rPr>
              <a:t>у проституцію тощо).</a:t>
            </a:r>
          </a:p>
          <a:p>
            <a:pPr algn="just" eaLnBrk="1" hangingPunct="1">
              <a:lnSpc>
                <a:spcPct val="95000"/>
              </a:lnSpc>
            </a:pPr>
            <a:endParaRPr lang="uk-UA" altLang="ru-RU">
              <a:latin typeface="Constantia" panose="02030602050306030303" pitchFamily="18" charset="0"/>
            </a:endParaRPr>
          </a:p>
          <a:p>
            <a:pPr algn="just" eaLnBrk="1" hangingPunct="1">
              <a:lnSpc>
                <a:spcPct val="95000"/>
              </a:lnSpc>
            </a:pPr>
            <a:r>
              <a:rPr lang="uk-UA" altLang="ru-RU" b="1" i="1">
                <a:latin typeface="Constantia" panose="02030602050306030303" pitchFamily="18" charset="0"/>
              </a:rPr>
              <a:t>Кваліфікуючими ознаками</a:t>
            </a:r>
            <a:r>
              <a:rPr lang="uk-UA" altLang="ru-RU">
                <a:latin typeface="Constantia" panose="02030602050306030303" pitchFamily="18" charset="0"/>
              </a:rPr>
              <a:t>  є вчинення розпусних дій: </a:t>
            </a:r>
          </a:p>
          <a:p>
            <a:pPr algn="just" eaLnBrk="1" hangingPunct="1">
              <a:lnSpc>
                <a:spcPct val="95000"/>
              </a:lnSpc>
              <a:buFontTx/>
              <a:buAutoNum type="arabicParenR"/>
            </a:pPr>
            <a:r>
              <a:rPr lang="uk-UA" altLang="ru-RU">
                <a:latin typeface="Constantia" panose="02030602050306030303" pitchFamily="18" charset="0"/>
              </a:rPr>
              <a:t>щодо малолітньої особи; </a:t>
            </a:r>
          </a:p>
          <a:p>
            <a:pPr algn="just" eaLnBrk="1" hangingPunct="1">
              <a:lnSpc>
                <a:spcPct val="95000"/>
              </a:lnSpc>
              <a:buFontTx/>
              <a:buAutoNum type="arabicParenR"/>
            </a:pPr>
            <a:r>
              <a:rPr lang="uk-UA" altLang="ru-RU">
                <a:latin typeface="Constantia" panose="02030602050306030303" pitchFamily="18" charset="0"/>
              </a:rPr>
              <a:t>батьком, матір'ю або особою. що їх заміщ</a:t>
            </a:r>
            <a:r>
              <a:rPr lang="ru-RU" altLang="ru-RU">
                <a:latin typeface="Constantia" panose="02030602050306030303" pitchFamily="18" charset="0"/>
              </a:rPr>
              <a:t>ає.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579C02E-54DA-4A28-B04A-BAA88505F40E}"/>
              </a:ext>
            </a:extLst>
          </p:cNvPr>
          <p:cNvSpPr txBox="1"/>
          <p:nvPr/>
        </p:nvSpPr>
        <p:spPr>
          <a:xfrm>
            <a:off x="1403648" y="1844824"/>
            <a:ext cx="6452834" cy="2937920"/>
          </a:xfrm>
          <a:prstGeom prst="rect">
            <a:avLst/>
          </a:prstGeom>
          <a:solidFill>
            <a:schemeClr val="accent3">
              <a:lumMod val="20000"/>
              <a:lumOff val="80000"/>
            </a:schemeClr>
          </a:solidFill>
        </p:spPr>
        <p:txBody>
          <a:bodyPr wrap="square">
            <a:spAutoFit/>
          </a:bodyPr>
          <a:lstStyle/>
          <a:p>
            <a:pPr algn="ctr"/>
            <a:r>
              <a:rPr lang="uk-UA" sz="2400" b="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План лекції</a:t>
            </a:r>
            <a:endParaRPr lang="ru-RU" sz="24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endParaRPr>
          </a:p>
          <a:p>
            <a:pPr marL="342900" lvl="0" indent="-342900" algn="just">
              <a:lnSpc>
                <a:spcPts val="1800"/>
              </a:lnSpc>
              <a:spcAft>
                <a:spcPts val="1000"/>
              </a:spcAft>
              <a:buFont typeface="+mj-lt"/>
              <a:buAutoNum type="arabicPeriod"/>
              <a:tabLst>
                <a:tab pos="180340" algn="l"/>
                <a:tab pos="571500" algn="l"/>
              </a:tabLst>
            </a:pPr>
            <a:r>
              <a:rPr lang="uk-UA" sz="2400" dirty="0">
                <a:effectLst/>
                <a:latin typeface="Times New Roman" panose="02020603050405020304" pitchFamily="18" charset="0"/>
                <a:ea typeface="Times New Roman" panose="02020603050405020304" pitchFamily="18" charset="0"/>
              </a:rPr>
              <a:t>Проблемні питання кваліфікації зґвалтування та сексуального насильства. </a:t>
            </a:r>
            <a:endParaRPr lang="ru-RU" sz="2400" dirty="0">
              <a:effectLst/>
              <a:latin typeface="Arial" panose="020B0604020202020204" pitchFamily="34" charset="0"/>
              <a:ea typeface="Times New Roman" panose="02020603050405020304" pitchFamily="18" charset="0"/>
            </a:endParaRPr>
          </a:p>
          <a:p>
            <a:pPr marL="342900" lvl="0" indent="-342900" algn="just">
              <a:lnSpc>
                <a:spcPts val="1800"/>
              </a:lnSpc>
              <a:spcAft>
                <a:spcPts val="1000"/>
              </a:spcAft>
              <a:buFont typeface="+mj-lt"/>
              <a:buAutoNum type="arabicPeriod"/>
              <a:tabLst>
                <a:tab pos="180340" algn="l"/>
                <a:tab pos="571500" algn="l"/>
              </a:tabLst>
            </a:pPr>
            <a:r>
              <a:rPr lang="uk-UA" sz="2400" dirty="0">
                <a:effectLst/>
                <a:latin typeface="Times New Roman" panose="02020603050405020304" pitchFamily="18" charset="0"/>
                <a:ea typeface="Times New Roman" panose="02020603050405020304" pitchFamily="18" charset="0"/>
              </a:rPr>
              <a:t>Проблеми кваліфікації примушування до вступу в статевий зв’язок. </a:t>
            </a:r>
            <a:endParaRPr lang="ru-RU" sz="2400" dirty="0">
              <a:effectLst/>
              <a:latin typeface="Arial" panose="020B0604020202020204" pitchFamily="34" charset="0"/>
              <a:ea typeface="Times New Roman" panose="02020603050405020304" pitchFamily="18" charset="0"/>
            </a:endParaRPr>
          </a:p>
          <a:p>
            <a:pPr marL="342900" lvl="0" indent="-342900" algn="just">
              <a:lnSpc>
                <a:spcPts val="1800"/>
              </a:lnSpc>
              <a:spcAft>
                <a:spcPts val="1000"/>
              </a:spcAft>
              <a:buFont typeface="+mj-lt"/>
              <a:buAutoNum type="arabicPeriod"/>
              <a:tabLst>
                <a:tab pos="180340" algn="l"/>
                <a:tab pos="571500" algn="l"/>
              </a:tabLst>
            </a:pPr>
            <a:r>
              <a:rPr lang="uk-UA" sz="2400" dirty="0">
                <a:effectLst/>
                <a:latin typeface="Times New Roman" panose="02020603050405020304" pitchFamily="18" charset="0"/>
                <a:ea typeface="Times New Roman" panose="02020603050405020304" pitchFamily="18" charset="0"/>
              </a:rPr>
              <a:t>Проблеми кваліфікації статевих зносин з особою, яка не досягла шістнадцятирічного віку. </a:t>
            </a:r>
            <a:endParaRPr lang="ru-RU" sz="2400" dirty="0">
              <a:effectLst/>
              <a:latin typeface="Arial" panose="020B0604020202020204" pitchFamily="34" charset="0"/>
              <a:ea typeface="Times New Roman" panose="02020603050405020304" pitchFamily="18" charset="0"/>
            </a:endParaRPr>
          </a:p>
          <a:p>
            <a:pPr marL="342900" lvl="0" indent="-342900" algn="just">
              <a:lnSpc>
                <a:spcPts val="1800"/>
              </a:lnSpc>
              <a:spcAft>
                <a:spcPts val="1000"/>
              </a:spcAft>
              <a:buFont typeface="+mj-lt"/>
              <a:buAutoNum type="arabicPeriod"/>
              <a:tabLst>
                <a:tab pos="180340" algn="l"/>
                <a:tab pos="571500" algn="l"/>
              </a:tabLst>
            </a:pPr>
            <a:r>
              <a:rPr lang="uk-UA" sz="2400" dirty="0">
                <a:effectLst/>
                <a:latin typeface="Times New Roman" panose="02020603050405020304" pitchFamily="18" charset="0"/>
                <a:ea typeface="Times New Roman" panose="02020603050405020304" pitchFamily="18" charset="0"/>
              </a:rPr>
              <a:t>Проблеми кваліфікації розбещення неповнолітніх.</a:t>
            </a:r>
            <a:endParaRPr lang="ru-RU" sz="2400"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3138955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вал 3">
            <a:extLst>
              <a:ext uri="{FF2B5EF4-FFF2-40B4-BE49-F238E27FC236}">
                <a16:creationId xmlns:a16="http://schemas.microsoft.com/office/drawing/2014/main" id="{1BB4192A-4570-41AF-A18A-44BE5C71E52B}"/>
              </a:ext>
            </a:extLst>
          </p:cNvPr>
          <p:cNvSpPr/>
          <p:nvPr/>
        </p:nvSpPr>
        <p:spPr>
          <a:xfrm>
            <a:off x="3000364" y="214290"/>
            <a:ext cx="3214710" cy="642942"/>
          </a:xfrm>
          <a:prstGeom prst="ellipse">
            <a:avLst/>
          </a:prstGeom>
        </p:spPr>
        <p:style>
          <a:lnRef idx="1">
            <a:schemeClr val="accent1"/>
          </a:lnRef>
          <a:fillRef idx="1001">
            <a:schemeClr val="lt1"/>
          </a:fillRef>
          <a:effectRef idx="1">
            <a:schemeClr val="accent1"/>
          </a:effectRef>
          <a:fontRef idx="minor">
            <a:schemeClr val="dk1"/>
          </a:fontRef>
        </p:style>
        <p:txBody>
          <a:bodyPr anchor="ctr"/>
          <a:lstStyle/>
          <a:p>
            <a:pPr algn="ctr" fontAlgn="auto">
              <a:spcBef>
                <a:spcPts val="0"/>
              </a:spcBef>
              <a:spcAft>
                <a:spcPts val="0"/>
              </a:spcAft>
              <a:defRPr/>
            </a:pPr>
            <a:r>
              <a:rPr lang="uk-UA"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Ст. 152</a:t>
            </a:r>
            <a:endParaRPr lang="ru-RU"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Прямоугольник 4">
            <a:extLst>
              <a:ext uri="{FF2B5EF4-FFF2-40B4-BE49-F238E27FC236}">
                <a16:creationId xmlns:a16="http://schemas.microsoft.com/office/drawing/2014/main" id="{354F9F68-CC68-4BD4-BB5C-870A0396943A}"/>
              </a:ext>
            </a:extLst>
          </p:cNvPr>
          <p:cNvSpPr/>
          <p:nvPr/>
        </p:nvSpPr>
        <p:spPr>
          <a:xfrm>
            <a:off x="395288" y="836613"/>
            <a:ext cx="8497887" cy="5694362"/>
          </a:xfrm>
          <a:prstGeom prst="rect">
            <a:avLst/>
          </a:prstGeom>
        </p:spPr>
        <p:txBody>
          <a:bodyPr>
            <a:spAutoFit/>
          </a:bodyPr>
          <a:lstStyle/>
          <a:p>
            <a:pPr algn="ctr" fontAlgn="auto">
              <a:spcBef>
                <a:spcPts val="0"/>
              </a:spcBef>
              <a:spcAft>
                <a:spcPts val="0"/>
              </a:spcAft>
              <a:defRPr/>
            </a:pPr>
            <a:r>
              <a:rPr lang="uk-UA" sz="2800" b="1" dirty="0">
                <a:latin typeface="Times New Roman" pitchFamily="18" charset="0"/>
                <a:cs typeface="Times New Roman" pitchFamily="18" charset="0"/>
              </a:rPr>
              <a:t>Зґвалтування</a:t>
            </a:r>
          </a:p>
          <a:p>
            <a:pPr indent="361950" fontAlgn="auto">
              <a:spcBef>
                <a:spcPts val="0"/>
              </a:spcBef>
              <a:spcAft>
                <a:spcPts val="0"/>
              </a:spcAft>
              <a:defRPr/>
            </a:pPr>
            <a:endParaRPr lang="uk-UA" sz="1600" b="1" dirty="0">
              <a:latin typeface="Times New Roman" pitchFamily="18" charset="0"/>
              <a:cs typeface="Times New Roman" pitchFamily="18" charset="0"/>
            </a:endParaRPr>
          </a:p>
          <a:p>
            <a:pPr indent="358775" fontAlgn="auto">
              <a:spcAft>
                <a:spcPts val="0"/>
              </a:spcAft>
              <a:defRPr/>
            </a:pPr>
            <a:r>
              <a:rPr lang="uk-UA" sz="1600" dirty="0">
                <a:latin typeface="Times New Roman" pitchFamily="18" charset="0"/>
                <a:cs typeface="Times New Roman" pitchFamily="18" charset="0"/>
              </a:rPr>
              <a:t>1. Вчинення дій сексуального характеру, пов’язаних із вагінальним, анальним або оральним проникненням в тіло іншої особи з використанням </a:t>
            </a:r>
            <a:r>
              <a:rPr lang="uk-UA" sz="1600" dirty="0" err="1">
                <a:latin typeface="Times New Roman" pitchFamily="18" charset="0"/>
                <a:cs typeface="Times New Roman" pitchFamily="18" charset="0"/>
              </a:rPr>
              <a:t>геніталій</a:t>
            </a:r>
            <a:r>
              <a:rPr lang="uk-UA" sz="1600" dirty="0">
                <a:latin typeface="Times New Roman" pitchFamily="18" charset="0"/>
                <a:cs typeface="Times New Roman" pitchFamily="18" charset="0"/>
              </a:rPr>
              <a:t> або будь-якого іншого предмета, без добровільної згоди потерпілої особи (зґвалтування) - карається позбавленням волі на строк від 3 до 5 років.</a:t>
            </a:r>
          </a:p>
          <a:p>
            <a:pPr indent="358775" fontAlgn="auto">
              <a:spcAft>
                <a:spcPts val="0"/>
              </a:spcAft>
              <a:defRPr/>
            </a:pPr>
            <a:r>
              <a:rPr lang="uk-UA" sz="1600" dirty="0">
                <a:latin typeface="Times New Roman" pitchFamily="18" charset="0"/>
                <a:cs typeface="Times New Roman" pitchFamily="18" charset="0"/>
              </a:rPr>
              <a:t>2. Зґвалтування, вчинене повторно або особою, яка раніше вчинила будь-яке із кримінальних правопорушень, передбачених статтями 153-155 цього Кодексу, або вчинення таких діянь щодо подружжя чи колишнього подружжя або іншої особи, з якою винний перебуває (перебував) у сімейних або близьких відносинах, або щодо особи у зв’язку з виконанням цією особою службового, професійного чи громадського обов’язку, або щодо жінки, яка завідомо для винного перебувала у стані вагітності, - карається позбавленням волі на строк від 5 до 10 років.</a:t>
            </a:r>
          </a:p>
          <a:p>
            <a:pPr indent="358775" fontAlgn="auto">
              <a:spcAft>
                <a:spcPts val="0"/>
              </a:spcAft>
              <a:defRPr/>
            </a:pPr>
            <a:r>
              <a:rPr lang="uk-UA" sz="1600" dirty="0">
                <a:latin typeface="Times New Roman" pitchFamily="18" charset="0"/>
                <a:cs typeface="Times New Roman" pitchFamily="18" charset="0"/>
              </a:rPr>
              <a:t>3. Зґвалтування, вчинене групою осіб, або зґвалтування неповнолітньої особи - карається позбавленням волі на строк від 7 до 12 років.</a:t>
            </a:r>
          </a:p>
          <a:p>
            <a:pPr indent="358775" fontAlgn="auto">
              <a:spcAft>
                <a:spcPts val="0"/>
              </a:spcAft>
              <a:defRPr/>
            </a:pPr>
            <a:r>
              <a:rPr lang="uk-UA" sz="1600" dirty="0">
                <a:latin typeface="Times New Roman" pitchFamily="18" charset="0"/>
                <a:cs typeface="Times New Roman" pitchFamily="18" charset="0"/>
              </a:rPr>
              <a:t>4. Дії, передбачені частиною першою цієї статті, вчинені щодо особи, яка не досягла чотирнадцяти років, незалежно від її добровільної згоди - караються позбавленням волі на строк від 8 до 15 років.</a:t>
            </a:r>
          </a:p>
          <a:p>
            <a:pPr indent="358775" fontAlgn="auto">
              <a:spcAft>
                <a:spcPts val="0"/>
              </a:spcAft>
              <a:defRPr/>
            </a:pPr>
            <a:r>
              <a:rPr lang="uk-UA" sz="1600" dirty="0">
                <a:latin typeface="Times New Roman" pitchFamily="18" charset="0"/>
                <a:cs typeface="Times New Roman" pitchFamily="18" charset="0"/>
              </a:rPr>
              <a:t>5. Дії, передбачені частинами першою, другою, третьою або четвертою цієї статті, що спричинили тяжкі наслідки, - караються позбавленням волі на строк від 10 до 15 років.</a:t>
            </a:r>
          </a:p>
          <a:p>
            <a:pPr indent="358775" fontAlgn="auto">
              <a:spcAft>
                <a:spcPts val="0"/>
              </a:spcAft>
              <a:defRPr/>
            </a:pPr>
            <a:r>
              <a:rPr lang="uk-UA" sz="1600" dirty="0">
                <a:latin typeface="Times New Roman" pitchFamily="18" charset="0"/>
                <a:cs typeface="Times New Roman" pitchFamily="18" charset="0"/>
              </a:rPr>
              <a:t>Примітка: Згода вважається добровільною, якщо вона є результатом вільного волевиявлення особи, з урахуванням супутніх обставин.</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Содержимое 2">
            <a:extLst>
              <a:ext uri="{FF2B5EF4-FFF2-40B4-BE49-F238E27FC236}">
                <a16:creationId xmlns:a16="http://schemas.microsoft.com/office/drawing/2014/main" id="{3ED4C359-3059-495B-AF74-C5F17F3AD2EF}"/>
              </a:ext>
            </a:extLst>
          </p:cNvPr>
          <p:cNvSpPr>
            <a:spLocks noGrp="1"/>
          </p:cNvSpPr>
          <p:nvPr>
            <p:ph idx="1"/>
          </p:nvPr>
        </p:nvSpPr>
        <p:spPr>
          <a:xfrm>
            <a:off x="323850" y="620713"/>
            <a:ext cx="8429625" cy="5832475"/>
          </a:xfrm>
        </p:spPr>
        <p:txBody>
          <a:bodyPr/>
          <a:lstStyle/>
          <a:p>
            <a:pPr marL="0" indent="365125" eaLnBrk="1" hangingPunct="1"/>
            <a:r>
              <a:rPr lang="uk-UA" altLang="ru-RU" sz="2400" b="1">
                <a:latin typeface="Times New Roman" panose="02020603050405020304" pitchFamily="18" charset="0"/>
                <a:cs typeface="Times New Roman" panose="02020603050405020304" pitchFamily="18" charset="0"/>
              </a:rPr>
              <a:t> </a:t>
            </a:r>
            <a:r>
              <a:rPr lang="uk-UA" altLang="ru-RU" sz="2800" b="1">
                <a:latin typeface="Times New Roman" panose="02020603050405020304" pitchFamily="18" charset="0"/>
                <a:cs typeface="Times New Roman" panose="02020603050405020304" pitchFamily="18" charset="0"/>
              </a:rPr>
              <a:t>Об'єктом </a:t>
            </a:r>
            <a:r>
              <a:rPr lang="uk-UA" altLang="ru-RU" sz="2800">
                <a:latin typeface="Times New Roman" panose="02020603050405020304" pitchFamily="18" charset="0"/>
                <a:cs typeface="Times New Roman" panose="02020603050405020304" pitchFamily="18" charset="0"/>
              </a:rPr>
              <a:t>зґвалтування є </a:t>
            </a:r>
            <a:r>
              <a:rPr lang="uk-UA" altLang="ru-RU" sz="2800" b="1" i="1">
                <a:latin typeface="Times New Roman" panose="02020603050405020304" pitchFamily="18" charset="0"/>
                <a:cs typeface="Times New Roman" panose="02020603050405020304" pitchFamily="18" charset="0"/>
              </a:rPr>
              <a:t>статева свобода</a:t>
            </a:r>
            <a:r>
              <a:rPr lang="uk-UA" altLang="ru-RU" sz="2800" i="1">
                <a:latin typeface="Times New Roman" panose="02020603050405020304" pitchFamily="18" charset="0"/>
                <a:cs typeface="Times New Roman" panose="02020603050405020304" pitchFamily="18" charset="0"/>
              </a:rPr>
              <a:t>,</a:t>
            </a:r>
            <a:r>
              <a:rPr lang="uk-UA" altLang="ru-RU" sz="2800">
                <a:latin typeface="Times New Roman" panose="02020603050405020304" pitchFamily="18" charset="0"/>
                <a:cs typeface="Times New Roman" panose="02020603050405020304" pitchFamily="18" charset="0"/>
              </a:rPr>
              <a:t> а якщо потерпіла особа не досягла статевої зрілості — її </a:t>
            </a:r>
            <a:r>
              <a:rPr lang="uk-UA" altLang="ru-RU" sz="2800" b="1" i="1">
                <a:latin typeface="Times New Roman" panose="02020603050405020304" pitchFamily="18" charset="0"/>
                <a:cs typeface="Times New Roman" panose="02020603050405020304" pitchFamily="18" charset="0"/>
              </a:rPr>
              <a:t>статева недоторканість.</a:t>
            </a:r>
            <a:r>
              <a:rPr lang="uk-UA" altLang="ru-RU" sz="2800">
                <a:latin typeface="Times New Roman" panose="02020603050405020304" pitchFamily="18" charset="0"/>
                <a:cs typeface="Times New Roman" panose="02020603050405020304" pitchFamily="18" charset="0"/>
              </a:rPr>
              <a:t> </a:t>
            </a:r>
          </a:p>
          <a:p>
            <a:pPr marL="0" indent="365125" algn="just" eaLnBrk="1" hangingPunct="1"/>
            <a:r>
              <a:rPr lang="uk-UA" altLang="ru-RU" sz="2800">
                <a:latin typeface="Times New Roman" panose="02020603050405020304" pitchFamily="18" charset="0"/>
                <a:cs typeface="Times New Roman" panose="02020603050405020304" pitchFamily="18" charset="0"/>
              </a:rPr>
              <a:t>Причому ні мораль не обличчя потерпілої особи, ні ганебний спосіб життя, ні аморальна поведінка, ні характер відносин з тим, хто притягується до відповідальності за зґвалтування (подружні стосунки, наявність попереднього добровільного статевого зв'язку тощо) не виключають, за доведеності інших ознак складу цього кримінального правопорушення, відповідальності за ст. 152 КК.</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DBB3DD8D-6F60-490F-ABD0-3966DD9E53FE}"/>
              </a:ext>
            </a:extLst>
          </p:cNvPr>
          <p:cNvSpPr/>
          <p:nvPr/>
        </p:nvSpPr>
        <p:spPr>
          <a:xfrm>
            <a:off x="214313" y="1143000"/>
            <a:ext cx="8569325" cy="5632450"/>
          </a:xfrm>
          <a:prstGeom prst="rect">
            <a:avLst/>
          </a:prstGeom>
        </p:spPr>
        <p:txBody>
          <a:bodyPr>
            <a:spAutoFit/>
          </a:bodyPr>
          <a:lstStyle/>
          <a:p>
            <a:pPr indent="358775" fontAlgn="auto">
              <a:spcAft>
                <a:spcPts val="0"/>
              </a:spcAft>
              <a:defRPr/>
            </a:pPr>
            <a:r>
              <a:rPr lang="uk-UA" sz="2000" b="1" dirty="0">
                <a:latin typeface="+mn-lt"/>
                <a:cs typeface="+mn-cs"/>
              </a:rPr>
              <a:t>З об'єктивної сторони </a:t>
            </a:r>
            <a:r>
              <a:rPr lang="uk-UA" sz="2000" dirty="0">
                <a:latin typeface="+mn-lt"/>
                <a:cs typeface="+mn-cs"/>
              </a:rPr>
              <a:t>зґвалтування полягає </a:t>
            </a:r>
            <a:r>
              <a:rPr lang="uk-UA" sz="2000" dirty="0">
                <a:latin typeface="Times New Roman" pitchFamily="18" charset="0"/>
                <a:cs typeface="Times New Roman" pitchFamily="18" charset="0"/>
              </a:rPr>
              <a:t>вчиненні дій сексуального характеру, пов’язаних із: </a:t>
            </a:r>
          </a:p>
          <a:p>
            <a:pPr indent="358775" fontAlgn="auto">
              <a:spcAft>
                <a:spcPts val="0"/>
              </a:spcAft>
              <a:buFont typeface="Arial" pitchFamily="34" charset="0"/>
              <a:buChar char="•"/>
              <a:defRPr/>
            </a:pPr>
            <a:r>
              <a:rPr lang="uk-UA" sz="2000" dirty="0">
                <a:latin typeface="Times New Roman" pitchFamily="18" charset="0"/>
                <a:cs typeface="Times New Roman" pitchFamily="18" charset="0"/>
              </a:rPr>
              <a:t>вагінальним, </a:t>
            </a:r>
          </a:p>
          <a:p>
            <a:pPr indent="358775" fontAlgn="auto">
              <a:spcAft>
                <a:spcPts val="0"/>
              </a:spcAft>
              <a:buFont typeface="Arial" pitchFamily="34" charset="0"/>
              <a:buChar char="•"/>
              <a:defRPr/>
            </a:pPr>
            <a:r>
              <a:rPr lang="uk-UA" sz="2000" dirty="0">
                <a:latin typeface="Times New Roman" pitchFamily="18" charset="0"/>
                <a:cs typeface="Times New Roman" pitchFamily="18" charset="0"/>
              </a:rPr>
              <a:t>анальним </a:t>
            </a:r>
          </a:p>
          <a:p>
            <a:pPr indent="358775" fontAlgn="auto">
              <a:spcAft>
                <a:spcPts val="0"/>
              </a:spcAft>
              <a:buFont typeface="Arial" pitchFamily="34" charset="0"/>
              <a:buChar char="•"/>
              <a:defRPr/>
            </a:pPr>
            <a:r>
              <a:rPr lang="uk-UA" sz="2000" dirty="0">
                <a:latin typeface="Times New Roman" pitchFamily="18" charset="0"/>
                <a:cs typeface="Times New Roman" pitchFamily="18" charset="0"/>
              </a:rPr>
              <a:t>оральним проникненням в тіло іншої особи </a:t>
            </a:r>
          </a:p>
          <a:p>
            <a:pPr indent="358775" fontAlgn="auto">
              <a:spcAft>
                <a:spcPts val="0"/>
              </a:spcAft>
              <a:defRPr/>
            </a:pPr>
            <a:r>
              <a:rPr lang="uk-UA" sz="2000" dirty="0">
                <a:latin typeface="Times New Roman" pitchFamily="18" charset="0"/>
                <a:cs typeface="Times New Roman" pitchFamily="18" charset="0"/>
              </a:rPr>
              <a:t>з використанням </a:t>
            </a:r>
            <a:r>
              <a:rPr lang="uk-UA" sz="2000" dirty="0" err="1">
                <a:latin typeface="Times New Roman" pitchFamily="18" charset="0"/>
                <a:cs typeface="Times New Roman" pitchFamily="18" charset="0"/>
              </a:rPr>
              <a:t>геніталій</a:t>
            </a:r>
            <a:r>
              <a:rPr lang="uk-UA" sz="2000" dirty="0">
                <a:latin typeface="Times New Roman" pitchFamily="18" charset="0"/>
                <a:cs typeface="Times New Roman" pitchFamily="18" charset="0"/>
              </a:rPr>
              <a:t> або будь-якого іншого предмета без </a:t>
            </a:r>
            <a:r>
              <a:rPr lang="uk-UA" sz="2000" dirty="0" err="1">
                <a:latin typeface="Times New Roman" pitchFamily="18" charset="0"/>
                <a:cs typeface="Times New Roman" pitchFamily="18" charset="0"/>
              </a:rPr>
              <a:t>добровільн</a:t>
            </a:r>
            <a:r>
              <a:rPr lang="tt-RU" sz="2000" dirty="0">
                <a:latin typeface="Times New Roman" pitchFamily="18" charset="0"/>
                <a:cs typeface="Times New Roman" pitchFamily="18" charset="0"/>
              </a:rPr>
              <a:t>ої згоди потерпілої особи.</a:t>
            </a:r>
          </a:p>
          <a:p>
            <a:pPr marL="349250" indent="376238" algn="just" fontAlgn="auto">
              <a:spcBef>
                <a:spcPts val="0"/>
              </a:spcBef>
              <a:spcAft>
                <a:spcPts val="0"/>
              </a:spcAft>
              <a:defRPr/>
            </a:pPr>
            <a:endParaRPr lang="uk-UA" sz="2000" dirty="0">
              <a:latin typeface="+mn-lt"/>
              <a:cs typeface="+mn-cs"/>
            </a:endParaRPr>
          </a:p>
          <a:p>
            <a:pPr indent="358775" fontAlgn="auto">
              <a:spcAft>
                <a:spcPts val="0"/>
              </a:spcAft>
              <a:defRPr/>
            </a:pPr>
            <a:r>
              <a:rPr lang="uk-UA" sz="2000" b="1" dirty="0">
                <a:latin typeface="Times New Roman" pitchFamily="18" charset="0"/>
                <a:cs typeface="Times New Roman" pitchFamily="18" charset="0"/>
              </a:rPr>
              <a:t>Дії сексуального характеру, пов'язані з вагінальним, анальним або оральним проникненням в тіло іншої особи</a:t>
            </a:r>
            <a:r>
              <a:rPr lang="uk-UA" sz="2000" dirty="0">
                <a:latin typeface="Times New Roman" pitchFamily="18" charset="0"/>
                <a:cs typeface="Times New Roman" pitchFamily="18" charset="0"/>
              </a:rPr>
              <a:t> – це проникнення, незалежно від </a:t>
            </a:r>
            <a:r>
              <a:rPr lang="uk-UA" sz="2000" dirty="0" err="1">
                <a:latin typeface="Times New Roman" pitchFamily="18" charset="0"/>
                <a:cs typeface="Times New Roman" pitchFamily="18" charset="0"/>
              </a:rPr>
              <a:t>гетеро-</a:t>
            </a:r>
            <a:r>
              <a:rPr lang="uk-UA" sz="2000" dirty="0">
                <a:latin typeface="Times New Roman" pitchFamily="18" charset="0"/>
                <a:cs typeface="Times New Roman" pitchFamily="18" charset="0"/>
              </a:rPr>
              <a:t> або гомосексуальної спрямованості, в один із трьох природних отворів потерпілої особи (</a:t>
            </a:r>
            <a:r>
              <a:rPr lang="uk-UA" sz="2000" dirty="0" err="1">
                <a:latin typeface="Times New Roman" pitchFamily="18" charset="0"/>
                <a:cs typeface="Times New Roman" pitchFamily="18" charset="0"/>
              </a:rPr>
              <a:t>вагіна</a:t>
            </a:r>
            <a:r>
              <a:rPr lang="uk-UA" sz="2000" dirty="0">
                <a:latin typeface="Times New Roman" pitchFamily="18" charset="0"/>
                <a:cs typeface="Times New Roman" pitchFamily="18" charset="0"/>
              </a:rPr>
              <a:t>, анус, рот), які, порушуючи тілесну недоторканість особи, здатні збудити та (чи) задовольнити статеву пристрасть потерпілої особи.</a:t>
            </a:r>
          </a:p>
          <a:p>
            <a:pPr indent="358775" fontAlgn="auto">
              <a:spcAft>
                <a:spcPts val="0"/>
              </a:spcAft>
              <a:defRPr/>
            </a:pPr>
            <a:r>
              <a:rPr lang="tt-RU" sz="2000" dirty="0">
                <a:latin typeface="Times New Roman" pitchFamily="18" charset="0"/>
                <a:cs typeface="Times New Roman" pitchFamily="18" charset="0"/>
              </a:rPr>
              <a:t>Отже, </a:t>
            </a:r>
            <a:r>
              <a:rPr lang="tt-RU" sz="2000" b="1" dirty="0">
                <a:latin typeface="Times New Roman" pitchFamily="18" charset="0"/>
                <a:cs typeface="Times New Roman" pitchFamily="18" charset="0"/>
              </a:rPr>
              <a:t>з</a:t>
            </a:r>
            <a:r>
              <a:rPr lang="uk-UA" sz="2000" b="1" dirty="0">
                <a:latin typeface="Times New Roman" pitchFamily="18" charset="0"/>
                <a:cs typeface="Times New Roman" pitchFamily="18" charset="0"/>
              </a:rPr>
              <a:t>ґвалтуванням</a:t>
            </a:r>
            <a:r>
              <a:rPr lang="uk-UA" sz="2000" dirty="0">
                <a:latin typeface="Times New Roman" pitchFamily="18" charset="0"/>
                <a:cs typeface="Times New Roman" pitchFamily="18" charset="0"/>
              </a:rPr>
              <a:t> визнається проникнення в отвори тіла людини, в тому числі – біологічно для цього не призначені, за допомогою як статевого органа чоловіка, так і з використанням іншої частини тіла людини чи будь-якого предмета.</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Содержимое 2">
            <a:extLst>
              <a:ext uri="{FF2B5EF4-FFF2-40B4-BE49-F238E27FC236}">
                <a16:creationId xmlns:a16="http://schemas.microsoft.com/office/drawing/2014/main" id="{B4BA6A84-AB36-4F95-9206-9FCC25AD4B60}"/>
              </a:ext>
            </a:extLst>
          </p:cNvPr>
          <p:cNvSpPr>
            <a:spLocks noGrp="1"/>
          </p:cNvSpPr>
          <p:nvPr>
            <p:ph idx="1"/>
          </p:nvPr>
        </p:nvSpPr>
        <p:spPr>
          <a:xfrm>
            <a:off x="539750" y="1341438"/>
            <a:ext cx="8161338" cy="4572000"/>
          </a:xfrm>
        </p:spPr>
        <p:txBody>
          <a:bodyPr/>
          <a:lstStyle/>
          <a:p>
            <a:pPr marL="0" indent="365125" algn="just" eaLnBrk="1" hangingPunct="1"/>
            <a:r>
              <a:rPr lang="uk-UA" altLang="ru-RU" b="1">
                <a:latin typeface="Times New Roman" panose="02020603050405020304" pitchFamily="18" charset="0"/>
                <a:cs typeface="Times New Roman" panose="02020603050405020304" pitchFamily="18" charset="0"/>
              </a:rPr>
              <a:t>З суб'єктивної сторони </a:t>
            </a:r>
            <a:r>
              <a:rPr lang="uk-UA" altLang="ru-RU">
                <a:latin typeface="Times New Roman" panose="02020603050405020304" pitchFamily="18" charset="0"/>
                <a:cs typeface="Times New Roman" panose="02020603050405020304" pitchFamily="18" charset="0"/>
              </a:rPr>
              <a:t>зґвалтування відбувається лише з прямим умислом, за якого винний усвідомлює, що застосовує насильство, погрозу або використовує безпорадний стан потерпілої особи для вступу з нею в статеві зносини і бажає цього.</a:t>
            </a:r>
          </a:p>
          <a:p>
            <a:pPr marL="0" indent="365125" algn="just" eaLnBrk="1" hangingPunct="1"/>
            <a:r>
              <a:rPr lang="uk-UA" altLang="ru-RU" b="1">
                <a:latin typeface="Times New Roman" panose="02020603050405020304" pitchFamily="18" charset="0"/>
                <a:cs typeface="Times New Roman" panose="02020603050405020304" pitchFamily="18" charset="0"/>
              </a:rPr>
              <a:t>Суб'єкт</a:t>
            </a:r>
            <a:r>
              <a:rPr lang="uk-UA" altLang="ru-RU">
                <a:latin typeface="Times New Roman" panose="02020603050405020304" pitchFamily="18" charset="0"/>
                <a:cs typeface="Times New Roman" panose="02020603050405020304" pitchFamily="18" charset="0"/>
              </a:rPr>
              <a:t> зґвалтування. Безпосереднім виконавцем може бути будь-яка фізична осудна особа (як чоловік, так і жінка) і яка досягла 14-річного віку.</a:t>
            </a:r>
            <a:endParaRPr lang="uk-UA" altLang="ru-R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a:extLst>
              <a:ext uri="{FF2B5EF4-FFF2-40B4-BE49-F238E27FC236}">
                <a16:creationId xmlns:a16="http://schemas.microsoft.com/office/drawing/2014/main" id="{907D3717-6200-462D-B2B7-8E1A31AD78B3}"/>
              </a:ext>
            </a:extLst>
          </p:cNvPr>
          <p:cNvSpPr>
            <a:spLocks noGrp="1"/>
          </p:cNvSpPr>
          <p:nvPr>
            <p:ph idx="1"/>
          </p:nvPr>
        </p:nvSpPr>
        <p:spPr>
          <a:xfrm>
            <a:off x="468313" y="642938"/>
            <a:ext cx="8232775" cy="5522912"/>
          </a:xfrm>
        </p:spPr>
        <p:txBody>
          <a:bodyPr>
            <a:noAutofit/>
          </a:bodyPr>
          <a:lstStyle/>
          <a:p>
            <a:pPr marL="0" indent="358775">
              <a:spcBef>
                <a:spcPct val="0"/>
              </a:spcBef>
              <a:buClr>
                <a:srgbClr val="FE8637"/>
              </a:buClr>
              <a:buSzPct val="70000"/>
              <a:buFont typeface="Wingdings 2"/>
              <a:buNone/>
              <a:defRPr/>
            </a:pPr>
            <a:r>
              <a:rPr lang="tt-RU" sz="1800" b="1" dirty="0">
                <a:solidFill>
                  <a:prstClr val="black"/>
                </a:solidFill>
                <a:latin typeface="Times New Roman" pitchFamily="18" charset="0"/>
                <a:cs typeface="Times New Roman" pitchFamily="18" charset="0"/>
              </a:rPr>
              <a:t>ч. 2 ст. 152 КК:</a:t>
            </a:r>
            <a:endParaRPr lang="uk-UA" sz="1800" dirty="0">
              <a:solidFill>
                <a:prstClr val="black"/>
              </a:solidFill>
              <a:latin typeface="Times New Roman" pitchFamily="18" charset="0"/>
              <a:cs typeface="Times New Roman" pitchFamily="18" charset="0"/>
            </a:endParaRPr>
          </a:p>
          <a:p>
            <a:pPr marL="0" indent="358775">
              <a:spcBef>
                <a:spcPct val="0"/>
              </a:spcBef>
              <a:buClr>
                <a:srgbClr val="FE8637"/>
              </a:buClr>
              <a:buSzPct val="70000"/>
              <a:buFont typeface="Century Schoolbook"/>
              <a:buAutoNum type="arabicPeriod"/>
              <a:defRPr/>
            </a:pPr>
            <a:r>
              <a:rPr lang="uk-UA" sz="1800" dirty="0">
                <a:solidFill>
                  <a:prstClr val="black"/>
                </a:solidFill>
                <a:latin typeface="Times New Roman" pitchFamily="18" charset="0"/>
                <a:cs typeface="Times New Roman" pitchFamily="18" charset="0"/>
              </a:rPr>
              <a:t>вчинення кримінального правопорушення повторно  - має місце в разі, коли його вчинила особа, яка раніше вже вчинила зґвалтування. При цьому не мають значення стадії вчинених кримінальних правопорушень, вчинення їх одноособово або у співучасті, наявність чи відсутність факту засудження винного за раніше вчинене кримінальне правопорушення. Продовжуване зґвалтування однієї і тієї ж потерпілої особи, коли ґвалтівник діє без значної перерви у часі, що охоплюється його єдиним злочинним наміром, виключає ознаку повторності;</a:t>
            </a:r>
          </a:p>
          <a:p>
            <a:pPr marL="0" indent="358775">
              <a:spcBef>
                <a:spcPct val="0"/>
              </a:spcBef>
              <a:buClr>
                <a:srgbClr val="FE8637"/>
              </a:buClr>
              <a:buSzPct val="70000"/>
              <a:buFont typeface="Century Schoolbook"/>
              <a:buAutoNum type="arabicPeriod"/>
              <a:defRPr/>
            </a:pPr>
            <a:r>
              <a:rPr lang="uk-UA" sz="1800" dirty="0">
                <a:solidFill>
                  <a:prstClr val="black"/>
                </a:solidFill>
                <a:latin typeface="Times New Roman" pitchFamily="18" charset="0"/>
                <a:cs typeface="Times New Roman" pitchFamily="18" charset="0"/>
              </a:rPr>
              <a:t>вчинення кримінального правопорушення особою, яка раніше вчинила будь-яке із кримінальних правопорушень, передбачених статтями 153-155 КК;</a:t>
            </a:r>
          </a:p>
          <a:p>
            <a:pPr marL="0" indent="358775">
              <a:spcBef>
                <a:spcPct val="0"/>
              </a:spcBef>
              <a:buClr>
                <a:srgbClr val="FE8637"/>
              </a:buClr>
              <a:buSzPct val="70000"/>
              <a:buFont typeface="Century Schoolbook"/>
              <a:buAutoNum type="arabicPeriod"/>
              <a:defRPr/>
            </a:pPr>
            <a:r>
              <a:rPr lang="uk-UA" sz="1800" dirty="0">
                <a:solidFill>
                  <a:prstClr val="black"/>
                </a:solidFill>
                <a:latin typeface="Times New Roman" pitchFamily="18" charset="0"/>
                <a:cs typeface="Times New Roman" pitchFamily="18" charset="0"/>
              </a:rPr>
              <a:t>вчинення кримінальне правопорушення щодо: </a:t>
            </a:r>
          </a:p>
          <a:p>
            <a:pPr marL="0" indent="358775">
              <a:spcBef>
                <a:spcPct val="0"/>
              </a:spcBef>
              <a:buClr>
                <a:srgbClr val="FE8637"/>
              </a:buClr>
              <a:buSzPct val="70000"/>
              <a:buFont typeface="Wingdings" pitchFamily="2" charset="2"/>
              <a:buChar char=""/>
              <a:defRPr/>
            </a:pPr>
            <a:r>
              <a:rPr lang="uk-UA" sz="1800" dirty="0">
                <a:solidFill>
                  <a:prstClr val="black"/>
                </a:solidFill>
                <a:latin typeface="Times New Roman" pitchFamily="18" charset="0"/>
                <a:cs typeface="Times New Roman" pitchFamily="18" charset="0"/>
              </a:rPr>
              <a:t>а) подружжя чи колишнього подружжя або іншої особи, з якою винний перебуває (перебував) у сімейних або близьких відносинах;</a:t>
            </a:r>
          </a:p>
          <a:p>
            <a:pPr marL="0" indent="358775">
              <a:spcBef>
                <a:spcPct val="0"/>
              </a:spcBef>
              <a:buClr>
                <a:srgbClr val="FE8637"/>
              </a:buClr>
              <a:buSzPct val="70000"/>
              <a:buFont typeface="Wingdings" pitchFamily="2" charset="2"/>
              <a:buChar char=""/>
              <a:defRPr/>
            </a:pPr>
            <a:r>
              <a:rPr lang="uk-UA" sz="1800" dirty="0">
                <a:solidFill>
                  <a:prstClr val="black"/>
                </a:solidFill>
                <a:latin typeface="Times New Roman" pitchFamily="18" charset="0"/>
                <a:cs typeface="Times New Roman" pitchFamily="18" charset="0"/>
              </a:rPr>
              <a:t>б) щодо особи у зв’язку з виконанням цією особою службового, професійного чи громадського обов’язку – мотивом стало або прагнення перешкодити потерпілій особі в момент посягання або в майбутньому виконувати обов'язок, або помста за виконання цього обов'язку в минулому;</a:t>
            </a:r>
          </a:p>
          <a:p>
            <a:pPr marL="0" indent="358775">
              <a:spcBef>
                <a:spcPct val="0"/>
              </a:spcBef>
              <a:buClr>
                <a:srgbClr val="FE8637"/>
              </a:buClr>
              <a:buSzPct val="70000"/>
              <a:buFont typeface="Wingdings" pitchFamily="2" charset="2"/>
              <a:buChar char=""/>
              <a:defRPr/>
            </a:pPr>
            <a:r>
              <a:rPr lang="uk-UA" sz="1800" dirty="0">
                <a:solidFill>
                  <a:prstClr val="black"/>
                </a:solidFill>
                <a:latin typeface="Times New Roman" pitchFamily="18" charset="0"/>
                <a:cs typeface="Times New Roman" pitchFamily="18" charset="0"/>
              </a:rPr>
              <a:t>в) щодо жінки, яка завідомо для винного перебувала у стані вагітності.</a:t>
            </a:r>
          </a:p>
          <a:p>
            <a:pPr marL="0" indent="349250" algn="just" eaLnBrk="1" fontAlgn="auto" hangingPunct="1">
              <a:spcAft>
                <a:spcPts val="0"/>
              </a:spcAft>
              <a:buClr>
                <a:schemeClr val="accent3"/>
              </a:buClr>
              <a:buFont typeface="Wingdings 2"/>
              <a:buNone/>
              <a:defRPr/>
            </a:pPr>
            <a:endParaRPr lang="uk-UA" sz="28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85F6D93-3807-4DC0-B8CD-1AB5FFCD58F6}"/>
              </a:ext>
            </a:extLst>
          </p:cNvPr>
          <p:cNvSpPr>
            <a:spLocks noGrp="1"/>
          </p:cNvSpPr>
          <p:nvPr>
            <p:ph type="title"/>
          </p:nvPr>
        </p:nvSpPr>
        <p:spPr>
          <a:xfrm>
            <a:off x="457200" y="704850"/>
            <a:ext cx="8229600" cy="492125"/>
          </a:xfrm>
        </p:spPr>
        <p:txBody>
          <a:bodyPr>
            <a:normAutofit fontScale="90000"/>
          </a:bodyPr>
          <a:lstStyle/>
          <a:p>
            <a:pPr algn="ctr" eaLnBrk="1" fontAlgn="auto" hangingPunct="1">
              <a:spcAft>
                <a:spcPts val="0"/>
              </a:spcAft>
              <a:defRPr/>
            </a:pPr>
            <a:r>
              <a:rPr lang="uk-UA" sz="2400" b="1" cap="small" dirty="0">
                <a:solidFill>
                  <a:srgbClr val="575F6D"/>
                </a:solidFill>
                <a:latin typeface="Times New Roman" pitchFamily="18" charset="0"/>
                <a:cs typeface="Times New Roman" pitchFamily="18" charset="0"/>
              </a:rPr>
              <a:t>особливо кваліфікуючі ознаки кримінального правопорушення:</a:t>
            </a:r>
            <a:endParaRPr lang="uk-UA" dirty="0"/>
          </a:p>
        </p:txBody>
      </p:sp>
      <p:sp>
        <p:nvSpPr>
          <p:cNvPr id="3" name="Содержимое 2">
            <a:extLst>
              <a:ext uri="{FF2B5EF4-FFF2-40B4-BE49-F238E27FC236}">
                <a16:creationId xmlns:a16="http://schemas.microsoft.com/office/drawing/2014/main" id="{D5FD41DD-8856-46A1-A255-07AA838547A2}"/>
              </a:ext>
            </a:extLst>
          </p:cNvPr>
          <p:cNvSpPr>
            <a:spLocks noGrp="1"/>
          </p:cNvSpPr>
          <p:nvPr>
            <p:ph idx="1"/>
          </p:nvPr>
        </p:nvSpPr>
        <p:spPr>
          <a:xfrm>
            <a:off x="457200" y="1341438"/>
            <a:ext cx="8229600" cy="4983162"/>
          </a:xfrm>
        </p:spPr>
        <p:txBody>
          <a:bodyPr>
            <a:normAutofit fontScale="62500" lnSpcReduction="20000"/>
          </a:bodyPr>
          <a:lstStyle/>
          <a:p>
            <a:pPr marL="0" indent="358775" eaLnBrk="1" fontAlgn="auto" hangingPunct="1">
              <a:spcBef>
                <a:spcPct val="0"/>
              </a:spcBef>
              <a:spcAft>
                <a:spcPts val="0"/>
              </a:spcAft>
              <a:buClr>
                <a:schemeClr val="accent3"/>
              </a:buClr>
              <a:buFont typeface="Wingdings" pitchFamily="2" charset="2"/>
              <a:buNone/>
              <a:defRPr/>
            </a:pPr>
            <a:r>
              <a:rPr lang="uk-UA" sz="2800" b="1" dirty="0">
                <a:latin typeface="Times New Roman" pitchFamily="18" charset="0"/>
                <a:cs typeface="Times New Roman" pitchFamily="18" charset="0"/>
              </a:rPr>
              <a:t>ч. 3 ст. 152 КК:</a:t>
            </a:r>
            <a:endParaRPr lang="uk-UA" sz="2800" dirty="0">
              <a:latin typeface="Times New Roman" pitchFamily="18" charset="0"/>
              <a:cs typeface="Times New Roman" pitchFamily="18" charset="0"/>
            </a:endParaRPr>
          </a:p>
          <a:p>
            <a:pPr marL="0" indent="358775" eaLnBrk="1" fontAlgn="auto" hangingPunct="1">
              <a:spcBef>
                <a:spcPct val="0"/>
              </a:spcBef>
              <a:spcAft>
                <a:spcPts val="0"/>
              </a:spcAft>
              <a:buClr>
                <a:schemeClr val="accent3"/>
              </a:buClr>
              <a:buFont typeface="Wingdings 2"/>
              <a:buChar char=""/>
              <a:defRPr/>
            </a:pPr>
            <a:r>
              <a:rPr lang="uk-UA" sz="2800" i="1" dirty="0">
                <a:latin typeface="Times New Roman" pitchFamily="18" charset="0"/>
                <a:cs typeface="Times New Roman" pitchFamily="18" charset="0"/>
              </a:rPr>
              <a:t>вчинення групою осіб </a:t>
            </a:r>
            <a:r>
              <a:rPr lang="uk-UA" sz="2800" dirty="0">
                <a:latin typeface="Times New Roman" pitchFamily="18" charset="0"/>
                <a:cs typeface="Times New Roman" pitchFamily="18" charset="0"/>
              </a:rPr>
              <a:t>має місце тоді, коли група з двох або більше співвиконавців діє узгоджено з метою вчинення діяння стосовно однієї або декількох потерпілих осіб. Для інкримінування не вимагається попередня змова між учасниками діяння; узгодженість дій співвиконавців може виникнути безпосередньо в процесі зґвалтування;</a:t>
            </a:r>
          </a:p>
          <a:p>
            <a:pPr marL="0" indent="358775" eaLnBrk="1" fontAlgn="auto" hangingPunct="1">
              <a:spcBef>
                <a:spcPct val="0"/>
              </a:spcBef>
              <a:spcAft>
                <a:spcPts val="0"/>
              </a:spcAft>
              <a:buClr>
                <a:schemeClr val="accent3"/>
              </a:buClr>
              <a:buFont typeface="Wingdings 2"/>
              <a:buChar char=""/>
              <a:defRPr/>
            </a:pPr>
            <a:r>
              <a:rPr lang="uk-UA" sz="2800" i="1" dirty="0">
                <a:latin typeface="Times New Roman" pitchFamily="18" charset="0"/>
                <a:cs typeface="Times New Roman" pitchFamily="18" charset="0"/>
              </a:rPr>
              <a:t>зґвалтування неповнолітньої особи </a:t>
            </a:r>
            <a:r>
              <a:rPr lang="uk-UA" sz="2800" dirty="0">
                <a:latin typeface="Times New Roman" pitchFamily="18" charset="0"/>
                <a:cs typeface="Times New Roman" pitchFamily="18" charset="0"/>
              </a:rPr>
              <a:t>– має місце, коли винний знав або допускав, що вчиняє зґвалтування неповнолітньої особи, а також у разі, коли він міг і повинен був це усвідомлювати. Тобто, винний знав про вік потерпілої особи і припускав, що вона може бути неповнолітньою.</a:t>
            </a:r>
          </a:p>
          <a:p>
            <a:pPr marL="0" indent="358775" eaLnBrk="1" fontAlgn="auto" hangingPunct="1">
              <a:spcBef>
                <a:spcPct val="0"/>
              </a:spcBef>
              <a:spcAft>
                <a:spcPts val="0"/>
              </a:spcAft>
              <a:buClr>
                <a:schemeClr val="accent3"/>
              </a:buClr>
              <a:buFont typeface="Wingdings" pitchFamily="2" charset="2"/>
              <a:buNone/>
              <a:defRPr/>
            </a:pPr>
            <a:r>
              <a:rPr lang="uk-UA" sz="2800" b="1" dirty="0">
                <a:latin typeface="Times New Roman" pitchFamily="18" charset="0"/>
                <a:cs typeface="Times New Roman" pitchFamily="18" charset="0"/>
              </a:rPr>
              <a:t>ч. 4 ст. 152 КК:</a:t>
            </a:r>
            <a:endParaRPr lang="uk-UA" sz="2800" dirty="0">
              <a:latin typeface="Times New Roman" pitchFamily="18" charset="0"/>
              <a:cs typeface="Times New Roman" pitchFamily="18" charset="0"/>
            </a:endParaRPr>
          </a:p>
          <a:p>
            <a:pPr marL="0" indent="358775" eaLnBrk="1" fontAlgn="auto" hangingPunct="1">
              <a:spcBef>
                <a:spcPct val="0"/>
              </a:spcBef>
              <a:spcAft>
                <a:spcPts val="0"/>
              </a:spcAft>
              <a:buClr>
                <a:schemeClr val="accent3"/>
              </a:buClr>
              <a:buFont typeface="Wingdings 2"/>
              <a:buChar char=""/>
              <a:defRPr/>
            </a:pPr>
            <a:r>
              <a:rPr lang="uk-UA" sz="2800" i="1" dirty="0">
                <a:latin typeface="Times New Roman" pitchFamily="18" charset="0"/>
                <a:cs typeface="Times New Roman" pitchFamily="18" charset="0"/>
              </a:rPr>
              <a:t>вчинення діяння щодо особи, яка не досягла 14 років, незалежно від її добровільної згоди </a:t>
            </a:r>
            <a:r>
              <a:rPr lang="uk-UA" sz="2800" dirty="0">
                <a:latin typeface="Times New Roman" pitchFamily="18" charset="0"/>
                <a:cs typeface="Times New Roman" pitchFamily="18" charset="0"/>
              </a:rPr>
              <a:t>– таке ж правило, як і щодо неповнолітньої особи.</a:t>
            </a:r>
          </a:p>
          <a:p>
            <a:pPr marL="0" indent="358775" eaLnBrk="1" fontAlgn="auto" hangingPunct="1">
              <a:spcBef>
                <a:spcPct val="0"/>
              </a:spcBef>
              <a:spcAft>
                <a:spcPts val="0"/>
              </a:spcAft>
              <a:buClr>
                <a:schemeClr val="accent3"/>
              </a:buClr>
              <a:buFont typeface="Wingdings" pitchFamily="2" charset="2"/>
              <a:buNone/>
              <a:defRPr/>
            </a:pPr>
            <a:r>
              <a:rPr lang="uk-UA" sz="2800" b="1" dirty="0">
                <a:latin typeface="Times New Roman" pitchFamily="18" charset="0"/>
                <a:cs typeface="Times New Roman" pitchFamily="18" charset="0"/>
              </a:rPr>
              <a:t>ч. 5 ст. 152 КК:</a:t>
            </a:r>
          </a:p>
          <a:p>
            <a:pPr marL="0" indent="358775" eaLnBrk="1" fontAlgn="auto" hangingPunct="1">
              <a:spcBef>
                <a:spcPct val="0"/>
              </a:spcBef>
              <a:spcAft>
                <a:spcPts val="0"/>
              </a:spcAft>
              <a:buClr>
                <a:schemeClr val="accent3"/>
              </a:buClr>
              <a:buFont typeface="Wingdings 2"/>
              <a:buChar char=""/>
              <a:defRPr/>
            </a:pPr>
            <a:r>
              <a:rPr lang="uk-UA" sz="2800" i="1" dirty="0">
                <a:latin typeface="Times New Roman" pitchFamily="18" charset="0"/>
                <a:cs typeface="Times New Roman" pitchFamily="18" charset="0"/>
              </a:rPr>
              <a:t>спричинення тяжких наслідків</a:t>
            </a:r>
            <a:r>
              <a:rPr lang="uk-UA" sz="2800" dirty="0">
                <a:latin typeface="Times New Roman" pitchFamily="18" charset="0"/>
                <a:cs typeface="Times New Roman" pitchFamily="18" charset="0"/>
              </a:rPr>
              <a:t> – смерть або самогубство, втрата будь-якого органу чи його функцій, психічна хвороба або інший розлад здоров'я, поєднаний зі стійкою втратою працездатності не менше ніж на 1/3, переривання вагітності, втрата репродуктивної функції, зараження вірусом імунодефіциту людини або іншої невиліковної інфекційної хвороби.</a:t>
            </a:r>
          </a:p>
          <a:p>
            <a:pPr marL="0" indent="358775" eaLnBrk="1" fontAlgn="auto" hangingPunct="1">
              <a:spcBef>
                <a:spcPct val="0"/>
              </a:spcBef>
              <a:spcAft>
                <a:spcPts val="0"/>
              </a:spcAft>
              <a:buClr>
                <a:schemeClr val="accent3"/>
              </a:buClr>
              <a:buFont typeface="Wingdings" pitchFamily="2" charset="2"/>
              <a:buNone/>
              <a:defRPr/>
            </a:pPr>
            <a:r>
              <a:rPr lang="uk-UA" sz="2800" dirty="0">
                <a:latin typeface="Times New Roman" pitchFamily="18" charset="0"/>
                <a:cs typeface="Times New Roman" pitchFamily="18" charset="0"/>
              </a:rPr>
              <a:t>Тяжкі наслідки – це оцінне поняття, а тому наведений перелік не може розглядатись як вичерпний. </a:t>
            </a:r>
          </a:p>
          <a:p>
            <a:pPr marL="274320" indent="-274320" eaLnBrk="1" fontAlgn="auto" hangingPunct="1">
              <a:spcAft>
                <a:spcPts val="0"/>
              </a:spcAft>
              <a:buClr>
                <a:schemeClr val="accent3"/>
              </a:buClr>
              <a:buFont typeface="Wingdings 2"/>
              <a:buChar char=""/>
              <a:defRPr/>
            </a:pPr>
            <a:endParaRPr lang="uk-U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вал 2">
            <a:extLst>
              <a:ext uri="{FF2B5EF4-FFF2-40B4-BE49-F238E27FC236}">
                <a16:creationId xmlns:a16="http://schemas.microsoft.com/office/drawing/2014/main" id="{B0929FD0-778B-4503-8846-AAA34ED822F4}"/>
              </a:ext>
            </a:extLst>
          </p:cNvPr>
          <p:cNvSpPr/>
          <p:nvPr/>
        </p:nvSpPr>
        <p:spPr>
          <a:xfrm>
            <a:off x="2987824" y="188640"/>
            <a:ext cx="3214710" cy="642942"/>
          </a:xfrm>
          <a:prstGeom prst="ellipse">
            <a:avLst/>
          </a:prstGeom>
        </p:spPr>
        <p:style>
          <a:lnRef idx="1">
            <a:schemeClr val="accent1"/>
          </a:lnRef>
          <a:fillRef idx="1001">
            <a:schemeClr val="lt1"/>
          </a:fillRef>
          <a:effectRef idx="1">
            <a:schemeClr val="accent1"/>
          </a:effectRef>
          <a:fontRef idx="minor">
            <a:schemeClr val="dk1"/>
          </a:fontRef>
        </p:style>
        <p:txBody>
          <a:bodyPr anchor="ctr"/>
          <a:lstStyle/>
          <a:p>
            <a:pPr algn="ctr" fontAlgn="auto">
              <a:spcBef>
                <a:spcPts val="0"/>
              </a:spcBef>
              <a:spcAft>
                <a:spcPts val="0"/>
              </a:spcAft>
              <a:defRPr/>
            </a:pPr>
            <a:r>
              <a:rPr lang="uk-UA"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Ст. 153</a:t>
            </a:r>
            <a:endParaRPr lang="ru-RU"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40963" name="Прямоугольник 4">
            <a:extLst>
              <a:ext uri="{FF2B5EF4-FFF2-40B4-BE49-F238E27FC236}">
                <a16:creationId xmlns:a16="http://schemas.microsoft.com/office/drawing/2014/main" id="{CCB88DBD-40EB-44CF-93CF-530D2E12E3B7}"/>
              </a:ext>
            </a:extLst>
          </p:cNvPr>
          <p:cNvSpPr>
            <a:spLocks noChangeArrowheads="1"/>
          </p:cNvSpPr>
          <p:nvPr/>
        </p:nvSpPr>
        <p:spPr bwMode="auto">
          <a:xfrm>
            <a:off x="1908175" y="981075"/>
            <a:ext cx="54006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uk-UA" altLang="ru-RU" sz="2400" b="1">
                <a:latin typeface="Times New Roman" panose="02020603050405020304" pitchFamily="18" charset="0"/>
                <a:cs typeface="Times New Roman" panose="02020603050405020304" pitchFamily="18" charset="0"/>
              </a:rPr>
              <a:t>Сексуальне насильство</a:t>
            </a:r>
          </a:p>
        </p:txBody>
      </p:sp>
      <p:sp>
        <p:nvSpPr>
          <p:cNvPr id="40964" name="Прямоугольник 6">
            <a:extLst>
              <a:ext uri="{FF2B5EF4-FFF2-40B4-BE49-F238E27FC236}">
                <a16:creationId xmlns:a16="http://schemas.microsoft.com/office/drawing/2014/main" id="{64384F2A-E57E-4995-9029-36DB116F6D96}"/>
              </a:ext>
            </a:extLst>
          </p:cNvPr>
          <p:cNvSpPr>
            <a:spLocks noChangeArrowheads="1"/>
          </p:cNvSpPr>
          <p:nvPr/>
        </p:nvSpPr>
        <p:spPr bwMode="auto">
          <a:xfrm>
            <a:off x="395288" y="1484313"/>
            <a:ext cx="8424862" cy="535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358775"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Clr>
                <a:srgbClr val="FE8637"/>
              </a:buClr>
              <a:buSzPct val="70000"/>
            </a:pPr>
            <a:r>
              <a:rPr lang="uk-UA" altLang="ru-RU">
                <a:solidFill>
                  <a:srgbClr val="000000"/>
                </a:solidFill>
                <a:latin typeface="Times New Roman" panose="02020603050405020304" pitchFamily="18" charset="0"/>
                <a:cs typeface="Times New Roman" panose="02020603050405020304" pitchFamily="18" charset="0"/>
              </a:rPr>
              <a:t>1. Вчинення будь-яких насильницьких дій сексуального характеру, не пов’язаних із проникненням в тіло іншої особи, без добровільної згоди потерпілої особи (сексуальне насильство) - карається позбавленням волі на строк до 5 років.</a:t>
            </a:r>
          </a:p>
          <a:p>
            <a:pPr eaLnBrk="1" hangingPunct="1">
              <a:buClr>
                <a:srgbClr val="FE8637"/>
              </a:buClr>
              <a:buSzPct val="70000"/>
            </a:pPr>
            <a:r>
              <a:rPr lang="uk-UA" altLang="ru-RU">
                <a:solidFill>
                  <a:srgbClr val="000000"/>
                </a:solidFill>
                <a:latin typeface="Times New Roman" panose="02020603050405020304" pitchFamily="18" charset="0"/>
                <a:cs typeface="Times New Roman" panose="02020603050405020304" pitchFamily="18" charset="0"/>
              </a:rPr>
              <a:t>2. Сексуальне насильство, вчинене повторно або особою, яка раніше вчинила будь-яке із кримінальних правопорушень, передбачених статтями 152, 154, 155 цього Кодексу, або вчинення таких діянь щодо подружжя чи колишнього подружжя або іншої особи, з якою винний перебуває (перебував) у сімейних або близьких відносинах, або щодо особи у зв’язку з виконанням цією особою службового, професійного або громадського обов’язку, або щодо жінки, яка завідомо для винного перебувала у стані вагітності, - карається позбавленням волі на строк від трьох до семи років.</a:t>
            </a:r>
          </a:p>
          <a:p>
            <a:pPr eaLnBrk="1" hangingPunct="1">
              <a:buClr>
                <a:srgbClr val="FE8637"/>
              </a:buClr>
              <a:buSzPct val="70000"/>
            </a:pPr>
            <a:r>
              <a:rPr lang="uk-UA" altLang="ru-RU">
                <a:solidFill>
                  <a:srgbClr val="000000"/>
                </a:solidFill>
                <a:latin typeface="Times New Roman" panose="02020603050405020304" pitchFamily="18" charset="0"/>
                <a:cs typeface="Times New Roman" panose="02020603050405020304" pitchFamily="18" charset="0"/>
              </a:rPr>
              <a:t>3. Сексуальне насильство, вчинене групою осіб, або сексуальне насильство щодо неповнолітньої особи - карається позбавленням волі на строк від 5 до 7р.</a:t>
            </a:r>
          </a:p>
          <a:p>
            <a:pPr eaLnBrk="1" hangingPunct="1">
              <a:buClr>
                <a:srgbClr val="FE8637"/>
              </a:buClr>
              <a:buSzPct val="70000"/>
            </a:pPr>
            <a:r>
              <a:rPr lang="uk-UA" altLang="ru-RU">
                <a:solidFill>
                  <a:srgbClr val="000000"/>
                </a:solidFill>
                <a:latin typeface="Times New Roman" panose="02020603050405020304" pitchFamily="18" charset="0"/>
                <a:cs typeface="Times New Roman" panose="02020603050405020304" pitchFamily="18" charset="0"/>
              </a:rPr>
              <a:t>4. Дії, передбачені частиною першою цієї статті, вчинені щодо особи, яка не досягла чотирнадцяти років, незалежно від її добровільної згоди - караються позбавленням волі на строк від п’яти до десяти років.</a:t>
            </a:r>
          </a:p>
          <a:p>
            <a:pPr eaLnBrk="1" hangingPunct="1">
              <a:buClr>
                <a:srgbClr val="FE8637"/>
              </a:buClr>
              <a:buSzPct val="70000"/>
            </a:pPr>
            <a:r>
              <a:rPr lang="uk-UA" altLang="ru-RU">
                <a:solidFill>
                  <a:srgbClr val="000000"/>
                </a:solidFill>
                <a:latin typeface="Times New Roman" panose="02020603050405020304" pitchFamily="18" charset="0"/>
                <a:cs typeface="Times New Roman" panose="02020603050405020304" pitchFamily="18" charset="0"/>
              </a:rPr>
              <a:t>5. Дії, передбачені частинами першою, другою, третьою або четвертою цієї статті, що спричинили тяжкі наслідки, - караються позбавленням волі на строк від десяти до п’ятнадцяти років";</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638</TotalTime>
  <Words>2224</Words>
  <Application>Microsoft Office PowerPoint</Application>
  <PresentationFormat>Экран (4:3)</PresentationFormat>
  <Paragraphs>113</Paragraphs>
  <Slides>19</Slides>
  <Notes>0</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19</vt:i4>
      </vt:variant>
    </vt:vector>
  </HeadingPairs>
  <TitlesOfParts>
    <vt:vector size="28" baseType="lpstr">
      <vt:lpstr>Arial</vt:lpstr>
      <vt:lpstr>Calibri</vt:lpstr>
      <vt:lpstr>Century Schoolbook</vt:lpstr>
      <vt:lpstr>Constantia</vt:lpstr>
      <vt:lpstr>Times New Roman</vt:lpstr>
      <vt:lpstr>Verdana</vt:lpstr>
      <vt:lpstr>Wingdings</vt:lpstr>
      <vt:lpstr>Wingdings 2</vt:lpstr>
      <vt:lpstr>Поток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особливо кваліфікуючі ознаки кримінального правопорушення:</vt:lpstr>
      <vt:lpstr>Презентация PowerPoint</vt:lpstr>
      <vt:lpstr>Презентация PowerPoint</vt:lpstr>
      <vt:lpstr>Презентация PowerPoint</vt:lpstr>
      <vt:lpstr>Презентация PowerPoint</vt:lpstr>
      <vt:lpstr>Стаття 154. Примушування до вступу в статевий зв'язок</vt:lpstr>
      <vt:lpstr>Презентация PowerPoint</vt:lpstr>
      <vt:lpstr>Стаття 155. Статеві зносини з особою, яка не досягла шістнадцятирічного віку </vt:lpstr>
      <vt:lpstr>Презентация PowerPoint</vt:lpstr>
      <vt:lpstr>Стаття 156. Розбещення неповнолітніх</vt:lpstr>
      <vt:lpstr>Презентация PowerPoint</vt:lpstr>
      <vt:lpstr>Презентация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Володимир Петров</cp:lastModifiedBy>
  <cp:revision>145</cp:revision>
  <dcterms:created xsi:type="dcterms:W3CDTF">2010-09-14T04:11:54Z</dcterms:created>
  <dcterms:modified xsi:type="dcterms:W3CDTF">2023-11-01T12:40:14Z</dcterms:modified>
</cp:coreProperties>
</file>