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80" r:id="rId6"/>
    <p:sldId id="259" r:id="rId7"/>
    <p:sldId id="260" r:id="rId8"/>
    <p:sldId id="261"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01" autoAdjust="0"/>
    <p:restoredTop sz="94660"/>
  </p:normalViewPr>
  <p:slideViewPr>
    <p:cSldViewPr snapToGrid="0">
      <p:cViewPr varScale="1">
        <p:scale>
          <a:sx n="94" d="100"/>
          <a:sy n="94" d="100"/>
        </p:scale>
        <p:origin x="456"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E840BE-EAEE-3F5D-E7C8-CDBB8AD778E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6B64D490-8225-2336-5547-43E89A56F9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B3A6B04D-F91F-16D9-08E0-DC99C14E4122}"/>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5" name="Нижний колонтитул 4">
            <a:extLst>
              <a:ext uri="{FF2B5EF4-FFF2-40B4-BE49-F238E27FC236}">
                <a16:creationId xmlns:a16="http://schemas.microsoft.com/office/drawing/2014/main" id="{108B6B40-A842-871A-7985-DB1D1E6C7BC7}"/>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F9138FFC-EA1E-0CFB-910F-19EB6CAE3ED2}"/>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154639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21CC42-F088-3F6C-0542-63B8F7576B84}"/>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281BB3D5-BCDB-F0F2-F0F6-2633FCCD774E}"/>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7EE470E6-93FC-F918-29F8-FF8DF4F5FEB8}"/>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5" name="Нижний колонтитул 4">
            <a:extLst>
              <a:ext uri="{FF2B5EF4-FFF2-40B4-BE49-F238E27FC236}">
                <a16:creationId xmlns:a16="http://schemas.microsoft.com/office/drawing/2014/main" id="{C94645FB-4DA1-569F-43C7-96C2A1ABB6B1}"/>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704E5F78-10AE-6C9D-4AEB-1825357E3838}"/>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2819031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D1E4FB8-92DB-5F75-354B-D4C5CF556E8B}"/>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DD82F845-74FC-9688-0A7E-02D47CFC4D1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E00758F5-B168-EDE9-5AFC-9D04A9A6CA83}"/>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5" name="Нижний колонтитул 4">
            <a:extLst>
              <a:ext uri="{FF2B5EF4-FFF2-40B4-BE49-F238E27FC236}">
                <a16:creationId xmlns:a16="http://schemas.microsoft.com/office/drawing/2014/main" id="{D52A299A-8FDC-540F-1975-96ED2D519D29}"/>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26DB21EB-A3AF-6968-B91A-77BCB857B5C2}"/>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945008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61DE8C-E173-F805-9F17-16B9172A333D}"/>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1D59E2FD-4D78-BAC3-3DA8-4068EFF71009}"/>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DCCB8C6C-DA9E-C3ED-031C-F607B3B79216}"/>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5" name="Нижний колонтитул 4">
            <a:extLst>
              <a:ext uri="{FF2B5EF4-FFF2-40B4-BE49-F238E27FC236}">
                <a16:creationId xmlns:a16="http://schemas.microsoft.com/office/drawing/2014/main" id="{3399FAF6-BF73-9E99-19BC-80D247545C42}"/>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B0819721-8942-1A21-CF9A-96DCD5416F02}"/>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207309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97FDAA-E192-D42D-2641-B5A6DB9FBB7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95C9DD45-DCBD-C7F1-632A-674045A825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4127554C-A576-3DBA-F9F7-53C427E4AF67}"/>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5" name="Нижний колонтитул 4">
            <a:extLst>
              <a:ext uri="{FF2B5EF4-FFF2-40B4-BE49-F238E27FC236}">
                <a16:creationId xmlns:a16="http://schemas.microsoft.com/office/drawing/2014/main" id="{96289F49-F140-B022-30AF-DC6DB909DB97}"/>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D0C6E686-7C5B-1458-F8EC-48811934C7E2}"/>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3978790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D8540C-0276-4C67-69EF-8A898B5FB7A3}"/>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1FD0F14A-B2D2-1F89-9C02-30E32D92B27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2375AF47-2D81-CC01-D04E-84DC6C869FE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5A47724B-DBFA-AAC3-2776-87A362FA457E}"/>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6" name="Нижний колонтитул 5">
            <a:extLst>
              <a:ext uri="{FF2B5EF4-FFF2-40B4-BE49-F238E27FC236}">
                <a16:creationId xmlns:a16="http://schemas.microsoft.com/office/drawing/2014/main" id="{8CF5E372-BB8D-41FC-42A6-CE3602A7B31B}"/>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4E75BF45-73B1-EAD5-D894-F945E305CB1B}"/>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496137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78BE3B-82D1-28BD-8333-F6E8B7226752}"/>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63E39D2E-7800-A2D1-CA38-810B67C603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2B3B2592-6188-F402-A46F-A4205E6D1EBE}"/>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44FED3CC-EF57-C5AB-00BB-475D5D40BB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3D5E7795-FCC2-E594-E4BA-FFD155E5B7C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40B52301-CB25-12ED-F14D-5FDAFE1AE2F3}"/>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8" name="Нижний колонтитул 7">
            <a:extLst>
              <a:ext uri="{FF2B5EF4-FFF2-40B4-BE49-F238E27FC236}">
                <a16:creationId xmlns:a16="http://schemas.microsoft.com/office/drawing/2014/main" id="{1254ACA1-25EB-A3EE-562E-701B32D7EEF6}"/>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A196DB1C-B5C1-FE8C-E683-0E9334B759B1}"/>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2154625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9091B7-353B-642B-8556-6258B98BA423}"/>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5F8D0ED3-5606-86E6-D33F-6A79B1F66285}"/>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4" name="Нижний колонтитул 3">
            <a:extLst>
              <a:ext uri="{FF2B5EF4-FFF2-40B4-BE49-F238E27FC236}">
                <a16:creationId xmlns:a16="http://schemas.microsoft.com/office/drawing/2014/main" id="{CC3E6305-02FB-C34F-6108-FAFED878AF48}"/>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80748CB4-A83B-9112-DF5C-B2C8ADB6417A}"/>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3117316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7F487608-96F6-A931-2CAB-6D17DD6846B5}"/>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3" name="Нижний колонтитул 2">
            <a:extLst>
              <a:ext uri="{FF2B5EF4-FFF2-40B4-BE49-F238E27FC236}">
                <a16:creationId xmlns:a16="http://schemas.microsoft.com/office/drawing/2014/main" id="{B7130CBB-4D13-0D89-17A3-D73594086F40}"/>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FD2EE4E8-CA1C-60D1-B658-7E60BD57D941}"/>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1183315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33ED32-848C-1FAB-3FFF-2736AF93A72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636CA627-25BF-B791-0B27-C3B1B84DC2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9FB73E69-738E-87E1-9250-6D7A9F497E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AD6F91D-9A53-C39B-D5DE-2500F2D4DFA8}"/>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6" name="Нижний колонтитул 5">
            <a:extLst>
              <a:ext uri="{FF2B5EF4-FFF2-40B4-BE49-F238E27FC236}">
                <a16:creationId xmlns:a16="http://schemas.microsoft.com/office/drawing/2014/main" id="{83287BE0-17E6-2493-51D1-E49551B12EB3}"/>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42D1CADC-3236-5141-0D92-4E82CC9D8E85}"/>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1866801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7A490F-00ED-9CF7-0D4F-94EDE55DFEA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4FED4027-E5E7-B518-32F9-6E9ADA6714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24D47999-F08E-C22A-9863-9A4DB5B786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E661C29-C380-E447-FE93-7FAF4A23B272}"/>
              </a:ext>
            </a:extLst>
          </p:cNvPr>
          <p:cNvSpPr>
            <a:spLocks noGrp="1"/>
          </p:cNvSpPr>
          <p:nvPr>
            <p:ph type="dt" sz="half" idx="10"/>
          </p:nvPr>
        </p:nvSpPr>
        <p:spPr/>
        <p:txBody>
          <a:bodyPr/>
          <a:lstStyle/>
          <a:p>
            <a:fld id="{8A85417F-65DC-44AC-94A1-A50FA5E7AAB0}" type="datetimeFigureOut">
              <a:rPr lang="uk-UA" smtClean="0"/>
              <a:t>08.11.2023</a:t>
            </a:fld>
            <a:endParaRPr lang="uk-UA"/>
          </a:p>
        </p:txBody>
      </p:sp>
      <p:sp>
        <p:nvSpPr>
          <p:cNvPr id="6" name="Нижний колонтитул 5">
            <a:extLst>
              <a:ext uri="{FF2B5EF4-FFF2-40B4-BE49-F238E27FC236}">
                <a16:creationId xmlns:a16="http://schemas.microsoft.com/office/drawing/2014/main" id="{4C9FE06C-FB95-864A-8062-31710626522C}"/>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971FFF81-DDD8-62BC-474E-ECEF9DF4FAD0}"/>
              </a:ext>
            </a:extLst>
          </p:cNvPr>
          <p:cNvSpPr>
            <a:spLocks noGrp="1"/>
          </p:cNvSpPr>
          <p:nvPr>
            <p:ph type="sldNum" sz="quarter" idx="12"/>
          </p:nvPr>
        </p:nvSpPr>
        <p:spPr/>
        <p:txBody>
          <a:bodyPr/>
          <a:lstStyle/>
          <a:p>
            <a:fld id="{EB61004E-9C02-4234-AB46-36F9F151DC29}" type="slidenum">
              <a:rPr lang="uk-UA" smtClean="0"/>
              <a:t>‹#›</a:t>
            </a:fld>
            <a:endParaRPr lang="uk-UA"/>
          </a:p>
        </p:txBody>
      </p:sp>
    </p:spTree>
    <p:extLst>
      <p:ext uri="{BB962C8B-B14F-4D97-AF65-F5344CB8AC3E}">
        <p14:creationId xmlns:p14="http://schemas.microsoft.com/office/powerpoint/2010/main" val="66255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BB9A19-5A36-F50F-1A8E-EEB2223848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BC6262F1-3378-8A57-68A6-787A455B2D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9396FBAC-4770-1560-1E42-6BC97A1EA3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5417F-65DC-44AC-94A1-A50FA5E7AAB0}" type="datetimeFigureOut">
              <a:rPr lang="uk-UA" smtClean="0"/>
              <a:t>08.11.2023</a:t>
            </a:fld>
            <a:endParaRPr lang="uk-UA"/>
          </a:p>
        </p:txBody>
      </p:sp>
      <p:sp>
        <p:nvSpPr>
          <p:cNvPr id="5" name="Нижний колонтитул 4">
            <a:extLst>
              <a:ext uri="{FF2B5EF4-FFF2-40B4-BE49-F238E27FC236}">
                <a16:creationId xmlns:a16="http://schemas.microsoft.com/office/drawing/2014/main" id="{5EBCFB71-B588-3341-CBE0-13A4D9C2B6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66F28372-1C4E-3F6E-FEEB-B0B1C446C0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61004E-9C02-4234-AB46-36F9F151DC29}" type="slidenum">
              <a:rPr lang="uk-UA" smtClean="0"/>
              <a:t>‹#›</a:t>
            </a:fld>
            <a:endParaRPr lang="uk-UA"/>
          </a:p>
        </p:txBody>
      </p:sp>
    </p:spTree>
    <p:extLst>
      <p:ext uri="{BB962C8B-B14F-4D97-AF65-F5344CB8AC3E}">
        <p14:creationId xmlns:p14="http://schemas.microsoft.com/office/powerpoint/2010/main" val="904150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7E8BFA-9B22-A4CC-2DE5-DF195CBD70E1}"/>
              </a:ext>
            </a:extLst>
          </p:cNvPr>
          <p:cNvSpPr>
            <a:spLocks noGrp="1"/>
          </p:cNvSpPr>
          <p:nvPr>
            <p:ph type="ctrTitle"/>
          </p:nvPr>
        </p:nvSpPr>
        <p:spPr>
          <a:xfrm>
            <a:off x="1524000" y="0"/>
            <a:ext cx="9144000" cy="2340077"/>
          </a:xfrm>
          <a:solidFill>
            <a:schemeClr val="accent4">
              <a:lumMod val="20000"/>
              <a:lumOff val="80000"/>
            </a:schemeClr>
          </a:solidFill>
        </p:spPr>
        <p:txBody>
          <a:bodyPr>
            <a:normAutofit/>
          </a:bodyPr>
          <a:lstStyle/>
          <a:p>
            <a:pPr algn="ctr"/>
            <a:r>
              <a:rPr lang="uk-UA" sz="32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ТЕМА 7. АКТУАЛЬНІ ПРОБЛЕМИ КВАЛІФІКАЦІЇ КРИМІНАЛЬНИХ ПРАВОПОРУШЕНЬ ПРОТИ ВЛАСНОСТІ.</a:t>
            </a:r>
            <a:br>
              <a:rPr lang="ru-RU" sz="18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rPr>
            </a:br>
            <a:endParaRPr lang="uk-UA" sz="3200" dirty="0"/>
          </a:p>
        </p:txBody>
      </p:sp>
      <p:sp>
        <p:nvSpPr>
          <p:cNvPr id="3" name="Подзаголовок 2">
            <a:extLst>
              <a:ext uri="{FF2B5EF4-FFF2-40B4-BE49-F238E27FC236}">
                <a16:creationId xmlns:a16="http://schemas.microsoft.com/office/drawing/2014/main" id="{EA05FB52-4465-00F2-C26B-808EB3F29FD3}"/>
              </a:ext>
            </a:extLst>
          </p:cNvPr>
          <p:cNvSpPr>
            <a:spLocks noGrp="1"/>
          </p:cNvSpPr>
          <p:nvPr>
            <p:ph type="subTitle" idx="1"/>
          </p:nvPr>
        </p:nvSpPr>
        <p:spPr>
          <a:xfrm>
            <a:off x="1524000" y="2340077"/>
            <a:ext cx="9144000" cy="3028336"/>
          </a:xfrm>
          <a:solidFill>
            <a:schemeClr val="accent1">
              <a:lumMod val="20000"/>
              <a:lumOff val="80000"/>
            </a:schemeClr>
          </a:solidFill>
        </p:spPr>
        <p:txBody>
          <a:bodyPr>
            <a:normAutofit fontScale="25000" lnSpcReduction="20000"/>
          </a:bodyPr>
          <a:lstStyle/>
          <a:p>
            <a:pPr indent="457200" algn="l">
              <a:lnSpc>
                <a:spcPct val="120000"/>
              </a:lnSpc>
              <a:spcBef>
                <a:spcPts val="0"/>
              </a:spcBef>
            </a:pPr>
            <a:r>
              <a:rPr lang="uk-UA" sz="72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План лекції</a:t>
            </a:r>
          </a:p>
          <a:p>
            <a:pPr indent="457200" algn="l">
              <a:lnSpc>
                <a:spcPct val="120000"/>
              </a:lnSpc>
              <a:spcBef>
                <a:spcPts val="0"/>
              </a:spcBef>
            </a:pPr>
            <a:endParaRPr lang="uk-UA" sz="72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endParaRPr>
          </a:p>
          <a:p>
            <a:pPr indent="457200" algn="l">
              <a:lnSpc>
                <a:spcPct val="120000"/>
              </a:lnSpc>
              <a:spcBef>
                <a:spcPts val="0"/>
              </a:spcBef>
            </a:pPr>
            <a:r>
              <a:rPr lang="uk-UA" sz="72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1.	Загальна характеристика кримінальних правопорушень проти власності</a:t>
            </a:r>
          </a:p>
          <a:p>
            <a:pPr indent="457200" algn="l">
              <a:lnSpc>
                <a:spcPct val="120000"/>
              </a:lnSpc>
              <a:spcBef>
                <a:spcPts val="0"/>
              </a:spcBef>
            </a:pPr>
            <a:r>
              <a:rPr lang="uk-UA" sz="72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2.	Актуальні питання кваліфікації корисливих кримінальних правопорушень, що пов’язані з незаконним обертанням чужого майна на користь винного або інших осіб</a:t>
            </a:r>
          </a:p>
          <a:p>
            <a:pPr indent="457200" algn="l">
              <a:lnSpc>
                <a:spcPct val="120000"/>
              </a:lnSpc>
              <a:spcBef>
                <a:spcPts val="0"/>
              </a:spcBef>
            </a:pPr>
            <a:r>
              <a:rPr lang="uk-UA" sz="72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3.	Актуальні питання кваліфікації корисливих кримінальних правопорушень проти власності, що не пов’язані з обертанням чужого майна на свою користь або на користь інших осіб</a:t>
            </a:r>
          </a:p>
          <a:p>
            <a:pPr indent="457200" algn="l">
              <a:lnSpc>
                <a:spcPct val="120000"/>
              </a:lnSpc>
              <a:spcBef>
                <a:spcPts val="0"/>
              </a:spcBef>
            </a:pPr>
            <a:r>
              <a:rPr lang="uk-UA" sz="72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4.	Актуальні питання кваліфікації некорисливих кримінальних правопорушень проти власності</a:t>
            </a:r>
          </a:p>
          <a:p>
            <a:endParaRPr lang="uk-UA" dirty="0"/>
          </a:p>
        </p:txBody>
      </p:sp>
    </p:spTree>
    <p:extLst>
      <p:ext uri="{BB962C8B-B14F-4D97-AF65-F5344CB8AC3E}">
        <p14:creationId xmlns:p14="http://schemas.microsoft.com/office/powerpoint/2010/main" val="3352977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E1BA6B-F1E7-C783-6BD4-5D6040A7AAEE}"/>
              </a:ext>
            </a:extLst>
          </p:cNvPr>
          <p:cNvSpPr txBox="1"/>
          <p:nvPr/>
        </p:nvSpPr>
        <p:spPr>
          <a:xfrm>
            <a:off x="1838036" y="1025236"/>
            <a:ext cx="8571346" cy="4524315"/>
          </a:xfrm>
          <a:prstGeom prst="rect">
            <a:avLst/>
          </a:prstGeom>
          <a:solidFill>
            <a:srgbClr val="FFC000"/>
          </a:solidFill>
        </p:spPr>
        <p:txBody>
          <a:bodyPr wrap="square">
            <a:spAutoFit/>
          </a:bodyPr>
          <a:lstStyle/>
          <a:p>
            <a:pPr algn="just"/>
            <a:r>
              <a:rPr lang="uk-UA" sz="24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Залежно від конструктивних особливостей складу, кримінальні правопорушення проти власності можна об’єднати у такі групи:</a:t>
            </a:r>
            <a:endParaRPr lang="ru-RU" sz="24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24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1) </a:t>
            </a:r>
            <a:r>
              <a:rPr lang="uk-UA" sz="24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корисливі кримінальні правопорушення, пов’язані з викраденням або заволодінням чужим майном </a:t>
            </a:r>
            <a:r>
              <a:rPr lang="uk-UA" sz="24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(незаконним обертанням чужого майна на користь винного або інших осіб) – ст. 185, 186, 187, 188</a:t>
            </a:r>
            <a:r>
              <a:rPr lang="uk-UA" sz="2400" baseline="300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1</a:t>
            </a:r>
            <a:r>
              <a:rPr lang="uk-UA" sz="24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189, 190, 191 КК України;</a:t>
            </a:r>
            <a:endParaRPr lang="ru-RU" sz="24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24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2) </a:t>
            </a:r>
            <a:r>
              <a:rPr lang="uk-UA" sz="24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корисливі кримінальні правопорушення, не пов’язані з викраденням або заволодінням чужим майном </a:t>
            </a:r>
            <a:r>
              <a:rPr lang="uk-UA" sz="24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(не пов’язані з обертанням чужого майна на свою користь або на користь інших осіб) – ст. 192, 193, 197</a:t>
            </a:r>
            <a:r>
              <a:rPr lang="uk-UA" sz="2400" baseline="300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1</a:t>
            </a:r>
            <a:r>
              <a:rPr lang="uk-UA" sz="24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198 КК України;</a:t>
            </a:r>
            <a:endParaRPr lang="ru-RU" sz="24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24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3) </a:t>
            </a:r>
            <a:r>
              <a:rPr lang="uk-UA" sz="24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некорисливі кримінальні правопорушення проти власності </a:t>
            </a:r>
            <a:r>
              <a:rPr lang="uk-UA" sz="24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ст. 194, 194</a:t>
            </a:r>
            <a:r>
              <a:rPr lang="uk-UA" sz="2400" baseline="300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1</a:t>
            </a:r>
            <a:r>
              <a:rPr lang="uk-UA" sz="24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195, 196, 197 КК України.</a:t>
            </a:r>
            <a:endParaRPr lang="ru-RU" sz="24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96339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5FACB2-08CE-F273-7912-88C0473E83EE}"/>
              </a:ext>
            </a:extLst>
          </p:cNvPr>
          <p:cNvSpPr>
            <a:spLocks noGrp="1"/>
          </p:cNvSpPr>
          <p:nvPr>
            <p:ph type="title"/>
          </p:nvPr>
        </p:nvSpPr>
        <p:spPr>
          <a:xfrm>
            <a:off x="838200" y="365126"/>
            <a:ext cx="10515600" cy="1040594"/>
          </a:xfrm>
          <a:solidFill>
            <a:schemeClr val="accent2"/>
          </a:solidFill>
        </p:spPr>
        <p:txBody>
          <a:bodyPr>
            <a:normAutofit/>
          </a:bodyPr>
          <a:lstStyle/>
          <a:p>
            <a:r>
              <a:rPr lang="uk-UA" sz="2200" b="1"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ru-RU" sz="2200" b="1" dirty="0">
                <a:effectLst/>
                <a:latin typeface="Times New Roman" panose="02020603050405020304" pitchFamily="18" charset="0"/>
                <a:ea typeface="Times New Roman" panose="02020603050405020304" pitchFamily="18" charset="0"/>
                <a:cs typeface="Times New Roman" panose="02020603050405020304" pitchFamily="18" charset="0"/>
              </a:rPr>
              <a:t>Актуальні питання </a:t>
            </a:r>
            <a:r>
              <a:rPr lang="ru-RU" sz="2200" b="1" dirty="0" err="1">
                <a:effectLst/>
                <a:latin typeface="Times New Roman" panose="02020603050405020304" pitchFamily="18" charset="0"/>
                <a:ea typeface="Times New Roman" panose="02020603050405020304" pitchFamily="18" charset="0"/>
                <a:cs typeface="Times New Roman" panose="02020603050405020304" pitchFamily="18" charset="0"/>
              </a:rPr>
              <a:t>кваліфікації</a:t>
            </a:r>
            <a:r>
              <a:rPr lang="ru-RU" sz="2200" b="1" dirty="0">
                <a:effectLst/>
                <a:latin typeface="Times New Roman" panose="02020603050405020304" pitchFamily="18" charset="0"/>
                <a:ea typeface="Times New Roman" panose="02020603050405020304" pitchFamily="18" charset="0"/>
                <a:cs typeface="Times New Roman" panose="02020603050405020304" pitchFamily="18" charset="0"/>
              </a:rPr>
              <a:t> корисливих кримінальних правопорушень, що </a:t>
            </a:r>
            <a:r>
              <a:rPr lang="ru-RU" sz="2200" b="1" dirty="0" err="1">
                <a:effectLst/>
                <a:latin typeface="Times New Roman" panose="02020603050405020304" pitchFamily="18" charset="0"/>
                <a:ea typeface="Times New Roman" panose="02020603050405020304" pitchFamily="18" charset="0"/>
                <a:cs typeface="Times New Roman" panose="02020603050405020304" pitchFamily="18" charset="0"/>
              </a:rPr>
              <a:t>пов’язані</a:t>
            </a:r>
            <a:r>
              <a:rPr lang="ru-RU" sz="2200" b="1" dirty="0">
                <a:effectLst/>
                <a:latin typeface="Times New Roman" panose="02020603050405020304" pitchFamily="18" charset="0"/>
                <a:ea typeface="Times New Roman" panose="02020603050405020304" pitchFamily="18" charset="0"/>
                <a:cs typeface="Times New Roman" panose="02020603050405020304" pitchFamily="18" charset="0"/>
              </a:rPr>
              <a:t> з </a:t>
            </a:r>
            <a:r>
              <a:rPr lang="ru-RU" sz="2200" b="1" dirty="0" err="1">
                <a:effectLst/>
                <a:latin typeface="Times New Roman" panose="02020603050405020304" pitchFamily="18" charset="0"/>
                <a:ea typeface="Times New Roman" panose="02020603050405020304" pitchFamily="18" charset="0"/>
                <a:cs typeface="Times New Roman" panose="02020603050405020304" pitchFamily="18" charset="0"/>
              </a:rPr>
              <a:t>незаконним</a:t>
            </a:r>
            <a:r>
              <a:rPr lang="ru-RU"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200" b="1" dirty="0" err="1">
                <a:effectLst/>
                <a:latin typeface="Times New Roman" panose="02020603050405020304" pitchFamily="18" charset="0"/>
                <a:ea typeface="Times New Roman" panose="02020603050405020304" pitchFamily="18" charset="0"/>
                <a:cs typeface="Times New Roman" panose="02020603050405020304" pitchFamily="18" charset="0"/>
              </a:rPr>
              <a:t>обертанням</a:t>
            </a:r>
            <a:r>
              <a:rPr lang="ru-RU" sz="2200" b="1" dirty="0">
                <a:effectLst/>
                <a:latin typeface="Times New Roman" panose="02020603050405020304" pitchFamily="18" charset="0"/>
                <a:ea typeface="Times New Roman" panose="02020603050405020304" pitchFamily="18" charset="0"/>
                <a:cs typeface="Times New Roman" panose="02020603050405020304" pitchFamily="18" charset="0"/>
              </a:rPr>
              <a:t> чужого майна на </a:t>
            </a:r>
            <a:r>
              <a:rPr lang="ru-RU" sz="2200" b="1" dirty="0" err="1">
                <a:effectLst/>
                <a:latin typeface="Times New Roman" panose="02020603050405020304" pitchFamily="18" charset="0"/>
                <a:ea typeface="Times New Roman" panose="02020603050405020304" pitchFamily="18" charset="0"/>
                <a:cs typeface="Times New Roman" panose="02020603050405020304" pitchFamily="18" charset="0"/>
              </a:rPr>
              <a:t>користь</a:t>
            </a:r>
            <a:r>
              <a:rPr lang="ru-RU" sz="2200" b="1" dirty="0">
                <a:effectLst/>
                <a:latin typeface="Times New Roman" panose="02020603050405020304" pitchFamily="18" charset="0"/>
                <a:ea typeface="Times New Roman" panose="02020603050405020304" pitchFamily="18" charset="0"/>
                <a:cs typeface="Times New Roman" panose="02020603050405020304" pitchFamily="18" charset="0"/>
              </a:rPr>
              <a:t> винного </a:t>
            </a:r>
            <a:r>
              <a:rPr lang="ru-RU" sz="2200" b="1" dirty="0" err="1">
                <a:effectLst/>
                <a:latin typeface="Times New Roman" panose="02020603050405020304" pitchFamily="18" charset="0"/>
                <a:ea typeface="Times New Roman" panose="02020603050405020304" pitchFamily="18" charset="0"/>
                <a:cs typeface="Times New Roman" panose="02020603050405020304" pitchFamily="18" charset="0"/>
              </a:rPr>
              <a:t>або</a:t>
            </a:r>
            <a:r>
              <a:rPr lang="ru-RU"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200" b="1" dirty="0" err="1">
                <a:effectLst/>
                <a:latin typeface="Times New Roman" panose="02020603050405020304" pitchFamily="18" charset="0"/>
                <a:ea typeface="Times New Roman" panose="02020603050405020304" pitchFamily="18" charset="0"/>
                <a:cs typeface="Times New Roman" panose="02020603050405020304" pitchFamily="18" charset="0"/>
              </a:rPr>
              <a:t>інших</a:t>
            </a:r>
            <a:r>
              <a:rPr lang="ru-RU"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200" b="1" dirty="0" err="1">
                <a:effectLst/>
                <a:latin typeface="Times New Roman" panose="02020603050405020304" pitchFamily="18" charset="0"/>
                <a:ea typeface="Times New Roman" panose="02020603050405020304" pitchFamily="18" charset="0"/>
                <a:cs typeface="Times New Roman" panose="02020603050405020304" pitchFamily="18" charset="0"/>
              </a:rPr>
              <a:t>осіб</a:t>
            </a:r>
            <a:endParaRPr lang="uk-UA" sz="1800" dirty="0"/>
          </a:p>
        </p:txBody>
      </p:sp>
      <p:sp>
        <p:nvSpPr>
          <p:cNvPr id="3" name="Объект 2">
            <a:extLst>
              <a:ext uri="{FF2B5EF4-FFF2-40B4-BE49-F238E27FC236}">
                <a16:creationId xmlns:a16="http://schemas.microsoft.com/office/drawing/2014/main" id="{3D23CAE6-971D-163B-DBDE-F214F0C80391}"/>
              </a:ext>
            </a:extLst>
          </p:cNvPr>
          <p:cNvSpPr>
            <a:spLocks noGrp="1"/>
          </p:cNvSpPr>
          <p:nvPr>
            <p:ph idx="1"/>
          </p:nvPr>
        </p:nvSpPr>
        <p:spPr>
          <a:xfrm>
            <a:off x="838200" y="1405720"/>
            <a:ext cx="10515600" cy="4771243"/>
          </a:xfrm>
          <a:solidFill>
            <a:schemeClr val="accent4">
              <a:lumMod val="60000"/>
              <a:lumOff val="40000"/>
            </a:schemeClr>
          </a:solidFill>
        </p:spPr>
        <p:txBody>
          <a:bodyPr>
            <a:normAutofit lnSpcReduction="10000"/>
          </a:bodyPr>
          <a:lstStyle/>
          <a:p>
            <a:pPr marL="0" indent="0" algn="ctr">
              <a:buNone/>
            </a:pPr>
            <a:r>
              <a:rPr lang="uk-UA" sz="1800" b="1" dirty="0">
                <a:effectLst/>
                <a:latin typeface="Times New Roman" panose="02020603050405020304" pitchFamily="18" charset="0"/>
                <a:ea typeface="Times New Roman" panose="02020603050405020304" pitchFamily="18" charset="0"/>
                <a:cs typeface="Times New Roman" panose="02020603050405020304" pitchFamily="18" charset="0"/>
              </a:rPr>
              <a:t>Крадіжка (ст. 185 КК України)</a:t>
            </a:r>
            <a:endParaRPr lang="ru-RU" sz="1800" dirty="0">
              <a:effectLst/>
              <a:latin typeface="Times New Roman" panose="02020603050405020304" pitchFamily="18" charset="0"/>
              <a:ea typeface="Times New Roman" panose="02020603050405020304" pitchFamily="18" charset="0"/>
              <a:cs typeface="Courier New" panose="02070309020205020404" pitchFamily="49" charset="0"/>
            </a:endParaRPr>
          </a:p>
          <a:p>
            <a:pPr marL="0" indent="0" algn="just">
              <a:buNone/>
            </a:pPr>
            <a:r>
              <a:rPr lang="uk-UA" sz="2400" b="1" i="1" dirty="0">
                <a:effectLst/>
                <a:latin typeface="Times New Roman" panose="02020603050405020304" pitchFamily="18" charset="0"/>
                <a:ea typeface="Times New Roman" panose="02020603050405020304" pitchFamily="18" charset="0"/>
                <a:cs typeface="Times New Roman" panose="02020603050405020304" pitchFamily="18" charset="0"/>
              </a:rPr>
              <a:t>Спосіб </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вчинення кримінального правопорушення – таємне викрадення: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1) за відсутності власника чи інших осіб;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2) у присутності власника чи інших осіб, але непомітно для них або за умови, що вони не усвідомлюють факту викрадення (наприклад, через малолітство, фізичні та психічні вади, стан алкогольного чи наркотичного сп’яніння тощо);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3) у присутності осіб, які схвалюють або ставляться байдуже до факту вчинення викрадення винним, і він усвідомлює їх невтручання та мовчазну згоду (наприклад, викрадення на виробництві в присутності інших працівників).</a:t>
            </a:r>
            <a:endParaRPr lang="ru-RU" sz="2400" dirty="0">
              <a:effectLst/>
              <a:latin typeface="Times New Roman" panose="02020603050405020304" pitchFamily="18" charset="0"/>
              <a:ea typeface="Times New Roman" panose="02020603050405020304" pitchFamily="18" charset="0"/>
              <a:cs typeface="Courier New" panose="02070309020205020404" pitchFamily="49" charset="0"/>
            </a:endParaRPr>
          </a:p>
          <a:p>
            <a:pPr indent="0" algn="just">
              <a:buNone/>
            </a:pPr>
            <a:r>
              <a:rPr lang="uk-UA" sz="2400" dirty="0">
                <a:solidFill>
                  <a:srgbClr val="000000"/>
                </a:solidFill>
                <a:effectLst/>
                <a:latin typeface="Times New Roman" panose="02020603050405020304" pitchFamily="18" charset="0"/>
                <a:ea typeface="Cambria" panose="02040503050406030204" pitchFamily="18" charset="0"/>
                <a:cs typeface="Cambria" panose="02040503050406030204" pitchFamily="18" charset="0"/>
              </a:rPr>
              <a:t>Крадіжку слід вважати </a:t>
            </a:r>
            <a:r>
              <a:rPr lang="uk-UA" sz="2400" b="1" i="1" dirty="0">
                <a:solidFill>
                  <a:srgbClr val="000000"/>
                </a:solidFill>
                <a:effectLst/>
                <a:latin typeface="Times New Roman" panose="02020603050405020304" pitchFamily="18" charset="0"/>
                <a:ea typeface="Cambria" panose="02040503050406030204" pitchFamily="18" charset="0"/>
                <a:cs typeface="Cambria" panose="02040503050406030204" pitchFamily="18" charset="0"/>
              </a:rPr>
              <a:t>закінченою з моменту</a:t>
            </a:r>
            <a:r>
              <a:rPr lang="uk-UA" sz="2400" i="1" dirty="0">
                <a:solidFill>
                  <a:srgbClr val="000000"/>
                </a:solidFill>
                <a:effectLst/>
                <a:latin typeface="Times New Roman" panose="02020603050405020304" pitchFamily="18" charset="0"/>
                <a:ea typeface="Cambria" panose="02040503050406030204" pitchFamily="18" charset="0"/>
                <a:cs typeface="Cambria" panose="02040503050406030204" pitchFamily="18" charset="0"/>
              </a:rPr>
              <a:t>,</a:t>
            </a:r>
            <a:r>
              <a:rPr lang="uk-UA" sz="2400" dirty="0">
                <a:solidFill>
                  <a:srgbClr val="000000"/>
                </a:solidFill>
                <a:effectLst/>
                <a:latin typeface="Times New Roman" panose="02020603050405020304" pitchFamily="18" charset="0"/>
                <a:ea typeface="Cambria" panose="02040503050406030204" pitchFamily="18" charset="0"/>
                <a:cs typeface="Cambria" panose="02040503050406030204" pitchFamily="18" charset="0"/>
              </a:rPr>
              <a:t> коли винна особа вилучила майно й отримала реальну можливість розпоряджатися чи користуватися ним (матеріальний склад </a:t>
            </a:r>
            <a:r>
              <a:rPr lang="uk-UA" sz="2400" dirty="0">
                <a:solidFill>
                  <a:srgbClr val="000000"/>
                </a:solidFill>
                <a:effectLst/>
                <a:latin typeface="Times New Roman" panose="02020603050405020304" pitchFamily="18" charset="0"/>
                <a:ea typeface="Times New Roman" panose="02020603050405020304" pitchFamily="18" charset="0"/>
                <a:cs typeface="Cambria" panose="02040503050406030204" pitchFamily="18" charset="0"/>
              </a:rPr>
              <a:t>кримінального правопорушення</a:t>
            </a:r>
            <a:r>
              <a:rPr lang="uk-UA" sz="2400" dirty="0">
                <a:solidFill>
                  <a:srgbClr val="000000"/>
                </a:solidFill>
                <a:effectLst/>
                <a:latin typeface="Times New Roman" panose="02020603050405020304" pitchFamily="18" charset="0"/>
                <a:ea typeface="Cambria" panose="02040503050406030204" pitchFamily="18" charset="0"/>
                <a:cs typeface="Cambria" panose="02040503050406030204" pitchFamily="18" charset="0"/>
              </a:rPr>
              <a:t>).</a:t>
            </a:r>
            <a:endParaRPr lang="ru-RU" sz="2400" dirty="0">
              <a:solidFill>
                <a:srgbClr val="000000"/>
              </a:solidFill>
              <a:effectLst/>
              <a:latin typeface="Cambria" panose="02040503050406030204" pitchFamily="18" charset="0"/>
              <a:ea typeface="Cambria" panose="02040503050406030204" pitchFamily="18" charset="0"/>
              <a:cs typeface="Cambria" panose="02040503050406030204" pitchFamily="18" charset="0"/>
            </a:endParaRPr>
          </a:p>
          <a:p>
            <a:endParaRPr lang="uk-UA" dirty="0"/>
          </a:p>
        </p:txBody>
      </p:sp>
    </p:spTree>
    <p:extLst>
      <p:ext uri="{BB962C8B-B14F-4D97-AF65-F5344CB8AC3E}">
        <p14:creationId xmlns:p14="http://schemas.microsoft.com/office/powerpoint/2010/main" val="3651432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CE2751-8B40-71FA-5977-B675D4BFCB25}"/>
              </a:ext>
            </a:extLst>
          </p:cNvPr>
          <p:cNvSpPr txBox="1"/>
          <p:nvPr/>
        </p:nvSpPr>
        <p:spPr>
          <a:xfrm>
            <a:off x="2096655" y="753653"/>
            <a:ext cx="8737600" cy="3970318"/>
          </a:xfrm>
          <a:prstGeom prst="rect">
            <a:avLst/>
          </a:prstGeom>
          <a:solidFill>
            <a:schemeClr val="accent2">
              <a:lumMod val="40000"/>
              <a:lumOff val="60000"/>
            </a:schemeClr>
          </a:solidFill>
        </p:spPr>
        <p:txBody>
          <a:bodyPr wrap="square">
            <a:spAutoFit/>
          </a:bodyPr>
          <a:lstStyle/>
          <a:p>
            <a:pPr algn="ctr"/>
            <a:r>
              <a:rPr lang="uk-UA" sz="1800" b="1"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Грабіж (ст. 186 КК України)</a:t>
            </a:r>
            <a:endParaRPr lang="ru-RU" sz="1100" dirty="0">
              <a:solidFill>
                <a:srgbClr val="260751"/>
              </a:solidFill>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1800" i="1"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solidFill>
                <a:srgbClr val="260751"/>
              </a:solidFill>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Об’єктивна сторона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кримінального правопорушення характеризується такими ознаками: 1) суспільно небезпечна дія; 2) суспільно небезпечний наслідок; 3) причинний зв’язок; 4) спосіб вчинення кримінального правопорушення.</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Спосіб</a:t>
            </a: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вчинення кримінального правопорушення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відкрите викрадення: здійснюється в присутності власника або інших осіб, і винний розуміє, що зазначені особи усвідомлюють характер його кримінально протиправних дій. Відкритими також варто вважати дії, розпочаті як крадіжка, але виявлені потерпілим чи іншими особами і, незважаючи на це, продовжені винною особою з метою заволодіння майном або його утримання.</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Грабіж слід вважати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закінченим з моменту</a:t>
            </a:r>
            <a:r>
              <a:rPr lang="uk-UA" sz="1800"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коли винна особа вилучила майно й отримала реальну можливість розпоряджатися чи користуватися ним (матеріальний склад кримінального правопорушення).</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38617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273D7B-5DE7-3910-1746-94BB80E582D4}"/>
              </a:ext>
            </a:extLst>
          </p:cNvPr>
          <p:cNvSpPr txBox="1"/>
          <p:nvPr/>
        </p:nvSpPr>
        <p:spPr>
          <a:xfrm>
            <a:off x="1228436" y="683491"/>
            <a:ext cx="10501745" cy="5355312"/>
          </a:xfrm>
          <a:prstGeom prst="rect">
            <a:avLst/>
          </a:prstGeom>
          <a:solidFill>
            <a:schemeClr val="accent4">
              <a:lumMod val="60000"/>
              <a:lumOff val="40000"/>
            </a:schemeClr>
          </a:solidFill>
        </p:spPr>
        <p:txBody>
          <a:bodyPr wrap="square">
            <a:spAutoFit/>
          </a:bodyPr>
          <a:lstStyle/>
          <a:p>
            <a:pPr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Грабіж, поєднаний з насильством, яке не є небезпечним для життя чи здоров’я потерпілого, або з погрозою застосування такого насильства …</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Основний безпосередній об’єкт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кримінального правопорушення – суспільні відносини у сфері власності (право власності). </a:t>
            </a: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Додатковий безпосередній об’єкт</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 здоров’я особи.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Предмет</a:t>
            </a: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кримінального правопорушення – чуже майно.</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Особливістю </a:t>
            </a: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об’єктивної сторони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(порівняно з ч. 1 ст. 186 КК) є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спосіб</a:t>
            </a: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учинення кримінального правопорушення – відкрите викрадення, що супроводжується насильством, яке не є небезпечним для життя чи здоров’я потерпілого (фізичне насильство), або з погрозою застосуванням такого насильства (психічне насильство).</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i="1" dirty="0">
                <a:solidFill>
                  <a:srgbClr val="260751"/>
                </a:solidFill>
                <a:effectLst/>
                <a:latin typeface="Times New Roman" panose="02020603050405020304" pitchFamily="18" charset="0"/>
                <a:ea typeface="Tahoma" panose="020B0604030504040204" pitchFamily="34" charset="0"/>
                <a:cs typeface="Times New Roman" panose="02020603050405020304" pitchFamily="18" charset="0"/>
              </a:rPr>
              <a:t>Насильство, яке не є небезпечним для життя чи здоров’я потерпілого,</a:t>
            </a:r>
            <a:r>
              <a:rPr lang="uk-UA" sz="1800" b="1" dirty="0">
                <a:solidFill>
                  <a:srgbClr val="260751"/>
                </a:solidFill>
                <a:effectLst/>
                <a:latin typeface="Times New Roman" panose="02020603050405020304" pitchFamily="18" charset="0"/>
                <a:ea typeface="Tahoma" panose="020B0604030504040204" pitchFamily="34" charset="0"/>
                <a:cs typeface="Times New Roman" panose="02020603050405020304" pitchFamily="18" charset="0"/>
              </a:rPr>
              <a:t> </a:t>
            </a:r>
            <a:r>
              <a:rPr lang="uk-UA" sz="1800" dirty="0">
                <a:solidFill>
                  <a:srgbClr val="260751"/>
                </a:solidFill>
                <a:effectLst/>
                <a:latin typeface="Times New Roman" panose="02020603050405020304" pitchFamily="18" charset="0"/>
                <a:ea typeface="Tahoma" panose="020B0604030504040204" pitchFamily="34" charset="0"/>
                <a:cs typeface="Times New Roman" panose="02020603050405020304" pitchFamily="18" charset="0"/>
              </a:rPr>
              <a:t>– умисне заподіяння легкого тілесного ушкодження, що не спричинило короткочасного розладу здоров’я або незначної втрати працездатності, а також вчинення інших насильницьких дій (нанесення удару, побоїв, незаконне позбавлення волі) за умови, що вони не були небезпечними для життя чи здоров’я в момент заподіяння.</a:t>
            </a:r>
            <a:endParaRPr lang="ru-RU" sz="1100" dirty="0">
              <a:solidFill>
                <a:srgbClr val="260751"/>
              </a:solidFill>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1800" i="1" dirty="0">
                <a:solidFill>
                  <a:srgbClr val="260751"/>
                </a:solidFill>
                <a:effectLst/>
                <a:latin typeface="Times New Roman" panose="02020603050405020304" pitchFamily="18" charset="0"/>
                <a:ea typeface="Tahoma" panose="020B0604030504040204" pitchFamily="34" charset="0"/>
                <a:cs typeface="Times New Roman" panose="02020603050405020304" pitchFamily="18" charset="0"/>
              </a:rPr>
              <a:t>Погроза застосуванням до потерпілого насильства,</a:t>
            </a:r>
            <a:r>
              <a:rPr lang="uk-UA" sz="1800" dirty="0">
                <a:solidFill>
                  <a:srgbClr val="260751"/>
                </a:solidFill>
                <a:effectLst/>
                <a:latin typeface="Times New Roman" panose="02020603050405020304" pitchFamily="18" charset="0"/>
                <a:ea typeface="Tahoma" panose="020B0604030504040204" pitchFamily="34" charset="0"/>
                <a:cs typeface="Times New Roman" panose="02020603050405020304" pitchFamily="18" charset="0"/>
              </a:rPr>
              <a:t> яке не є небезпечним для життя чи здоров’я, також охоплюється складом насильницького грабежу.</a:t>
            </a:r>
            <a:endParaRPr lang="ru-RU" sz="1100" dirty="0">
              <a:solidFill>
                <a:srgbClr val="260751"/>
              </a:solidFill>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1800" dirty="0">
                <a:solidFill>
                  <a:srgbClr val="260751"/>
                </a:solidFill>
                <a:effectLst/>
                <a:latin typeface="Times New Roman" panose="02020603050405020304" pitchFamily="18" charset="0"/>
                <a:ea typeface="Tahoma" panose="020B0604030504040204" pitchFamily="34" charset="0"/>
                <a:cs typeface="Times New Roman" panose="02020603050405020304" pitchFamily="18" charset="0"/>
              </a:rPr>
              <a:t>Насильницький грабіж вважається </a:t>
            </a:r>
            <a:r>
              <a:rPr lang="uk-UA" sz="1800" b="1" i="1" dirty="0">
                <a:solidFill>
                  <a:srgbClr val="260751"/>
                </a:solidFill>
                <a:effectLst/>
                <a:latin typeface="Times New Roman" panose="02020603050405020304" pitchFamily="18" charset="0"/>
                <a:ea typeface="Tahoma" panose="020B0604030504040204" pitchFamily="34" charset="0"/>
                <a:cs typeface="Times New Roman" panose="02020603050405020304" pitchFamily="18" charset="0"/>
              </a:rPr>
              <a:t>закінченим з моменту</a:t>
            </a:r>
            <a:r>
              <a:rPr lang="uk-UA" sz="1800" i="1" dirty="0">
                <a:solidFill>
                  <a:srgbClr val="260751"/>
                </a:solidFill>
                <a:effectLst/>
                <a:latin typeface="Times New Roman" panose="02020603050405020304" pitchFamily="18" charset="0"/>
                <a:ea typeface="Tahoma" panose="020B0604030504040204" pitchFamily="34" charset="0"/>
                <a:cs typeface="Times New Roman" panose="02020603050405020304" pitchFamily="18" charset="0"/>
              </a:rPr>
              <a:t>,</a:t>
            </a:r>
            <a:r>
              <a:rPr lang="uk-UA" sz="1800" dirty="0">
                <a:solidFill>
                  <a:srgbClr val="260751"/>
                </a:solidFill>
                <a:effectLst/>
                <a:latin typeface="Times New Roman" panose="02020603050405020304" pitchFamily="18" charset="0"/>
                <a:ea typeface="Tahoma" panose="020B0604030504040204" pitchFamily="34" charset="0"/>
                <a:cs typeface="Times New Roman" panose="02020603050405020304" pitchFamily="18" charset="0"/>
              </a:rPr>
              <a:t> коли винна особа вилучила майно й отримала реальну можливість розпоряджатися чи користуватися ним (матеріальний склад </a:t>
            </a:r>
            <a:r>
              <a:rPr lang="uk-UA" sz="1800" dirty="0">
                <a:solidFill>
                  <a:srgbClr val="260751"/>
                </a:solidFill>
                <a:effectLst/>
                <a:latin typeface="Times New Roman" panose="02020603050405020304" pitchFamily="18" charset="0"/>
                <a:ea typeface="Times New Roman" panose="02020603050405020304" pitchFamily="18" charset="0"/>
                <a:cs typeface="Courier New" panose="02070309020205020404" pitchFamily="49" charset="0"/>
              </a:rPr>
              <a:t>кримінального правопорушення</a:t>
            </a:r>
            <a:r>
              <a:rPr lang="uk-UA" sz="1800" dirty="0">
                <a:solidFill>
                  <a:srgbClr val="260751"/>
                </a:solidFill>
                <a:effectLst/>
                <a:latin typeface="Times New Roman" panose="02020603050405020304" pitchFamily="18" charset="0"/>
                <a:ea typeface="Tahoma" panose="020B0604030504040204" pitchFamily="34" charset="0"/>
                <a:cs typeface="Times New Roman" panose="02020603050405020304" pitchFamily="18" charset="0"/>
              </a:rPr>
              <a:t>).</a:t>
            </a:r>
            <a:endParaRPr lang="ru-RU" sz="1100" dirty="0">
              <a:solidFill>
                <a:srgbClr val="260751"/>
              </a:solidFill>
              <a:effectLst/>
              <a:latin typeface="Times New Roman" panose="02020603050405020304" pitchFamily="18" charset="0"/>
              <a:ea typeface="Times New Roman" panose="02020603050405020304" pitchFamily="18" charset="0"/>
              <a:cs typeface="Courier New" panose="02070309020205020404" pitchFamily="49" charset="0"/>
            </a:endParaRPr>
          </a:p>
        </p:txBody>
      </p:sp>
    </p:spTree>
    <p:extLst>
      <p:ext uri="{BB962C8B-B14F-4D97-AF65-F5344CB8AC3E}">
        <p14:creationId xmlns:p14="http://schemas.microsoft.com/office/powerpoint/2010/main" val="258256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7926F3-DFC0-1404-4AB8-AE611CE93D65}"/>
              </a:ext>
            </a:extLst>
          </p:cNvPr>
          <p:cNvSpPr txBox="1"/>
          <p:nvPr/>
        </p:nvSpPr>
        <p:spPr>
          <a:xfrm>
            <a:off x="1136073" y="618836"/>
            <a:ext cx="10058400" cy="4570482"/>
          </a:xfrm>
          <a:prstGeom prst="rect">
            <a:avLst/>
          </a:prstGeom>
          <a:solidFill>
            <a:schemeClr val="accent2">
              <a:lumMod val="60000"/>
              <a:lumOff val="40000"/>
            </a:schemeClr>
          </a:solidFill>
        </p:spPr>
        <p:txBody>
          <a:bodyPr wrap="square">
            <a:spAutoFit/>
          </a:bodyPr>
          <a:lstStyle/>
          <a:p>
            <a:pPr algn="ctr"/>
            <a:r>
              <a:rPr lang="uk-UA" sz="2000" b="1" dirty="0">
                <a:effectLst/>
                <a:latin typeface="Times New Roman" panose="02020603050405020304" pitchFamily="18" charset="0"/>
                <a:ea typeface="Times New Roman" panose="02020603050405020304" pitchFamily="18" charset="0"/>
                <a:cs typeface="Times New Roman" panose="02020603050405020304" pitchFamily="18" charset="0"/>
              </a:rPr>
              <a:t>Розбій (ст. 187 КК України)</a:t>
            </a:r>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a:p>
            <a:pPr indent="114300" algn="ct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a:p>
            <a:pPr indent="406400" algn="just"/>
            <a:r>
              <a:rPr lang="uk-UA" sz="20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Основний безпосередній об’єкт </a:t>
            </a:r>
            <a:r>
              <a:rPr lang="uk-UA"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кримінального правопорушення – суспільні відносини у сфері власності (право власності). </a:t>
            </a:r>
            <a:endParaRPr lang="en-US"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endParaRPr>
          </a:p>
          <a:p>
            <a:pPr indent="406400" algn="just"/>
            <a:r>
              <a:rPr lang="uk-UA" sz="20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Додатковий обов’язковий об’єкт </a:t>
            </a:r>
            <a:r>
              <a:rPr lang="uk-UA"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розбою – життя або здоров’я потерпілого. </a:t>
            </a:r>
            <a:endParaRPr lang="en-US"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endParaRPr>
          </a:p>
          <a:p>
            <a:pPr indent="406400" algn="just"/>
            <a:r>
              <a:rPr lang="uk-UA" sz="20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Предмет</a:t>
            </a:r>
            <a:r>
              <a:rPr lang="uk-UA" sz="2000" b="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 </a:t>
            </a:r>
            <a:r>
              <a:rPr lang="uk-UA"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кримінального правопорушення</a:t>
            </a:r>
            <a:r>
              <a:rPr lang="uk-UA"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 чуже майно.</a:t>
            </a:r>
            <a:endParaRPr lang="en-US"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endParaRPr>
          </a:p>
          <a:p>
            <a:pPr indent="406400" algn="just"/>
            <a:endParaRPr lang="ru-RU" sz="2000" dirty="0">
              <a:effectLst/>
              <a:latin typeface="Constantia" panose="02030602050306030303" pitchFamily="18" charset="0"/>
              <a:ea typeface="Constantia" panose="02030602050306030303" pitchFamily="18" charset="0"/>
              <a:cs typeface="Times New Roman" panose="02020603050405020304" pitchFamily="18" charset="0"/>
            </a:endParaRPr>
          </a:p>
          <a:p>
            <a:pPr indent="406400" algn="just"/>
            <a:r>
              <a:rPr lang="uk-UA" sz="20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Об’єктивна сторона </a:t>
            </a:r>
            <a:r>
              <a:rPr lang="uk-UA"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кримінального правопорушення</a:t>
            </a:r>
            <a:r>
              <a:rPr lang="uk-UA"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характеризується вчиненням активних дій (нападом на потерпілого), що супроводжуються певним способом їх вчинення (насильством над потерпілим або погрозою його застосуванням).</a:t>
            </a:r>
            <a:endParaRPr lang="en-US"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endParaRPr>
          </a:p>
          <a:p>
            <a:pPr indent="406400" algn="just"/>
            <a:endParaRPr lang="ru-RU" sz="2000" dirty="0">
              <a:effectLst/>
              <a:latin typeface="Constantia" panose="02030602050306030303" pitchFamily="18" charset="0"/>
              <a:ea typeface="Constantia" panose="02030602050306030303" pitchFamily="18" charset="0"/>
              <a:cs typeface="Times New Roman" panose="02020603050405020304" pitchFamily="18" charset="0"/>
            </a:endParaRPr>
          </a:p>
          <a:p>
            <a:pPr indent="406400" algn="just"/>
            <a:r>
              <a:rPr lang="uk-UA"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Під </a:t>
            </a:r>
            <a:r>
              <a:rPr lang="uk-UA" sz="20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нападом</a:t>
            </a:r>
            <a:r>
              <a:rPr lang="uk-UA" sz="2000" b="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 </a:t>
            </a:r>
            <a:r>
              <a:rPr lang="uk-UA"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слід розуміти умисні дії, спрямовані на негайне вилучення чужого майна шляхом застосування </a:t>
            </a:r>
            <a:r>
              <a:rPr lang="uk-UA" sz="2000"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фізичного </a:t>
            </a:r>
            <a:r>
              <a:rPr lang="uk-UA"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або </a:t>
            </a:r>
            <a:r>
              <a:rPr lang="uk-UA" sz="2000"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психічного насильства</a:t>
            </a:r>
            <a:r>
              <a:rPr lang="uk-UA"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a:t>
            </a:r>
            <a:endParaRPr lang="ru-RU" sz="2000" dirty="0">
              <a:effectLst/>
              <a:latin typeface="Constantia" panose="02030602050306030303" pitchFamily="18" charset="0"/>
              <a:ea typeface="Constantia" panose="02030602050306030303" pitchFamily="18" charset="0"/>
              <a:cs typeface="Times New Roman" panose="02020603050405020304" pitchFamily="18" charset="0"/>
            </a:endParaRPr>
          </a:p>
          <a:p>
            <a:pPr indent="406400" algn="just"/>
            <a:r>
              <a:rPr lang="uk-UA" sz="20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Характерними ознаками нападу є його раптовість, інтенсивність і безпосередність впливу на потерпілого. Напад може бути таємним або відкритим.</a:t>
            </a:r>
            <a:endParaRPr lang="ru-RU" sz="2000" dirty="0">
              <a:effectLst/>
              <a:latin typeface="Constantia" panose="02030602050306030303" pitchFamily="18" charset="0"/>
              <a:ea typeface="Constantia" panose="02030602050306030303" pitchFamily="18" charset="0"/>
              <a:cs typeface="Times New Roman" panose="02020603050405020304" pitchFamily="18" charset="0"/>
            </a:endParaRPr>
          </a:p>
        </p:txBody>
      </p:sp>
    </p:spTree>
    <p:extLst>
      <p:ext uri="{BB962C8B-B14F-4D97-AF65-F5344CB8AC3E}">
        <p14:creationId xmlns:p14="http://schemas.microsoft.com/office/powerpoint/2010/main" val="3393969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5B1E04-555E-5FF2-21E5-135E965407E7}"/>
              </a:ext>
            </a:extLst>
          </p:cNvPr>
          <p:cNvSpPr txBox="1"/>
          <p:nvPr/>
        </p:nvSpPr>
        <p:spPr>
          <a:xfrm>
            <a:off x="1357745" y="476654"/>
            <a:ext cx="9328727" cy="4524315"/>
          </a:xfrm>
          <a:prstGeom prst="rect">
            <a:avLst/>
          </a:prstGeom>
          <a:solidFill>
            <a:schemeClr val="accent2">
              <a:lumMod val="60000"/>
              <a:lumOff val="40000"/>
            </a:schemeClr>
          </a:solidFill>
        </p:spPr>
        <p:txBody>
          <a:bodyPr wrap="square">
            <a:spAutoFit/>
          </a:bodyPr>
          <a:lstStyle/>
          <a:p>
            <a:pPr indent="406400" algn="just"/>
            <a:r>
              <a:rPr lang="uk-UA" sz="18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Спосіб</a:t>
            </a:r>
            <a:r>
              <a:rPr lang="uk-UA" sz="1800" b="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розбою полягає в застосуванні насильства, небезпечного для життя чи здоров’я особи, а також у погрозі його застосуванням. </a:t>
            </a:r>
            <a:endParaRPr lang="en-US"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endParaRPr>
          </a:p>
          <a:p>
            <a:pPr indent="406400" algn="just"/>
            <a:endParaRPr lang="en-US"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endParaRPr>
          </a:p>
          <a:p>
            <a:pPr indent="406400" algn="just"/>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Під </a:t>
            </a:r>
            <a:r>
              <a:rPr lang="uk-UA" sz="18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насильством, небезпечним для життя чи здоров’я потерпілого</a:t>
            </a:r>
            <a:r>
              <a:rPr lang="uk-UA" sz="1800" b="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розуміється умисне заподіяння потерпілому легкого тілесного ушкодження, що спричинило короткочасний розлад здоров’я або незначну втрату працездатності, середньої тяжкості або тяжке тілесне ушкодження, а також інші насильницькі дії, які не призвели до вказаних наслідків, але були небезпечними для життя чи здоров’я в момент їх вчинення. До них слід відносити, зокрема, і насильство, що призвело до втрати свідомості чи мало характер мордування, придушення за шию, скидання з висоти, застосування електроструму, зброї, спеціальних знарядь тощо.</a:t>
            </a:r>
            <a:endParaRPr lang="en-US"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endParaRPr>
          </a:p>
          <a:p>
            <a:pPr indent="406400" algn="just"/>
            <a:endParaRPr lang="ru-RU" sz="1800" dirty="0">
              <a:effectLst/>
              <a:latin typeface="Constantia" panose="02030602050306030303" pitchFamily="18" charset="0"/>
              <a:ea typeface="Constantia" panose="02030602050306030303" pitchFamily="18" charset="0"/>
              <a:cs typeface="Times New Roman" panose="02020603050405020304" pitchFamily="18" charset="0"/>
            </a:endParaRPr>
          </a:p>
          <a:p>
            <a:pPr indent="406400" algn="just"/>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Кримінальне правопорушення</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вважається </a:t>
            </a:r>
            <a:r>
              <a:rPr lang="uk-UA" sz="1800" b="1"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закінченим з моменту</a:t>
            </a:r>
            <a:r>
              <a:rPr lang="uk-UA" sz="1800" b="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нападу, поєднаного із застосуванням насильства, небезпечного для життя чи здоров’я особи, або з погрозою застосуванням такого насильства незалежно від того, заволоділа винна особа майном потерпілого чи ні (усічений склад </a:t>
            </a: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кримінального правопорушення</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a:t>
            </a:r>
            <a:endParaRPr lang="ru-RU" sz="1800" dirty="0">
              <a:effectLst/>
              <a:latin typeface="Constantia" panose="02030602050306030303" pitchFamily="18" charset="0"/>
              <a:ea typeface="Constantia" panose="02030602050306030303" pitchFamily="18" charset="0"/>
              <a:cs typeface="Times New Roman" panose="02020603050405020304" pitchFamily="18" charset="0"/>
            </a:endParaRPr>
          </a:p>
        </p:txBody>
      </p:sp>
    </p:spTree>
    <p:extLst>
      <p:ext uri="{BB962C8B-B14F-4D97-AF65-F5344CB8AC3E}">
        <p14:creationId xmlns:p14="http://schemas.microsoft.com/office/powerpoint/2010/main" val="3814001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B7C0B7-881B-0DAF-6097-EA4412BE9666}"/>
              </a:ext>
            </a:extLst>
          </p:cNvPr>
          <p:cNvSpPr txBox="1"/>
          <p:nvPr/>
        </p:nvSpPr>
        <p:spPr>
          <a:xfrm>
            <a:off x="1274618" y="1311564"/>
            <a:ext cx="10141527" cy="4739759"/>
          </a:xfrm>
          <a:prstGeom prst="rect">
            <a:avLst/>
          </a:prstGeom>
          <a:solidFill>
            <a:schemeClr val="accent4">
              <a:lumMod val="40000"/>
              <a:lumOff val="60000"/>
            </a:schemeClr>
          </a:solidFill>
        </p:spPr>
        <p:txBody>
          <a:bodyPr wrap="square">
            <a:spAutoFit/>
          </a:bodyPr>
          <a:lstStyle/>
          <a:p>
            <a:pPr algn="ct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Вимагання (ст. 189 КК України)</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ctr"/>
            <a:r>
              <a:rPr lang="ru-RU" sz="1800" b="1" u="none" strike="noStrike" dirty="0">
                <a:solidFill>
                  <a:srgbClr val="260751"/>
                </a:solidFill>
                <a:effectLst/>
                <a:latin typeface="Times New Roman" panose="02020603050405020304" pitchFamily="18" charset="0"/>
                <a:ea typeface="Constantia" panose="02030602050306030303" pitchFamily="18" charset="0"/>
                <a:cs typeface="Century Schoolbook" panose="02040604050505020304" pitchFamily="18" charset="0"/>
              </a:rPr>
              <a:t> </a:t>
            </a:r>
            <a:endParaRPr lang="ru-RU" sz="1400" dirty="0">
              <a:solidFill>
                <a:srgbClr val="260751"/>
              </a:solidFill>
              <a:effectLst/>
              <a:latin typeface="Constantia" panose="02030602050306030303" pitchFamily="18" charset="0"/>
              <a:ea typeface="Constantia" panose="02030602050306030303" pitchFamily="18" charset="0"/>
              <a:cs typeface="Times New Roman" panose="02020603050405020304" pitchFamily="18" charset="0"/>
            </a:endParaRPr>
          </a:p>
          <a:p>
            <a:pPr indent="457200" algn="just"/>
            <a:r>
              <a:rPr lang="uk-UA" sz="18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Основний безпосередній об’єкт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кримінального правопорушення – суспільні відносини у сфері власності (право власності). </a:t>
            </a:r>
          </a:p>
          <a:p>
            <a:pPr indent="457200" algn="just"/>
            <a:r>
              <a:rPr lang="uk-UA" sz="18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Додатковий безпосередній об’єкт</a:t>
            </a:r>
            <a:r>
              <a:rPr lang="uk-UA" sz="1800"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залежно від способу впливу на потерпілого – життя та здоров’я людини, честь і гідність, права, свободи або законні інтереси. </a:t>
            </a:r>
          </a:p>
          <a:p>
            <a:pPr indent="457200" algn="just"/>
            <a:r>
              <a:rPr lang="uk-UA" sz="18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Предмет</a:t>
            </a:r>
            <a:r>
              <a:rPr lang="uk-UA" sz="1800" b="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 </a:t>
            </a: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кримінального правопорушення</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 майно, право на майно або дії майнового характеру.</a:t>
            </a:r>
          </a:p>
          <a:p>
            <a:pPr indent="457200" algn="just"/>
            <a:endParaRPr lang="uk-UA" sz="1400" dirty="0">
              <a:solidFill>
                <a:srgbClr val="260751"/>
              </a:solidFill>
              <a:effectLst/>
              <a:latin typeface="Constantia" panose="02030602050306030303" pitchFamily="18" charset="0"/>
              <a:ea typeface="Constantia" panose="02030602050306030303" pitchFamily="18" charset="0"/>
              <a:cs typeface="Times New Roman" panose="02020603050405020304" pitchFamily="18" charset="0"/>
            </a:endParaRPr>
          </a:p>
          <a:p>
            <a:pPr indent="457200" algn="just"/>
            <a:r>
              <a:rPr lang="uk-UA" sz="18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Об’єктивна сторона </a:t>
            </a: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кримінального правопорушення</a:t>
            </a:r>
            <a:r>
              <a:rPr lang="uk-UA" sz="1800" b="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характеризується вимогою передання чужого майна чи права на майно або вчинення будь-яких дій майнового характеру з погрозою насильством над потерпілим чи його близькими родичами, обмеженням прав, свобод або законних інтересів цих осіб, пошкодженням чи знищенням їхнього майна або майна, що перебуває в їхньому віданні чи під охороною, або розголошенням відомостей, які потерпілий чи його близькі родичі бажають зберегти в таємниці.</a:t>
            </a:r>
            <a:endParaRPr lang="uk-UA" sz="1400" dirty="0">
              <a:solidFill>
                <a:srgbClr val="260751"/>
              </a:solidFill>
              <a:effectLst/>
              <a:latin typeface="Constantia" panose="02030602050306030303" pitchFamily="18" charset="0"/>
              <a:ea typeface="Constantia" panose="02030602050306030303" pitchFamily="18" charset="0"/>
              <a:cs typeface="Times New Roman" panose="02020603050405020304" pitchFamily="18" charset="0"/>
            </a:endParaRPr>
          </a:p>
          <a:p>
            <a:pPr indent="457200" algn="just"/>
            <a:r>
              <a:rPr lang="uk-UA" sz="18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Діяння виражається в активній поведінці</a:t>
            </a:r>
            <a:r>
              <a:rPr lang="uk-UA" sz="1800" b="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та може виявлятися в незаконній вимозі передання: а) майна; б) права на майно; в) вчинення будь-яких дій майнового характеру. </a:t>
            </a:r>
            <a:endParaRPr lang="uk-UA" sz="1400" dirty="0">
              <a:solidFill>
                <a:srgbClr val="260751"/>
              </a:solidFill>
              <a:effectLst/>
              <a:latin typeface="Constantia" panose="02030602050306030303" pitchFamily="18" charset="0"/>
              <a:ea typeface="Constantia" panose="02030602050306030303" pitchFamily="18" charset="0"/>
              <a:cs typeface="Times New Roman" panose="02020603050405020304" pitchFamily="18" charset="0"/>
            </a:endParaRPr>
          </a:p>
          <a:p>
            <a:pPr indent="457200" algn="just"/>
            <a:r>
              <a:rPr lang="uk-UA" sz="1800" b="1" i="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Спосіб вимагання</a:t>
            </a:r>
            <a:r>
              <a:rPr lang="uk-UA" sz="1800" b="1" u="none" strike="noStrike" dirty="0">
                <a:solidFill>
                  <a:srgbClr val="000000"/>
                </a:solidFill>
                <a:effectLst/>
                <a:latin typeface="Times New Roman" panose="02020603050405020304" pitchFamily="18" charset="0"/>
                <a:ea typeface="Constantia" panose="02030602050306030303" pitchFamily="18" charset="0"/>
                <a:cs typeface="Century Schoolbook" panose="020406040505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це погроза заподіянням шкоди потерпілому або його близьким родичам.</a:t>
            </a:r>
            <a:endParaRPr lang="uk-UA" sz="1400" dirty="0">
              <a:solidFill>
                <a:srgbClr val="260751"/>
              </a:solidFill>
              <a:effectLst/>
              <a:latin typeface="Constantia" panose="02030602050306030303" pitchFamily="18" charset="0"/>
              <a:ea typeface="Constantia" panose="02030602050306030303" pitchFamily="18" charset="0"/>
              <a:cs typeface="Times New Roman" panose="02020603050405020304" pitchFamily="18" charset="0"/>
            </a:endParaRPr>
          </a:p>
        </p:txBody>
      </p:sp>
    </p:spTree>
    <p:extLst>
      <p:ext uri="{BB962C8B-B14F-4D97-AF65-F5344CB8AC3E}">
        <p14:creationId xmlns:p14="http://schemas.microsoft.com/office/powerpoint/2010/main" val="3382571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7B845C-29AB-87E0-1FA5-48E2F15AA622}"/>
              </a:ext>
            </a:extLst>
          </p:cNvPr>
          <p:cNvSpPr txBox="1"/>
          <p:nvPr/>
        </p:nvSpPr>
        <p:spPr>
          <a:xfrm>
            <a:off x="1542473" y="637309"/>
            <a:ext cx="9864435" cy="5632311"/>
          </a:xfrm>
          <a:prstGeom prst="rect">
            <a:avLst/>
          </a:prstGeom>
          <a:solidFill>
            <a:schemeClr val="accent1">
              <a:lumMod val="20000"/>
              <a:lumOff val="80000"/>
            </a:schemeClr>
          </a:solidFill>
        </p:spPr>
        <p:txBody>
          <a:bodyPr wrap="square">
            <a:spAutoFit/>
          </a:bodyPr>
          <a:lstStyle/>
          <a:p>
            <a:pPr algn="ctr"/>
            <a:r>
              <a:rPr lang="uk-UA" sz="1800" b="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Шахрайство (ст. 190 КК України)</a:t>
            </a: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1800" b="1" dirty="0">
                <a:effectLst/>
                <a:latin typeface="Times New Roman" panose="02020603050405020304" pitchFamily="18" charset="0"/>
                <a:ea typeface="Constantia" panose="02030602050306030303" pitchFamily="18" charset="0"/>
                <a:cs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a:p>
            <a:pPr indent="457200" algn="just"/>
            <a:r>
              <a:rPr lang="uk-UA" sz="1800" b="1"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Безпосередній об’єкт </a:t>
            </a: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кримінального правопорушення</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 суспільні відносини у сфері власності (право власності). </a:t>
            </a:r>
            <a:r>
              <a:rPr lang="uk-UA" sz="1800" b="1"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Предметом</a:t>
            </a:r>
            <a:r>
              <a:rPr lang="uk-UA" sz="1800" b="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є майно або право на майно.</a:t>
            </a: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a:p>
            <a:pPr indent="457200" algn="just"/>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Суспільно небезпечна дія виражається у заволодінні чужим майном або придбанні права на майно.</a:t>
            </a: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a:p>
            <a:pPr indent="457200" algn="just"/>
            <a:r>
              <a:rPr lang="uk-UA" sz="1800" b="1"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Способом</a:t>
            </a:r>
            <a:r>
              <a:rPr lang="uk-UA" sz="1800" b="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вчинення </a:t>
            </a: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кримінального правопорушення</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є обман чи зловживання довірою.</a:t>
            </a: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a:p>
            <a:pPr indent="457200" algn="just"/>
            <a:r>
              <a:rPr lang="uk-UA" sz="1800" b="1"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Обман</a:t>
            </a:r>
            <a:r>
              <a:rPr lang="uk-UA" sz="1800" b="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це повідомлення неправдивих відомостей або замовчування відомостей, які мають бути повідомлені, з метою заволодіння чужим майном або придбання права на майно. Він може виражатися в усній чи письмовій формі, у використанні підроблених документів тощо.</a:t>
            </a: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a:p>
            <a:pPr indent="457200" algn="just"/>
            <a:r>
              <a:rPr lang="uk-UA" sz="1800" b="1"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Зловживання довірою</a:t>
            </a:r>
            <a:r>
              <a:rPr lang="uk-UA" sz="1800" b="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це вид обману, що полягає у використанні винним довірливих відносин з власником або іншою особою, що ґрунтуються на родинних чи службових відносинах, знайомстві або інших цивільно-правових відносинах.</a:t>
            </a: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a:p>
            <a:pPr indent="457200" algn="just"/>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Особливість шахрайства полягає у тому, що потерпілий, будучи введеним в оману, зовні добровільно передає винному майно або право на майно. Обман або зловживання довірою за часом передує переданню майна або права на майно і викликає у потерпілого усвідомлення правомірності такого передання.</a:t>
            </a: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a:p>
            <a:pPr indent="457200" algn="just"/>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Шахрайство вважається </a:t>
            </a:r>
            <a:r>
              <a:rPr lang="uk-UA" sz="1800" b="1"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закінченим з моменту</a:t>
            </a:r>
            <a:r>
              <a:rPr lang="uk-UA" sz="1800" i="1"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 коли винна особа вилучила майно й отримала реальну можливість розпоряджатися чи користуватися ним (матеріальний склад </a:t>
            </a: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кримінального правопорушення</a:t>
            </a:r>
            <a:r>
              <a:rPr lang="uk-UA" sz="1800" dirty="0">
                <a:solidFill>
                  <a:srgbClr val="000000"/>
                </a:solidFill>
                <a:effectLst/>
                <a:latin typeface="Times New Roman" panose="02020603050405020304" pitchFamily="18" charset="0"/>
                <a:ea typeface="Constantia" panose="02030602050306030303" pitchFamily="18" charset="0"/>
                <a:cs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p:txBody>
      </p:sp>
    </p:spTree>
    <p:extLst>
      <p:ext uri="{BB962C8B-B14F-4D97-AF65-F5344CB8AC3E}">
        <p14:creationId xmlns:p14="http://schemas.microsoft.com/office/powerpoint/2010/main" val="829572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1C88FF-41FC-B20B-2B57-A0ED75D01486}"/>
              </a:ext>
            </a:extLst>
          </p:cNvPr>
          <p:cNvSpPr txBox="1"/>
          <p:nvPr/>
        </p:nvSpPr>
        <p:spPr>
          <a:xfrm>
            <a:off x="1339273" y="1034473"/>
            <a:ext cx="9550400" cy="4801314"/>
          </a:xfrm>
          <a:prstGeom prst="rect">
            <a:avLst/>
          </a:prstGeom>
          <a:solidFill>
            <a:schemeClr val="tx2">
              <a:lumMod val="20000"/>
              <a:lumOff val="80000"/>
            </a:schemeClr>
          </a:solidFill>
        </p:spPr>
        <p:txBody>
          <a:bodyPr wrap="square">
            <a:spAutoFit/>
          </a:bodyPr>
          <a:lstStyle/>
          <a:p>
            <a:pPr algn="ct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Привласнення, розтрата майна або заволодіння ним шляхом зловживання службовим становищем (ст. 191 КК України)</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indent="457200"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Основний безпосередній об’єкт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кримінального правопорушення – суспільні відносини у сфері власності (право власності). </a:t>
            </a:r>
            <a:endParaRPr lang="en-US"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endParaRPr>
          </a:p>
          <a:p>
            <a:pPr indent="457200"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Додатковий безпосередній об’єкт</a:t>
            </a:r>
            <a:r>
              <a:rPr lang="uk-UA" sz="1800"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здоров’я особи. </a:t>
            </a:r>
            <a:endParaRPr lang="en-US"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endParaRPr>
          </a:p>
          <a:p>
            <a:pPr indent="457200"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Предмет</a:t>
            </a: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кримінального правопорушення – майно, яке було ввірене винному чи перебуває у його віданні. Таке майно має бути юридично чужим для винного, тобто він не має щодо нього повного обсягу повноважень у межах правомочностей власності.</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indent="457200"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Ввірене майно</a:t>
            </a: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майно, яке було передане особі власником чи уповноваженим ним суб’єктом на умовах фактичного тимчасового володіння (утримання) без правомочностей власності із зобов’язанням вчинити певні дії щодо майна для досягнення визначеної мети.</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indent="457200"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Під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майном, яке перебуває у віданні особи</a:t>
            </a:r>
            <a:r>
              <a:rPr lang="uk-UA" sz="1800"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слід розуміти майно, передане власником чи уповноваженим ним суб’єктом на умовах наділення особи певним обсягом прав володіння, користування та розпорядження цим майном, що забезпечує можливість оперативного управління ним для досягнення певної мети, визначеної власником або без такої, але на визначених договором чи законодавством умовах.</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15565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19065F-85FE-8BFC-D65A-DC04C5D39C0D}"/>
              </a:ext>
            </a:extLst>
          </p:cNvPr>
          <p:cNvSpPr txBox="1"/>
          <p:nvPr/>
        </p:nvSpPr>
        <p:spPr>
          <a:xfrm>
            <a:off x="1154545" y="517237"/>
            <a:ext cx="9873674" cy="5801588"/>
          </a:xfrm>
          <a:prstGeom prst="rect">
            <a:avLst/>
          </a:prstGeom>
          <a:solidFill>
            <a:schemeClr val="tx2">
              <a:lumMod val="20000"/>
              <a:lumOff val="80000"/>
            </a:schemeClr>
          </a:solidFill>
        </p:spPr>
        <p:txBody>
          <a:bodyPr wrap="square">
            <a:spAutoFit/>
          </a:bodyPr>
          <a:lstStyle/>
          <a:p>
            <a:pPr algn="just"/>
            <a:r>
              <a:rPr lang="en-US"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Об’єктивна сторона</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кримінального правопорушення характеризується суспільно небезпечним діянням, що може набувати одного з двох альтернативних проявів (видів) – привласнення або розтрати майна, а також суспільно небезпечним наслідком, що полягає у заподіянні майнової шкоди потерпілому, та причинним зв’язком між ними.</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en-US"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Привласнення чужого майна</a:t>
            </a: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протиправне обернення особою майна, яке було їй ввірене чи перебувало у її віданні, на свою користь шляхом його незаконного утримання, неповернення, відокремлення від іншого ввіреного майна чи іншого відчуження всупереч цільовому призначенню (договірних умов або чинного законодавства) фактичного володіння нею таким майном. Таким чином, майно із законного володіння переходить у незаконне володіння винного.</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en-US"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Під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розтратою</a:t>
            </a: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чужого майна слід розуміти форму незаконного відчуження майна, що було ввірене особі чи перебувало у її віданні, яка полягає у протиправному розпорядженні ним усупереч або поза волею власника без фактичного незаконного володіння. Воно може полягати у збуті (оплатному переданні іншій особі, оплаті товарів і послуг, кредитних зобов’язань тощо) або особистому споживанні. На відміну від привласнення, у разі розтрати не фіксується етап, коли винний незаконного володіє майном.</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en-US"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Кримінальне правопорушення вважається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закінченим</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з моменту настання суспільно небезпечних наслідків у формі майнової шкоди, яка проявляється у припиненні можливості власника реалізувати правомочності щодо володіння, користування і розпорядження відповідним майном (матеріальний склад кримінального правопорушення).</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r>
              <a:rPr lang="uk-UA" sz="1100" dirty="0">
                <a:solidFill>
                  <a:srgbClr val="260751"/>
                </a:solidFill>
                <a:effectLst/>
                <a:latin typeface="Times New Roman" panose="02020603050405020304" pitchFamily="18" charset="0"/>
                <a:ea typeface="Times New Roman" panose="02020603050405020304" pitchFamily="18" charset="0"/>
                <a:cs typeface="Courier New" panose="02070309020205020404" pitchFamily="49" charset="0"/>
              </a:rPr>
              <a:t> </a:t>
            </a:r>
            <a:endParaRPr lang="ru-RU" sz="1100" dirty="0">
              <a:solidFill>
                <a:srgbClr val="260751"/>
              </a:solidFill>
              <a:effectLst/>
              <a:latin typeface="Times New Roman" panose="02020603050405020304" pitchFamily="18" charset="0"/>
              <a:ea typeface="Times New Roman" panose="02020603050405020304" pitchFamily="18" charset="0"/>
              <a:cs typeface="Courier New" panose="02070309020205020404" pitchFamily="49" charset="0"/>
            </a:endParaRPr>
          </a:p>
        </p:txBody>
      </p:sp>
    </p:spTree>
    <p:extLst>
      <p:ext uri="{BB962C8B-B14F-4D97-AF65-F5344CB8AC3E}">
        <p14:creationId xmlns:p14="http://schemas.microsoft.com/office/powerpoint/2010/main" val="62370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CCCEBE-8E2A-91EC-5E3B-1554DFEBC080}"/>
              </a:ext>
            </a:extLst>
          </p:cNvPr>
          <p:cNvSpPr txBox="1"/>
          <p:nvPr/>
        </p:nvSpPr>
        <p:spPr>
          <a:xfrm>
            <a:off x="1644073" y="1740567"/>
            <a:ext cx="9079345" cy="3539430"/>
          </a:xfrm>
          <a:prstGeom prst="rect">
            <a:avLst/>
          </a:prstGeom>
          <a:solidFill>
            <a:schemeClr val="accent3">
              <a:lumMod val="60000"/>
              <a:lumOff val="40000"/>
            </a:schemeClr>
          </a:solidFill>
        </p:spPr>
        <p:txBody>
          <a:bodyPr wrap="square">
            <a:spAutoFit/>
          </a:bodyPr>
          <a:lstStyle/>
          <a:p>
            <a:pPr algn="just"/>
            <a:r>
              <a:rPr lang="uk-UA" sz="2800" b="1" i="1" dirty="0">
                <a:effectLst/>
                <a:latin typeface="Times New Roman" panose="02020603050405020304" pitchFamily="18" charset="0"/>
                <a:ea typeface="Times New Roman" panose="02020603050405020304" pitchFamily="18" charset="0"/>
                <a:cs typeface="Times New Roman" panose="02020603050405020304" pitchFamily="18" charset="0"/>
              </a:rPr>
              <a:t>Під кримінальними правопорушеннями проти власності розуміють передбачені КК України умисні або необережні суспільно небезпечні діяння, поєднані з посяганням на право володіння, користування або розпорядження майном шляхом викрадення чи з іншими способами заподіяння власнику (законному володільцю) майнової шкоди або з погрозою заподіянням такої шкоди.</a:t>
            </a:r>
            <a:endParaRPr lang="ru-RU" sz="2800" b="1" i="1" dirty="0">
              <a:effectLst/>
              <a:latin typeface="Times New Roman" panose="02020603050405020304" pitchFamily="18" charset="0"/>
              <a:ea typeface="Times New Roman" panose="02020603050405020304" pitchFamily="18" charset="0"/>
              <a:cs typeface="Courier New" panose="02070309020205020404" pitchFamily="49" charset="0"/>
            </a:endParaRPr>
          </a:p>
        </p:txBody>
      </p:sp>
      <p:sp>
        <p:nvSpPr>
          <p:cNvPr id="5" name="TextBox 4">
            <a:extLst>
              <a:ext uri="{FF2B5EF4-FFF2-40B4-BE49-F238E27FC236}">
                <a16:creationId xmlns:a16="http://schemas.microsoft.com/office/drawing/2014/main" id="{4CD6873A-7865-77A5-18AC-9B6B587418DB}"/>
              </a:ext>
            </a:extLst>
          </p:cNvPr>
          <p:cNvSpPr txBox="1"/>
          <p:nvPr/>
        </p:nvSpPr>
        <p:spPr>
          <a:xfrm>
            <a:off x="1856509" y="248653"/>
            <a:ext cx="9180946" cy="369332"/>
          </a:xfrm>
          <a:prstGeom prst="rect">
            <a:avLst/>
          </a:prstGeom>
          <a:solidFill>
            <a:srgbClr val="FFC000"/>
          </a:solidFill>
        </p:spPr>
        <p:txBody>
          <a:bodyPr wrap="square">
            <a:spAutoFit/>
          </a:bodyPr>
          <a:lstStyle/>
          <a:p>
            <a:pPr algn="just">
              <a:tabLst>
                <a:tab pos="571500" algn="l"/>
              </a:tabLst>
            </a:pPr>
            <a:r>
              <a:rPr lang="uk-UA" sz="1800" b="1" dirty="0">
                <a:effectLst/>
                <a:latin typeface="Times New Roman" panose="02020603050405020304" pitchFamily="18" charset="0"/>
                <a:ea typeface="Times New Roman" panose="02020603050405020304" pitchFamily="18" charset="0"/>
                <a:cs typeface="Times New Roman" panose="02020603050405020304" pitchFamily="18" charset="0"/>
              </a:rPr>
              <a:t>1.	Загальна характеристика кримінальних правопорушень проти власності.</a:t>
            </a:r>
            <a:endParaRPr lang="ru-RU" sz="1800" dirty="0">
              <a:effectLst/>
              <a:latin typeface="Times New Roman" panose="02020603050405020304" pitchFamily="18" charset="0"/>
              <a:ea typeface="Times New Roman" panose="02020603050405020304" pitchFamily="18" charset="0"/>
              <a:cs typeface="Courier New" panose="02070309020205020404" pitchFamily="49" charset="0"/>
            </a:endParaRPr>
          </a:p>
        </p:txBody>
      </p:sp>
    </p:spTree>
    <p:extLst>
      <p:ext uri="{BB962C8B-B14F-4D97-AF65-F5344CB8AC3E}">
        <p14:creationId xmlns:p14="http://schemas.microsoft.com/office/powerpoint/2010/main" val="4136757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44BEC8-9D74-CAFF-A1EC-F99DEA56F5C5}"/>
              </a:ext>
            </a:extLst>
          </p:cNvPr>
          <p:cNvSpPr txBox="1"/>
          <p:nvPr/>
        </p:nvSpPr>
        <p:spPr>
          <a:xfrm>
            <a:off x="1662545" y="766619"/>
            <a:ext cx="9347199" cy="4401205"/>
          </a:xfrm>
          <a:prstGeom prst="rect">
            <a:avLst/>
          </a:prstGeom>
          <a:solidFill>
            <a:schemeClr val="accent2">
              <a:lumMod val="40000"/>
              <a:lumOff val="60000"/>
            </a:schemeClr>
          </a:solidFill>
        </p:spPr>
        <p:txBody>
          <a:bodyPr wrap="square">
            <a:spAutoFit/>
          </a:bodyPr>
          <a:lstStyle/>
          <a:p>
            <a:pPr algn="just"/>
            <a:r>
              <a:rPr lang="uk-UA" sz="2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Суб’єкт кримінального правопорушення</a:t>
            </a:r>
            <a:r>
              <a:rPr lang="uk-UA" sz="2800"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2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фізична осудна особа, яка досягла 16-річного віку, якій майно було ввірене чи перебуває у її віданні. Такій особі майно на законних підставах і в передбаченому законом порядку передається для володіння та/або користування, розпорядження в тому числі й під час виконання трудових обов’язків чи інших обов’язків за домовленістю із власником чи уповноваженою ним особою в межах цивільно-правової угоди.</a:t>
            </a:r>
            <a:endParaRPr lang="ru-RU" sz="28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2800" b="1" i="1" dirty="0">
                <a:effectLst/>
                <a:latin typeface="Times New Roman" panose="02020603050405020304" pitchFamily="18" charset="0"/>
                <a:ea typeface="Times New Roman" panose="02020603050405020304" pitchFamily="18" charset="0"/>
                <a:cs typeface="Times New Roman" panose="02020603050405020304" pitchFamily="18" charset="0"/>
              </a:rPr>
              <a:t>Суб’єктивна сторона</a:t>
            </a:r>
            <a:r>
              <a:rPr lang="uk-UA"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характеризується наявністю прямого умислу.</a:t>
            </a:r>
            <a:endParaRPr lang="ru-RU" sz="2800" dirty="0">
              <a:solidFill>
                <a:srgbClr val="260751"/>
              </a:solidFill>
              <a:effectLst/>
              <a:latin typeface="Times New Roman" panose="02020603050405020304" pitchFamily="18" charset="0"/>
              <a:ea typeface="Times New Roman" panose="02020603050405020304" pitchFamily="18" charset="0"/>
              <a:cs typeface="Courier New" panose="02070309020205020404" pitchFamily="49" charset="0"/>
            </a:endParaRPr>
          </a:p>
        </p:txBody>
      </p:sp>
    </p:spTree>
    <p:extLst>
      <p:ext uri="{BB962C8B-B14F-4D97-AF65-F5344CB8AC3E}">
        <p14:creationId xmlns:p14="http://schemas.microsoft.com/office/powerpoint/2010/main" val="4172368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CB6566-F2F7-5A96-F8BC-A8C177C90337}"/>
              </a:ext>
            </a:extLst>
          </p:cNvPr>
          <p:cNvSpPr txBox="1"/>
          <p:nvPr/>
        </p:nvSpPr>
        <p:spPr>
          <a:xfrm>
            <a:off x="1967345" y="452582"/>
            <a:ext cx="9107055" cy="1200329"/>
          </a:xfrm>
          <a:prstGeom prst="rect">
            <a:avLst/>
          </a:prstGeom>
          <a:solidFill>
            <a:schemeClr val="accent6">
              <a:lumMod val="40000"/>
              <a:lumOff val="60000"/>
            </a:schemeClr>
          </a:solidFill>
        </p:spPr>
        <p:txBody>
          <a:bodyPr wrap="square">
            <a:spAutoFit/>
          </a:bodyPr>
          <a:lstStyle/>
          <a:p>
            <a:pPr algn="ctr"/>
            <a:r>
              <a:rPr lang="uk-UA" sz="2400" b="1" i="1" dirty="0">
                <a:effectLst/>
                <a:latin typeface="Times New Roman" panose="02020603050405020304" pitchFamily="18" charset="0"/>
                <a:ea typeface="Times New Roman" panose="02020603050405020304" pitchFamily="18" charset="0"/>
              </a:rPr>
              <a:t>Привласнення, розтрата або заволодіння чужим майном шляхом зловживання службовою особою своїм службовим становищем</a:t>
            </a:r>
            <a:endParaRPr lang="uk-UA" sz="2400" dirty="0"/>
          </a:p>
        </p:txBody>
      </p:sp>
      <p:sp>
        <p:nvSpPr>
          <p:cNvPr id="5" name="TextBox 4">
            <a:extLst>
              <a:ext uri="{FF2B5EF4-FFF2-40B4-BE49-F238E27FC236}">
                <a16:creationId xmlns:a16="http://schemas.microsoft.com/office/drawing/2014/main" id="{0B67A0A4-9F45-9324-7AC7-3F7A9CCAD16C}"/>
              </a:ext>
            </a:extLst>
          </p:cNvPr>
          <p:cNvSpPr txBox="1"/>
          <p:nvPr/>
        </p:nvSpPr>
        <p:spPr>
          <a:xfrm>
            <a:off x="1459345" y="1764145"/>
            <a:ext cx="10123055" cy="923330"/>
          </a:xfrm>
          <a:prstGeom prst="rect">
            <a:avLst/>
          </a:prstGeom>
          <a:solidFill>
            <a:schemeClr val="accent1">
              <a:lumMod val="40000"/>
              <a:lumOff val="60000"/>
            </a:schemeClr>
          </a:solidFill>
        </p:spPr>
        <p:txBody>
          <a:bodyPr wrap="square">
            <a:spAutoFit/>
          </a:bodyPr>
          <a:lstStyle/>
          <a:p>
            <a:pPr algn="just"/>
            <a:r>
              <a:rPr lang="en-US"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Основний безпосередній об’єкт</a:t>
            </a: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кримінального правопорушення – суспільні відносини у сфері власності (право власності). </a:t>
            </a:r>
            <a:endParaRPr lang="en-US"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endParaRPr>
          </a:p>
          <a:p>
            <a:pPr algn="just"/>
            <a:r>
              <a:rPr lang="en-US"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Додатковий безпосередній об’єкт</a:t>
            </a:r>
            <a:r>
              <a:rPr lang="uk-UA" sz="1800"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суспільні відносини у сфері службової діяльності.</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
        <p:nvSpPr>
          <p:cNvPr id="7" name="TextBox 6">
            <a:extLst>
              <a:ext uri="{FF2B5EF4-FFF2-40B4-BE49-F238E27FC236}">
                <a16:creationId xmlns:a16="http://schemas.microsoft.com/office/drawing/2014/main" id="{03894107-22C4-CD2F-CB63-FA68B68AA14F}"/>
              </a:ext>
            </a:extLst>
          </p:cNvPr>
          <p:cNvSpPr txBox="1"/>
          <p:nvPr/>
        </p:nvSpPr>
        <p:spPr>
          <a:xfrm>
            <a:off x="1191491" y="2992582"/>
            <a:ext cx="10621818" cy="3139321"/>
          </a:xfrm>
          <a:prstGeom prst="rect">
            <a:avLst/>
          </a:prstGeom>
          <a:solidFill>
            <a:schemeClr val="accent4">
              <a:lumMod val="60000"/>
              <a:lumOff val="40000"/>
            </a:schemeClr>
          </a:solidFill>
        </p:spPr>
        <p:txBody>
          <a:bodyPr wrap="square">
            <a:spAutoFit/>
          </a:bodyPr>
          <a:lstStyle/>
          <a:p>
            <a:pPr algn="just"/>
            <a:r>
              <a:rPr lang="uk-UA" sz="1800" u="sng"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Особливістю </a:t>
            </a:r>
            <a:r>
              <a:rPr lang="uk-UA" sz="1800" b="1" i="1" u="sng"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об’єктивної сторони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(порівняно з ч. 1 ст. 191 КК) є те, що під заволодінням чужим майном шляхом зловживання службовою особою своїм службовим становищем слід розуміти такий спосіб незаконного заволодіння майном, за якого службова особа шляхом зловживання наданими їй владними, організаційно розпорядчими та/або адміністративно-господарськими повноваженнями: дає незаконні вказівки матеріально відповідальним підлеглим про видачу майна, заволодіває майном шляхом підробленням документів, незаконного отримання премій, надбавок тощо. При цьому службова особа лише в тому випадку може бути суб’єктом кримінального правопорушення, передбаченого статтею 191 КК України, якщо привласнення, розтрата чи інше заволодіння чужим майном здійснюється шляхом використання службових повноважень усупереч інтересам служби, тобто зловживаючи ними.</a:t>
            </a:r>
            <a:r>
              <a:rPr lang="uk-UA"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cs typeface="Times New Roman" panose="02020603050405020304" pitchFamily="18" charset="0"/>
              </a:rPr>
              <a:t>Суб’єкт</a:t>
            </a:r>
            <a:r>
              <a:rPr lang="uk-UA"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cs typeface="Times New Roman" panose="02020603050405020304" pitchFamily="18" charset="0"/>
              </a:rPr>
              <a:t>кримінального правопорушення</a:t>
            </a: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 – службова особа.</a:t>
            </a:r>
            <a:endParaRPr lang="ru-RU" sz="1800"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cs typeface="Times New Roman" panose="02020603050405020304" pitchFamily="18" charset="0"/>
              </a:rPr>
              <a:t>Суб’єктивна сторона</a:t>
            </a: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 характеризується наявністю прямого умислу.</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15844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2A419E-9DB5-30C9-E097-989210F53592}"/>
              </a:ext>
            </a:extLst>
          </p:cNvPr>
          <p:cNvSpPr>
            <a:spLocks noGrp="1"/>
          </p:cNvSpPr>
          <p:nvPr>
            <p:ph type="title"/>
          </p:nvPr>
        </p:nvSpPr>
        <p:spPr>
          <a:xfrm>
            <a:off x="838200" y="365125"/>
            <a:ext cx="10515600" cy="761711"/>
          </a:xfrm>
          <a:solidFill>
            <a:schemeClr val="accent2"/>
          </a:solidFill>
        </p:spPr>
        <p:txBody>
          <a:bodyPr>
            <a:normAutofit fontScale="90000"/>
          </a:bodyPr>
          <a:lstStyle/>
          <a:p>
            <a:pPr algn="ctr"/>
            <a:r>
              <a:rPr lang="uk-UA" sz="2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Розмежування суміжних складів злочинів</a:t>
            </a:r>
            <a:r>
              <a:rPr lang="uk-UA" sz="2800"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a:t>
            </a:r>
            <a:br>
              <a:rPr lang="ru-RU" sz="2800" i="1"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rPr>
            </a:br>
            <a:endParaRPr lang="uk-UA" sz="2800" i="1" dirty="0"/>
          </a:p>
        </p:txBody>
      </p:sp>
      <p:sp>
        <p:nvSpPr>
          <p:cNvPr id="3" name="Объект 2">
            <a:extLst>
              <a:ext uri="{FF2B5EF4-FFF2-40B4-BE49-F238E27FC236}">
                <a16:creationId xmlns:a16="http://schemas.microsoft.com/office/drawing/2014/main" id="{488A457D-6B91-D884-85F3-97A5E303D05F}"/>
              </a:ext>
            </a:extLst>
          </p:cNvPr>
          <p:cNvSpPr>
            <a:spLocks noGrp="1"/>
          </p:cNvSpPr>
          <p:nvPr>
            <p:ph idx="1"/>
          </p:nvPr>
        </p:nvSpPr>
        <p:spPr>
          <a:solidFill>
            <a:schemeClr val="accent4">
              <a:lumMod val="60000"/>
              <a:lumOff val="40000"/>
            </a:schemeClr>
          </a:solidFill>
        </p:spPr>
        <p:txBody>
          <a:bodyPr>
            <a:normAutofit fontScale="92500" lnSpcReduction="20000"/>
          </a:bodyPr>
          <a:lstStyle/>
          <a:p>
            <a:pPr marL="0" indent="0" algn="just">
              <a:buNone/>
            </a:pPr>
            <a:r>
              <a:rPr lang="en-US"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r>
              <a:rPr lang="uk-UA" sz="19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Крадіжку</a:t>
            </a:r>
            <a:r>
              <a:rPr lang="uk-UA" sz="19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(ст. 185 КК) слід відмежовувати </a:t>
            </a:r>
            <a:r>
              <a:rPr lang="uk-UA" sz="19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від ненасильницького грабежу</a:t>
            </a:r>
            <a:r>
              <a:rPr lang="uk-UA" sz="19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(ч. 1 ст. 186 КК) </a:t>
            </a:r>
            <a:r>
              <a:rPr lang="uk-UA" sz="1900" i="1" u="sng"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за способом викрадення чужого майна</a:t>
            </a:r>
            <a:r>
              <a:rPr lang="uk-UA" sz="19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При крадіжці викрадення чужого майна відбувається таємно. При ненасильницькому грабежі викрадення майна здійснюється відкрито: у присутності власника або інших осіб, які усвідомлюють суспільно небезпечний характер вчинюваних винним дій.</a:t>
            </a:r>
            <a:endParaRPr lang="ru-RU" sz="19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marL="0" indent="0" algn="ctr">
              <a:buNone/>
            </a:pPr>
            <a:r>
              <a:rPr lang="uk-UA" sz="19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Відмежування грабежу від розбою.</a:t>
            </a:r>
            <a:endParaRPr lang="ru-RU" sz="1900" b="1"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9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Насильницький грабіж (ч. 2 ст. 186 КК) слід</a:t>
            </a:r>
            <a:r>
              <a:rPr lang="uk-UA" sz="19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відмежовувати від розбою (ст. 187 КК) за такими ознаками:</a:t>
            </a:r>
            <a:endParaRPr lang="ru-RU" sz="19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9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а) за додатковим безпосереднім об’єктом (при грабежі – особиста недоторканість та здоров’я потерпілого, при розбої – життя та здоров’я особи);</a:t>
            </a:r>
            <a:endParaRPr lang="ru-RU" sz="19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9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б) за конструкцією складу злочину та особливостями об’єктивної сторони (грабіж – злочин з матеріальним складом, розбій – злочин з усіченим складом);</a:t>
            </a:r>
            <a:endParaRPr lang="ru-RU" sz="19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9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в) за характером насильства, що застосовується при вчиненні злочину (грабіж – застосування або загроза застосування насильства, що не є небезпечним для життя та здоров’я особи, розбій – застосування або загроза застосування насильства що є небезпечним для життя та здоров’я особи;</a:t>
            </a:r>
            <a:endParaRPr lang="ru-RU" sz="19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9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г) за суб’єктивною стороною – при розбої обов’язковою ознакою нападу є спеціальна мета – заволодіння чужим майном.</a:t>
            </a:r>
            <a:endParaRPr lang="ru-RU" sz="19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endParaRPr lang="uk-UA" dirty="0"/>
          </a:p>
        </p:txBody>
      </p:sp>
    </p:spTree>
    <p:extLst>
      <p:ext uri="{BB962C8B-B14F-4D97-AF65-F5344CB8AC3E}">
        <p14:creationId xmlns:p14="http://schemas.microsoft.com/office/powerpoint/2010/main" val="1848392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BCAAE4-2F4C-1D55-1443-9DCF00DF906E}"/>
              </a:ext>
            </a:extLst>
          </p:cNvPr>
          <p:cNvSpPr txBox="1"/>
          <p:nvPr/>
        </p:nvSpPr>
        <p:spPr>
          <a:xfrm>
            <a:off x="1173016" y="197346"/>
            <a:ext cx="10381673" cy="6555641"/>
          </a:xfrm>
          <a:prstGeom prst="rect">
            <a:avLst/>
          </a:prstGeom>
          <a:solidFill>
            <a:schemeClr val="accent4"/>
          </a:solidFill>
        </p:spPr>
        <p:txBody>
          <a:bodyPr wrap="square">
            <a:spAutoFit/>
          </a:bodyPr>
          <a:lstStyle/>
          <a:p>
            <a:pPr algn="ctr"/>
            <a:r>
              <a:rPr lang="uk-UA" sz="24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Відмежування розбою від вимагання</a:t>
            </a:r>
            <a:r>
              <a:rPr lang="uk-UA" sz="24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a:t>
            </a:r>
            <a:endParaRPr lang="ru-RU" sz="2400" b="1"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а) </a:t>
            </a:r>
            <a:r>
              <a:rPr lang="uk-UA" sz="1800" u="sng"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за додатковим безпосереднім об’єктом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(при розбої додатковим об’єктом виступає життя або здоров’я потерпілого, при вимаганні – життя, здоров’я, честь, гідність, права, свободи або законні інтереси потерпілого чи його близьких родичів);</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б) </a:t>
            </a:r>
            <a:r>
              <a:rPr lang="uk-UA" sz="1800" u="sng"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за предметом злочину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(у розбої предметом злочину виступає лише рухоме майно, у вимаганні – майно, право на майно та дії майнового характеру);</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в) </a:t>
            </a:r>
            <a:r>
              <a:rPr lang="uk-UA" sz="1800" u="sng"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особа потерпілого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(потерпілим від розбою може бути тільки особа, яка зазнала нападу, при вимаганні – як особа, до якої звернена вимога, так і його близькі родичі);</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г) </a:t>
            </a:r>
            <a:r>
              <a:rPr lang="uk-UA" sz="1800" u="sng"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за способом вчинення злочину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(при розбої заволодіння майном здійснюється шляхом застосування насильства, небезпечного для життя чи здоров’я або погрози його застосування, при вимаганні заволодіння майном здійснюється шляхом застосування насильства, що не є небезпечним для життя чи здоров’я особи, а також насильства, небезпечного для життя чи здоров’я або погрози його застосування. Крім того, злочинний вплив на потерпілого при вимаганні може полягати в погрозі обмеження прав, свобод або законних інтересів, пошкодженні чи знищенні майна або погрозі вчинення таких дій, погрозі розголошення відомостей, які потерпілий чи його близькі родичі бажають зберегти в таємниці);</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д) </a:t>
            </a:r>
            <a:r>
              <a:rPr lang="uk-UA" sz="1800" u="sng"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за моментом застосування насильства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(при розбої насильство або погроза його застосування спрямовані на заволодіння майном під час нападу, при цьому погроза має форму дій, які свідчать про намір винного застосувати насильство негайно, при вимаганні – дії, які полягають у насильстві або погрозі його застосування для одержання майна спрямовані в майбутнє, як і вимога передачі майна, поєднана з погрозою застосування насильства);</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е) </a:t>
            </a:r>
            <a:r>
              <a:rPr lang="uk-UA" sz="1800" u="sng"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за суб’єктивною стороною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при розбої обов’язковою ознакою нападу є спеціальна мета – заволодіння чужим майном.</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17528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B1D980-0E58-6BD0-11E7-7B1FC28DC771}"/>
              </a:ext>
            </a:extLst>
          </p:cNvPr>
          <p:cNvSpPr txBox="1"/>
          <p:nvPr/>
        </p:nvSpPr>
        <p:spPr>
          <a:xfrm>
            <a:off x="1385455" y="360218"/>
            <a:ext cx="9531927" cy="923330"/>
          </a:xfrm>
          <a:prstGeom prst="rect">
            <a:avLst/>
          </a:prstGeom>
          <a:solidFill>
            <a:schemeClr val="accent2">
              <a:lumMod val="60000"/>
              <a:lumOff val="40000"/>
            </a:schemeClr>
          </a:solidFill>
        </p:spPr>
        <p:txBody>
          <a:bodyPr wrap="square">
            <a:spAutoFit/>
          </a:bodyPr>
          <a:lstStyle/>
          <a:p>
            <a:pPr algn="ctr"/>
            <a:r>
              <a:rPr lang="ru-RU" sz="1800" b="1"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uk-UA" sz="1800" b="1"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Актуальні питання кваліфікації корисливих кримінальних правопорушень проти власності, що не пов’язані з обертанням чужого майна на свою користь або на користь інших осіб</a:t>
            </a:r>
            <a:endParaRPr lang="uk-UA"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
        <p:nvSpPr>
          <p:cNvPr id="5" name="TextBox 4">
            <a:extLst>
              <a:ext uri="{FF2B5EF4-FFF2-40B4-BE49-F238E27FC236}">
                <a16:creationId xmlns:a16="http://schemas.microsoft.com/office/drawing/2014/main" id="{3B9F5E88-ABEB-30C7-32E9-4D166A699FA5}"/>
              </a:ext>
            </a:extLst>
          </p:cNvPr>
          <p:cNvSpPr txBox="1"/>
          <p:nvPr/>
        </p:nvSpPr>
        <p:spPr>
          <a:xfrm>
            <a:off x="1386393" y="1396134"/>
            <a:ext cx="9419214" cy="1477328"/>
          </a:xfrm>
          <a:prstGeom prst="rect">
            <a:avLst/>
          </a:prstGeom>
          <a:solidFill>
            <a:schemeClr val="accent2">
              <a:lumMod val="40000"/>
              <a:lumOff val="60000"/>
            </a:schemeClr>
          </a:solidFill>
        </p:spPr>
        <p:txBody>
          <a:bodyPr wrap="square">
            <a:spAutoFit/>
          </a:bodyPr>
          <a:lstStyle/>
          <a:p>
            <a:pPr indent="-114300" algn="ct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Викрадення електричної або теплової енергії шляхом її самовільного використання (Ст. 188-1 КК)</a:t>
            </a:r>
          </a:p>
          <a:p>
            <a:pPr indent="-114300" algn="ct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Заподіяння майнової шкоди шляхом обману або зловживання довірою </a:t>
            </a:r>
            <a:endParaRPr lang="uk-UA"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indent="-114300" algn="ctr"/>
            <a:r>
              <a:rPr lang="uk-UA" sz="18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(ст. 192 КК України)</a:t>
            </a:r>
            <a:endParaRPr lang="uk-UA"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uk-UA"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
        <p:nvSpPr>
          <p:cNvPr id="7" name="TextBox 6">
            <a:extLst>
              <a:ext uri="{FF2B5EF4-FFF2-40B4-BE49-F238E27FC236}">
                <a16:creationId xmlns:a16="http://schemas.microsoft.com/office/drawing/2014/main" id="{BFFE9FBF-3C5D-AE8F-3483-187BE2DAA116}"/>
              </a:ext>
            </a:extLst>
          </p:cNvPr>
          <p:cNvSpPr txBox="1"/>
          <p:nvPr/>
        </p:nvSpPr>
        <p:spPr>
          <a:xfrm>
            <a:off x="1385455" y="3107376"/>
            <a:ext cx="9419214" cy="2031325"/>
          </a:xfrm>
          <a:prstGeom prst="rect">
            <a:avLst/>
          </a:prstGeom>
          <a:solidFill>
            <a:schemeClr val="accent2">
              <a:lumMod val="40000"/>
              <a:lumOff val="60000"/>
            </a:schemeClr>
          </a:solidFill>
        </p:spPr>
        <p:txBody>
          <a:bodyPr wrap="square">
            <a:spAutoFit/>
          </a:bodyPr>
          <a:lstStyle/>
          <a:p>
            <a:pPr algn="ctr"/>
            <a:r>
              <a:rPr lang="uk-UA" sz="1800" b="1" dirty="0">
                <a:effectLst/>
                <a:latin typeface="Times New Roman" panose="02020603050405020304" pitchFamily="18" charset="0"/>
                <a:ea typeface="Times New Roman" panose="02020603050405020304" pitchFamily="18" charset="0"/>
                <a:cs typeface="Times New Roman" panose="02020603050405020304" pitchFamily="18" charset="0"/>
              </a:rPr>
              <a:t>Незаконне привласнення особою знайденого або чужого майна, що випадково опинилося у неї (ст. 193 КК України)</a:t>
            </a:r>
          </a:p>
          <a:p>
            <a:pPr algn="ctr"/>
            <a:endParaRPr lang="uk-UA"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uk-UA" b="1" dirty="0">
                <a:latin typeface="Times New Roman" panose="02020603050405020304" pitchFamily="18" charset="0"/>
                <a:cs typeface="Times New Roman" panose="02020603050405020304" pitchFamily="18" charset="0"/>
              </a:rPr>
              <a:t>Самовільне зайняття земельної ділянки та самовільне будівництво (ст. 197-1 КК)</a:t>
            </a:r>
          </a:p>
          <a:p>
            <a:pPr algn="ctr"/>
            <a:endParaRPr lang="uk-UA" b="1" dirty="0">
              <a:latin typeface="Times New Roman" panose="02020603050405020304" pitchFamily="18" charset="0"/>
              <a:cs typeface="Times New Roman" panose="02020603050405020304" pitchFamily="18" charset="0"/>
            </a:endParaRPr>
          </a:p>
          <a:p>
            <a:pPr algn="ctr"/>
            <a:r>
              <a:rPr lang="uk-UA" b="1" dirty="0">
                <a:latin typeface="Times New Roman" panose="02020603050405020304" pitchFamily="18" charset="0"/>
                <a:cs typeface="Times New Roman" panose="02020603050405020304" pitchFamily="18" charset="0"/>
              </a:rPr>
              <a:t>Придбання, отримання, зберігання чи збут майна, одержаного злочинним шляхом (ст. 198 КК)</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0075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05D79C-C7FC-ACFF-915A-9A71471F2664}"/>
              </a:ext>
            </a:extLst>
          </p:cNvPr>
          <p:cNvSpPr txBox="1"/>
          <p:nvPr/>
        </p:nvSpPr>
        <p:spPr>
          <a:xfrm>
            <a:off x="1764145" y="849746"/>
            <a:ext cx="9513455" cy="646331"/>
          </a:xfrm>
          <a:prstGeom prst="rect">
            <a:avLst/>
          </a:prstGeom>
          <a:solidFill>
            <a:schemeClr val="accent2">
              <a:lumMod val="60000"/>
              <a:lumOff val="40000"/>
            </a:schemeClr>
          </a:solidFill>
        </p:spPr>
        <p:txBody>
          <a:bodyPr wrap="square">
            <a:spAutoFit/>
          </a:bodyPr>
          <a:lstStyle/>
          <a:p>
            <a:pPr algn="ctr"/>
            <a:r>
              <a:rPr lang="uk-UA" sz="1800" b="1"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4. Актуальні питання кваліфікації некорисливих кримінальних правопорушень проти власності</a:t>
            </a:r>
            <a:endParaRPr lang="uk-UA"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
        <p:nvSpPr>
          <p:cNvPr id="5" name="TextBox 4">
            <a:extLst>
              <a:ext uri="{FF2B5EF4-FFF2-40B4-BE49-F238E27FC236}">
                <a16:creationId xmlns:a16="http://schemas.microsoft.com/office/drawing/2014/main" id="{2DDC255B-8DEE-EEF9-EA3B-5A16D30DAD8E}"/>
              </a:ext>
            </a:extLst>
          </p:cNvPr>
          <p:cNvSpPr txBox="1"/>
          <p:nvPr/>
        </p:nvSpPr>
        <p:spPr>
          <a:xfrm>
            <a:off x="1764145" y="1728078"/>
            <a:ext cx="9513455" cy="400110"/>
          </a:xfrm>
          <a:prstGeom prst="rect">
            <a:avLst/>
          </a:prstGeom>
          <a:solidFill>
            <a:schemeClr val="accent4">
              <a:lumMod val="60000"/>
              <a:lumOff val="40000"/>
            </a:schemeClr>
          </a:solidFill>
        </p:spPr>
        <p:txBody>
          <a:bodyPr wrap="square">
            <a:spAutoFit/>
          </a:bodyPr>
          <a:lstStyle/>
          <a:p>
            <a:pPr algn="ctr"/>
            <a:r>
              <a:rPr lang="uk-UA" sz="20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Умисне знищення або пошкодження майна (ст. 194 КК України)</a:t>
            </a:r>
            <a:endParaRPr lang="ru-RU" sz="20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
        <p:nvSpPr>
          <p:cNvPr id="7" name="TextBox 6">
            <a:extLst>
              <a:ext uri="{FF2B5EF4-FFF2-40B4-BE49-F238E27FC236}">
                <a16:creationId xmlns:a16="http://schemas.microsoft.com/office/drawing/2014/main" id="{6A30C574-976C-6A8E-D07F-14A13708D751}"/>
              </a:ext>
            </a:extLst>
          </p:cNvPr>
          <p:cNvSpPr txBox="1"/>
          <p:nvPr/>
        </p:nvSpPr>
        <p:spPr>
          <a:xfrm>
            <a:off x="1764145" y="2360189"/>
            <a:ext cx="9513455" cy="400110"/>
          </a:xfrm>
          <a:prstGeom prst="rect">
            <a:avLst/>
          </a:prstGeom>
          <a:solidFill>
            <a:schemeClr val="accent4">
              <a:lumMod val="60000"/>
              <a:lumOff val="40000"/>
            </a:schemeClr>
          </a:solidFill>
        </p:spPr>
        <p:txBody>
          <a:bodyPr wrap="square">
            <a:spAutoFit/>
          </a:bodyPr>
          <a:lstStyle/>
          <a:p>
            <a:pPr algn="ctr"/>
            <a:r>
              <a:rPr lang="uk-UA" sz="2000" b="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Необережне знищення або пошкодження майна (ст. 196 КК України)</a:t>
            </a:r>
            <a:endParaRPr lang="ru-RU" sz="20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
        <p:nvSpPr>
          <p:cNvPr id="9" name="TextBox 8">
            <a:extLst>
              <a:ext uri="{FF2B5EF4-FFF2-40B4-BE49-F238E27FC236}">
                <a16:creationId xmlns:a16="http://schemas.microsoft.com/office/drawing/2014/main" id="{DC4D255D-C1AF-8EE6-E02D-3EFDCCD94769}"/>
              </a:ext>
            </a:extLst>
          </p:cNvPr>
          <p:cNvSpPr txBox="1"/>
          <p:nvPr/>
        </p:nvSpPr>
        <p:spPr>
          <a:xfrm>
            <a:off x="1764145" y="3108144"/>
            <a:ext cx="9513456" cy="400110"/>
          </a:xfrm>
          <a:prstGeom prst="rect">
            <a:avLst/>
          </a:prstGeom>
          <a:solidFill>
            <a:schemeClr val="accent4">
              <a:lumMod val="60000"/>
              <a:lumOff val="40000"/>
            </a:schemeClr>
          </a:solidFill>
        </p:spPr>
        <p:txBody>
          <a:bodyPr wrap="square">
            <a:spAutoFit/>
          </a:bodyPr>
          <a:lstStyle/>
          <a:p>
            <a:pPr algn="ctr"/>
            <a:r>
              <a:rPr lang="uk-UA" sz="2000" b="1" dirty="0">
                <a:effectLst/>
                <a:latin typeface="Times New Roman" panose="02020603050405020304" pitchFamily="18" charset="0"/>
                <a:ea typeface="Times New Roman" panose="02020603050405020304" pitchFamily="18" charset="0"/>
              </a:rPr>
              <a:t>Порушення обов’язків щодо охорони майна (ст. 197 КК)</a:t>
            </a:r>
            <a:endParaRPr lang="ru-RU" sz="2000" b="1"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4473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AC0E88-9F4B-03F8-BFC3-64E4C05B725E}"/>
              </a:ext>
            </a:extLst>
          </p:cNvPr>
          <p:cNvSpPr txBox="1"/>
          <p:nvPr/>
        </p:nvSpPr>
        <p:spPr>
          <a:xfrm>
            <a:off x="1976581" y="544945"/>
            <a:ext cx="9310255" cy="5632311"/>
          </a:xfrm>
          <a:prstGeom prst="rect">
            <a:avLst/>
          </a:prstGeom>
          <a:solidFill>
            <a:schemeClr val="accent6">
              <a:lumMod val="40000"/>
              <a:lumOff val="60000"/>
            </a:schemeClr>
          </a:solidFill>
        </p:spPr>
        <p:txBody>
          <a:bodyPr wrap="square">
            <a:spAutoFit/>
          </a:bodyPr>
          <a:lstStyle/>
          <a:p>
            <a:pPr algn="just"/>
            <a:r>
              <a:rPr lang="uk-UA" sz="2400" b="1" i="1" u="sng" dirty="0">
                <a:effectLst/>
                <a:latin typeface="Times New Roman" panose="02020603050405020304" pitchFamily="18" charset="0"/>
                <a:ea typeface="Times New Roman" panose="02020603050405020304" pitchFamily="18" charset="0"/>
                <a:cs typeface="Times New Roman" panose="02020603050405020304" pitchFamily="18" charset="0"/>
              </a:rPr>
              <a:t>Родовим об’єктом </a:t>
            </a:r>
            <a:r>
              <a:rPr lang="uk-UA" sz="2400" b="1" i="1" dirty="0">
                <a:effectLst/>
                <a:latin typeface="Times New Roman" panose="02020603050405020304" pitchFamily="18" charset="0"/>
                <a:ea typeface="Times New Roman" panose="02020603050405020304" pitchFamily="18" charset="0"/>
                <a:cs typeface="Times New Roman" panose="02020603050405020304" pitchFamily="18" charset="0"/>
              </a:rPr>
              <a:t>кримінальних правопорушень проти власності є сукупність суспільних відносин, що виникають у сфері власності: відносини, що виникають між власником (законним володільцем) та іншими особами з приводу володіння, користування або розпорядження майном, яке йому належить. </a:t>
            </a:r>
          </a:p>
          <a:p>
            <a:pPr algn="just"/>
            <a:endParaRPr lang="uk-UA" sz="24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uk-UA" sz="2400" b="1" i="1" u="sng" dirty="0">
                <a:effectLst/>
                <a:latin typeface="Times New Roman" panose="02020603050405020304" pitchFamily="18" charset="0"/>
                <a:ea typeface="Times New Roman" panose="02020603050405020304" pitchFamily="18" charset="0"/>
                <a:cs typeface="Times New Roman" panose="02020603050405020304" pitchFamily="18" charset="0"/>
              </a:rPr>
              <a:t>Додатковим безпосереднім об’єктом </a:t>
            </a:r>
            <a:r>
              <a:rPr lang="uk-UA" sz="2400" b="1" i="1" dirty="0">
                <a:effectLst/>
                <a:latin typeface="Times New Roman" panose="02020603050405020304" pitchFamily="18" charset="0"/>
                <a:ea typeface="Times New Roman" panose="02020603050405020304" pitchFamily="18" charset="0"/>
                <a:cs typeface="Times New Roman" panose="02020603050405020304" pitchFamily="18" charset="0"/>
              </a:rPr>
              <a:t>окремих кримінальних правопорушень проти власності можуть виступати життя, здоров’я, свобода, честь і гідність потерпілого.</a:t>
            </a:r>
          </a:p>
          <a:p>
            <a:pPr algn="just"/>
            <a:endParaRPr lang="ru-RU" sz="2400" b="1" i="1"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2400" b="1" i="1" u="sng" dirty="0">
                <a:effectLst/>
                <a:latin typeface="Times New Roman" panose="02020603050405020304" pitchFamily="18" charset="0"/>
                <a:ea typeface="Times New Roman" panose="02020603050405020304" pitchFamily="18" charset="0"/>
                <a:cs typeface="Times New Roman" panose="02020603050405020304" pitchFamily="18" charset="0"/>
              </a:rPr>
              <a:t>Предметом </a:t>
            </a:r>
            <a:r>
              <a:rPr lang="uk-UA" sz="2400" b="1" i="1" dirty="0">
                <a:effectLst/>
                <a:latin typeface="Times New Roman" panose="02020603050405020304" pitchFamily="18" charset="0"/>
                <a:ea typeface="Times New Roman" panose="02020603050405020304" pitchFamily="18" charset="0"/>
                <a:cs typeface="Times New Roman" panose="02020603050405020304" pitchFamily="18" charset="0"/>
              </a:rPr>
              <a:t>кримінальних правопорушень проти власності є майно, що має певну вартість і є чужим для винної особи: речі (рухомі й нерухомі), грошові кошти, цінні метали, цінні папери тощо, а також право на майно та дії майнового характеру, електрична й теплова енергія.</a:t>
            </a:r>
            <a:endParaRPr lang="ru-RU" sz="2400" b="1" i="1" dirty="0">
              <a:effectLst/>
              <a:latin typeface="Times New Roman" panose="02020603050405020304" pitchFamily="18" charset="0"/>
              <a:ea typeface="Times New Roman" panose="02020603050405020304" pitchFamily="18" charset="0"/>
              <a:cs typeface="Courier New" panose="02070309020205020404" pitchFamily="49" charset="0"/>
            </a:endParaRPr>
          </a:p>
        </p:txBody>
      </p:sp>
    </p:spTree>
    <p:extLst>
      <p:ext uri="{BB962C8B-B14F-4D97-AF65-F5344CB8AC3E}">
        <p14:creationId xmlns:p14="http://schemas.microsoft.com/office/powerpoint/2010/main" val="23973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64AE65-DA37-1129-0280-A78CF06A25E5}"/>
              </a:ext>
            </a:extLst>
          </p:cNvPr>
          <p:cNvSpPr txBox="1"/>
          <p:nvPr/>
        </p:nvSpPr>
        <p:spPr>
          <a:xfrm>
            <a:off x="1641021" y="254938"/>
            <a:ext cx="9519557" cy="2862322"/>
          </a:xfrm>
          <a:prstGeom prst="rect">
            <a:avLst/>
          </a:prstGeom>
          <a:solidFill>
            <a:schemeClr val="accent6">
              <a:lumMod val="40000"/>
              <a:lumOff val="60000"/>
            </a:schemeClr>
          </a:solidFill>
        </p:spPr>
        <p:txBody>
          <a:bodyPr wrap="square">
            <a:spAutoFit/>
          </a:bodyPr>
          <a:lstStyle/>
          <a:p>
            <a:pPr indent="457200" algn="just"/>
            <a:r>
              <a:rPr lang="uk-UA" sz="2000" b="1" i="1" u="sng" dirty="0">
                <a:effectLst/>
                <a:latin typeface="Times New Roman" panose="02020603050405020304" pitchFamily="18" charset="0"/>
                <a:ea typeface="Times New Roman" panose="02020603050405020304" pitchFamily="18" charset="0"/>
                <a:cs typeface="Times New Roman" panose="02020603050405020304" pitchFamily="18" charset="0"/>
              </a:rPr>
              <a:t>Предметом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найбільш поширених кримінальних правопорушень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проти власності виступає чуже та рухоме майно (статті 185, 186, 187 КК України тощо). </a:t>
            </a:r>
          </a:p>
          <a:p>
            <a:pPr indent="457200" algn="just"/>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Предметом шахрайства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(ст. 190 КК України) і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вимагання</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(ст. 189 КК України) є не лише майно, а і право на нього (надання права вимагати виконання зобов’язань, документи, які надають право отримати майно, користуватися ним або вимагати виконання зобов’язань тощо), а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вимагання</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(ст. 189 КК України) – і будь-які дії майнового характеру (передання майнових </a:t>
            </a:r>
            <a:r>
              <a:rPr lang="uk-UA" sz="2000" i="1" dirty="0" err="1">
                <a:effectLst/>
                <a:latin typeface="Times New Roman" panose="02020603050405020304" pitchFamily="18" charset="0"/>
                <a:ea typeface="Times New Roman" panose="02020603050405020304" pitchFamily="18" charset="0"/>
                <a:cs typeface="Times New Roman" panose="02020603050405020304" pitchFamily="18" charset="0"/>
              </a:rPr>
              <a:t>вигод</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відмова від них, відмова від права на майно, безоплатне надання послуг, санаторних чи туристичних путівок, проведення будівельних або ремонтних робіт тощо).</a:t>
            </a:r>
            <a:endParaRPr lang="ru-RU" sz="2000" i="1" dirty="0">
              <a:effectLst/>
              <a:latin typeface="Times New Roman" panose="02020603050405020304" pitchFamily="18" charset="0"/>
              <a:ea typeface="Times New Roman" panose="02020603050405020304" pitchFamily="18" charset="0"/>
              <a:cs typeface="Courier New" panose="02070309020205020404" pitchFamily="49" charset="0"/>
            </a:endParaRPr>
          </a:p>
        </p:txBody>
      </p:sp>
      <p:sp>
        <p:nvSpPr>
          <p:cNvPr id="4" name="TextBox 3">
            <a:extLst>
              <a:ext uri="{FF2B5EF4-FFF2-40B4-BE49-F238E27FC236}">
                <a16:creationId xmlns:a16="http://schemas.microsoft.com/office/drawing/2014/main" id="{B158D540-4F3F-4319-BA4C-44EF3E6CABEC}"/>
              </a:ext>
            </a:extLst>
          </p:cNvPr>
          <p:cNvSpPr txBox="1"/>
          <p:nvPr/>
        </p:nvSpPr>
        <p:spPr>
          <a:xfrm>
            <a:off x="1641020" y="3279926"/>
            <a:ext cx="9519557" cy="2554545"/>
          </a:xfrm>
          <a:prstGeom prst="rect">
            <a:avLst/>
          </a:prstGeom>
          <a:solidFill>
            <a:schemeClr val="accent2"/>
          </a:solidFill>
        </p:spPr>
        <p:txBody>
          <a:bodyPr wrap="square">
            <a:spAutoFit/>
          </a:bodyPr>
          <a:lstStyle/>
          <a:p>
            <a:pPr indent="457200" algn="just"/>
            <a:r>
              <a:rPr lang="uk-UA" sz="2000" dirty="0">
                <a:latin typeface="Times New Roman" panose="02020603050405020304" pitchFamily="18" charset="0"/>
                <a:cs typeface="Times New Roman" panose="02020603050405020304" pitchFamily="18" charset="0"/>
              </a:rPr>
              <a:t>У кримінальних правопорушеннях, передбачених ст.ст. 185, 190, 191 КК оціночна вартість майна, що виступає предметом кримінального правопорушення (мінімальний розмір заподіяної шкоди або сума викраденого, привласненого чи розтраченого майна), повинна перевищувати 0,2 неоподатковуваного мінімуму доходів громадян. Якщо вартість такого майна на момент вчинення діяння не перевищує 0,2 неоподатковуваного мінімуму доходів громадян, викрадення чужого майна вважається дрібним і містить склад адміністративного правопорушення передбаченого ст. 51 КУпАП.</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184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B9004B1B-8396-4AF7-AE34-4DFA26215A53}"/>
              </a:ext>
            </a:extLst>
          </p:cNvPr>
          <p:cNvPicPr>
            <a:picLocks noChangeAspect="1"/>
          </p:cNvPicPr>
          <p:nvPr/>
        </p:nvPicPr>
        <p:blipFill>
          <a:blip r:embed="rId2"/>
          <a:stretch>
            <a:fillRect/>
          </a:stretch>
        </p:blipFill>
        <p:spPr>
          <a:xfrm>
            <a:off x="1516566" y="814038"/>
            <a:ext cx="9300117" cy="4705815"/>
          </a:xfrm>
          <a:prstGeom prst="rect">
            <a:avLst/>
          </a:prstGeom>
          <a:solidFill>
            <a:srgbClr val="FFFF00"/>
          </a:solidFill>
          <a:ln w="76200">
            <a:solidFill>
              <a:srgbClr val="FF0000"/>
            </a:solidFill>
          </a:ln>
        </p:spPr>
      </p:pic>
    </p:spTree>
    <p:extLst>
      <p:ext uri="{BB962C8B-B14F-4D97-AF65-F5344CB8AC3E}">
        <p14:creationId xmlns:p14="http://schemas.microsoft.com/office/powerpoint/2010/main" val="325763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ED2C53-8F9E-754E-2CF9-156FAE67A9E1}"/>
              </a:ext>
            </a:extLst>
          </p:cNvPr>
          <p:cNvSpPr txBox="1"/>
          <p:nvPr/>
        </p:nvSpPr>
        <p:spPr>
          <a:xfrm>
            <a:off x="1681316" y="476803"/>
            <a:ext cx="9232490" cy="5324535"/>
          </a:xfrm>
          <a:prstGeom prst="rect">
            <a:avLst/>
          </a:prstGeom>
          <a:solidFill>
            <a:schemeClr val="accent4">
              <a:lumMod val="40000"/>
              <a:lumOff val="60000"/>
            </a:schemeClr>
          </a:solidFill>
        </p:spPr>
        <p:txBody>
          <a:bodyPr wrap="square">
            <a:spAutoFit/>
          </a:bodyPr>
          <a:lstStyle/>
          <a:p>
            <a:pPr algn="just"/>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Майно як предмет кримінальних правопорушень, пов’язаних з його викраденням, характеризується такими ознаками:</a:t>
            </a:r>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фізична ознака</a:t>
            </a:r>
            <a:r>
              <a:rPr lang="en-US" sz="20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майно завжди являє собою річ матеріального світу, доступну для сприйняття або фіксації органами чуттів людини або спеціальними технічними засобами; такі речі можна вилучити, привласнити, спожити, пошкодити, знищити тощо; речі нематеріального світу (ідеї, думки тощо) не можуть виступати предметом кримінальних правопорушень проти власності;</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юридична ознака</a:t>
            </a:r>
            <a:r>
              <a:rPr lang="uk-U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предмет є чужим для винної особи, тобто має власника (законного володільця), якому незаконними діями заподіюється шкода; викрадення предметів, власник яких невідомий або здійснюване самим власником, виключає кримінальну відповідальність;</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економічна (соціальна) ознака</a:t>
            </a:r>
            <a:r>
              <a:rPr lang="uk-U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майно повинно мати певну економічну цінність (йому властива споживча вартість), адже предмет повинен бути вилучений з природного стану та/або у його створення попередньо повинна бути вкладена людська праця.</a:t>
            </a:r>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p:txBody>
      </p:sp>
    </p:spTree>
    <p:extLst>
      <p:ext uri="{BB962C8B-B14F-4D97-AF65-F5344CB8AC3E}">
        <p14:creationId xmlns:p14="http://schemas.microsoft.com/office/powerpoint/2010/main" val="270599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70890A-8676-A981-0765-E99481A87C01}"/>
              </a:ext>
            </a:extLst>
          </p:cNvPr>
          <p:cNvSpPr txBox="1"/>
          <p:nvPr/>
        </p:nvSpPr>
        <p:spPr>
          <a:xfrm>
            <a:off x="1958109" y="738909"/>
            <a:ext cx="8635999" cy="4878259"/>
          </a:xfrm>
          <a:prstGeom prst="rect">
            <a:avLst/>
          </a:prstGeom>
          <a:solidFill>
            <a:schemeClr val="accent4">
              <a:lumMod val="40000"/>
              <a:lumOff val="60000"/>
            </a:schemeClr>
          </a:solidFill>
        </p:spPr>
        <p:txBody>
          <a:bodyPr wrap="square">
            <a:spAutoFit/>
          </a:bodyPr>
          <a:lstStyle/>
          <a:p>
            <a:pPr algn="ctr"/>
            <a:r>
              <a:rPr lang="uk-UA" sz="2000" b="1" i="1" u="sng" dirty="0">
                <a:effectLst/>
                <a:latin typeface="Times New Roman" panose="02020603050405020304" pitchFamily="18" charset="0"/>
                <a:ea typeface="Times New Roman" panose="02020603050405020304" pitchFamily="18" charset="0"/>
                <a:cs typeface="Times New Roman" panose="02020603050405020304" pitchFamily="18" charset="0"/>
              </a:rPr>
              <a:t>Предметом</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кримінальних правопорушень проти власності </a:t>
            </a:r>
          </a:p>
          <a:p>
            <a:pPr algn="ctr"/>
            <a:r>
              <a:rPr lang="uk-UA" sz="2000" b="1" i="1" u="sng" dirty="0">
                <a:effectLst/>
                <a:latin typeface="Times New Roman" panose="02020603050405020304" pitchFamily="18" charset="0"/>
                <a:ea typeface="Times New Roman" panose="02020603050405020304" pitchFamily="18" charset="0"/>
                <a:cs typeface="Times New Roman" panose="02020603050405020304" pitchFamily="18" charset="0"/>
              </a:rPr>
              <a:t>не можуть виступати</a:t>
            </a:r>
            <a:r>
              <a:rPr lang="uk-UA" sz="2000" u="sng"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000" u="sng"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предмети, що становлять інтелектуальну власність</a:t>
            </a:r>
          </a:p>
          <a:p>
            <a:pPr algn="just"/>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предмети, не вилучені з природного середовища</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предмети, вилучені з цивільного обігу або обіг яких обмежено</a:t>
            </a:r>
          </a:p>
          <a:p>
            <a:pPr algn="just"/>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транспортні засоби</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предмети, що перебувають на (в) могилі, в іншому місці поховання, на тілі (останках, прахові) померлого</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а також </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могила, інше місце поховання, тіло померлого або урна з прахом померлого</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документи, що не мають грошової оцінки</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cs typeface="Courier New" panose="02070309020205020404" pitchFamily="49" charset="0"/>
            </a:endParaRPr>
          </a:p>
          <a:p>
            <a:r>
              <a:rPr lang="uk-UA" sz="1100" dirty="0">
                <a:effectLst/>
                <a:latin typeface="Times New Roman" panose="02020603050405020304" pitchFamily="18" charset="0"/>
                <a:ea typeface="Times New Roman" panose="02020603050405020304" pitchFamily="18" charset="0"/>
                <a:cs typeface="Courier New" panose="02070309020205020404" pitchFamily="49" charset="0"/>
              </a:rPr>
              <a:t> </a:t>
            </a:r>
            <a:endParaRPr lang="ru-RU" sz="1100" dirty="0">
              <a:effectLst/>
              <a:latin typeface="Times New Roman" panose="02020603050405020304" pitchFamily="18" charset="0"/>
              <a:ea typeface="Times New Roman" panose="02020603050405020304" pitchFamily="18" charset="0"/>
              <a:cs typeface="Courier New" panose="02070309020205020404" pitchFamily="49" charset="0"/>
            </a:endParaRPr>
          </a:p>
        </p:txBody>
      </p:sp>
    </p:spTree>
    <p:extLst>
      <p:ext uri="{BB962C8B-B14F-4D97-AF65-F5344CB8AC3E}">
        <p14:creationId xmlns:p14="http://schemas.microsoft.com/office/powerpoint/2010/main" val="3407651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8139E3-8DC0-A83C-6D88-8F5DDC78414E}"/>
              </a:ext>
            </a:extLst>
          </p:cNvPr>
          <p:cNvSpPr txBox="1"/>
          <p:nvPr/>
        </p:nvSpPr>
        <p:spPr>
          <a:xfrm>
            <a:off x="1505528" y="868218"/>
            <a:ext cx="9679709" cy="5416868"/>
          </a:xfrm>
          <a:prstGeom prst="rect">
            <a:avLst/>
          </a:prstGeom>
          <a:solidFill>
            <a:schemeClr val="accent4">
              <a:lumMod val="60000"/>
              <a:lumOff val="40000"/>
            </a:schemeClr>
          </a:solidFill>
        </p:spPr>
        <p:txBody>
          <a:bodyPr wrap="square">
            <a:spAutoFit/>
          </a:bodyPr>
          <a:lstStyle/>
          <a:p>
            <a:pPr algn="just"/>
            <a:r>
              <a:rPr lang="uk-UA" sz="1800" b="1" i="1" u="sng"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Об’єктивна сторона</a:t>
            </a:r>
            <a:r>
              <a:rPr lang="uk-UA" sz="1800" i="1" u="sng"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u="sng"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більшості кримінальних правопорушень проти власності </a:t>
            </a:r>
            <a:r>
              <a:rPr lang="uk-UA" sz="1800"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характеризується вчиненням суспільно небезпечного діяння </a:t>
            </a:r>
            <a:r>
              <a:rPr lang="uk-UA" sz="1800" b="1" u="sng"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у формі дії</a:t>
            </a:r>
            <a:r>
              <a:rPr lang="uk-UA" sz="1800"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uk-UA" sz="1800" b="1" i="1"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Окремі кримінальні правопорушення</a:t>
            </a:r>
            <a:r>
              <a:rPr lang="uk-UA" sz="1800"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 наприклад такі, як умисне знищення або пошкодження майна (ст. 194 КК України), заподіяння майнової шкоди шляхом обману або зловживання довірою (ст. 192 КК України), порушення обов’язків щодо охорони майна (ст. 197 КК України) </a:t>
            </a:r>
            <a:r>
              <a:rPr lang="uk-UA" sz="1800" b="1" i="1" dirty="0">
                <a:solidFill>
                  <a:srgbClr val="260751"/>
                </a:solidFill>
                <a:effectLst/>
                <a:latin typeface="Times New Roman" panose="02020603050405020304" pitchFamily="18" charset="0"/>
                <a:ea typeface="Times New Roman" panose="02020603050405020304" pitchFamily="18" charset="0"/>
                <a:cs typeface="Times New Roman" panose="02020603050405020304" pitchFamily="18" charset="0"/>
              </a:rPr>
              <a:t>можуть бути вчинені також шляхом бездіяльності.</a:t>
            </a:r>
          </a:p>
          <a:p>
            <a:pPr algn="just"/>
            <a:endParaRPr lang="ru-RU" sz="1100" b="1" i="1" dirty="0">
              <a:solidFill>
                <a:srgbClr val="260751"/>
              </a:solidFill>
              <a:effectLst/>
              <a:latin typeface="Times New Roman" panose="02020603050405020304" pitchFamily="18" charset="0"/>
              <a:ea typeface="Times New Roman" panose="02020603050405020304" pitchFamily="18" charset="0"/>
              <a:cs typeface="Courier New" panose="02070309020205020404" pitchFamily="49" charset="0"/>
            </a:endParaRPr>
          </a:p>
          <a:p>
            <a:pPr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Для більшості кримінальних правопорушень проти власності обов’язковими ознаками об’єктивної сторони є вчинення суспільно небезпечного діяння та настання суспільно небезпечних наслідків у вигляді заподіяння майнової шкоди і наявність необхідного причинного зв’язку між вчиненим діянням і наслідками. Такі склади сформульовано як кримінальні правопорушення з матеріальним складом. </a:t>
            </a:r>
          </a:p>
          <a:p>
            <a:pPr algn="just"/>
            <a:endPar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endParaRPr>
          </a:p>
          <a:p>
            <a:pPr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Розбій</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(ст. 187 КК України) і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вимагання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(ст. 189 КК України) визнаються закінченими з моменту вчинення суспільно небезпечного діяння чи замаху на нього і є, відповідно,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кримінальними правопорушеннями з усіченим і формальним складами.</a:t>
            </a:r>
          </a:p>
          <a:p>
            <a:pPr algn="just"/>
            <a:endParaRPr lang="ru-RU" sz="1100" b="1" i="1"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Крім того, для багатьох кримінальних правопорушень проти власності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обов’язковою ознакою об’єктивної сторони є спосіб їх учинення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(таємний для крадіжки, насильницький для розбою, обман для шахрайства тощо).</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13526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59EC3B-CCAD-511C-EF0D-56B553C76C49}"/>
              </a:ext>
            </a:extLst>
          </p:cNvPr>
          <p:cNvSpPr txBox="1"/>
          <p:nvPr/>
        </p:nvSpPr>
        <p:spPr>
          <a:xfrm>
            <a:off x="1653309" y="581891"/>
            <a:ext cx="9439563" cy="4416594"/>
          </a:xfrm>
          <a:prstGeom prst="rect">
            <a:avLst/>
          </a:prstGeom>
          <a:solidFill>
            <a:schemeClr val="accent2">
              <a:lumMod val="60000"/>
              <a:lumOff val="40000"/>
            </a:schemeClr>
          </a:solidFill>
        </p:spPr>
        <p:txBody>
          <a:bodyPr wrap="square">
            <a:spAutoFit/>
          </a:bodyPr>
          <a:lstStyle/>
          <a:p>
            <a:pPr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Суб’єктом кримінальних правопорушень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проти власності є фізична осудна особа, яка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досягла 14-річного віку</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наприклад у складі крадіжки (ст. 185 КК України), грабежу (ст. 186 КК України), розбою (ст. 187 КК України), вимагання (ст. 189 КК України), умисного знищення або пошкодження майна за обтяжуючих обставин (ч. 2 ст. 194 КК України), </a:t>
            </a:r>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або 16 років</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наприклад у разі шахрайства (ст. 190 КК України). </a:t>
            </a:r>
            <a:endParaRPr lang="en-US"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endParaRPr>
          </a:p>
          <a:p>
            <a:pPr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Спеціальним</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 є суб’єкт привласнення, розтрати майна або заволодіння ним шляхом зловживання службовим становищем (ст. 191 КК України) чи порушення обов’язків щодо охорони майна (ст. 197 КК України).</a:t>
            </a:r>
          </a:p>
          <a:p>
            <a:pPr algn="just"/>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a:p>
            <a:pPr algn="just"/>
            <a:r>
              <a:rPr lang="uk-UA" sz="1800" b="1" i="1"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Суб’єктивна сторона </a:t>
            </a:r>
            <a:r>
              <a:rPr lang="uk-UA" sz="1800" dirty="0">
                <a:solidFill>
                  <a:srgbClr val="260751"/>
                </a:solidFill>
                <a:effectLst/>
                <a:latin typeface="Times New Roman" panose="02020603050405020304" pitchFamily="18" charset="0"/>
                <a:ea typeface="Times New Roman" panose="02020603050405020304" pitchFamily="18" charset="0"/>
                <a:cs typeface="Arial" panose="020B0604020202020204" pitchFamily="34" charset="0"/>
              </a:rPr>
              <a:t>більшості кримінальних правопорушень проти власності характеризується виною у формі прямого умислу. Виняток становлять необережне знищення або пошкодження майна (ст. 196 КК України) і порушення обов’язків щодо охорони майна (ст. 197 КК України), що характеризуються необережною формою вини. У випадку вчинення кваліфікованого умисного знищення або пошкодження майна (ч. 2 ст. 194 КК України) може траплятись змішана форма вини (умисел щодо діяння і необережність щодо наслідків у вигляді загибелі людей чи інших тяжких наслідків).</a:t>
            </a:r>
            <a:endParaRPr lang="ru-RU" sz="1100" dirty="0">
              <a:solidFill>
                <a:srgbClr val="260751"/>
              </a:solidFill>
              <a:effectLst/>
              <a:latin typeface="Verdana" panose="020B060403050404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0748606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493</TotalTime>
  <Words>3687</Words>
  <Application>Microsoft Office PowerPoint</Application>
  <PresentationFormat>Широкоэкранный</PresentationFormat>
  <Paragraphs>154</Paragraphs>
  <Slides>25</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25</vt:i4>
      </vt:variant>
    </vt:vector>
  </HeadingPairs>
  <TitlesOfParts>
    <vt:vector size="33" baseType="lpstr">
      <vt:lpstr>Arial</vt:lpstr>
      <vt:lpstr>Calibri</vt:lpstr>
      <vt:lpstr>Calibri Light</vt:lpstr>
      <vt:lpstr>Cambria</vt:lpstr>
      <vt:lpstr>Constantia</vt:lpstr>
      <vt:lpstr>Times New Roman</vt:lpstr>
      <vt:lpstr>Verdana</vt:lpstr>
      <vt:lpstr>Тема Office</vt:lpstr>
      <vt:lpstr>ТЕМА 7. АКТУАЛЬНІ ПРОБЛЕМИ КВАЛІФІКАЦІЇ КРИМІНАЛЬНИХ ПРАВОПОРУШЕНЬ ПРОТИ ВЛАСНОСТІ.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Актуальні питання кваліфікації корисливих кримінальних правопорушень, що пов’язані з незаконним обертанням чужого майна на користь винного або інших осіб</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Розмежування суміжних складів злочинів.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«КРИМІНАЛЬНІ ПРАВОПОРУШЕННЯ ПРОТИ ВЛАСНОСТІ».</dc:title>
  <dc:creator>Vladimir Petrov</dc:creator>
  <cp:lastModifiedBy>Володимир Петров</cp:lastModifiedBy>
  <cp:revision>6</cp:revision>
  <dcterms:created xsi:type="dcterms:W3CDTF">2022-10-10T07:04:22Z</dcterms:created>
  <dcterms:modified xsi:type="dcterms:W3CDTF">2023-11-08T10:44:28Z</dcterms:modified>
</cp:coreProperties>
</file>