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25"/>
  </p:notesMasterIdLst>
  <p:handoutMasterIdLst>
    <p:handoutMasterId r:id="rId26"/>
  </p:handoutMasterIdLst>
  <p:sldIdLst>
    <p:sldId id="261" r:id="rId2"/>
    <p:sldId id="534" r:id="rId3"/>
    <p:sldId id="536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6" r:id="rId13"/>
    <p:sldId id="547" r:id="rId14"/>
    <p:sldId id="548" r:id="rId15"/>
    <p:sldId id="549" r:id="rId16"/>
    <p:sldId id="550" r:id="rId17"/>
    <p:sldId id="551" r:id="rId18"/>
    <p:sldId id="552" r:id="rId19"/>
    <p:sldId id="554" r:id="rId20"/>
    <p:sldId id="553" r:id="rId21"/>
    <p:sldId id="555" r:id="rId22"/>
    <p:sldId id="556" r:id="rId23"/>
    <p:sldId id="535" r:id="rId24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8" autoAdjust="0"/>
    <p:restoredTop sz="94660" autoAdjust="0"/>
  </p:normalViewPr>
  <p:slideViewPr>
    <p:cSldViewPr>
      <p:cViewPr varScale="1">
        <p:scale>
          <a:sx n="63" d="100"/>
          <a:sy n="63" d="100"/>
        </p:scale>
        <p:origin x="14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01.11.2023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</a:t>
            </a: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10</a:t>
            </a:r>
            <a:endParaRPr lang="uk-UA" sz="2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об’єкти предметної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області бази даних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(частина 1)</a:t>
            </a:r>
            <a:endParaRPr lang="uk-UA" sz="22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Методичні вказівки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033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Імена</a:t>
            </a:r>
            <a:r>
              <a:rPr lang="uk-UA" sz="2000" b="1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зберігаються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усередині таблиць. Правила їх формування визначаються СУБД,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котрі, як правило,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накладають критичних обмежень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довжину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використовуваний алфавіт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відношення, що задається таблицею,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 ключ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вважається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що таблиця теж має ключ, і її називають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ключовою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таблицею</a:t>
            </a:r>
            <a:r>
              <a:rPr lang="uk-UA" sz="2000" b="1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із ключовими полями.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більшості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таблиці</a:t>
            </a:r>
            <a:r>
              <a:rPr lang="uk-UA" sz="2000" spc="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містить</a:t>
            </a:r>
            <a:r>
              <a:rPr lang="uk-UA" sz="20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керівну</a:t>
            </a:r>
            <a:r>
              <a:rPr lang="uk-UA" sz="2000" b="1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частину</a:t>
            </a:r>
            <a:r>
              <a:rPr lang="uk-UA" sz="2000" b="1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опис типів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полів, імена полів й інша інформація) і сферу розміщення записів.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відношень можна застосовувати систему операцій, що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дозволяє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одержувати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одні відношення з інших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Наприклад,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результатом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запиту до реляційної 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нове 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одержане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основі наявних відношень. Тому можна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поділити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оброблювані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дві частини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ті,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зберігаються,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ті, що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обчислюються.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 одиницею обробки даних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реляційних БД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не окремі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 кортежі (записи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183515" indent="450850" algn="just"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 </a:t>
            </a: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документів — джерел даних ПО.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Предметною</a:t>
            </a:r>
            <a:r>
              <a:rPr lang="uk-UA" sz="2000" spc="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областю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вибрана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Технічна</a:t>
            </a:r>
            <a:r>
              <a:rPr lang="uk-UA" sz="2000" spc="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служба,</a:t>
            </a:r>
            <a:r>
              <a:rPr lang="uk-UA" sz="2000" spc="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основною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функцією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якої є підтримка рухомого складу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справному стані з мінімальними витратами 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обслуговування і ремонт транспортних засобів. 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09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307" y="531912"/>
            <a:ext cx="91440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183515" indent="450850" algn="just"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Мінімізація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витрат передбачає ефективне використання запчастин — як нових,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 і тих, що вже були в експлуатації. Документи, які при цьому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використовуються, подані в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на рис. Д1.1 — Д1.14.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тільки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дають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можливість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визначити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БД,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але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основою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розроблення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введення/виведення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звітів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відбивають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технологічні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процеси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Технічної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служби: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 запчастин за допомогою виготовлення деталей і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здачі їх на склад на основі документа «Цехова накладна 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виготовлення</a:t>
            </a:r>
            <a:r>
              <a:rPr lang="uk-UA" sz="2000" spc="-5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Д1.8);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поповнення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подальше</a:t>
            </a:r>
            <a:r>
              <a:rPr lang="uk-UA" sz="2000" spc="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використання</a:t>
            </a:r>
            <a:r>
              <a:rPr lang="uk-UA" sz="2000" spc="9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деталей,</a:t>
            </a:r>
            <a:r>
              <a:rPr lang="uk-UA" sz="2000" spc="8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що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вже</a:t>
            </a:r>
            <a:r>
              <a:rPr lang="uk-UA" sz="2000" spc="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були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експлуатації. Вони виникають у разі дефектування деталей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списаних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вузлів та агрегатів ТЗ на основі документа «Дефектна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відомість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 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 деталей вузла чи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ТЗ, які необхідно замі-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нити на нові, на основі документа «Дефектна відомість», що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створюється</a:t>
            </a:r>
            <a:r>
              <a:rPr lang="uk-UA" sz="2000" spc="6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дефектуванні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вузла</a:t>
            </a:r>
            <a:r>
              <a:rPr lang="uk-UA" sz="2000" spc="7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</a:t>
            </a:r>
            <a:r>
              <a:rPr lang="uk-UA" sz="2000" spc="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агрегату</a:t>
            </a:r>
            <a:r>
              <a:rPr lang="uk-UA" sz="2000" spc="5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ТЗ</a:t>
            </a:r>
            <a:r>
              <a:rPr lang="uk-UA" sz="2000" spc="6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5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справні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й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несправні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(див. рис.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Д1.13);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визначення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наявності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деталі</a:t>
            </a:r>
            <a:r>
              <a:rPr lang="uk-UA" sz="2000" spc="2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складі</a:t>
            </a:r>
            <a:r>
              <a:rPr lang="uk-UA" sz="2000" spc="2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uk-UA" sz="2000" spc="2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основі</a:t>
            </a:r>
            <a:r>
              <a:rPr lang="uk-UA" sz="2000" spc="19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Картка складського обліку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деталей»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Д1.6);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07365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одержання деталі зі складу для ремонту ТЗ на основі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документа</a:t>
            </a:r>
            <a:r>
              <a:rPr lang="uk-UA" sz="2000" spc="1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«Вимога на видачу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деталей»</a:t>
            </a:r>
            <a:r>
              <a:rPr lang="uk-UA" sz="2000" spc="-2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(рис.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Д1.7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).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789" y="228600"/>
            <a:ext cx="9144000" cy="6363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Аналіз документів показує, що вони різняться складом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структурою. У структурі відбивається функціональна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залежність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реквізитів документа.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 документа 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реквізити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Графічна структура є формалізованим відображенням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наведена структура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ТЗ»,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 його форма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додатку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2280" indent="450850" algn="just">
              <a:spcBef>
                <a:spcPts val="5"/>
              </a:spcBef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83515" algn="ctr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Рис. 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складова одиниця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інформації,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відбиває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дані стосовно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 однієї марки ТЗ;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Р</a:t>
            </a:r>
            <a:r>
              <a:rPr lang="uk-UA" sz="20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(назва марки 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  </a:t>
            </a:r>
            <a:r>
              <a:rPr lang="uk-UA" sz="2000" spc="-23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uk-UA" sz="2000" baseline="-2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реквізит (код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марки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ТЗ)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зв’язки</a:t>
            </a:r>
          </a:p>
          <a:p>
            <a:pPr marL="363538" marR="183515">
              <a:spcBef>
                <a:spcPts val="5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Bef>
                <a:spcPts val="60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рис.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подано структуру Каталогу деталей марки ТЗ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заводу-виробника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2"/>
          <a:srcRect l="37825" r="42819"/>
          <a:stretch/>
        </p:blipFill>
        <p:spPr>
          <a:xfrm>
            <a:off x="3047999" y="2217107"/>
            <a:ext cx="2088663" cy="197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72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53455"/>
            <a:ext cx="9144000" cy="5414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ctr">
              <a:spcBef>
                <a:spcPts val="785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формула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коду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Каталозі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</a:p>
          <a:p>
            <a:pPr marL="87313" algn="ctr">
              <a:spcBef>
                <a:spcPts val="785"/>
              </a:spcBef>
              <a:spcAft>
                <a:spcPts val="0"/>
              </a:spcAft>
            </a:pPr>
            <a:endParaRPr lang="en-US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539750" algn="just">
              <a:spcBef>
                <a:spcPts val="60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 Перепишіть</a:t>
            </a:r>
            <a:r>
              <a:rPr lang="uk-UA" sz="2000" spc="15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uk-UA" sz="2000" spc="14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форму</a:t>
            </a:r>
            <a:r>
              <a:rPr lang="uk-UA" sz="2000" spc="1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(дод. 1, рис.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Д1.2).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 Побудуйте</a:t>
            </a:r>
            <a:r>
              <a:rPr lang="uk-UA" sz="2000" spc="12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звіті</a:t>
            </a:r>
            <a:r>
              <a:rPr lang="uk-UA" sz="2000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структуру</a:t>
            </a:r>
            <a:r>
              <a:rPr lang="uk-UA" sz="2000" spc="1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</a:t>
            </a:r>
            <a:r>
              <a:rPr lang="uk-UA" sz="2000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1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деталей</a:t>
            </a:r>
            <a:r>
              <a:rPr lang="uk-UA" sz="20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Зробіть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lvl="0" indent="450850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3. Аналогічно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визначте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марок ТЗ» (рис. Д1.1), «Класифікатор груп (агрегатів/ систем) 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(рис. Д1.14),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«Класифікатор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підгруп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(вузлів)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відтворіть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структури.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/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4. Об’єднайте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створені під час виконання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пп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2, 3 структури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єдину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чотири-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рівневу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ієрархічну структуру,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розташувавши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верхньому рівні структуру документа «Класифікатор марок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ТЗ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</a:p>
          <a:p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460375" indent="450850" algn="just">
              <a:spcBef>
                <a:spcPts val="460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/>
          <a:srcRect l="15156" r="13135"/>
          <a:stretch/>
        </p:blipFill>
        <p:spPr>
          <a:xfrm>
            <a:off x="1447800" y="183754"/>
            <a:ext cx="6629401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3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8441"/>
            <a:ext cx="8991600" cy="636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7620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Переконайтеся,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створена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6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структурою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«Каталог деталей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ТЗ» стосовно до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автозаводу зі структурною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формулою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коду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деталі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згідно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з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4.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6. Перепишіть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z="2000" spc="-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Д1.6).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7. Виконайте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звіті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(рис. 5) розподіл реквізи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тів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обліку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 призна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ченням,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саме: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ідентифікація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деталей,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наявність</a:t>
            </a:r>
            <a:r>
              <a:rPr kumimoji="0" lang="uk-UA" sz="2000" spc="5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складі,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місце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зберігання деталей,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вартісна оцінка,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норма зберігання, при-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хід/витрата деталей.</a:t>
            </a: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ctr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для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аналізу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algn="ctr" eaLnBrk="1" fontAlgn="auto" hangingPunct="1">
              <a:spcBef>
                <a:spcPts val="58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5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«Аналіз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реквізитів документа»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8. Зробіть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недоцільності зберігання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рек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візитів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 «Картка складського обліку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деталі» у БД, а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саме: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реквізитів, пов’язаних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приходом/витратою номенклатури. 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824" y="3733800"/>
            <a:ext cx="7055952" cy="101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57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8147"/>
            <a:ext cx="8991600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квізити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, утворюючи табличну частину документа, по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суті, 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дублюють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документи «Вимога на видачу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Д1.7) і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Рахунок-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фактура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  <a:r>
              <a:rPr kumimoji="0" lang="uk-UA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(рис.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Д1.14),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які передбачається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зберігати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350" lvl="0" indent="450850" algn="just" eaLnBrk="1" fontAlgn="auto" hangingPunct="1">
              <a:spcBef>
                <a:spcPts val="4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9. Подайте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форму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 обліку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 (без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табличної частини)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його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структуру.</a:t>
            </a:r>
            <a:endParaRPr kumimoji="0"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10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10. Порівняйте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модифіковану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«Картка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складського</a:t>
            </a:r>
            <a:r>
              <a:rPr kumimoji="0" lang="uk-UA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обліку</a:t>
            </a:r>
            <a:r>
              <a:rPr kumimoji="0" lang="uk-UA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деталей»</a:t>
            </a:r>
            <a:r>
              <a:rPr kumimoji="0" lang="uk-UA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зі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структурою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</a:t>
            </a: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тор</a:t>
            </a:r>
            <a:r>
              <a:rPr kumimoji="0" lang="uk-UA" spc="1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(п.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2).</a:t>
            </a:r>
            <a:r>
              <a:rPr kumimoji="0" lang="uk-UA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Зробіть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</a:t>
            </a:r>
            <a:r>
              <a:rPr kumimoji="0" lang="uk-UA" spc="1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висновок</a:t>
            </a:r>
            <a:r>
              <a:rPr kumimoji="0" lang="uk-UA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pc="1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можливість</a:t>
            </a:r>
            <a:r>
              <a:rPr kumimoji="0" lang="uk-UA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їх </a:t>
            </a:r>
            <a:r>
              <a:rPr kumimoji="0" lang="uk-UA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об’єднання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основі,</a:t>
            </a:r>
            <a:r>
              <a:rPr kumimoji="0" lang="uk-UA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uk-UA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«Довідник</a:t>
            </a:r>
            <a:r>
              <a:rPr kumimoji="0" lang="uk-UA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uk-UA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складі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».</a:t>
            </a:r>
            <a:endParaRPr kumimoji="0" lang="uk-UA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r>
              <a:rPr kumimoji="0" lang="uk-UA" dirty="0" smtClean="0">
                <a:solidFill>
                  <a:prstClr val="black"/>
                </a:solidFill>
                <a:latin typeface="Times New Roman"/>
                <a:cs typeface="Times New Roman"/>
              </a:rPr>
              <a:t>11. Зробіть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звіті висновок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щодо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відсутності відношення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де-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яких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із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документів 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Д1.1 — Д1.13) 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служби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АТП.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 Таким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є, наприклад, документ «Рахунок-фактура» (рис.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Д1.14), що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належить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до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відділу матеріально-технічного забезпечення </a:t>
            </a:r>
            <a:r>
              <a:rPr kumimoji="0" lang="uk-UA" dirty="0">
                <a:solidFill>
                  <a:prstClr val="black"/>
                </a:solidFill>
                <a:latin typeface="Times New Roman"/>
                <a:cs typeface="Times New Roman"/>
              </a:rPr>
              <a:t>(МТЗ), і </a:t>
            </a:r>
            <a:r>
              <a:rPr kumimoji="0" lang="uk-UA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Бухгалтерський</a:t>
            </a:r>
            <a:r>
              <a:rPr kumimoji="0" lang="uk-UA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pc="-5" dirty="0">
                <a:solidFill>
                  <a:prstClr val="black"/>
                </a:solidFill>
                <a:latin typeface="Times New Roman"/>
                <a:cs typeface="Times New Roman"/>
              </a:rPr>
              <a:t>облік</a:t>
            </a:r>
            <a:r>
              <a:rPr kumimoji="0" lang="uk-UA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27517"/>
            <a:ext cx="8991600" cy="615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algn="ctr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Додатки</a:t>
            </a: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algn="ctr" eaLnBrk="1" fontAlgn="auto" hangingPunct="1">
              <a:spcBef>
                <a:spcPts val="665"/>
              </a:spcBef>
              <a:spcAft>
                <a:spcPts val="0"/>
              </a:spcAft>
              <a:tabLst/>
            </a:pP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До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д</a:t>
            </a:r>
            <a:r>
              <a:rPr kumimoji="0" lang="uk-UA" sz="2000" b="1" spc="-15" dirty="0" smtClean="0">
                <a:solidFill>
                  <a:prstClr val="black"/>
                </a:solidFill>
                <a:latin typeface="Cambria"/>
                <a:cs typeface="Cambria"/>
              </a:rPr>
              <a:t>а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т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о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к</a:t>
            </a: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1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962660" lvl="0" algn="ctr" eaLnBrk="1" fontAlgn="auto" hangingPunct="1">
              <a:spcBef>
                <a:spcPts val="4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Документи технічної 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служби 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автотранспортного</a:t>
            </a:r>
            <a:r>
              <a:rPr kumimoji="0" lang="uk-UA" sz="2000" b="1" spc="-45" dirty="0" smtClean="0">
                <a:solidFill>
                  <a:prstClr val="black"/>
                </a:solidFill>
                <a:latin typeface="Cambria"/>
                <a:cs typeface="Cambria"/>
              </a:rPr>
              <a:t> п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ідприємства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Д1.1.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м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арок</a:t>
            </a:r>
            <a:r>
              <a:rPr kumimoji="0" lang="ru-RU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Д1.2.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ru-RU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algn="ctr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Д1.3.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52" y="1824891"/>
            <a:ext cx="6902897" cy="902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71" y="3344402"/>
            <a:ext cx="6843507" cy="11209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64" y="4963947"/>
            <a:ext cx="6834814" cy="90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52140"/>
            <a:ext cx="8991600" cy="610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Д1.4.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Д1.5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Довідник норм зберігання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3184" y="241668"/>
            <a:ext cx="6917631" cy="9144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70" y="2103697"/>
            <a:ext cx="6898164" cy="245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3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-360820"/>
            <a:ext cx="8991600" cy="71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Д1.6. Картка складського обліку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/>
          <a:srcRect t="20833"/>
          <a:stretch/>
        </p:blipFill>
        <p:spPr>
          <a:xfrm>
            <a:off x="1281747" y="369791"/>
            <a:ext cx="6286171" cy="24718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747" y="3473579"/>
            <a:ext cx="6580506" cy="2066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1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6567" y="-1433603"/>
            <a:ext cx="8991600" cy="7773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Д1.7. Вимога на видачу деталей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44449"/>
          <a:stretch/>
        </p:blipFill>
        <p:spPr>
          <a:xfrm>
            <a:off x="986368" y="1219200"/>
            <a:ext cx="6709831" cy="11341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061" y="2626930"/>
            <a:ext cx="6814457" cy="132503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4"/>
          <a:srcRect b="30677"/>
          <a:stretch/>
        </p:blipFill>
        <p:spPr>
          <a:xfrm>
            <a:off x="1009693" y="4199449"/>
            <a:ext cx="6677111" cy="1109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8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251" y="457200"/>
            <a:ext cx="9103498" cy="579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набуття навиків визначення інформаційних  об’єктів предметної області (ПО)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(БД).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проектування бази даних предметної </a:t>
            </a:r>
            <a:r>
              <a:rPr kumimoji="0" lang="uk-UA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дозволяє на основі наукових засад здійснити </a:t>
            </a:r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  від паперової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 управління до ІТ. Процес створення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предметної області (БД ПО) поділяється на </a:t>
            </a:r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 етапи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 1.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інформаційних об’єктів ПО.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Установлення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 залежності реквізитів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Розподіл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реквізитів документів на ключові й описові.</a:t>
            </a:r>
          </a:p>
          <a:p>
            <a:pPr lvl="0" indent="444500"/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Визначення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інформаційних об’єктів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Побудова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канонічної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інформаційно-логічної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(ІЛМ)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9466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Встановлення</a:t>
            </a:r>
            <a:r>
              <a:rPr kumimoji="0" lang="uk-UA" sz="2000" spc="3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структурних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зв’язків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</a:t>
            </a:r>
            <a:r>
              <a:rPr kumimoji="0" lang="uk-UA" sz="2000" spc="3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інформаційними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об’єктами</a:t>
            </a:r>
            <a:r>
              <a:rPr kumimoji="0" lang="uk-UA" sz="2000" spc="-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(ІО).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ІЛМ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канонічній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0" lvl="1" indent="4445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489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66479"/>
            <a:ext cx="8991600" cy="6170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Д1.8. Цехова накладна на виготовлення деталей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054" y="2834343"/>
            <a:ext cx="6757040" cy="13138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b="35100"/>
          <a:stretch/>
        </p:blipFill>
        <p:spPr>
          <a:xfrm>
            <a:off x="869514" y="4343400"/>
            <a:ext cx="6760780" cy="1051599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/>
          <a:srcRect t="35666"/>
          <a:stretch/>
        </p:blipFill>
        <p:spPr>
          <a:xfrm>
            <a:off x="893522" y="914400"/>
            <a:ext cx="6916105" cy="7696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221" y="1912579"/>
            <a:ext cx="3574746" cy="7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06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4614" y="3454052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 Д1.9. Класифікатор одиниць виміру</a:t>
            </a: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en-US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130" y="228600"/>
            <a:ext cx="6437799" cy="3200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129" y="4084331"/>
            <a:ext cx="6535611" cy="185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90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3754617"/>
            <a:ext cx="8991600" cy="2964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Д1.10.2.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посад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АТП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(фрагмент</a:t>
            </a:r>
            <a:r>
              <a:rPr kumimoji="0" lang="en-US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)</a:t>
            </a: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Д1.11.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робітників підприємства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28600"/>
            <a:ext cx="6556354" cy="34948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344" y="4682796"/>
            <a:ext cx="6538610" cy="110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8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1. Що </a:t>
            </a:r>
            <a:r>
              <a:rPr kumimoji="0" lang="uk-UA" altLang="en-US" sz="2000" dirty="0">
                <a:cs typeface="Arial" panose="020B0604020202020204" pitchFamily="34" charset="0"/>
              </a:rPr>
              <a:t>означає поняття «сутність предметної області»?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2. Що </a:t>
            </a:r>
            <a:r>
              <a:rPr kumimoji="0" lang="uk-UA" altLang="en-US" sz="2000" dirty="0">
                <a:cs typeface="Arial" panose="020B0604020202020204" pitchFamily="34" charset="0"/>
              </a:rPr>
              <a:t>являє собою екземпляр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об’єктів (ІО) Склад ЗЧ</a:t>
            </a:r>
            <a:r>
              <a:rPr kumimoji="0" lang="uk-UA" altLang="en-US" sz="2000" dirty="0">
                <a:cs typeface="Arial" panose="020B0604020202020204" pitchFamily="34" charset="0"/>
              </a:rPr>
              <a:t>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3. В </a:t>
            </a:r>
            <a:r>
              <a:rPr kumimoji="0" lang="uk-UA" altLang="en-US" sz="2000" dirty="0">
                <a:cs typeface="Arial" panose="020B0604020202020204" pitchFamily="34" charset="0"/>
              </a:rPr>
              <a:t>якому разі описовий реквізит функціонально повно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залежить </a:t>
            </a:r>
            <a:r>
              <a:rPr kumimoji="0" lang="uk-UA" altLang="en-US" sz="2000" dirty="0">
                <a:cs typeface="Arial" panose="020B0604020202020204" pitchFamily="34" charset="0"/>
              </a:rPr>
              <a:t>від ключа?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4. Як </a:t>
            </a:r>
            <a:r>
              <a:rPr kumimoji="0" lang="uk-UA" altLang="en-US" sz="2000" dirty="0">
                <a:cs typeface="Arial" panose="020B0604020202020204" pitchFamily="34" charset="0"/>
              </a:rPr>
              <a:t>впливає нормалізація даних на властивості бази даних?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5. Чи повинні </a:t>
            </a:r>
            <a:r>
              <a:rPr kumimoji="0" lang="uk-UA" altLang="en-US" sz="2000" dirty="0">
                <a:cs typeface="Arial" panose="020B0604020202020204" pitchFamily="34" charset="0"/>
              </a:rPr>
              <a:t>ІО,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які відповідають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мати  унікальний ключ?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6.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можуть описові реквізити, що входять до ІО, який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відповідає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бути залежними один від одного?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7.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описовий реквізит, що входить до ІО, який відповідає  умовам нормалізації, залежати від ключа через проміжний реквізит?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8. Як </a:t>
            </a:r>
            <a:r>
              <a:rPr kumimoji="0" lang="uk-UA" altLang="en-US" sz="2000" dirty="0">
                <a:cs typeface="Arial" panose="020B0604020202020204" pitchFamily="34" charset="0"/>
              </a:rPr>
              <a:t>усувається транзитивна залежність між реквізитами?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9. Чи </a:t>
            </a:r>
            <a:r>
              <a:rPr kumimoji="0" lang="uk-UA" altLang="en-US" sz="2000" dirty="0">
                <a:cs typeface="Arial" panose="020B0604020202020204" pitchFamily="34" charset="0"/>
              </a:rPr>
              <a:t>правильне твердження, що документи є основними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носіями </a:t>
            </a:r>
            <a:r>
              <a:rPr kumimoji="0" lang="uk-UA" altLang="en-US" sz="2000" dirty="0">
                <a:cs typeface="Arial" panose="020B0604020202020204" pitchFamily="34" charset="0"/>
              </a:rPr>
              <a:t>даних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поза машинної </a:t>
            </a:r>
            <a:r>
              <a:rPr kumimoji="0" lang="uk-UA" altLang="en-US" sz="2000" dirty="0">
                <a:cs typeface="Arial" panose="020B0604020202020204" pitchFamily="34" charset="0"/>
              </a:rPr>
              <a:t>сфери?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10. Які </a:t>
            </a:r>
            <a:r>
              <a:rPr kumimoji="0" lang="uk-UA" altLang="en-US" sz="2000" dirty="0">
                <a:cs typeface="Arial" panose="020B0604020202020204" pitchFamily="34" charset="0"/>
              </a:rPr>
              <a:t>формальні правила виділення ІО?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11.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реквізит одночасно бути ключовим для одних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реквізитів </a:t>
            </a:r>
            <a:r>
              <a:rPr kumimoji="0" lang="uk-UA" altLang="en-US" sz="2000" dirty="0">
                <a:cs typeface="Arial" panose="020B0604020202020204" pitchFamily="34" charset="0"/>
              </a:rPr>
              <a:t>і описовим для інших?</a:t>
            </a:r>
          </a:p>
          <a:p>
            <a:pPr lvl="0" indent="444500"/>
            <a:endParaRPr kumimoji="0" lang="uk-UA" altLang="en-US" sz="2000" dirty="0"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2902"/>
            <a:ext cx="8874898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5715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Створення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проекту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служби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latin typeface="Times New Roman"/>
                <a:cs typeface="Times New Roman"/>
              </a:rPr>
              <a:t>логістики</a:t>
            </a:r>
            <a:r>
              <a:rPr kumimoji="0" lang="uk-UA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підприємства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логічної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Створення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макетів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БД.</a:t>
            </a:r>
          </a:p>
          <a:p>
            <a:pPr lvl="0" algn="ctr" eaLnBrk="1" fontAlgn="auto" hangingPunct="1">
              <a:spcBef>
                <a:spcPts val="59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srgbClr val="0070C0"/>
                </a:solidFill>
                <a:latin typeface="Cambria"/>
                <a:cs typeface="Cambria"/>
              </a:rPr>
              <a:t>Загальні положення</a:t>
            </a:r>
            <a:endParaRPr kumimoji="0" lang="uk-UA" sz="2000" dirty="0">
              <a:solidFill>
                <a:srgbClr val="0070C0"/>
              </a:solidFill>
              <a:latin typeface="Cambria"/>
              <a:cs typeface="Cambria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latin typeface="Times New Roman"/>
                <a:cs typeface="Times New Roman"/>
              </a:rPr>
              <a:t>Реляційна </a:t>
            </a:r>
            <a:r>
              <a:rPr kumimoji="0" lang="uk-UA" sz="2000" b="1" spc="-5" dirty="0">
                <a:latin typeface="Times New Roman"/>
                <a:cs typeface="Times New Roman"/>
              </a:rPr>
              <a:t>модель даних (РМД)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деякої ПО являє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набір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 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змінюються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часі. Під час створення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ІС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сукупність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зберігати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 про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об’єкти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моделювати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зв’язки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ними. Елементи РМД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 подання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наведені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1.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1.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Елементи реляційної моделі даних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28999"/>
            <a:ext cx="7010400" cy="34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01049"/>
            <a:ext cx="8991600" cy="643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77788" lvl="0" indent="373063" eaLnBrk="1" fontAlgn="auto" hangingPunct="1">
              <a:spcBef>
                <a:spcPts val="105"/>
              </a:spcBef>
              <a:spcAft>
                <a:spcPts val="0"/>
              </a:spcAft>
              <a:tabLst/>
            </a:pP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це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найважливіше</a:t>
            </a:r>
            <a:r>
              <a:rPr kumimoji="0" lang="uk-UA" sz="2000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поняття</a:t>
            </a:r>
            <a:r>
              <a:rPr kumimoji="0" lang="uk-UA" sz="2000" spc="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теорії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даних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 Відношення</a:t>
            </a:r>
            <a:r>
              <a:rPr kumimoji="0" lang="uk-UA" sz="2000" spc="-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являє</a:t>
            </a:r>
            <a:r>
              <a:rPr kumimoji="0" lang="uk-UA" sz="20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собою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двовимірну</a:t>
            </a:r>
            <a:r>
              <a:rPr kumimoji="0" lang="uk-UA" sz="20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таблицю,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містить</a:t>
            </a:r>
            <a:r>
              <a:rPr kumimoji="0" lang="uk-UA" sz="20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Сутність -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це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об’єкт будь-якої природи, дані про який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БД.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сутність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зберігаються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77788" marR="43180" lvl="0" indent="373063" eaLnBrk="1" fontAlgn="auto" hangingPunct="1">
              <a:spcBef>
                <a:spcPts val="65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marR="43180" lvl="0" indent="373063" eaLnBrk="1" fontAlgn="auto" hangingPunct="1">
              <a:spcBef>
                <a:spcPts val="15"/>
              </a:spcBef>
              <a:spcAft>
                <a:spcPts val="0"/>
              </a:spcAft>
              <a:tabLst/>
            </a:pP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</a:t>
            </a:r>
            <a:r>
              <a:rPr kumimoji="0" lang="uk-UA" sz="2000" i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є властивістю,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характеризують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сут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структурі таблиці кожний атрибут іменується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йому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повідає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заголовок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деякого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таблиці.</a:t>
            </a: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Математично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можна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описати</a:t>
            </a:r>
            <a:r>
              <a:rPr kumimoji="0" lang="uk-UA" sz="2000" spc="7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такий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спосіб.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spc="6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Нехай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дані</a:t>
            </a:r>
            <a:r>
              <a:rPr kumimoji="0" lang="uk-UA" sz="2000" spc="2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70" dirty="0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000" i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</a:t>
            </a:r>
            <a:r>
              <a:rPr kumimoji="0" lang="uk-UA" sz="20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5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b="1" spc="-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b="1" spc="-217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5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b="1" spc="5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b="1" spc="-6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b="1" i="1" spc="-2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b="1" i="1" spc="-1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en-US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Тоді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b="1" i="1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є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множина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впорядкованих</a:t>
            </a:r>
            <a:r>
              <a:rPr kumimoji="0" lang="uk-UA" sz="2000" spc="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</a:t>
            </a:r>
            <a:r>
              <a:rPr kumimoji="0" lang="uk-UA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-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en-US" sz="2800" b="1" spc="-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04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spc="2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en-US" sz="2800" b="1" spc="-22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Lucida Sans Unicode"/>
                <a:cs typeface="Lucida Sans Unicode"/>
              </a:rPr>
              <a:t>…</a:t>
            </a:r>
            <a:r>
              <a:rPr kumimoji="0" lang="en-US" sz="2800" b="1" spc="22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-120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30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3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n</a:t>
            </a:r>
            <a:r>
              <a:rPr kumimoji="0" lang="en-US" sz="2800" b="1" i="1" spc="16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7" baseline="2415" dirty="0">
                <a:solidFill>
                  <a:prstClr val="black"/>
                </a:solidFill>
                <a:latin typeface="Symbol"/>
                <a:cs typeface="Symbol"/>
              </a:rPr>
              <a:t></a:t>
            </a:r>
            <a:r>
              <a:rPr kumimoji="0" lang="en-US" sz="2800" b="1" spc="-165" baseline="24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en-US" sz="2800" b="1" spc="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</a:t>
            </a:r>
            <a:r>
              <a:rPr kumimoji="0" lang="uk-UA" b="1" spc="25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22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89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spc="-44" baseline="2314" dirty="0">
                <a:solidFill>
                  <a:prstClr val="black"/>
                </a:solidFill>
                <a:latin typeface="Symbol"/>
                <a:cs typeface="Symbol"/>
              </a:rPr>
              <a:t></a:t>
            </a:r>
            <a:r>
              <a:rPr kumimoji="0" lang="en-US" sz="2800" b="1" spc="-247" baseline="23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60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60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r>
              <a:rPr kumimoji="0" lang="en-US" sz="2800" b="1" spc="22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800" b="1" i="1" spc="-52" baseline="2415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5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spc="562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—</a:t>
            </a:r>
            <a:r>
              <a:rPr kumimoji="0" lang="en-US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7788" lvl="0" indent="373063" eaLnBrk="1" fontAlgn="auto" hangingPunct="1">
              <a:spcBef>
                <a:spcPts val="305"/>
              </a:spcBef>
              <a:spcAft>
                <a:spcPts val="0"/>
              </a:spcAft>
              <a:tabLst/>
            </a:pPr>
            <a:r>
              <a:rPr kumimoji="0" lang="en-US" sz="2800" b="1" i="1" spc="-97" baseline="2314" dirty="0" err="1">
                <a:solidFill>
                  <a:prstClr val="black"/>
                </a:solidFill>
                <a:latin typeface="Times New Roman"/>
                <a:cs typeface="Times New Roman"/>
              </a:rPr>
              <a:t>D</a:t>
            </a:r>
            <a:r>
              <a:rPr kumimoji="0" lang="en-US" sz="2800" b="1" i="1" spc="-22" baseline="-14619" dirty="0" err="1">
                <a:solidFill>
                  <a:prstClr val="black"/>
                </a:solidFill>
                <a:latin typeface="Times New Roman"/>
                <a:cs typeface="Times New Roman"/>
              </a:rPr>
              <a:t>k</a:t>
            </a:r>
            <a:r>
              <a:rPr kumimoji="0" lang="en-US" sz="2800" b="1" i="1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i="1" spc="135" baseline="-14619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-</a:t>
            </a:r>
            <a:r>
              <a:rPr kumimoji="0" lang="en-US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домен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ідно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ш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ен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 </a:t>
            </a:r>
            <a:r>
              <a:rPr kumimoji="0" lang="uk-UA" sz="2000" spc="-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b="1" i="1" spc="-80" dirty="0">
                <a:solidFill>
                  <a:prstClr val="black"/>
                </a:solidFill>
                <a:latin typeface="Times New Roman"/>
                <a:cs typeface="Times New Roman"/>
              </a:rPr>
              <a:t>R</a:t>
            </a:r>
            <a:r>
              <a:rPr kumimoji="0" lang="en-US" sz="2000" b="1" i="1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en-US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Приклад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наведений</a:t>
            </a:r>
            <a:r>
              <a:rPr kumimoji="0" lang="uk-UA" sz="2000" spc="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рис.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</a:p>
          <a:p>
            <a:pPr marL="50800" marR="44450" lvl="0" indent="400050" algn="just" eaLnBrk="1" fontAlgn="auto" hangingPunct="1">
              <a:lnSpc>
                <a:spcPct val="95900"/>
              </a:lnSpc>
              <a:spcBef>
                <a:spcPts val="210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загальному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випадку</a:t>
            </a:r>
            <a:r>
              <a:rPr kumimoji="0" lang="uk-UA" sz="2000" spc="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кортежів</a:t>
            </a:r>
            <a:r>
              <a:rPr kumimoji="0" lang="uk-UA" sz="2000" spc="2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відношенні,</a:t>
            </a:r>
            <a:r>
              <a:rPr kumimoji="0" lang="uk-UA" sz="2000" spc="3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</a:t>
            </a:r>
            <a:r>
              <a:rPr kumimoji="0" lang="uk-UA" sz="2000" spc="3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26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будь-якій множині,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не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визначений.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Однак у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реляційних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СУБД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зручності кортежі впорядковують. Найчастіше для цього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вибирають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деякий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атрибут, за яким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система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 сортує кортежі у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зростання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або убування.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Якщо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користувач не призначає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атрибута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впорядкування,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система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автоматично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присвоює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номер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кортежам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порядку</a:t>
            </a:r>
            <a:r>
              <a:rPr kumimoji="0" lang="uk-UA" sz="2000" spc="-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уведення.</a:t>
            </a: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8100" y="3303181"/>
            <a:ext cx="9067800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Подання</a:t>
            </a:r>
            <a:r>
              <a:rPr kumimoji="0" lang="uk-UA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відношення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СПІВРОБІТНИК</a:t>
            </a: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Формально, якщо подати атрибути у відношенні, то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утворюється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нове відношення. Однак у реляційних БД перестановка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призводить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утворення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нового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10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Доменом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множина всіх можливих значень певного атрибута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Відношення СПІВРОБІТНИК містить 4 домени.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Домен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містить прізвища всіх співробітників; домен 2 — номери всіх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відділів фірми; домен 3 — назви всіх посад; домен 4 — дати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народження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всіх співробітників. Кожен домен утворює значення одного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типу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числові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символьні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838" y="0"/>
            <a:ext cx="8479972" cy="3200401"/>
          </a:xfrm>
          <a:prstGeom prst="rect">
            <a:avLst/>
          </a:prstGeom>
        </p:spPr>
      </p:pic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244258"/>
            <a:ext cx="9067800" cy="6401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46101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 містить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кортежі. Кортеж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розглянутого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складається з 4 елементів, кожний з яких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вибирається з відповідного домену. Кожному кортежу відповідає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рядок таблиці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(рис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Схема 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(заголовок відношення) являє собою список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імен атрибутів. Наприклад, для наведеного прикладу схема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вигляд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-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 Множину кортежів відношення часто називають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(тілом) відношення.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59740" indent="450850" algn="just">
              <a:spcBef>
                <a:spcPts val="5"/>
              </a:spcBef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Первинним ключем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(ключем відношення, ключовим атрибутом)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називається атрибут відношення, що однозначно ідентифікує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28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його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кортежів.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Наприклад,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СПІВРОБІТНИК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(ПІБ,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Відділ,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Посада,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Д_народження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z="2000" spc="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ключовим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4820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«ПІБ». Ключ може бути складеним (складним), тобто складатися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кількох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Кожне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обов’язково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має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комбінацію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</a:t>
            </a:r>
            <a:r>
              <a:rPr lang="uk-UA" sz="2000" spc="1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яка може</a:t>
            </a:r>
            <a:r>
              <a:rPr lang="uk-UA" sz="2000" spc="27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 ключем. Її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 гарантується тим, що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це множина, яка не містить однакових елементів — кортежів.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z="2000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немає</a:t>
            </a:r>
            <a:r>
              <a:rPr lang="uk-UA" sz="2000" b="1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повторюваних</a:t>
            </a:r>
            <a:r>
              <a:rPr lang="uk-UA" sz="2000" b="1" spc="1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значить,</a:t>
            </a:r>
            <a:r>
              <a:rPr lang="uk-UA" sz="20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що вся сукупність атрибутів має властивість однозначної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ідентифікації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кортежів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 У багатьох СУБД допускається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</a:t>
            </a: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відношень без визначення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 полів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61010" indent="450850" algn="just" defTabSz="976313">
              <a:spcBef>
                <a:spcPts val="595"/>
              </a:spcBef>
              <a:spcAft>
                <a:spcPts val="0"/>
              </a:spcAf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4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153888"/>
            <a:ext cx="90678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9445" indent="450850" algn="just" defTabSz="955675"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Можливі випадки, коли відношення має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кілька комбінацій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кожна з яких однозначно визначає всі кортежі 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комбінації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ключами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Кожний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можливих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може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вибраний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первинний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Якщо вибраний первинний ключ складається з мінімально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необхідного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набору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атрибутів, то він є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 надлишковим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87313" marR="638810" indent="450850" algn="just" defTabSz="955675">
              <a:spcBef>
                <a:spcPts val="1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 algn="just" defTabSz="955675">
              <a:spcAft>
                <a:spcPts val="0"/>
              </a:spcAft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досягнення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таких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цілей: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marR="64008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6270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виключення дублювання значень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ключових атрибутах (інші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атрибути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розрахунки 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беруться);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638810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кортежів.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Можливе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зростанням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або спаданням значень усіх ключових атрибутів, а також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змішане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впорядкування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зростання,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іншими</a:t>
            </a:r>
            <a:r>
              <a:rPr lang="uk-UA" sz="2000" spc="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—</a:t>
            </a:r>
            <a:r>
              <a:rPr lang="uk-UA" sz="2000" spc="-26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спадання);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прискорення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роботи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кортежами</a:t>
            </a:r>
            <a:r>
              <a:rPr lang="uk-UA" sz="2000" spc="-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відношення;</a:t>
            </a: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організації</a:t>
            </a:r>
            <a:r>
              <a:rPr lang="uk-UA" sz="2000" spc="-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зв’язування</a:t>
            </a:r>
            <a:r>
              <a:rPr lang="uk-UA" sz="2000" spc="-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таблиць</a:t>
            </a:r>
            <a:r>
              <a:rPr lang="uk-UA" sz="20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</a:t>
            </a:r>
          </a:p>
          <a:p>
            <a:pPr marL="87313" lvl="0" indent="450850" algn="just" defTabSz="955675">
              <a:spcAft>
                <a:spcPts val="0"/>
              </a:spcAft>
              <a:buSzPts val="1100"/>
              <a:buFont typeface="Symbol" panose="05050102010706020507" pitchFamily="18" charset="2"/>
              <a:buChar char=""/>
              <a:tabLst>
                <a:tab pos="538163" algn="l"/>
              </a:tabLst>
            </a:pPr>
            <a:endParaRPr lang="en-US" sz="20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7313" marR="363220" indent="450850" algn="just">
              <a:spcAft>
                <a:spcPts val="0"/>
              </a:spcAft>
            </a:pPr>
            <a:r>
              <a:rPr lang="uk-UA" sz="20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Нехай</a:t>
            </a:r>
            <a:r>
              <a:rPr lang="uk-UA" sz="2000" spc="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відношенні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1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ключовий</a:t>
            </a:r>
            <a:r>
              <a:rPr lang="uk-UA" sz="20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-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uk-UA" sz="2000" spc="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яког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uk-UA" sz="2000" spc="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значеннями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атрибута</a:t>
            </a:r>
            <a:r>
              <a:rPr lang="uk-UA" sz="2000" spc="1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2000" i="1" spc="1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іншого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 </a:t>
            </a:r>
            <a:r>
              <a:rPr lang="uk-UA" sz="20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spc="-26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Тоді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атрибут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uk-UA" sz="2000" i="1" spc="1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z="2000" spc="1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uk-UA" sz="20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зовнішнім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ключем.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indent="450850"/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5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56749"/>
            <a:ext cx="8908093" cy="644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985" lvl="0" indent="450850" algn="just" eaLnBrk="1" fontAlgn="auto" hangingPunct="1">
              <a:spcBef>
                <a:spcPts val="5"/>
              </a:spcBef>
              <a:spcAft>
                <a:spcPts val="0"/>
              </a:spcAft>
              <a:tabLst/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За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допомогою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зовнішніх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ключів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установлюються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зв’язки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відношеннями.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Наприклад,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є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два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відношення: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СТУДЕНТ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Група, Спеціальність)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 (Назва предмета, Години), які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зв’язані відношенням СТУДЕНТ_ПРЕДМЕТ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(ПІБ,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Назва предмета,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Оцінка) (рис.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).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сполучному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ПІБ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й Назва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предмета утворюють складений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ключ.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атрибути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являють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ключі,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що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є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ключами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Реляційна</a:t>
            </a:r>
            <a:r>
              <a:rPr kumimoji="0" lang="uk-UA" sz="2000" b="1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модель</a:t>
            </a:r>
            <a:r>
              <a:rPr kumimoji="0" lang="uk-UA" sz="2000" b="1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накладає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зовнішні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ключі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обмеження</a:t>
            </a:r>
            <a:r>
              <a:rPr kumimoji="0" lang="uk-UA" sz="2000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для забезпечення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цілісності даних,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яке має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назву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посилальна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цілісність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Це означає,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кожному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значенню зовнішнього ключа мають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відповідати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відношеннях,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зв’язуються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lvl="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just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   </a:t>
            </a:r>
            <a:r>
              <a:rPr lang="uk-UA" sz="1800" spc="-195" dirty="0" err="1" smtClean="0">
                <a:latin typeface="Cambria" panose="02040503050406030204" pitchFamily="18" charset="0"/>
                <a:ea typeface="Times New Roman" panose="02020603050405020304" pitchFamily="18" charset="0"/>
              </a:rPr>
              <a:t>зовнішній</a:t>
            </a:r>
            <a:r>
              <a:rPr lang="uk-UA" sz="1800" spc="-19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</a:p>
          <a:p>
            <a:pPr marL="687388" indent="477838">
              <a:lnSpc>
                <a:spcPct val="86000"/>
              </a:lnSpc>
              <a:spcBef>
                <a:spcPts val="125"/>
              </a:spcBef>
              <a:spcAft>
                <a:spcPts val="0"/>
              </a:spcAft>
            </a:pPr>
            <a:r>
              <a:rPr lang="uk-UA" sz="1800" dirty="0">
                <a:latin typeface="Cambria" panose="02040503050406030204" pitchFamily="18" charset="0"/>
                <a:ea typeface="Times New Roman" panose="02020603050405020304" pitchFamily="18" charset="0"/>
              </a:rPr>
              <a:t>к</a:t>
            </a:r>
            <a:r>
              <a:rPr lang="uk-UA" sz="18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люч            ключ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indent="450850" algn="ctr" eaLnBrk="1" fontAlgn="auto" hangingPunct="1">
              <a:spcBef>
                <a:spcPts val="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Зв’язок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92" y="3657600"/>
            <a:ext cx="8906627" cy="164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7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3507" y="-38470"/>
            <a:ext cx="8984293" cy="6632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635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Оскільки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 будь-якій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можна поставити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у відповідність 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відношення,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визначимо умови, виконання яких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вважати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таблицю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відношенням: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9525" lvl="0" indent="450850" algn="just" eaLnBrk="1" fontAlgn="auto" hangingPunct="1">
              <a:spcBef>
                <a:spcPts val="9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унікальні,</a:t>
            </a:r>
            <a:r>
              <a:rPr kumimoji="0" lang="uk-UA" sz="2000" spc="1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10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не</a:t>
            </a:r>
            <a:r>
              <a:rPr kumimoji="0" lang="uk-UA" sz="2000" b="1" spc="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b="1" spc="9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 </a:t>
            </a:r>
            <a:r>
              <a:rPr kumimoji="0" lang="uk-UA" sz="2000" b="1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однаковими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первинними ключами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7620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імена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мають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різні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а</a:t>
            </a:r>
            <a:r>
              <a:rPr kumimoji="0" lang="uk-UA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значення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прості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тобто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неприпустима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група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значень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одному</a:t>
            </a:r>
            <a:r>
              <a:rPr kumimoji="0" lang="uk-UA" sz="20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одного</a:t>
            </a:r>
            <a:r>
              <a:rPr kumimoji="0" lang="uk-UA" sz="2000" b="1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6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усі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рядки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однієї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повинні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мати</a:t>
            </a:r>
            <a:r>
              <a:rPr kumimoji="0" lang="uk-UA" sz="2000" b="1" spc="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одну</a:t>
            </a:r>
            <a:r>
              <a:rPr kumimoji="0" lang="uk-UA" sz="2000" b="1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структуру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,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відпо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відну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 імен</a:t>
            </a:r>
            <a:r>
              <a:rPr kumimoji="0" lang="uk-UA" sz="20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типів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стовпців;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buFont typeface="Symbol"/>
              <a:buChar char=""/>
              <a:tabLst>
                <a:tab pos="372745" algn="l"/>
              </a:tabLst>
            </a:pP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порядок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розміщення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рядків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у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бути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довільний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endParaRPr kumimoji="0" lang="uk-UA" sz="200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Найбільш</a:t>
            </a:r>
            <a:r>
              <a:rPr kumimoji="0" lang="uk-UA" sz="2000" spc="4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часто</a:t>
            </a:r>
            <a:r>
              <a:rPr kumimoji="0" lang="uk-UA" sz="2000" spc="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з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відношенням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розміщується</a:t>
            </a:r>
            <a:r>
              <a:rPr kumimoji="0" lang="uk-UA" sz="2000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b="1" spc="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окремому</a:t>
            </a:r>
            <a:r>
              <a:rPr kumimoji="0" lang="uk-UA" sz="2000" b="1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файлі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125" dirty="0" smtClean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1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деяких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одна</a:t>
            </a:r>
            <a:r>
              <a:rPr kumimoji="0" lang="uk-UA" sz="2000" spc="1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окрема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таблиця</a:t>
            </a:r>
            <a:r>
              <a:rPr kumimoji="0" lang="uk-UA" sz="2000" spc="114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(відношення)</a:t>
            </a:r>
            <a:r>
              <a:rPr kumimoji="0" lang="uk-UA" sz="2000" spc="1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вважається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БД;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</a:t>
            </a:r>
            <a:r>
              <a:rPr kumimoji="0" lang="uk-UA" sz="20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інших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СУБД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вона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може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містити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кілька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таблиць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87313" marR="6985" lvl="0" indent="450850" algn="just" eaLnBrk="1" fontAlgn="auto" hangingPunct="1">
              <a:spcBef>
                <a:spcPts val="7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183515" indent="450850" algn="just"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загальному випадку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правомірне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вважати, що БД містить одну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кілька таблиць,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об’єднаних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значеннєвим змістом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 також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процедурами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 цілісності й обробки інформації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інтересах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вирішення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деякого прикладного завдання. Наприклад, коли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використовується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СУБД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Microsoft Access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у файлі БД, поряд з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зберігаються й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інші об’єкти бази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— запити, звіти, форми,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макроси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модулі.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даних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зберігається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диску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окремому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файлі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операційної</a:t>
            </a:r>
            <a:r>
              <a:rPr lang="uk-UA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000" spc="5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0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11590</TotalTime>
  <Words>2383</Words>
  <Application>Microsoft Office PowerPoint</Application>
  <PresentationFormat>Экран (4:3)</PresentationFormat>
  <Paragraphs>265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Calibri Light</vt:lpstr>
      <vt:lpstr>Cambria</vt:lpstr>
      <vt:lpstr>Lucida Sans Unicode</vt:lpstr>
      <vt:lpstr>Symbol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стислі відповіді на вказані Контрольні запитання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824</cp:revision>
  <dcterms:created xsi:type="dcterms:W3CDTF">2007-10-17T13:38:43Z</dcterms:created>
  <dcterms:modified xsi:type="dcterms:W3CDTF">2023-11-01T12:31:55Z</dcterms:modified>
</cp:coreProperties>
</file>