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9" r:id="rId5"/>
    <p:sldId id="261" r:id="rId6"/>
    <p:sldId id="262" r:id="rId7"/>
    <p:sldId id="263" r:id="rId8"/>
    <p:sldId id="257"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2" autoAdjust="0"/>
    <p:restoredTop sz="94660"/>
  </p:normalViewPr>
  <p:slideViewPr>
    <p:cSldViewPr snapToGrid="0">
      <p:cViewPr varScale="1">
        <p:scale>
          <a:sx n="92" d="100"/>
          <a:sy n="92" d="100"/>
        </p:scale>
        <p:origin x="106" y="12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7403A95-39B2-4C89-9C3F-F9C1DB6EBF82}"/>
              </a:ext>
            </a:extLst>
          </p:cNvPr>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a:extLst>
              <a:ext uri="{FF2B5EF4-FFF2-40B4-BE49-F238E27FC236}">
                <a16:creationId xmlns:a16="http://schemas.microsoft.com/office/drawing/2014/main" id="{C111BF36-F8E9-485A-9795-858C1999C3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a:extLst>
              <a:ext uri="{FF2B5EF4-FFF2-40B4-BE49-F238E27FC236}">
                <a16:creationId xmlns:a16="http://schemas.microsoft.com/office/drawing/2014/main" id="{A1531CD4-D83B-4605-B505-C2CBED3FC3AB}"/>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5" name="Нижний колонтитул 4">
            <a:extLst>
              <a:ext uri="{FF2B5EF4-FFF2-40B4-BE49-F238E27FC236}">
                <a16:creationId xmlns:a16="http://schemas.microsoft.com/office/drawing/2014/main" id="{FBA099A7-823F-49B6-B4C1-692D239761E7}"/>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8B780B9-A643-41F1-BBB3-0E59FC9A3788}"/>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16982279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D0185608-65CB-49BC-A747-28299617282E}"/>
              </a:ext>
            </a:extLst>
          </p:cNvPr>
          <p:cNvSpPr>
            <a:spLocks noGrp="1"/>
          </p:cNvSpPr>
          <p:nvPr>
            <p:ph type="title"/>
          </p:nvPr>
        </p:nvSpPr>
        <p:spPr/>
        <p:txBody>
          <a:bodyPr/>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237E87BA-5C28-413B-A48A-65717B24A272}"/>
              </a:ext>
            </a:extLst>
          </p:cNvPr>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47B0396-526C-487C-899D-83483930A1DF}"/>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5" name="Нижний колонтитул 4">
            <a:extLst>
              <a:ext uri="{FF2B5EF4-FFF2-40B4-BE49-F238E27FC236}">
                <a16:creationId xmlns:a16="http://schemas.microsoft.com/office/drawing/2014/main" id="{1B95A880-B33F-4C09-A4B7-7D157CBBE1F9}"/>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36A79FA0-C02A-413F-939E-08EADA18325D}"/>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37983815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a:extLst>
              <a:ext uri="{FF2B5EF4-FFF2-40B4-BE49-F238E27FC236}">
                <a16:creationId xmlns:a16="http://schemas.microsoft.com/office/drawing/2014/main" id="{5189FEFC-8BF3-48F1-839C-98B5E2726159}"/>
              </a:ext>
            </a:extLst>
          </p:cNvPr>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a:extLst>
              <a:ext uri="{FF2B5EF4-FFF2-40B4-BE49-F238E27FC236}">
                <a16:creationId xmlns:a16="http://schemas.microsoft.com/office/drawing/2014/main" id="{258ABDBF-81D5-4167-A223-811378F2A0E9}"/>
              </a:ext>
            </a:extLst>
          </p:cNvPr>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10DF8FEB-BDB9-45CF-98BD-B746A577CEE7}"/>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5" name="Нижний колонтитул 4">
            <a:extLst>
              <a:ext uri="{FF2B5EF4-FFF2-40B4-BE49-F238E27FC236}">
                <a16:creationId xmlns:a16="http://schemas.microsoft.com/office/drawing/2014/main" id="{A8D156A7-BD36-487F-9609-FD2DB1549435}"/>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B092F244-5DEE-4A92-8EEE-FC729BE0DF6F}"/>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28213100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6B5849B-18BA-41F9-9391-DDBC00844EB1}"/>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14A7DB00-B256-46ED-929C-57AE99B2CD5B}"/>
              </a:ext>
            </a:extLst>
          </p:cNvPr>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4795AAF4-B920-4A9A-981F-D3EC2C355A17}"/>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5" name="Нижний колонтитул 4">
            <a:extLst>
              <a:ext uri="{FF2B5EF4-FFF2-40B4-BE49-F238E27FC236}">
                <a16:creationId xmlns:a16="http://schemas.microsoft.com/office/drawing/2014/main" id="{7ADC4BD7-2F41-441C-A9EC-0E87D7832971}"/>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AABD8929-C165-4CBF-8773-8F3A41B0AC13}"/>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22815116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A3B3C9C-5C81-476B-BD2A-A3CD3ABD6FF0}"/>
              </a:ext>
            </a:extLst>
          </p:cNvPr>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a:extLst>
              <a:ext uri="{FF2B5EF4-FFF2-40B4-BE49-F238E27FC236}">
                <a16:creationId xmlns:a16="http://schemas.microsoft.com/office/drawing/2014/main" id="{DDA6C390-33FE-4B3B-93C7-1E74FB731D9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a:extLst>
              <a:ext uri="{FF2B5EF4-FFF2-40B4-BE49-F238E27FC236}">
                <a16:creationId xmlns:a16="http://schemas.microsoft.com/office/drawing/2014/main" id="{C217C956-6A00-45DD-8365-39D997E6B173}"/>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5" name="Нижний колонтитул 4">
            <a:extLst>
              <a:ext uri="{FF2B5EF4-FFF2-40B4-BE49-F238E27FC236}">
                <a16:creationId xmlns:a16="http://schemas.microsoft.com/office/drawing/2014/main" id="{01CEBD9E-408F-4ED7-9D08-452387B54B6F}"/>
              </a:ext>
            </a:extLst>
          </p:cNvPr>
          <p:cNvSpPr>
            <a:spLocks noGrp="1"/>
          </p:cNvSpPr>
          <p:nvPr>
            <p:ph type="ftr" sz="quarter" idx="11"/>
          </p:nvPr>
        </p:nvSpPr>
        <p:spPr/>
        <p:txBody>
          <a:bodyPr/>
          <a:lstStyle/>
          <a:p>
            <a:endParaRPr lang="uk-UA"/>
          </a:p>
        </p:txBody>
      </p:sp>
      <p:sp>
        <p:nvSpPr>
          <p:cNvPr id="6" name="Номер слайда 5">
            <a:extLst>
              <a:ext uri="{FF2B5EF4-FFF2-40B4-BE49-F238E27FC236}">
                <a16:creationId xmlns:a16="http://schemas.microsoft.com/office/drawing/2014/main" id="{4188E8D1-CED9-4489-B52B-EE5E2950D7C4}"/>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9843998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B32BB6A0-ABFE-4CC7-87F7-DD6CAB313324}"/>
              </a:ext>
            </a:extLst>
          </p:cNvPr>
          <p:cNvSpPr>
            <a:spLocks noGrp="1"/>
          </p:cNvSpPr>
          <p:nvPr>
            <p:ph type="title"/>
          </p:nvPr>
        </p:nvSpPr>
        <p:spPr/>
        <p:txBody>
          <a:bodyPr/>
          <a:lstStyle/>
          <a:p>
            <a:r>
              <a:rPr lang="ru-RU"/>
              <a:t>Образец заголовка</a:t>
            </a:r>
            <a:endParaRPr lang="uk-UA"/>
          </a:p>
        </p:txBody>
      </p:sp>
      <p:sp>
        <p:nvSpPr>
          <p:cNvPr id="3" name="Объект 2">
            <a:extLst>
              <a:ext uri="{FF2B5EF4-FFF2-40B4-BE49-F238E27FC236}">
                <a16:creationId xmlns:a16="http://schemas.microsoft.com/office/drawing/2014/main" id="{7BE343DC-895F-46E6-BAE9-50180495DEA1}"/>
              </a:ext>
            </a:extLst>
          </p:cNvPr>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a:extLst>
              <a:ext uri="{FF2B5EF4-FFF2-40B4-BE49-F238E27FC236}">
                <a16:creationId xmlns:a16="http://schemas.microsoft.com/office/drawing/2014/main" id="{25993098-7C35-4432-ABB6-E78159CCFC4F}"/>
              </a:ext>
            </a:extLst>
          </p:cNvPr>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a:extLst>
              <a:ext uri="{FF2B5EF4-FFF2-40B4-BE49-F238E27FC236}">
                <a16:creationId xmlns:a16="http://schemas.microsoft.com/office/drawing/2014/main" id="{D5235341-2A12-405B-A449-AB0946629B2A}"/>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6" name="Нижний колонтитул 5">
            <a:extLst>
              <a:ext uri="{FF2B5EF4-FFF2-40B4-BE49-F238E27FC236}">
                <a16:creationId xmlns:a16="http://schemas.microsoft.com/office/drawing/2014/main" id="{0227561A-0CA2-4590-B08F-6112939E2016}"/>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88EF0E9A-4BE3-4CD7-9E2C-45BFB0EC320C}"/>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4139694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2DABD40-4BFB-4A42-AF0C-B16FEF1A4FF3}"/>
              </a:ext>
            </a:extLst>
          </p:cNvPr>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a:extLst>
              <a:ext uri="{FF2B5EF4-FFF2-40B4-BE49-F238E27FC236}">
                <a16:creationId xmlns:a16="http://schemas.microsoft.com/office/drawing/2014/main" id="{45349794-9892-4A9A-9A87-F3FFF18C5C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a:extLst>
              <a:ext uri="{FF2B5EF4-FFF2-40B4-BE49-F238E27FC236}">
                <a16:creationId xmlns:a16="http://schemas.microsoft.com/office/drawing/2014/main" id="{1D5EAAAC-927F-4F12-9CDB-D3D6A6188AE1}"/>
              </a:ext>
            </a:extLst>
          </p:cNvPr>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a:extLst>
              <a:ext uri="{FF2B5EF4-FFF2-40B4-BE49-F238E27FC236}">
                <a16:creationId xmlns:a16="http://schemas.microsoft.com/office/drawing/2014/main" id="{22DCAD5E-955E-4C59-B82C-78361803BAC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a:extLst>
              <a:ext uri="{FF2B5EF4-FFF2-40B4-BE49-F238E27FC236}">
                <a16:creationId xmlns:a16="http://schemas.microsoft.com/office/drawing/2014/main" id="{84D52690-206A-49E2-B939-51719AA17EA6}"/>
              </a:ext>
            </a:extLst>
          </p:cNvPr>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a:extLst>
              <a:ext uri="{FF2B5EF4-FFF2-40B4-BE49-F238E27FC236}">
                <a16:creationId xmlns:a16="http://schemas.microsoft.com/office/drawing/2014/main" id="{3144C68A-AC49-4DB5-9944-D693A4F4103E}"/>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8" name="Нижний колонтитул 7">
            <a:extLst>
              <a:ext uri="{FF2B5EF4-FFF2-40B4-BE49-F238E27FC236}">
                <a16:creationId xmlns:a16="http://schemas.microsoft.com/office/drawing/2014/main" id="{77022787-1B12-4817-8D67-33A75BD43052}"/>
              </a:ext>
            </a:extLst>
          </p:cNvPr>
          <p:cNvSpPr>
            <a:spLocks noGrp="1"/>
          </p:cNvSpPr>
          <p:nvPr>
            <p:ph type="ftr" sz="quarter" idx="11"/>
          </p:nvPr>
        </p:nvSpPr>
        <p:spPr/>
        <p:txBody>
          <a:bodyPr/>
          <a:lstStyle/>
          <a:p>
            <a:endParaRPr lang="uk-UA"/>
          </a:p>
        </p:txBody>
      </p:sp>
      <p:sp>
        <p:nvSpPr>
          <p:cNvPr id="9" name="Номер слайда 8">
            <a:extLst>
              <a:ext uri="{FF2B5EF4-FFF2-40B4-BE49-F238E27FC236}">
                <a16:creationId xmlns:a16="http://schemas.microsoft.com/office/drawing/2014/main" id="{7A838302-C347-4BB6-8668-8D5AAC95B3FF}"/>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30906377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A1FB043C-44C8-442D-B2D0-E09669094D36}"/>
              </a:ext>
            </a:extLst>
          </p:cNvPr>
          <p:cNvSpPr>
            <a:spLocks noGrp="1"/>
          </p:cNvSpPr>
          <p:nvPr>
            <p:ph type="title"/>
          </p:nvPr>
        </p:nvSpPr>
        <p:spPr/>
        <p:txBody>
          <a:bodyPr/>
          <a:lstStyle/>
          <a:p>
            <a:r>
              <a:rPr lang="ru-RU"/>
              <a:t>Образец заголовка</a:t>
            </a:r>
            <a:endParaRPr lang="uk-UA"/>
          </a:p>
        </p:txBody>
      </p:sp>
      <p:sp>
        <p:nvSpPr>
          <p:cNvPr id="3" name="Дата 2">
            <a:extLst>
              <a:ext uri="{FF2B5EF4-FFF2-40B4-BE49-F238E27FC236}">
                <a16:creationId xmlns:a16="http://schemas.microsoft.com/office/drawing/2014/main" id="{7DE446EE-F6AC-45EA-9F7C-26944259F9D4}"/>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4" name="Нижний колонтитул 3">
            <a:extLst>
              <a:ext uri="{FF2B5EF4-FFF2-40B4-BE49-F238E27FC236}">
                <a16:creationId xmlns:a16="http://schemas.microsoft.com/office/drawing/2014/main" id="{45C7A940-025D-4940-B4E7-671895967352}"/>
              </a:ext>
            </a:extLst>
          </p:cNvPr>
          <p:cNvSpPr>
            <a:spLocks noGrp="1"/>
          </p:cNvSpPr>
          <p:nvPr>
            <p:ph type="ftr" sz="quarter" idx="11"/>
          </p:nvPr>
        </p:nvSpPr>
        <p:spPr/>
        <p:txBody>
          <a:bodyPr/>
          <a:lstStyle/>
          <a:p>
            <a:endParaRPr lang="uk-UA"/>
          </a:p>
        </p:txBody>
      </p:sp>
      <p:sp>
        <p:nvSpPr>
          <p:cNvPr id="5" name="Номер слайда 4">
            <a:extLst>
              <a:ext uri="{FF2B5EF4-FFF2-40B4-BE49-F238E27FC236}">
                <a16:creationId xmlns:a16="http://schemas.microsoft.com/office/drawing/2014/main" id="{B4F4B710-D8D0-4770-B937-9B288769A13E}"/>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4026948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a:extLst>
              <a:ext uri="{FF2B5EF4-FFF2-40B4-BE49-F238E27FC236}">
                <a16:creationId xmlns:a16="http://schemas.microsoft.com/office/drawing/2014/main" id="{BCDA77C0-0EE4-443D-8DC3-7654E3F51DD7}"/>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3" name="Нижний колонтитул 2">
            <a:extLst>
              <a:ext uri="{FF2B5EF4-FFF2-40B4-BE49-F238E27FC236}">
                <a16:creationId xmlns:a16="http://schemas.microsoft.com/office/drawing/2014/main" id="{01A72C23-1902-4BE8-8029-3F34501C1A47}"/>
              </a:ext>
            </a:extLst>
          </p:cNvPr>
          <p:cNvSpPr>
            <a:spLocks noGrp="1"/>
          </p:cNvSpPr>
          <p:nvPr>
            <p:ph type="ftr" sz="quarter" idx="11"/>
          </p:nvPr>
        </p:nvSpPr>
        <p:spPr/>
        <p:txBody>
          <a:bodyPr/>
          <a:lstStyle/>
          <a:p>
            <a:endParaRPr lang="uk-UA"/>
          </a:p>
        </p:txBody>
      </p:sp>
      <p:sp>
        <p:nvSpPr>
          <p:cNvPr id="4" name="Номер слайда 3">
            <a:extLst>
              <a:ext uri="{FF2B5EF4-FFF2-40B4-BE49-F238E27FC236}">
                <a16:creationId xmlns:a16="http://schemas.microsoft.com/office/drawing/2014/main" id="{3F1F88E2-CCFC-45EF-8679-C394DFE32AC6}"/>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15722241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E183F44E-27F8-47E3-8371-37226AE08451}"/>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a:extLst>
              <a:ext uri="{FF2B5EF4-FFF2-40B4-BE49-F238E27FC236}">
                <a16:creationId xmlns:a16="http://schemas.microsoft.com/office/drawing/2014/main" id="{F1F00281-6729-417A-B2D6-843BD3C92C3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a:extLst>
              <a:ext uri="{FF2B5EF4-FFF2-40B4-BE49-F238E27FC236}">
                <a16:creationId xmlns:a16="http://schemas.microsoft.com/office/drawing/2014/main" id="{E1AEF071-C9E5-44C6-B86E-437EEBB058B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5F066F68-774D-448C-94CC-1EDC09374C84}"/>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6" name="Нижний колонтитул 5">
            <a:extLst>
              <a:ext uri="{FF2B5EF4-FFF2-40B4-BE49-F238E27FC236}">
                <a16:creationId xmlns:a16="http://schemas.microsoft.com/office/drawing/2014/main" id="{8CF5F63A-6286-406F-A707-74B4BF4F2360}"/>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9AA5DCE3-E51D-46FF-B6FE-B56ECCE6340F}"/>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16232976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680DB00D-5BBE-4E05-97E5-001A01316BF0}"/>
              </a:ext>
            </a:extLst>
          </p:cNvPr>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a:extLst>
              <a:ext uri="{FF2B5EF4-FFF2-40B4-BE49-F238E27FC236}">
                <a16:creationId xmlns:a16="http://schemas.microsoft.com/office/drawing/2014/main" id="{2D4C9825-38F6-497D-9673-2DAC6F5ED29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a:extLst>
              <a:ext uri="{FF2B5EF4-FFF2-40B4-BE49-F238E27FC236}">
                <a16:creationId xmlns:a16="http://schemas.microsoft.com/office/drawing/2014/main" id="{F6AB5F4A-2E99-4A71-B822-7AE3C39F123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a:extLst>
              <a:ext uri="{FF2B5EF4-FFF2-40B4-BE49-F238E27FC236}">
                <a16:creationId xmlns:a16="http://schemas.microsoft.com/office/drawing/2014/main" id="{A8AE3EA1-BD05-494E-B70C-C79454C11AE0}"/>
              </a:ext>
            </a:extLst>
          </p:cNvPr>
          <p:cNvSpPr>
            <a:spLocks noGrp="1"/>
          </p:cNvSpPr>
          <p:nvPr>
            <p:ph type="dt" sz="half" idx="10"/>
          </p:nvPr>
        </p:nvSpPr>
        <p:spPr/>
        <p:txBody>
          <a:bodyPr/>
          <a:lstStyle/>
          <a:p>
            <a:fld id="{445E5C83-DCC6-4570-912F-E7C2FF13038B}" type="datetimeFigureOut">
              <a:rPr lang="uk-UA" smtClean="0"/>
              <a:t>05.11.2023</a:t>
            </a:fld>
            <a:endParaRPr lang="uk-UA"/>
          </a:p>
        </p:txBody>
      </p:sp>
      <p:sp>
        <p:nvSpPr>
          <p:cNvPr id="6" name="Нижний колонтитул 5">
            <a:extLst>
              <a:ext uri="{FF2B5EF4-FFF2-40B4-BE49-F238E27FC236}">
                <a16:creationId xmlns:a16="http://schemas.microsoft.com/office/drawing/2014/main" id="{3AA998B9-77E9-40FE-B535-FA9D7655C2B6}"/>
              </a:ext>
            </a:extLst>
          </p:cNvPr>
          <p:cNvSpPr>
            <a:spLocks noGrp="1"/>
          </p:cNvSpPr>
          <p:nvPr>
            <p:ph type="ftr" sz="quarter" idx="11"/>
          </p:nvPr>
        </p:nvSpPr>
        <p:spPr/>
        <p:txBody>
          <a:bodyPr/>
          <a:lstStyle/>
          <a:p>
            <a:endParaRPr lang="uk-UA"/>
          </a:p>
        </p:txBody>
      </p:sp>
      <p:sp>
        <p:nvSpPr>
          <p:cNvPr id="7" name="Номер слайда 6">
            <a:extLst>
              <a:ext uri="{FF2B5EF4-FFF2-40B4-BE49-F238E27FC236}">
                <a16:creationId xmlns:a16="http://schemas.microsoft.com/office/drawing/2014/main" id="{FB154855-1ED5-4D49-A995-0F2C1E03D24B}"/>
              </a:ext>
            </a:extLst>
          </p:cNvPr>
          <p:cNvSpPr>
            <a:spLocks noGrp="1"/>
          </p:cNvSpPr>
          <p:nvPr>
            <p:ph type="sldNum" sz="quarter" idx="12"/>
          </p:nvPr>
        </p:nvSpPr>
        <p:spPr/>
        <p:txBody>
          <a:bodyPr/>
          <a:lstStyle/>
          <a:p>
            <a:fld id="{78BF423E-F71A-4F47-9762-2C1330F6FD84}" type="slidenum">
              <a:rPr lang="uk-UA" smtClean="0"/>
              <a:t>‹#›</a:t>
            </a:fld>
            <a:endParaRPr lang="uk-UA"/>
          </a:p>
        </p:txBody>
      </p:sp>
    </p:spTree>
    <p:extLst>
      <p:ext uri="{BB962C8B-B14F-4D97-AF65-F5344CB8AC3E}">
        <p14:creationId xmlns:p14="http://schemas.microsoft.com/office/powerpoint/2010/main" val="813341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0DDBAEC3-3508-4D50-825C-0F199926E83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a:extLst>
              <a:ext uri="{FF2B5EF4-FFF2-40B4-BE49-F238E27FC236}">
                <a16:creationId xmlns:a16="http://schemas.microsoft.com/office/drawing/2014/main" id="{B12787FF-7AC6-47DD-8EED-581C41EE22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a:extLst>
              <a:ext uri="{FF2B5EF4-FFF2-40B4-BE49-F238E27FC236}">
                <a16:creationId xmlns:a16="http://schemas.microsoft.com/office/drawing/2014/main" id="{264B5BD4-632C-4FA3-B2EA-CDB43CFB371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5E5C83-DCC6-4570-912F-E7C2FF13038B}" type="datetimeFigureOut">
              <a:rPr lang="uk-UA" smtClean="0"/>
              <a:t>05.11.2023</a:t>
            </a:fld>
            <a:endParaRPr lang="uk-UA"/>
          </a:p>
        </p:txBody>
      </p:sp>
      <p:sp>
        <p:nvSpPr>
          <p:cNvPr id="5" name="Нижний колонтитул 4">
            <a:extLst>
              <a:ext uri="{FF2B5EF4-FFF2-40B4-BE49-F238E27FC236}">
                <a16:creationId xmlns:a16="http://schemas.microsoft.com/office/drawing/2014/main" id="{83CFD8EF-A326-4F9A-99BC-227746008E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a:extLst>
              <a:ext uri="{FF2B5EF4-FFF2-40B4-BE49-F238E27FC236}">
                <a16:creationId xmlns:a16="http://schemas.microsoft.com/office/drawing/2014/main" id="{D4029094-88B7-434C-92D5-83636FF6D04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F423E-F71A-4F47-9762-2C1330F6FD84}" type="slidenum">
              <a:rPr lang="uk-UA" smtClean="0"/>
              <a:t>‹#›</a:t>
            </a:fld>
            <a:endParaRPr lang="uk-UA"/>
          </a:p>
        </p:txBody>
      </p:sp>
    </p:spTree>
    <p:extLst>
      <p:ext uri="{BB962C8B-B14F-4D97-AF65-F5344CB8AC3E}">
        <p14:creationId xmlns:p14="http://schemas.microsoft.com/office/powerpoint/2010/main" val="6520134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hyperlink" Target="https://zakon.rada.gov.ua/laws/show/2341-14#Text" TargetMode="Externa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2341-14#Text" TargetMode="Externa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hyperlink" Target="https://zakon.rada.gov.ua/laws/show/2341-14#Text"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hyperlink" Target="https://zakon.rada.gov.ua/laws/show/2341-14#Text"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https://zakon.rada.gov.ua/laws/show/2341-14#Text" TargetMode="Externa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hyperlink" Target="https://zakon.rada.gov.ua/laws/show/2341-14#Text"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hyperlink" Target="http://zakon3.rada.gov.ua/laws/show/2341-14"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zakon3.rada.gov.ua/laws/show/2341-14"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5A1B2DA-88E5-45A7-8A6F-EA03CCDD4CED}"/>
              </a:ext>
            </a:extLst>
          </p:cNvPr>
          <p:cNvSpPr>
            <a:spLocks noGrp="1"/>
          </p:cNvSpPr>
          <p:nvPr>
            <p:ph type="ctrTitle"/>
          </p:nvPr>
        </p:nvSpPr>
        <p:spPr>
          <a:xfrm>
            <a:off x="1524000" y="1122363"/>
            <a:ext cx="9144000" cy="1787092"/>
          </a:xfrm>
          <a:solidFill>
            <a:schemeClr val="accent2">
              <a:lumMod val="60000"/>
              <a:lumOff val="40000"/>
            </a:schemeClr>
          </a:solidFill>
        </p:spPr>
        <p:txBody>
          <a:bodyPr>
            <a:normAutofit fontScale="90000"/>
          </a:bodyPr>
          <a:lstStyle/>
          <a:p>
            <a:b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b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br>
            <a:r>
              <a:rPr lang="uk-UA"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КРИМІНАЛЬНІ ПРАВОПОРУШЕННЯ ПРОТИ ЖИТТЯ ТА ЗДОРОВ’Я ОСОБИ</a:t>
            </a:r>
            <a:br>
              <a:rPr lang="ru-RU" sz="1800" dirty="0">
                <a:effectLst/>
                <a:latin typeface="Times New Roman" panose="02020603050405020304" pitchFamily="18" charset="0"/>
                <a:ea typeface="Times New Roman" panose="02020603050405020304" pitchFamily="18" charset="0"/>
                <a:cs typeface="Courier New" panose="02070309020205020404" pitchFamily="49" charset="0"/>
              </a:rPr>
            </a:br>
            <a:endParaRPr lang="uk-UA" dirty="0"/>
          </a:p>
        </p:txBody>
      </p:sp>
      <p:sp>
        <p:nvSpPr>
          <p:cNvPr id="3" name="Подзаголовок 2">
            <a:extLst>
              <a:ext uri="{FF2B5EF4-FFF2-40B4-BE49-F238E27FC236}">
                <a16:creationId xmlns:a16="http://schemas.microsoft.com/office/drawing/2014/main" id="{28A1E91D-66A4-41F9-A20C-B02D3266A855}"/>
              </a:ext>
            </a:extLst>
          </p:cNvPr>
          <p:cNvSpPr>
            <a:spLocks noGrp="1"/>
          </p:cNvSpPr>
          <p:nvPr>
            <p:ph type="subTitle" idx="1"/>
          </p:nvPr>
        </p:nvSpPr>
        <p:spPr>
          <a:xfrm>
            <a:off x="1524000" y="3084021"/>
            <a:ext cx="9144000" cy="2651615"/>
          </a:xfrm>
          <a:solidFill>
            <a:schemeClr val="accent3">
              <a:lumMod val="40000"/>
              <a:lumOff val="60000"/>
            </a:schemeClr>
          </a:solidFill>
        </p:spPr>
        <p:txBody>
          <a:bodyPr>
            <a:normAutofit/>
          </a:bodyPr>
          <a:lstStyle/>
          <a:p>
            <a:r>
              <a:rPr lang="uk-UA" sz="2200" dirty="0">
                <a:latin typeface="Times New Roman" panose="02020603050405020304" pitchFamily="18" charset="0"/>
                <a:cs typeface="Times New Roman" panose="02020603050405020304" pitchFamily="18" charset="0"/>
              </a:rPr>
              <a:t>План лекції</a:t>
            </a:r>
          </a:p>
          <a:p>
            <a:pPr indent="457200" algn="just">
              <a:lnSpc>
                <a:spcPct val="120000"/>
              </a:lnSpc>
              <a:spcBef>
                <a:spcPts val="0"/>
              </a:spcBef>
            </a:pPr>
            <a:r>
              <a:rPr lang="uk-UA" sz="2000" dirty="0">
                <a:latin typeface="Times New Roman" panose="02020603050405020304" pitchFamily="18" charset="0"/>
                <a:cs typeface="Times New Roman" panose="02020603050405020304" pitchFamily="18" charset="0"/>
              </a:rPr>
              <a:t>1.	Загальна характеристика і види кримінальних правопорушень проти життя та здоров’я особи.</a:t>
            </a:r>
          </a:p>
          <a:p>
            <a:pPr indent="457200" algn="just">
              <a:lnSpc>
                <a:spcPct val="120000"/>
              </a:lnSpc>
              <a:spcBef>
                <a:spcPts val="0"/>
              </a:spcBef>
            </a:pPr>
            <a:r>
              <a:rPr lang="uk-UA" sz="2000" dirty="0">
                <a:latin typeface="Times New Roman" panose="02020603050405020304" pitchFamily="18" charset="0"/>
                <a:cs typeface="Times New Roman" panose="02020603050405020304" pitchFamily="18" charset="0"/>
              </a:rPr>
              <a:t>2.	Кримінальні правопорушення проти життя особи.</a:t>
            </a:r>
          </a:p>
          <a:p>
            <a:pPr indent="457200" algn="just">
              <a:lnSpc>
                <a:spcPct val="120000"/>
              </a:lnSpc>
              <a:spcBef>
                <a:spcPts val="0"/>
              </a:spcBef>
            </a:pPr>
            <a:r>
              <a:rPr lang="uk-UA" sz="2000" dirty="0">
                <a:latin typeface="Times New Roman" panose="02020603050405020304" pitchFamily="18" charset="0"/>
                <a:cs typeface="Times New Roman" panose="02020603050405020304" pitchFamily="18" charset="0"/>
              </a:rPr>
              <a:t>3.	Кримінальні правопорушення проти здоров’я особи.</a:t>
            </a:r>
          </a:p>
          <a:p>
            <a:pPr indent="457200" algn="just">
              <a:lnSpc>
                <a:spcPct val="120000"/>
              </a:lnSpc>
              <a:spcBef>
                <a:spcPts val="0"/>
              </a:spcBef>
            </a:pPr>
            <a:r>
              <a:rPr lang="uk-UA" sz="2000" dirty="0">
                <a:latin typeface="Times New Roman" panose="02020603050405020304" pitchFamily="18" charset="0"/>
                <a:cs typeface="Times New Roman" panose="02020603050405020304" pitchFamily="18" charset="0"/>
              </a:rPr>
              <a:t>4.	Кримінальні правопорушення, що ставлять у небезпеку життя та здоров’я особи.</a:t>
            </a:r>
          </a:p>
          <a:p>
            <a:pPr indent="457200" algn="just">
              <a:lnSpc>
                <a:spcPct val="120000"/>
              </a:lnSpc>
              <a:spcBef>
                <a:spcPts val="0"/>
              </a:spcBef>
            </a:pPr>
            <a:endParaRPr lang="ru-RU" dirty="0"/>
          </a:p>
          <a:p>
            <a:endParaRPr lang="uk-UA" dirty="0"/>
          </a:p>
        </p:txBody>
      </p:sp>
    </p:spTree>
    <p:extLst>
      <p:ext uri="{BB962C8B-B14F-4D97-AF65-F5344CB8AC3E}">
        <p14:creationId xmlns:p14="http://schemas.microsoft.com/office/powerpoint/2010/main" val="22906085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2BEAE8E-D4F9-4D66-BB1F-093A9CCF3082}"/>
              </a:ext>
            </a:extLst>
          </p:cNvPr>
          <p:cNvSpPr txBox="1"/>
          <p:nvPr/>
        </p:nvSpPr>
        <p:spPr>
          <a:xfrm>
            <a:off x="1762298" y="706411"/>
            <a:ext cx="8395855" cy="2031325"/>
          </a:xfrm>
          <a:prstGeom prst="rect">
            <a:avLst/>
          </a:prstGeom>
          <a:solidFill>
            <a:schemeClr val="accent2">
              <a:lumMod val="60000"/>
              <a:lumOff val="40000"/>
            </a:schemeClr>
          </a:solidFill>
        </p:spPr>
        <p:txBody>
          <a:bodyPr wrap="square">
            <a:spAutoFit/>
          </a:bodyPr>
          <a:lstStyle/>
          <a:p>
            <a:r>
              <a:rPr lang="uk-UA" b="1" dirty="0"/>
              <a:t>Суб'єктом злочину </a:t>
            </a:r>
            <a:r>
              <a:rPr lang="uk-UA" dirty="0"/>
              <a:t>є осудна особа, яка на момент вчинення злочину досягла 14-річного віку.</a:t>
            </a:r>
          </a:p>
          <a:p>
            <a:endParaRPr lang="uk-UA" b="1" dirty="0"/>
          </a:p>
          <a:p>
            <a:r>
              <a:rPr lang="uk-UA" b="1" dirty="0"/>
              <a:t>Суб'єктивна сторона злочину </a:t>
            </a:r>
            <a:r>
              <a:rPr lang="uk-UA" dirty="0"/>
              <a:t>умисного вбивства характеризується виною у формі умислу. </a:t>
            </a:r>
          </a:p>
          <a:p>
            <a:r>
              <a:rPr lang="uk-UA" dirty="0"/>
              <a:t>Мотив і мета злочину підлягають з'ясуванню, оскільки у ряді випадків вони є кваліфікуючими ознаками цього злочину.</a:t>
            </a:r>
          </a:p>
        </p:txBody>
      </p:sp>
      <p:sp>
        <p:nvSpPr>
          <p:cNvPr id="5" name="TextBox 4">
            <a:extLst>
              <a:ext uri="{FF2B5EF4-FFF2-40B4-BE49-F238E27FC236}">
                <a16:creationId xmlns:a16="http://schemas.microsoft.com/office/drawing/2014/main" id="{ECA82657-9335-4C7B-8ADA-CA3E943D309F}"/>
              </a:ext>
            </a:extLst>
          </p:cNvPr>
          <p:cNvSpPr txBox="1"/>
          <p:nvPr/>
        </p:nvSpPr>
        <p:spPr>
          <a:xfrm>
            <a:off x="1762298" y="3679689"/>
            <a:ext cx="8395855" cy="1754326"/>
          </a:xfrm>
          <a:prstGeom prst="rect">
            <a:avLst/>
          </a:prstGeom>
          <a:solidFill>
            <a:schemeClr val="accent2">
              <a:lumMod val="75000"/>
            </a:schemeClr>
          </a:solidFill>
        </p:spPr>
        <p:txBody>
          <a:bodyPr wrap="square">
            <a:spAutoFit/>
          </a:bodyPr>
          <a:lstStyle/>
          <a:p>
            <a:r>
              <a:rPr lang="uk-UA" b="1" dirty="0"/>
              <a:t>Кваліфікуючі ознаки</a:t>
            </a:r>
          </a:p>
          <a:p>
            <a:r>
              <a:rPr lang="uk-UA" dirty="0"/>
              <a:t>Умисне вбивство за обтяжуючих обставин (кваліфіковане вбивство) - ч. 2 ст. 115 КК України. Воно має місце в тих випадках, коли встановлено хоча б одну з ознак, передбачених у пунктах 1-14 ч. 2 ст. 115 КК. Якщо в діях винної особи таких ознак вбачається декілька, то всі вони мають отримувати самостійну правову оцінку за відповідним пунктом ч. 2 ст. 115 КК України.</a:t>
            </a:r>
          </a:p>
        </p:txBody>
      </p:sp>
    </p:spTree>
    <p:extLst>
      <p:ext uri="{BB962C8B-B14F-4D97-AF65-F5344CB8AC3E}">
        <p14:creationId xmlns:p14="http://schemas.microsoft.com/office/powerpoint/2010/main" val="19905609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E4E0B47C-4969-4A72-9C06-BA28C7518336}"/>
              </a:ext>
            </a:extLst>
          </p:cNvPr>
          <p:cNvGraphicFramePr>
            <a:graphicFrameLocks noGrp="1"/>
          </p:cNvGraphicFramePr>
          <p:nvPr>
            <p:extLst>
              <p:ext uri="{D42A27DB-BD31-4B8C-83A1-F6EECF244321}">
                <p14:modId xmlns:p14="http://schemas.microsoft.com/office/powerpoint/2010/main" val="3693105226"/>
              </p:ext>
            </p:extLst>
          </p:nvPr>
        </p:nvGraphicFramePr>
        <p:xfrm>
          <a:off x="1970116" y="936163"/>
          <a:ext cx="8661861" cy="4472862"/>
        </p:xfrm>
        <a:graphic>
          <a:graphicData uri="http://schemas.openxmlformats.org/drawingml/2006/table">
            <a:tbl>
              <a:tblPr firstRow="1" firstCol="1" bandRow="1"/>
              <a:tblGrid>
                <a:gridCol w="1936866">
                  <a:extLst>
                    <a:ext uri="{9D8B030D-6E8A-4147-A177-3AD203B41FA5}">
                      <a16:colId xmlns:a16="http://schemas.microsoft.com/office/drawing/2014/main" val="1742190531"/>
                    </a:ext>
                  </a:extLst>
                </a:gridCol>
                <a:gridCol w="2477193">
                  <a:extLst>
                    <a:ext uri="{9D8B030D-6E8A-4147-A177-3AD203B41FA5}">
                      <a16:colId xmlns:a16="http://schemas.microsoft.com/office/drawing/2014/main" val="630613893"/>
                    </a:ext>
                  </a:extLst>
                </a:gridCol>
                <a:gridCol w="4247802">
                  <a:extLst>
                    <a:ext uri="{9D8B030D-6E8A-4147-A177-3AD203B41FA5}">
                      <a16:colId xmlns:a16="http://schemas.microsoft.com/office/drawing/2014/main" val="3269990272"/>
                    </a:ext>
                  </a:extLst>
                </a:gridCol>
              </a:tblGrid>
              <a:tr h="2516484">
                <a:tc>
                  <a:txBody>
                    <a:bodyPr/>
                    <a:lstStyle/>
                    <a:p>
                      <a:pPr>
                        <a:lnSpc>
                          <a:spcPct val="107000"/>
                        </a:lnSpc>
                        <a:spcAft>
                          <a:spcPts val="800"/>
                        </a:spcAft>
                      </a:pPr>
                      <a:r>
                        <a:rPr lang="uk-UA" sz="1400" b="1" i="1" dirty="0">
                          <a:solidFill>
                            <a:srgbClr val="000000"/>
                          </a:solidFill>
                          <a:effectLst/>
                          <a:latin typeface="Times New Roman" panose="02020603050405020304" pitchFamily="18" charset="0"/>
                          <a:ea typeface="Calibri" panose="020F0502020204030204" pitchFamily="34" charset="0"/>
                        </a:rPr>
                        <a:t>п. 1 ч. 2 ст. 115 </a:t>
                      </a:r>
                      <a:r>
                        <a:rPr lang="uk-UA" sz="1400" b="1" i="1" u="sng" dirty="0">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dirty="0">
                        <a:solidFill>
                          <a:srgbClr val="000000"/>
                        </a:solidFill>
                        <a:effectLst/>
                        <a:latin typeface="Times New Roman" panose="02020603050405020304" pitchFamily="18" charset="0"/>
                        <a:ea typeface="Calibri" panose="020F0502020204030204" pitchFamily="34" charset="0"/>
                      </a:endParaRPr>
                    </a:p>
                  </a:txBody>
                  <a:tcPr marL="71102" marR="71102" marT="71102" marB="711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двох або більше осіб</a:t>
                      </a:r>
                      <a:endParaRPr lang="ru-RU" sz="1400" dirty="0">
                        <a:solidFill>
                          <a:srgbClr val="000000"/>
                        </a:solidFill>
                        <a:effectLst/>
                        <a:latin typeface="Times New Roman" panose="02020603050405020304" pitchFamily="18" charset="0"/>
                        <a:ea typeface="Calibri" panose="020F0502020204030204" pitchFamily="34" charset="0"/>
                      </a:endParaRPr>
                    </a:p>
                  </a:txBody>
                  <a:tcPr marL="71102" marR="71102" marT="71102" marB="711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передбачає, що позбавлення їх життя охоплювалося єдиним умислом винного. Для такої кваліфікації не має значення, яким мотивом керувався винний і чи був він однаковим при позбавленні життя кожного з потерпілих. Якщо ці мотиви передбачені як кваліфікуючі ознаки, дії винного додатково кваліфікуються і за відповідними пунктами ч. 2 ст. 115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Наявність розриву в часі при реалізації єдиного умислу на вбивство двох або більше осіб значення для кваліфікації злочину за п. 1 ч. 2 ст. 115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не має.</a:t>
                      </a:r>
                      <a:endParaRPr lang="ru-RU" sz="1400" dirty="0">
                        <a:solidFill>
                          <a:srgbClr val="000000"/>
                        </a:solidFill>
                        <a:effectLst/>
                        <a:latin typeface="Times New Roman" panose="02020603050405020304" pitchFamily="18" charset="0"/>
                        <a:ea typeface="Calibri" panose="020F0502020204030204" pitchFamily="34" charset="0"/>
                      </a:endParaRPr>
                    </a:p>
                  </a:txBody>
                  <a:tcPr marL="71102" marR="71102" marT="71102" marB="711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2040692258"/>
                  </a:ext>
                </a:extLst>
              </a:tr>
              <a:tr h="1834854">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2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71102" marR="71102" marT="71102" marB="711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a:solidFill>
                            <a:srgbClr val="000000"/>
                          </a:solidFill>
                          <a:effectLst/>
                          <a:latin typeface="Times New Roman" panose="02020603050405020304" pitchFamily="18" charset="0"/>
                          <a:ea typeface="Calibri" panose="020F0502020204030204" pitchFamily="34" charset="0"/>
                        </a:rPr>
                        <a:t>Умисне вбивство малолітньої дитини або жінки, яка завідомо для винного перебувала у стані вагітності</a:t>
                      </a:r>
                      <a:endParaRPr lang="ru-RU" sz="1400">
                        <a:solidFill>
                          <a:srgbClr val="000000"/>
                        </a:solidFill>
                        <a:effectLst/>
                        <a:latin typeface="Times New Roman" panose="02020603050405020304" pitchFamily="18" charset="0"/>
                        <a:ea typeface="Calibri" panose="020F0502020204030204" pitchFamily="34" charset="0"/>
                      </a:endParaRPr>
                    </a:p>
                  </a:txBody>
                  <a:tcPr marL="71102" marR="71102" marT="71102" marB="711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має місце тоді, коли винний умисно позбавляє життя особу, якій не виповнилося 14 років (ця кваліфікуюча ознака наявна тоді, коли винний достовірно знав, що потерпілий є малолітнім, або припускав це, або за обставинами справи повинен був і міг це усвідомлювати), або жінку, яка завідомо для винного справді перебувала у стані вагітності.</a:t>
                      </a:r>
                      <a:endParaRPr lang="ru-RU" sz="1400" dirty="0">
                        <a:solidFill>
                          <a:srgbClr val="000000"/>
                        </a:solidFill>
                        <a:effectLst/>
                        <a:latin typeface="Times New Roman" panose="02020603050405020304" pitchFamily="18" charset="0"/>
                        <a:ea typeface="Calibri" panose="020F0502020204030204" pitchFamily="34" charset="0"/>
                      </a:endParaRPr>
                    </a:p>
                  </a:txBody>
                  <a:tcPr marL="71102" marR="71102" marT="71102" marB="7110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2332560933"/>
                  </a:ext>
                </a:extLst>
              </a:tr>
            </a:tbl>
          </a:graphicData>
        </a:graphic>
      </p:graphicFrame>
    </p:spTree>
    <p:extLst>
      <p:ext uri="{BB962C8B-B14F-4D97-AF65-F5344CB8AC3E}">
        <p14:creationId xmlns:p14="http://schemas.microsoft.com/office/powerpoint/2010/main" val="96278901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D9A9A79A-726A-45E9-A18D-67198F43B6C7}"/>
              </a:ext>
            </a:extLst>
          </p:cNvPr>
          <p:cNvGraphicFramePr>
            <a:graphicFrameLocks noGrp="1"/>
          </p:cNvGraphicFramePr>
          <p:nvPr>
            <p:extLst>
              <p:ext uri="{D42A27DB-BD31-4B8C-83A1-F6EECF244321}">
                <p14:modId xmlns:p14="http://schemas.microsoft.com/office/powerpoint/2010/main" val="885869809"/>
              </p:ext>
            </p:extLst>
          </p:nvPr>
        </p:nvGraphicFramePr>
        <p:xfrm>
          <a:off x="1679171" y="482138"/>
          <a:ext cx="9144000" cy="6336217"/>
        </p:xfrm>
        <a:graphic>
          <a:graphicData uri="http://schemas.openxmlformats.org/drawingml/2006/table">
            <a:tbl>
              <a:tblPr firstRow="1" firstCol="1" bandRow="1"/>
              <a:tblGrid>
                <a:gridCol w="1155469">
                  <a:extLst>
                    <a:ext uri="{9D8B030D-6E8A-4147-A177-3AD203B41FA5}">
                      <a16:colId xmlns:a16="http://schemas.microsoft.com/office/drawing/2014/main" val="448397904"/>
                    </a:ext>
                  </a:extLst>
                </a:gridCol>
                <a:gridCol w="1778924">
                  <a:extLst>
                    <a:ext uri="{9D8B030D-6E8A-4147-A177-3AD203B41FA5}">
                      <a16:colId xmlns:a16="http://schemas.microsoft.com/office/drawing/2014/main" val="870635236"/>
                    </a:ext>
                  </a:extLst>
                </a:gridCol>
                <a:gridCol w="6209607">
                  <a:extLst>
                    <a:ext uri="{9D8B030D-6E8A-4147-A177-3AD203B41FA5}">
                      <a16:colId xmlns:a16="http://schemas.microsoft.com/office/drawing/2014/main" val="691025707"/>
                    </a:ext>
                  </a:extLst>
                </a:gridCol>
              </a:tblGrid>
              <a:tr h="3885539">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3 ч.2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35927" marR="35927" marT="35927" marB="35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заручника або викраденої людини</a:t>
                      </a:r>
                      <a:endParaRPr lang="ru-RU" sz="1400" dirty="0">
                        <a:solidFill>
                          <a:srgbClr val="000000"/>
                        </a:solidFill>
                        <a:effectLst/>
                        <a:latin typeface="Times New Roman" panose="02020603050405020304" pitchFamily="18" charset="0"/>
                        <a:ea typeface="Calibri" panose="020F0502020204030204" pitchFamily="34" charset="0"/>
                      </a:endParaRPr>
                    </a:p>
                  </a:txBody>
                  <a:tcPr marL="35927" marR="35927" marT="35927" marB="35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має місце за умови, що потерпілий був: або заручником (тобто особою, яка була захоплена чи утримувалася з метою спонукати її родичів, державну чи іншу установи, підприємства чи організації, фізичну або службову особи до вчинення чи утримання від вчинення будь-якої дії як умови звільнення) і винна особа це усвідомлювала (при цьому відповідальність за умисне вбивство заручника має наставати незалежно від того, чи був винний причетним до вчинення злочину, передбаченого ст. 147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однак мотив такого вбивства повинен мати зв'язок із цим злочином), або викраденою людиною (тобто особою, якою протиправно заволоділи через її вилучення з природного соціального середовища та перемістили з одного місця її постійного чи тимчасового перебування до іншого, що супроводжувалося фактичним обмеженням її свободи пересування) і винна особа це усвідомлювала (при цьому відповідальність за умисне вбивство викраденої особи має наставати незалежно від того, чи був винний причетним до вчинення злочину, передбаченого ст. 146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однак мотив такого вбивства повинен мати зв'язок із цим злочином).</a:t>
                      </a:r>
                      <a:endParaRPr lang="ru-RU" sz="1400" dirty="0">
                        <a:solidFill>
                          <a:srgbClr val="000000"/>
                        </a:solidFill>
                        <a:effectLst/>
                        <a:latin typeface="Times New Roman" panose="02020603050405020304" pitchFamily="18" charset="0"/>
                        <a:ea typeface="Calibri" panose="020F0502020204030204" pitchFamily="34" charset="0"/>
                      </a:endParaRPr>
                    </a:p>
                  </a:txBody>
                  <a:tcPr marL="35927" marR="35927" marT="35927" marB="35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2179872821"/>
                  </a:ext>
                </a:extLst>
              </a:tr>
              <a:tr h="2450678">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4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35927" marR="35927" marT="35927" marB="35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a:solidFill>
                            <a:srgbClr val="000000"/>
                          </a:solidFill>
                          <a:effectLst/>
                          <a:latin typeface="Times New Roman" panose="02020603050405020304" pitchFamily="18" charset="0"/>
                          <a:ea typeface="Calibri" panose="020F0502020204030204" pitchFamily="34" charset="0"/>
                        </a:rPr>
                        <a:t>Умисне вбивство, вчинене з особливою жорстокістю</a:t>
                      </a:r>
                      <a:endParaRPr lang="ru-RU" sz="1400">
                        <a:solidFill>
                          <a:srgbClr val="000000"/>
                        </a:solidFill>
                        <a:effectLst/>
                        <a:latin typeface="Times New Roman" panose="02020603050405020304" pitchFamily="18" charset="0"/>
                        <a:ea typeface="Calibri" panose="020F0502020204030204" pitchFamily="34" charset="0"/>
                      </a:endParaRPr>
                    </a:p>
                  </a:txBody>
                  <a:tcPr marL="35927" marR="35927" marT="35927" marB="35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має місце тоді, якщо винний, позбавляючи потерпілого життя, усвідомлював, що завдає йому особливих фізичних (через заподіяння великої кількості тілесних ушкоджень, тортур, мордування, мучення, зокрема з використанням вогню, струму, кислоти, лугу, радіоактивних речовин, отрути, яка завдає нестерпного болю, тощо), психічних чи моральних (зганьбленням честі, приниженням гідності, заподіянням тяжких душевних переживань, </a:t>
                      </a:r>
                      <a:r>
                        <a:rPr lang="uk-UA" sz="1400" dirty="0" err="1">
                          <a:solidFill>
                            <a:srgbClr val="000000"/>
                          </a:solidFill>
                          <a:effectLst/>
                          <a:latin typeface="Times New Roman" panose="02020603050405020304" pitchFamily="18" charset="0"/>
                          <a:ea typeface="Calibri" panose="020F0502020204030204" pitchFamily="34" charset="0"/>
                        </a:rPr>
                        <a:t>глумлінням</a:t>
                      </a:r>
                      <a:r>
                        <a:rPr lang="uk-UA" sz="1400" dirty="0">
                          <a:solidFill>
                            <a:srgbClr val="000000"/>
                          </a:solidFill>
                          <a:effectLst/>
                          <a:latin typeface="Times New Roman" panose="02020603050405020304" pitchFamily="18" charset="0"/>
                          <a:ea typeface="Calibri" panose="020F0502020204030204" pitchFamily="34" charset="0"/>
                        </a:rPr>
                        <a:t> тощо) страждань, а також якщо воно було поєднане із </a:t>
                      </a:r>
                      <a:r>
                        <a:rPr lang="uk-UA" sz="1400" dirty="0" err="1">
                          <a:solidFill>
                            <a:srgbClr val="000000"/>
                          </a:solidFill>
                          <a:effectLst/>
                          <a:latin typeface="Times New Roman" panose="02020603050405020304" pitchFamily="18" charset="0"/>
                          <a:ea typeface="Calibri" panose="020F0502020204030204" pitchFamily="34" charset="0"/>
                        </a:rPr>
                        <a:t>глумлінням</a:t>
                      </a:r>
                      <a:r>
                        <a:rPr lang="uk-UA" sz="1400" dirty="0">
                          <a:solidFill>
                            <a:srgbClr val="000000"/>
                          </a:solidFill>
                          <a:effectLst/>
                          <a:latin typeface="Times New Roman" panose="02020603050405020304" pitchFamily="18" charset="0"/>
                          <a:ea typeface="Calibri" panose="020F0502020204030204" pitchFamily="34" charset="0"/>
                        </a:rPr>
                        <a:t> над трупом або вчинювалося в присутності близьких потерпілому осіб і винний усвідомлював, що такими діями завдає останнім особливих психічних чи моральних страждань.</a:t>
                      </a:r>
                      <a:endParaRPr lang="ru-RU" sz="1400" dirty="0">
                        <a:solidFill>
                          <a:srgbClr val="000000"/>
                        </a:solidFill>
                        <a:effectLst/>
                        <a:latin typeface="Times New Roman" panose="02020603050405020304" pitchFamily="18" charset="0"/>
                        <a:ea typeface="Calibri" panose="020F0502020204030204" pitchFamily="34" charset="0"/>
                      </a:endParaRPr>
                    </a:p>
                  </a:txBody>
                  <a:tcPr marL="35927" marR="35927" marT="35927" marB="3592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386190749"/>
                  </a:ext>
                </a:extLst>
              </a:tr>
            </a:tbl>
          </a:graphicData>
        </a:graphic>
      </p:graphicFrame>
    </p:spTree>
    <p:extLst>
      <p:ext uri="{BB962C8B-B14F-4D97-AF65-F5344CB8AC3E}">
        <p14:creationId xmlns:p14="http://schemas.microsoft.com/office/powerpoint/2010/main" val="16124009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1877817E-B4B6-478A-AE3E-634701964518}"/>
              </a:ext>
            </a:extLst>
          </p:cNvPr>
          <p:cNvGraphicFramePr>
            <a:graphicFrameLocks noGrp="1"/>
          </p:cNvGraphicFramePr>
          <p:nvPr>
            <p:extLst>
              <p:ext uri="{D42A27DB-BD31-4B8C-83A1-F6EECF244321}">
                <p14:modId xmlns:p14="http://schemas.microsoft.com/office/powerpoint/2010/main" val="1312422197"/>
              </p:ext>
            </p:extLst>
          </p:nvPr>
        </p:nvGraphicFramePr>
        <p:xfrm>
          <a:off x="1637607" y="565266"/>
          <a:ext cx="8537169" cy="5860148"/>
        </p:xfrm>
        <a:graphic>
          <a:graphicData uri="http://schemas.openxmlformats.org/drawingml/2006/table">
            <a:tbl>
              <a:tblPr firstRow="1" firstCol="1" bandRow="1"/>
              <a:tblGrid>
                <a:gridCol w="1346661">
                  <a:extLst>
                    <a:ext uri="{9D8B030D-6E8A-4147-A177-3AD203B41FA5}">
                      <a16:colId xmlns:a16="http://schemas.microsoft.com/office/drawing/2014/main" val="4268022039"/>
                    </a:ext>
                  </a:extLst>
                </a:gridCol>
                <a:gridCol w="2269375">
                  <a:extLst>
                    <a:ext uri="{9D8B030D-6E8A-4147-A177-3AD203B41FA5}">
                      <a16:colId xmlns:a16="http://schemas.microsoft.com/office/drawing/2014/main" val="135909096"/>
                    </a:ext>
                  </a:extLst>
                </a:gridCol>
                <a:gridCol w="4921133">
                  <a:extLst>
                    <a:ext uri="{9D8B030D-6E8A-4147-A177-3AD203B41FA5}">
                      <a16:colId xmlns:a16="http://schemas.microsoft.com/office/drawing/2014/main" val="1459007225"/>
                    </a:ext>
                  </a:extLst>
                </a:gridCol>
              </a:tblGrid>
              <a:tr h="2353013">
                <a:tc>
                  <a:txBody>
                    <a:bodyPr/>
                    <a:lstStyle/>
                    <a:p>
                      <a:pPr>
                        <a:lnSpc>
                          <a:spcPct val="107000"/>
                        </a:lnSpc>
                        <a:spcAft>
                          <a:spcPts val="800"/>
                        </a:spcAft>
                      </a:pPr>
                      <a:r>
                        <a:rPr lang="uk-UA" sz="1400" b="1" i="1" dirty="0">
                          <a:solidFill>
                            <a:srgbClr val="000000"/>
                          </a:solidFill>
                          <a:effectLst/>
                          <a:latin typeface="Times New Roman" panose="02020603050405020304" pitchFamily="18" charset="0"/>
                          <a:ea typeface="Calibri" panose="020F0502020204030204" pitchFamily="34" charset="0"/>
                        </a:rPr>
                        <a:t>п. 5 ч. 2 ст. 115 </a:t>
                      </a:r>
                      <a:r>
                        <a:rPr lang="uk-UA" sz="1400" b="1" i="1" u="sng" dirty="0">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dirty="0">
                        <a:solidFill>
                          <a:srgbClr val="000000"/>
                        </a:solidFill>
                        <a:effectLst/>
                        <a:latin typeface="Times New Roman" panose="02020603050405020304" pitchFamily="18" charset="0"/>
                        <a:ea typeface="Calibri" panose="020F0502020204030204" pitchFamily="34" charset="0"/>
                      </a:endParaRPr>
                    </a:p>
                  </a:txBody>
                  <a:tcPr marL="45923" marR="45923" marT="45923" marB="459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вчинене способом, небезпечним для життя багатьох осіб</a:t>
                      </a:r>
                      <a:endParaRPr lang="ru-RU" sz="1400" dirty="0">
                        <a:solidFill>
                          <a:srgbClr val="000000"/>
                        </a:solidFill>
                        <a:effectLst/>
                        <a:latin typeface="Times New Roman" panose="02020603050405020304" pitchFamily="18" charset="0"/>
                        <a:ea typeface="Calibri" panose="020F0502020204030204" pitchFamily="34" charset="0"/>
                      </a:endParaRPr>
                    </a:p>
                  </a:txBody>
                  <a:tcPr marL="45923" marR="45923" marT="45923" marB="459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a:solidFill>
                            <a:srgbClr val="000000"/>
                          </a:solidFill>
                          <a:effectLst/>
                          <a:latin typeface="Times New Roman" panose="02020603050405020304" pitchFamily="18" charset="0"/>
                          <a:ea typeface="Calibri" panose="020F0502020204030204" pitchFamily="34" charset="0"/>
                        </a:rPr>
                        <a:t>передбачає, що винний, здійснюючи умисел на позбавлення життя певної особи, усвідомлював, що застосовує такий спосіб убивства, який є небезпечним для життя не тільки цієї особи, а й інших людей. При цьому небезпека для життя інших людей має бути реальною. Якщо при умисному вбивстві, вчиненому небезпечним для життя багатьох осіб способом, позбавлено життя й іншу особу (інших осіб), злочин кваліфікується за пунктами 1 і 5 ч. 2 ст. 115 </a:t>
                      </a:r>
                      <a:r>
                        <a:rPr lang="uk-UA" sz="1400" u="sng">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a:solidFill>
                            <a:srgbClr val="000000"/>
                          </a:solidFill>
                          <a:effectLst/>
                          <a:latin typeface="Times New Roman" panose="02020603050405020304" pitchFamily="18" charset="0"/>
                          <a:ea typeface="Calibri" panose="020F0502020204030204" pitchFamily="34" charset="0"/>
                        </a:rPr>
                        <a:t>, а якщо заподіяно шкоду її (їх) здоров'ю, - за п. 5 ч. 2 ст. 115 </a:t>
                      </a:r>
                      <a:r>
                        <a:rPr lang="uk-UA" sz="1400" u="sng">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a:solidFill>
                            <a:srgbClr val="000000"/>
                          </a:solidFill>
                          <a:effectLst/>
                          <a:latin typeface="Times New Roman" panose="02020603050405020304" pitchFamily="18" charset="0"/>
                          <a:ea typeface="Calibri" panose="020F0502020204030204" pitchFamily="34" charset="0"/>
                        </a:rPr>
                        <a:t> та відповідними статтями </a:t>
                      </a:r>
                      <a:r>
                        <a:rPr lang="uk-UA" sz="1400" u="sng">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a:solidFill>
                            <a:srgbClr val="000000"/>
                          </a:solidFill>
                          <a:effectLst/>
                          <a:latin typeface="Times New Roman" panose="02020603050405020304" pitchFamily="18" charset="0"/>
                          <a:ea typeface="Calibri" panose="020F0502020204030204" pitchFamily="34" charset="0"/>
                        </a:rPr>
                        <a:t>, що передбачають відповідальність за умисне заподіяння тілесних ушкоджень.</a:t>
                      </a:r>
                      <a:endParaRPr lang="ru-RU" sz="1400">
                        <a:solidFill>
                          <a:srgbClr val="000000"/>
                        </a:solidFill>
                        <a:effectLst/>
                        <a:latin typeface="Times New Roman" panose="02020603050405020304" pitchFamily="18" charset="0"/>
                        <a:ea typeface="Calibri" panose="020F0502020204030204" pitchFamily="34" charset="0"/>
                      </a:endParaRPr>
                    </a:p>
                  </a:txBody>
                  <a:tcPr marL="45923" marR="45923" marT="45923" marB="459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1917635077"/>
                  </a:ext>
                </a:extLst>
              </a:tr>
              <a:tr h="2882748">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6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45923" marR="45923" marT="45923" marB="459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У</a:t>
                      </a:r>
                      <a:r>
                        <a:rPr lang="uk-UA" sz="1400" i="1" dirty="0">
                          <a:solidFill>
                            <a:srgbClr val="000000"/>
                          </a:solidFill>
                          <a:effectLst/>
                          <a:latin typeface="Times New Roman" panose="02020603050405020304" pitchFamily="18" charset="0"/>
                          <a:ea typeface="Calibri" panose="020F0502020204030204" pitchFamily="34" charset="0"/>
                        </a:rPr>
                        <a:t>мисне вбивство з корисливих мотивів</a:t>
                      </a:r>
                      <a:endParaRPr lang="ru-RU" sz="1400" dirty="0">
                        <a:solidFill>
                          <a:srgbClr val="000000"/>
                        </a:solidFill>
                        <a:effectLst/>
                        <a:latin typeface="Times New Roman" panose="02020603050405020304" pitchFamily="18" charset="0"/>
                        <a:ea typeface="Calibri" panose="020F0502020204030204" pitchFamily="34" charset="0"/>
                      </a:endParaRPr>
                    </a:p>
                  </a:txBody>
                  <a:tcPr marL="45923" marR="45923" marT="45923" marB="459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здійснюється за умови, коли винний, позбавляючи життя потерпілого, бажав одержати у зв'язку з цим матеріальні блага для себе або інших осіб (заволодіти грошима, коштовностями, цінними паперами, майном тощо), одержати чи зберегти певні майнові права, уникнути матеріальних витрат чи обов'язків (одержати спадщину, позбутися боргу, звільнитися від платежу тощо) або досягти іншої матеріальної вигоди. При цьому не має значення, чи одержав винний ту вигоду, яку бажав одержати внаслідок убивства, а також коли виник корисливий мотив - до початку чи під час вчинення цього злочину. Як учинене з корисливих мотивів слід кваліфікувати й умисне вбивство з метою подальшого використання органів чи тканин людини в певних корисливих цілях (для трансплантації, незаконної торгівлі тощо)</a:t>
                      </a:r>
                      <a:endParaRPr lang="ru-RU" sz="1400" dirty="0">
                        <a:solidFill>
                          <a:srgbClr val="000000"/>
                        </a:solidFill>
                        <a:effectLst/>
                        <a:latin typeface="Times New Roman" panose="02020603050405020304" pitchFamily="18" charset="0"/>
                        <a:ea typeface="Calibri" panose="020F0502020204030204" pitchFamily="34" charset="0"/>
                      </a:endParaRPr>
                    </a:p>
                  </a:txBody>
                  <a:tcPr marL="45923" marR="45923" marT="45923" marB="45923">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1459516456"/>
                  </a:ext>
                </a:extLst>
              </a:tr>
            </a:tbl>
          </a:graphicData>
        </a:graphic>
      </p:graphicFrame>
    </p:spTree>
    <p:extLst>
      <p:ext uri="{BB962C8B-B14F-4D97-AF65-F5344CB8AC3E}">
        <p14:creationId xmlns:p14="http://schemas.microsoft.com/office/powerpoint/2010/main" val="39688143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F1E30283-4F0C-4B88-AB06-42EA8F851BFD}"/>
              </a:ext>
            </a:extLst>
          </p:cNvPr>
          <p:cNvGraphicFramePr>
            <a:graphicFrameLocks noGrp="1"/>
          </p:cNvGraphicFramePr>
          <p:nvPr>
            <p:extLst>
              <p:ext uri="{D42A27DB-BD31-4B8C-83A1-F6EECF244321}">
                <p14:modId xmlns:p14="http://schemas.microsoft.com/office/powerpoint/2010/main" val="775111672"/>
              </p:ext>
            </p:extLst>
          </p:nvPr>
        </p:nvGraphicFramePr>
        <p:xfrm>
          <a:off x="1695795" y="482138"/>
          <a:ext cx="8919557" cy="5825644"/>
        </p:xfrm>
        <a:graphic>
          <a:graphicData uri="http://schemas.openxmlformats.org/drawingml/2006/table">
            <a:tbl>
              <a:tblPr firstRow="1" firstCol="1" bandRow="1"/>
              <a:tblGrid>
                <a:gridCol w="1028515">
                  <a:extLst>
                    <a:ext uri="{9D8B030D-6E8A-4147-A177-3AD203B41FA5}">
                      <a16:colId xmlns:a16="http://schemas.microsoft.com/office/drawing/2014/main" val="2825668523"/>
                    </a:ext>
                  </a:extLst>
                </a:gridCol>
                <a:gridCol w="1901456">
                  <a:extLst>
                    <a:ext uri="{9D8B030D-6E8A-4147-A177-3AD203B41FA5}">
                      <a16:colId xmlns:a16="http://schemas.microsoft.com/office/drawing/2014/main" val="610410253"/>
                    </a:ext>
                  </a:extLst>
                </a:gridCol>
                <a:gridCol w="5989586">
                  <a:extLst>
                    <a:ext uri="{9D8B030D-6E8A-4147-A177-3AD203B41FA5}">
                      <a16:colId xmlns:a16="http://schemas.microsoft.com/office/drawing/2014/main" val="3827611024"/>
                    </a:ext>
                  </a:extLst>
                </a:gridCol>
              </a:tblGrid>
              <a:tr h="2689111">
                <a:tc>
                  <a:txBody>
                    <a:bodyPr/>
                    <a:lstStyle/>
                    <a:p>
                      <a:pPr>
                        <a:lnSpc>
                          <a:spcPct val="107000"/>
                        </a:lnSpc>
                        <a:spcAft>
                          <a:spcPts val="800"/>
                        </a:spcAft>
                      </a:pPr>
                      <a:r>
                        <a:rPr lang="uk-UA" sz="1400" b="1" i="1" dirty="0">
                          <a:solidFill>
                            <a:srgbClr val="000000"/>
                          </a:solidFill>
                          <a:effectLst/>
                          <a:latin typeface="Times New Roman" panose="02020603050405020304" pitchFamily="18" charset="0"/>
                          <a:ea typeface="Calibri" panose="020F0502020204030204" pitchFamily="34" charset="0"/>
                        </a:rPr>
                        <a:t>п. 7 ч. 2 ст. 115 </a:t>
                      </a:r>
                      <a:r>
                        <a:rPr lang="uk-UA" sz="1400" b="1" i="1" u="sng" dirty="0">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dirty="0">
                        <a:solidFill>
                          <a:srgbClr val="000000"/>
                        </a:solidFill>
                        <a:effectLst/>
                        <a:latin typeface="Times New Roman" panose="02020603050405020304" pitchFamily="18" charset="0"/>
                        <a:ea typeface="Calibri" panose="020F0502020204030204" pitchFamily="34" charset="0"/>
                      </a:endParaRPr>
                    </a:p>
                  </a:txBody>
                  <a:tcPr marL="41282" marR="41282" marT="41282" marB="412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з хуліганських мотивів</a:t>
                      </a:r>
                      <a:endParaRPr lang="ru-RU" sz="1400" dirty="0">
                        <a:solidFill>
                          <a:srgbClr val="000000"/>
                        </a:solidFill>
                        <a:effectLst/>
                        <a:latin typeface="Times New Roman" panose="02020603050405020304" pitchFamily="18" charset="0"/>
                        <a:ea typeface="Calibri" panose="020F0502020204030204" pitchFamily="34" charset="0"/>
                      </a:endParaRPr>
                    </a:p>
                  </a:txBody>
                  <a:tcPr marL="41282" marR="41282" marT="41282" marB="412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матиме місце лише у випадку, коли винний позбавляє іншу особу життя внаслідок явної неповаги до суспільства, нехтування загальнолюдськими правилами співжиття і нормами моралі, а так само без будь-якої причини з використанням малозначного приводу. Якщо крім убивства з хуліганських мотивів винний вчинив ще й інші хуліганські дії, що супроводжувались особливою зухвалістю чи винятковим цинізмом, вчинене кваліфікується за п. 7 ч. 2 ст. 115 і за відповідною частиною ст. 296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Не можна кваліфікувати як вчинене з хуліганських мотивів умисне вбивство під час сварки чи бійки, яку розпочав сам потерпілий, а так само з ревнощів, помсти чи інших мотивів, що виникли на ґрунті особистих стосунків, навіть якщо при цьому було порушено громадський порядок.</a:t>
                      </a:r>
                      <a:endParaRPr lang="ru-RU" sz="1400" dirty="0">
                        <a:solidFill>
                          <a:srgbClr val="000000"/>
                        </a:solidFill>
                        <a:effectLst/>
                        <a:latin typeface="Times New Roman" panose="02020603050405020304" pitchFamily="18" charset="0"/>
                        <a:ea typeface="Calibri" panose="020F0502020204030204" pitchFamily="34" charset="0"/>
                      </a:endParaRPr>
                    </a:p>
                  </a:txBody>
                  <a:tcPr marL="41282" marR="41282" marT="41282" marB="412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297108267"/>
                  </a:ext>
                </a:extLst>
              </a:tr>
              <a:tr h="3005714">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8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41282" marR="41282" marT="41282" marB="412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особи чи її близького родича у зв '</a:t>
                      </a:r>
                      <a:r>
                        <a:rPr lang="uk-UA" sz="1400" i="1" dirty="0" err="1">
                          <a:solidFill>
                            <a:srgbClr val="000000"/>
                          </a:solidFill>
                          <a:effectLst/>
                          <a:latin typeface="Times New Roman" panose="02020603050405020304" pitchFamily="18" charset="0"/>
                          <a:ea typeface="Calibri" panose="020F0502020204030204" pitchFamily="34" charset="0"/>
                        </a:rPr>
                        <a:t>язку</a:t>
                      </a:r>
                      <a:r>
                        <a:rPr lang="uk-UA" sz="1400" i="1" dirty="0">
                          <a:solidFill>
                            <a:srgbClr val="000000"/>
                          </a:solidFill>
                          <a:effectLst/>
                          <a:latin typeface="Times New Roman" panose="02020603050405020304" pitchFamily="18" charset="0"/>
                          <a:ea typeface="Calibri" panose="020F0502020204030204" pitchFamily="34" charset="0"/>
                        </a:rPr>
                        <a:t> з виконанням цією особою службового або громадського обов'язку</a:t>
                      </a:r>
                      <a:endParaRPr lang="ru-RU" sz="1400" dirty="0">
                        <a:solidFill>
                          <a:srgbClr val="000000"/>
                        </a:solidFill>
                        <a:effectLst/>
                        <a:latin typeface="Times New Roman" panose="02020603050405020304" pitchFamily="18" charset="0"/>
                        <a:ea typeface="Calibri" panose="020F0502020204030204" pitchFamily="34" charset="0"/>
                      </a:endParaRPr>
                    </a:p>
                  </a:txBody>
                  <a:tcPr marL="41282" marR="41282" marT="41282" marB="412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передбачає, що злочин вчинено з метою не допустити чи перепинити правомірну діяльність потерпілого у зв'язку з виконанням ним зазначеного обов'язку, змінити характер останньої, а так само з мотивів помсти за неї незалежно від часу, що минув з моменту виконання потерпілим своїх обов'язків до вбивства.</a:t>
                      </a:r>
                      <a:endParaRPr lang="ru-RU" sz="1400" dirty="0">
                        <a:solidFill>
                          <a:srgbClr val="000000"/>
                        </a:solidFill>
                        <a:effectLst/>
                        <a:latin typeface="Times New Roman" panose="02020603050405020304" pitchFamily="18" charset="0"/>
                        <a:ea typeface="Calibri" panose="020F0502020204030204" pitchFamily="34" charset="0"/>
                      </a:endParaRPr>
                    </a:p>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Виконання службового обов'язку - це діяльність особи, яка входить до кола її повноважень, а громадського обов'язку - здійснення спеціально покладених на особу громадських повноважень чи вчинення інших дій в інтересах суспільства або окремих громадян (наприклад, перепинення правопорушення, повідомлення органів влади про злочин або про готування до нього). Близькі родичі в розумінні п. 8 ч. 2 ст. 115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 це батьки, один із подружжя, діти, рідні брати і сестри, дід, баба, внуки (п. 11 ст. 32 КПК).</a:t>
                      </a:r>
                      <a:endParaRPr lang="ru-RU" sz="1400" dirty="0">
                        <a:solidFill>
                          <a:srgbClr val="000000"/>
                        </a:solidFill>
                        <a:effectLst/>
                        <a:latin typeface="Times New Roman" panose="02020603050405020304" pitchFamily="18" charset="0"/>
                        <a:ea typeface="Calibri" panose="020F0502020204030204" pitchFamily="34" charset="0"/>
                      </a:endParaRPr>
                    </a:p>
                  </a:txBody>
                  <a:tcPr marL="41282" marR="41282" marT="41282" marB="4128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1450782429"/>
                  </a:ext>
                </a:extLst>
              </a:tr>
            </a:tbl>
          </a:graphicData>
        </a:graphic>
      </p:graphicFrame>
    </p:spTree>
    <p:extLst>
      <p:ext uri="{BB962C8B-B14F-4D97-AF65-F5344CB8AC3E}">
        <p14:creationId xmlns:p14="http://schemas.microsoft.com/office/powerpoint/2010/main" val="10857398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A06FCFD3-19A8-40A2-9940-9EBAB9DA64D8}"/>
              </a:ext>
            </a:extLst>
          </p:cNvPr>
          <p:cNvGraphicFramePr>
            <a:graphicFrameLocks noGrp="1"/>
          </p:cNvGraphicFramePr>
          <p:nvPr>
            <p:extLst>
              <p:ext uri="{D42A27DB-BD31-4B8C-83A1-F6EECF244321}">
                <p14:modId xmlns:p14="http://schemas.microsoft.com/office/powerpoint/2010/main" val="3234037560"/>
              </p:ext>
            </p:extLst>
          </p:nvPr>
        </p:nvGraphicFramePr>
        <p:xfrm>
          <a:off x="1704109" y="931025"/>
          <a:ext cx="8736675" cy="4977504"/>
        </p:xfrm>
        <a:graphic>
          <a:graphicData uri="http://schemas.openxmlformats.org/drawingml/2006/table">
            <a:tbl>
              <a:tblPr firstRow="1" firstCol="1" bandRow="1"/>
              <a:tblGrid>
                <a:gridCol w="1105593">
                  <a:extLst>
                    <a:ext uri="{9D8B030D-6E8A-4147-A177-3AD203B41FA5}">
                      <a16:colId xmlns:a16="http://schemas.microsoft.com/office/drawing/2014/main" val="849321160"/>
                    </a:ext>
                  </a:extLst>
                </a:gridCol>
                <a:gridCol w="1837113">
                  <a:extLst>
                    <a:ext uri="{9D8B030D-6E8A-4147-A177-3AD203B41FA5}">
                      <a16:colId xmlns:a16="http://schemas.microsoft.com/office/drawing/2014/main" val="350875856"/>
                    </a:ext>
                  </a:extLst>
                </a:gridCol>
                <a:gridCol w="5793969">
                  <a:extLst>
                    <a:ext uri="{9D8B030D-6E8A-4147-A177-3AD203B41FA5}">
                      <a16:colId xmlns:a16="http://schemas.microsoft.com/office/drawing/2014/main" val="2079036143"/>
                    </a:ext>
                  </a:extLst>
                </a:gridCol>
              </a:tblGrid>
              <a:tr h="2560817">
                <a:tc>
                  <a:txBody>
                    <a:bodyPr/>
                    <a:lstStyle/>
                    <a:p>
                      <a:pPr>
                        <a:lnSpc>
                          <a:spcPct val="107000"/>
                        </a:lnSpc>
                        <a:spcAft>
                          <a:spcPts val="800"/>
                        </a:spcAft>
                      </a:pPr>
                      <a:r>
                        <a:rPr lang="uk-UA" sz="1400" b="1" i="1" dirty="0">
                          <a:solidFill>
                            <a:srgbClr val="000000"/>
                          </a:solidFill>
                          <a:effectLst/>
                          <a:latin typeface="Times New Roman" panose="02020603050405020304" pitchFamily="18" charset="0"/>
                          <a:ea typeface="Calibri" panose="020F0502020204030204" pitchFamily="34" charset="0"/>
                        </a:rPr>
                        <a:t>п. 9 ч. 2 ст. 115 </a:t>
                      </a:r>
                      <a:r>
                        <a:rPr lang="uk-UA" sz="1400" b="1" i="1" u="sng" dirty="0">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dirty="0">
                        <a:solidFill>
                          <a:srgbClr val="000000"/>
                        </a:solidFill>
                        <a:effectLst/>
                        <a:latin typeface="Times New Roman" panose="02020603050405020304" pitchFamily="18" charset="0"/>
                        <a:ea typeface="Calibri" panose="020F0502020204030204" pitchFamily="34" charset="0"/>
                      </a:endParaRPr>
                    </a:p>
                  </a:txBody>
                  <a:tcPr marL="52572" marR="52572" marT="52572" marB="525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з метою приховати інший злочин або полегшити його вчинення</a:t>
                      </a:r>
                      <a:endParaRPr lang="ru-RU" sz="1400" dirty="0">
                        <a:solidFill>
                          <a:srgbClr val="000000"/>
                        </a:solidFill>
                        <a:effectLst/>
                        <a:latin typeface="Times New Roman" panose="02020603050405020304" pitchFamily="18" charset="0"/>
                        <a:ea typeface="Calibri" panose="020F0502020204030204" pitchFamily="34" charset="0"/>
                      </a:endParaRPr>
                    </a:p>
                  </a:txBody>
                  <a:tcPr marL="52572" marR="52572" marT="52572" marB="525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кваліфікується за цією нормою, незалежно від того, чи був винний причетним до злочину, який приховується. Якщо він вчинив умисне вбивство з метою приховати раніше вчинений ним злочин, його дії кваліфікуються за тією статтею КК, якою передбачено відповідальність за приховуваний злочин, та за п. 9 ч. 2 ст. 115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Дії винного, який вчинив умисне вбивство з метою приховати злочин іншої особи, додатково кваліфікувати ще й за ст. 396 КК України не потрібно. Якщо вбивство з метою приховання злочину, вчиненого іншою особою, було заздалегідь обіцяне, відповідальність настає за п. 9 ч. 2 ст. 115 </a:t>
                      </a:r>
                      <a:r>
                        <a:rPr lang="uk-UA" sz="1400" u="sng" dirty="0">
                          <a:solidFill>
                            <a:srgbClr val="000000"/>
                          </a:solidFill>
                          <a:effectLst/>
                          <a:latin typeface="Times New Roman" panose="02020603050405020304" pitchFamily="18" charset="0"/>
                          <a:ea typeface="Calibri" panose="020F0502020204030204" pitchFamily="34" charset="0"/>
                          <a:hlinkClick r:id="rId2"/>
                        </a:rPr>
                        <a:t>КК України</a:t>
                      </a:r>
                      <a:r>
                        <a:rPr lang="uk-UA" sz="1400" dirty="0">
                          <a:solidFill>
                            <a:srgbClr val="000000"/>
                          </a:solidFill>
                          <a:effectLst/>
                          <a:latin typeface="Times New Roman" panose="02020603050405020304" pitchFamily="18" charset="0"/>
                          <a:ea typeface="Calibri" panose="020F0502020204030204" pitchFamily="34" charset="0"/>
                        </a:rPr>
                        <a:t> і за пособництво в тому злочині, який приховувався.</a:t>
                      </a:r>
                      <a:endParaRPr lang="ru-RU" sz="1400" dirty="0">
                        <a:solidFill>
                          <a:srgbClr val="000000"/>
                        </a:solidFill>
                        <a:effectLst/>
                        <a:latin typeface="Times New Roman" panose="02020603050405020304" pitchFamily="18" charset="0"/>
                        <a:ea typeface="Calibri" panose="020F0502020204030204" pitchFamily="34" charset="0"/>
                      </a:endParaRPr>
                    </a:p>
                  </a:txBody>
                  <a:tcPr marL="52572" marR="52572" marT="52572" marB="525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157269071"/>
                  </a:ext>
                </a:extLst>
              </a:tr>
              <a:tr h="2416687">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10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52572" marR="52572" marT="52572" marB="525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FF0000"/>
                          </a:solidFill>
                          <a:effectLst/>
                          <a:latin typeface="Times New Roman" panose="02020603050405020304" pitchFamily="18" charset="0"/>
                          <a:ea typeface="Calibri" panose="020F0502020204030204" pitchFamily="34" charset="0"/>
                        </a:rPr>
                        <a:t>Умисне вбивство, поєднане із зґвалтуванням або сексуальним насильством</a:t>
                      </a:r>
                      <a:endParaRPr lang="ru-RU" sz="1400" dirty="0">
                        <a:solidFill>
                          <a:srgbClr val="FF0000"/>
                        </a:solidFill>
                        <a:effectLst/>
                        <a:latin typeface="Times New Roman" panose="02020603050405020304" pitchFamily="18" charset="0"/>
                        <a:ea typeface="Calibri" panose="020F0502020204030204" pitchFamily="34" charset="0"/>
                      </a:endParaRPr>
                    </a:p>
                  </a:txBody>
                  <a:tcPr marL="52572" marR="52572" marT="52572" marB="525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має місце в процесі вчинення зазначених злочинів чи одразу ж після них. При цьому злочинні дії кваліфікуються і за ч. 4 ст. 152 чи ч. 3 ст. 153 КК України або ще й за відповідною частиною ст. 15 КК України. Умисне вбивство з метою задовольнити статеву пристрасть із трупом також тягне відповідальність за п. 10 ч. 2 ст. 115 КК України. У випадках, коли особу було умисно вбито через певний час після її зґвалтування або сексуального насильства з метою приховання злочину, дії винного кваліфікуються за сукупністю злочинів, передбачених відповідними частинами ст. 152 або ст. 153 та п. 9 ч. 2 ст. 115 КК України.</a:t>
                      </a:r>
                      <a:endParaRPr lang="ru-RU" sz="1400" dirty="0">
                        <a:solidFill>
                          <a:srgbClr val="000000"/>
                        </a:solidFill>
                        <a:effectLst/>
                        <a:latin typeface="Times New Roman" panose="02020603050405020304" pitchFamily="18" charset="0"/>
                        <a:ea typeface="Calibri" panose="020F0502020204030204" pitchFamily="34" charset="0"/>
                      </a:endParaRPr>
                    </a:p>
                  </a:txBody>
                  <a:tcPr marL="52572" marR="52572" marT="52572" marB="52572">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1201659790"/>
                  </a:ext>
                </a:extLst>
              </a:tr>
            </a:tbl>
          </a:graphicData>
        </a:graphic>
      </p:graphicFrame>
    </p:spTree>
    <p:extLst>
      <p:ext uri="{BB962C8B-B14F-4D97-AF65-F5344CB8AC3E}">
        <p14:creationId xmlns:p14="http://schemas.microsoft.com/office/powerpoint/2010/main" val="9861876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Таблица 1">
            <a:extLst>
              <a:ext uri="{FF2B5EF4-FFF2-40B4-BE49-F238E27FC236}">
                <a16:creationId xmlns:a16="http://schemas.microsoft.com/office/drawing/2014/main" id="{5F203305-2A65-49EF-A05E-BC1B21FA5CCC}"/>
              </a:ext>
            </a:extLst>
          </p:cNvPr>
          <p:cNvGraphicFramePr>
            <a:graphicFrameLocks noGrp="1"/>
          </p:cNvGraphicFramePr>
          <p:nvPr>
            <p:extLst>
              <p:ext uri="{D42A27DB-BD31-4B8C-83A1-F6EECF244321}">
                <p14:modId xmlns:p14="http://schemas.microsoft.com/office/powerpoint/2010/main" val="3228983800"/>
              </p:ext>
            </p:extLst>
          </p:nvPr>
        </p:nvGraphicFramePr>
        <p:xfrm>
          <a:off x="1637607" y="308143"/>
          <a:ext cx="9185564" cy="6241714"/>
        </p:xfrm>
        <a:graphic>
          <a:graphicData uri="http://schemas.openxmlformats.org/drawingml/2006/table">
            <a:tbl>
              <a:tblPr firstRow="1" firstCol="1" bandRow="1"/>
              <a:tblGrid>
                <a:gridCol w="764771">
                  <a:extLst>
                    <a:ext uri="{9D8B030D-6E8A-4147-A177-3AD203B41FA5}">
                      <a16:colId xmlns:a16="http://schemas.microsoft.com/office/drawing/2014/main" val="1752454054"/>
                    </a:ext>
                  </a:extLst>
                </a:gridCol>
                <a:gridCol w="1452146">
                  <a:extLst>
                    <a:ext uri="{9D8B030D-6E8A-4147-A177-3AD203B41FA5}">
                      <a16:colId xmlns:a16="http://schemas.microsoft.com/office/drawing/2014/main" val="1001916904"/>
                    </a:ext>
                  </a:extLst>
                </a:gridCol>
                <a:gridCol w="6968647">
                  <a:extLst>
                    <a:ext uri="{9D8B030D-6E8A-4147-A177-3AD203B41FA5}">
                      <a16:colId xmlns:a16="http://schemas.microsoft.com/office/drawing/2014/main" val="645949999"/>
                    </a:ext>
                  </a:extLst>
                </a:gridCol>
              </a:tblGrid>
              <a:tr h="1221969">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11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a:solidFill>
                            <a:srgbClr val="000000"/>
                          </a:solidFill>
                          <a:effectLst/>
                          <a:latin typeface="Times New Roman" panose="02020603050405020304" pitchFamily="18" charset="0"/>
                          <a:ea typeface="Calibri" panose="020F0502020204030204" pitchFamily="34" charset="0"/>
                        </a:rPr>
                        <a:t>Умисне вбивство, вчинене на замовлення</a:t>
                      </a:r>
                      <a:endParaRPr lang="ru-RU" sz="140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це умисне позбавлення життя потерпілого, здійснене особою (виконавцем) за дорученням іншої особи (замовника). Таке доручення може мати форму наказу, розпорядження, а також угоди, відповідно до якої виконавець зобов'язується позбавити потерпілого життя, а замовник - вчинити в інтересах виконавця певні дії матеріального чи нематеріального характеру або ж не вчинювати їх.</a:t>
                      </a:r>
                      <a:endParaRPr lang="ru-RU" sz="1400" dirty="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1917559136"/>
                  </a:ext>
                </a:extLst>
              </a:tr>
              <a:tr h="825460">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12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вчинене за попередньою змовою групою осіб</a:t>
                      </a:r>
                      <a:endParaRPr lang="ru-RU" sz="1400" dirty="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передбачає, що в позбавленні потерпілого життя брали участь декілька осіб (дві і більше), які заздалегідь, тобто до початку злочину, домовилися про спільне його виконання.</a:t>
                      </a:r>
                      <a:endParaRPr lang="ru-RU" sz="1400" dirty="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4279823273"/>
                  </a:ext>
                </a:extLst>
              </a:tr>
              <a:tr h="1384855">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13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i="1" dirty="0">
                          <a:solidFill>
                            <a:srgbClr val="000000"/>
                          </a:solidFill>
                          <a:effectLst/>
                          <a:latin typeface="Times New Roman" panose="02020603050405020304" pitchFamily="18" charset="0"/>
                          <a:ea typeface="Calibri" panose="020F0502020204030204" pitchFamily="34" charset="0"/>
                        </a:rPr>
                        <a:t>Умисне вбивство, вчинене особою, яка раніше вчинила умисне вбивство, </a:t>
                      </a:r>
                      <a:r>
                        <a:rPr lang="uk-UA" sz="800" i="1" dirty="0">
                          <a:solidFill>
                            <a:srgbClr val="000000"/>
                          </a:solidFill>
                          <a:effectLst/>
                          <a:latin typeface="Times New Roman" panose="02020603050405020304" pitchFamily="18" charset="0"/>
                          <a:ea typeface="Calibri" panose="020F0502020204030204" pitchFamily="34" charset="0"/>
                        </a:rPr>
                        <a:t>за винятком убивства, передбаченого статтями 116-118 цього Кодексу</a:t>
                      </a:r>
                      <a:endParaRPr lang="ru-RU" sz="800" dirty="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передбачає, що відповідальність за повторне умисне вбивство настає незалежно від того, чи була винна особа раніше засуджена за перший злочин, вчинила вона закінчене вбивство чи готування до нього або замах на нього, була вона виконавцем чи іншим співучасником злочину.</a:t>
                      </a:r>
                      <a:endParaRPr lang="ru-RU" sz="1400" dirty="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9F5E9"/>
                    </a:solidFill>
                  </a:tcPr>
                </a:tc>
                <a:extLst>
                  <a:ext uri="{0D108BD9-81ED-4DB2-BD59-A6C34878D82A}">
                    <a16:rowId xmlns:a16="http://schemas.microsoft.com/office/drawing/2014/main" val="2948930481"/>
                  </a:ext>
                </a:extLst>
              </a:tr>
              <a:tr h="1384855">
                <a:tc>
                  <a:txBody>
                    <a:bodyPr/>
                    <a:lstStyle/>
                    <a:p>
                      <a:pPr>
                        <a:lnSpc>
                          <a:spcPct val="107000"/>
                        </a:lnSpc>
                        <a:spcAft>
                          <a:spcPts val="800"/>
                        </a:spcAft>
                      </a:pPr>
                      <a:r>
                        <a:rPr lang="uk-UA" sz="1400" b="1" i="1">
                          <a:solidFill>
                            <a:srgbClr val="000000"/>
                          </a:solidFill>
                          <a:effectLst/>
                          <a:latin typeface="Times New Roman" panose="02020603050405020304" pitchFamily="18" charset="0"/>
                          <a:ea typeface="Calibri" panose="020F0502020204030204" pitchFamily="34" charset="0"/>
                        </a:rPr>
                        <a:t>п. 14 ч. 2 ст. 115 </a:t>
                      </a:r>
                      <a:r>
                        <a:rPr lang="uk-UA" sz="1400" b="1" i="1" u="sng">
                          <a:solidFill>
                            <a:srgbClr val="000000"/>
                          </a:solidFill>
                          <a:effectLst/>
                          <a:latin typeface="Times New Roman" panose="02020603050405020304" pitchFamily="18" charset="0"/>
                          <a:ea typeface="Calibri" panose="020F0502020204030204" pitchFamily="34" charset="0"/>
                          <a:hlinkClick r:id="rId2"/>
                        </a:rPr>
                        <a:t>КК України</a:t>
                      </a:r>
                      <a:endParaRPr lang="ru-RU" sz="140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9F5E9"/>
                    </a:solidFill>
                  </a:tcPr>
                </a:tc>
                <a:tc>
                  <a:txBody>
                    <a:bodyPr/>
                    <a:lstStyle/>
                    <a:p>
                      <a:pPr>
                        <a:lnSpc>
                          <a:spcPct val="107000"/>
                        </a:lnSpc>
                        <a:spcAft>
                          <a:spcPts val="800"/>
                        </a:spcAft>
                      </a:pPr>
                      <a:r>
                        <a:rPr lang="uk-UA" sz="1400" i="1">
                          <a:solidFill>
                            <a:srgbClr val="000000"/>
                          </a:solidFill>
                          <a:effectLst/>
                          <a:latin typeface="Times New Roman" panose="02020603050405020304" pitchFamily="18" charset="0"/>
                          <a:ea typeface="Calibri" panose="020F0502020204030204" pitchFamily="34" charset="0"/>
                        </a:rPr>
                        <a:t>Умисне вбивство, вчинене з мотивів расової, національної чи релігійної нетерпимості</a:t>
                      </a:r>
                      <a:endParaRPr lang="ru-RU" sz="140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9F5E9"/>
                    </a:solidFill>
                  </a:tcPr>
                </a:tc>
                <a:tc>
                  <a:txBody>
                    <a:bodyPr/>
                    <a:lstStyle/>
                    <a:p>
                      <a:pPr>
                        <a:lnSpc>
                          <a:spcPct val="107000"/>
                        </a:lnSpc>
                        <a:spcAft>
                          <a:spcPts val="800"/>
                        </a:spcAft>
                      </a:pPr>
                      <a:r>
                        <a:rPr lang="uk-UA" sz="1400" dirty="0">
                          <a:solidFill>
                            <a:srgbClr val="000000"/>
                          </a:solidFill>
                          <a:effectLst/>
                          <a:latin typeface="Times New Roman" panose="02020603050405020304" pitchFamily="18" charset="0"/>
                          <a:ea typeface="Calibri" panose="020F0502020204030204" pitchFamily="34" charset="0"/>
                        </a:rPr>
                        <a:t>має місце тоді, коли винний прагне продемонструвати людську неповноцінність потерпілого, через належність останнього до конкретної раси, нації (національності) чи етнічної групи або релігійної конфесії (віровчення) та внаслідок цього виявляє своє упереджене, ненависницьке ставлення до нього.</a:t>
                      </a:r>
                      <a:endParaRPr lang="ru-RU" sz="1400" dirty="0">
                        <a:solidFill>
                          <a:srgbClr val="000000"/>
                        </a:solidFill>
                        <a:effectLst/>
                        <a:latin typeface="Times New Roman" panose="02020603050405020304" pitchFamily="18" charset="0"/>
                        <a:ea typeface="Calibri" panose="020F0502020204030204" pitchFamily="34" charset="0"/>
                      </a:endParaRPr>
                    </a:p>
                  </a:txBody>
                  <a:tcPr marL="53290" marR="53290" marT="53290" marB="5329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solidFill>
                      <a:srgbClr val="F9F5E9"/>
                    </a:solidFill>
                  </a:tcPr>
                </a:tc>
                <a:extLst>
                  <a:ext uri="{0D108BD9-81ED-4DB2-BD59-A6C34878D82A}">
                    <a16:rowId xmlns:a16="http://schemas.microsoft.com/office/drawing/2014/main" val="1672466840"/>
                  </a:ext>
                </a:extLst>
              </a:tr>
            </a:tbl>
          </a:graphicData>
        </a:graphic>
      </p:graphicFrame>
    </p:spTree>
    <p:extLst>
      <p:ext uri="{BB962C8B-B14F-4D97-AF65-F5344CB8AC3E}">
        <p14:creationId xmlns:p14="http://schemas.microsoft.com/office/powerpoint/2010/main" val="1257631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AB8F2FC-DF13-4200-B397-633859885FE4}"/>
              </a:ext>
            </a:extLst>
          </p:cNvPr>
          <p:cNvSpPr txBox="1"/>
          <p:nvPr/>
        </p:nvSpPr>
        <p:spPr>
          <a:xfrm>
            <a:off x="1449185" y="515218"/>
            <a:ext cx="9293629" cy="1200329"/>
          </a:xfrm>
          <a:prstGeom prst="rect">
            <a:avLst/>
          </a:prstGeom>
          <a:solidFill>
            <a:schemeClr val="accent2">
              <a:lumMod val="60000"/>
              <a:lumOff val="40000"/>
            </a:schemeClr>
          </a:solidFill>
        </p:spPr>
        <p:txBody>
          <a:bodyPr wrap="square">
            <a:spAutoFit/>
          </a:bodyPr>
          <a:lstStyle/>
          <a:p>
            <a:pPr indent="457200" algn="just"/>
            <a:r>
              <a:rPr lang="uk-UA" dirty="0"/>
              <a:t>Ст. 116 КК України передбачає відповідальність за </a:t>
            </a:r>
            <a:r>
              <a:rPr lang="uk-UA" b="1" dirty="0"/>
              <a:t>умисне вбивство, вчинене в стані сильного душевного хвилювання</a:t>
            </a:r>
            <a:r>
              <a:rPr lang="uk-UA" dirty="0"/>
              <a:t>, зумовленому жорстоким поводженням, або таким, що принижує честь і гідність особи, а також за наявності системного характеру такого поводження з боку потерпілого.</a:t>
            </a:r>
          </a:p>
        </p:txBody>
      </p:sp>
      <p:sp>
        <p:nvSpPr>
          <p:cNvPr id="7" name="TextBox 6">
            <a:extLst>
              <a:ext uri="{FF2B5EF4-FFF2-40B4-BE49-F238E27FC236}">
                <a16:creationId xmlns:a16="http://schemas.microsoft.com/office/drawing/2014/main" id="{6C91B5FC-8588-42C9-9E01-561E4E3E1FE4}"/>
              </a:ext>
            </a:extLst>
          </p:cNvPr>
          <p:cNvSpPr txBox="1"/>
          <p:nvPr/>
        </p:nvSpPr>
        <p:spPr>
          <a:xfrm>
            <a:off x="1341118" y="2070803"/>
            <a:ext cx="9706495" cy="4524315"/>
          </a:xfrm>
          <a:prstGeom prst="rect">
            <a:avLst/>
          </a:prstGeom>
          <a:solidFill>
            <a:schemeClr val="accent1">
              <a:lumMod val="60000"/>
              <a:lumOff val="40000"/>
            </a:schemeClr>
          </a:solidFill>
        </p:spPr>
        <p:txBody>
          <a:bodyPr wrap="square">
            <a:spAutoFit/>
          </a:bodyPr>
          <a:lstStyle/>
          <a:p>
            <a:r>
              <a:rPr lang="uk-UA" b="1" dirty="0"/>
              <a:t>Об'єкт злочину </a:t>
            </a:r>
            <a:r>
              <a:rPr lang="uk-UA" dirty="0"/>
              <a:t>- життя людини.</a:t>
            </a:r>
          </a:p>
          <a:p>
            <a:r>
              <a:rPr lang="uk-UA" b="1" dirty="0"/>
              <a:t>Об'єктивна сторона злочину</a:t>
            </a:r>
          </a:p>
          <a:p>
            <a:pPr marL="285750" indent="-285750">
              <a:buFont typeface="Arial" panose="020B0604020202020204" pitchFamily="34" charset="0"/>
              <a:buChar char="•"/>
            </a:pPr>
            <a:r>
              <a:rPr lang="uk-UA" dirty="0"/>
              <a:t> Діяння - посягання на життя іншої особи.</a:t>
            </a:r>
          </a:p>
          <a:p>
            <a:pPr marL="285750" indent="-285750">
              <a:buFont typeface="Arial" panose="020B0604020202020204" pitchFamily="34" charset="0"/>
              <a:buChar char="•"/>
            </a:pPr>
            <a:r>
              <a:rPr lang="uk-UA" dirty="0"/>
              <a:t> Наслідки - у вигляді смерті людини.</a:t>
            </a:r>
          </a:p>
          <a:p>
            <a:pPr marL="285750" indent="-285750">
              <a:buFont typeface="Arial" panose="020B0604020202020204" pitchFamily="34" charset="0"/>
              <a:buChar char="•"/>
            </a:pPr>
            <a:r>
              <a:rPr lang="uk-UA" dirty="0"/>
              <a:t> Причинний зв'язок між зазначеними діянням і наслідком, а також часом і певною обстановкою вчинення злочину.</a:t>
            </a:r>
          </a:p>
          <a:p>
            <a:endParaRPr lang="uk-UA" dirty="0"/>
          </a:p>
          <a:p>
            <a:r>
              <a:rPr lang="uk-UA" dirty="0"/>
              <a:t>Необхідною умовою кваліфікації дій винного за ст. 116 КК України є сильне душевне хвилювання, зумовлене жорстоким поводженням, або таким, що принижує честь і гідність особи, а також за наявності системного характеру такого поводження з боку потерпілого.</a:t>
            </a:r>
          </a:p>
          <a:p>
            <a:endParaRPr lang="uk-UA" dirty="0"/>
          </a:p>
          <a:p>
            <a:r>
              <a:rPr lang="uk-UA" dirty="0"/>
              <a:t>Стан сильного душевного хвилювання визначається п. 23 постанови Пленуму Верховного Суду України від 07.02.2003 № 2 «Про судову практику в справах про злочини проти життя та здоров’я особи» як короткочасний інтенсивний емоційний стан винного (фізіологічний афект), який значною мірою знижує його здатність усвідомлювати свої дії або керувати ними.</a:t>
            </a:r>
          </a:p>
          <a:p>
            <a:endParaRPr lang="uk-UA" dirty="0"/>
          </a:p>
        </p:txBody>
      </p:sp>
    </p:spTree>
    <p:extLst>
      <p:ext uri="{BB962C8B-B14F-4D97-AF65-F5344CB8AC3E}">
        <p14:creationId xmlns:p14="http://schemas.microsoft.com/office/powerpoint/2010/main" val="16092893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144147C-66F4-4D2E-A6CC-4287BD7B2989}"/>
              </a:ext>
            </a:extLst>
          </p:cNvPr>
          <p:cNvSpPr txBox="1"/>
          <p:nvPr/>
        </p:nvSpPr>
        <p:spPr>
          <a:xfrm>
            <a:off x="1512917" y="258767"/>
            <a:ext cx="8919556" cy="6463308"/>
          </a:xfrm>
          <a:prstGeom prst="rect">
            <a:avLst/>
          </a:prstGeom>
          <a:solidFill>
            <a:schemeClr val="accent1">
              <a:lumMod val="60000"/>
              <a:lumOff val="40000"/>
            </a:schemeClr>
          </a:solidFill>
        </p:spPr>
        <p:txBody>
          <a:bodyPr wrap="square">
            <a:spAutoFit/>
          </a:bodyPr>
          <a:lstStyle/>
          <a:p>
            <a:pPr indent="457200" algn="just"/>
            <a:r>
              <a:rPr lang="uk-UA" b="1" i="1" dirty="0">
                <a:solidFill>
                  <a:srgbClr val="333333"/>
                </a:solidFill>
                <a:effectLst/>
                <a:latin typeface="Calibri" panose="020F0502020204030204" pitchFamily="34" charset="0"/>
              </a:rPr>
              <a:t>Від фізіологічного афекту варто відрізняти так званий патологічний афект</a:t>
            </a:r>
            <a:r>
              <a:rPr lang="uk-UA" b="0" i="0" dirty="0">
                <a:solidFill>
                  <a:srgbClr val="333333"/>
                </a:solidFill>
                <a:effectLst/>
                <a:latin typeface="Calibri" panose="020F0502020204030204" pitchFamily="34" charset="0"/>
              </a:rPr>
              <a:t>, який є тимчасовим хворобливим розладом психіки. При ньому людина втрачає здатність усвідомлювати свої вчинки і керувати ними. Вона в таких випадках визнається неосудною, а отже, в силу ст. 19 </a:t>
            </a:r>
            <a:r>
              <a:rPr lang="uk-UA" b="0" i="0" u="none" strike="noStrike" dirty="0">
                <a:solidFill>
                  <a:srgbClr val="333333"/>
                </a:solidFill>
                <a:effectLst/>
                <a:latin typeface="Calibri" panose="020F0502020204030204" pitchFamily="34" charset="0"/>
                <a:hlinkClick r:id="rId2"/>
              </a:rPr>
              <a:t>КК України</a:t>
            </a:r>
            <a:r>
              <a:rPr lang="uk-UA" b="0" i="0" dirty="0">
                <a:solidFill>
                  <a:srgbClr val="333333"/>
                </a:solidFill>
                <a:effectLst/>
                <a:latin typeface="Calibri" panose="020F0502020204030204" pitchFamily="34" charset="0"/>
              </a:rPr>
              <a:t> і не може нести кримінальну відповідальність.</a:t>
            </a:r>
          </a:p>
          <a:p>
            <a:pPr indent="457200" algn="just"/>
            <a:r>
              <a:rPr lang="uk-UA" b="0" i="0" dirty="0">
                <a:solidFill>
                  <a:srgbClr val="333333"/>
                </a:solidFill>
                <a:effectLst/>
                <a:latin typeface="Calibri" panose="020F0502020204030204" pitchFamily="34" charset="0"/>
              </a:rPr>
              <a:t>Для вирішення питання про те, здійснено діяння в стані фізіологічного чи патологічного афекту, необхідно призначити </a:t>
            </a:r>
            <a:r>
              <a:rPr lang="uk-UA" b="1" i="1" dirty="0">
                <a:solidFill>
                  <a:srgbClr val="333333"/>
                </a:solidFill>
                <a:effectLst/>
                <a:latin typeface="Calibri" panose="020F0502020204030204" pitchFamily="34" charset="0"/>
              </a:rPr>
              <a:t>комплексну психолого-психіатричну експертизу</a:t>
            </a:r>
            <a:r>
              <a:rPr lang="uk-UA" b="1" i="0" dirty="0">
                <a:solidFill>
                  <a:srgbClr val="333333"/>
                </a:solidFill>
                <a:effectLst/>
                <a:latin typeface="Calibri" panose="020F0502020204030204" pitchFamily="34" charset="0"/>
              </a:rPr>
              <a:t>.</a:t>
            </a:r>
          </a:p>
          <a:p>
            <a:pPr indent="457200" algn="just"/>
            <a:r>
              <a:rPr lang="uk-UA" b="0" i="0" dirty="0">
                <a:solidFill>
                  <a:srgbClr val="333333"/>
                </a:solidFill>
                <a:effectLst/>
                <a:latin typeface="Calibri" panose="020F0502020204030204" pitchFamily="34" charset="0"/>
              </a:rPr>
              <a:t>Необхідно мати на увазі, що будь-який афект припускає не взагалі стан хвилювання, який у багатьох випадках присутній під час убивства на ґрунті особистих неприязних стосунків, а стан сильного душевного хвилювання. Відсутність такого виключає стан фізіологічного афекту і тим самим можливість застосування ст. 116 </a:t>
            </a:r>
            <a:r>
              <a:rPr lang="uk-UA" b="0" i="0" u="none" strike="noStrike" dirty="0">
                <a:solidFill>
                  <a:srgbClr val="333333"/>
                </a:solidFill>
                <a:effectLst/>
                <a:latin typeface="Calibri" panose="020F0502020204030204" pitchFamily="34" charset="0"/>
                <a:hlinkClick r:id="rId2"/>
              </a:rPr>
              <a:t>КК України</a:t>
            </a:r>
            <a:r>
              <a:rPr lang="uk-UA" b="0" i="0" dirty="0">
                <a:solidFill>
                  <a:srgbClr val="333333"/>
                </a:solidFill>
                <a:effectLst/>
                <a:latin typeface="Calibri" panose="020F0502020204030204" pitchFamily="34" charset="0"/>
              </a:rPr>
              <a:t>.</a:t>
            </a:r>
          </a:p>
          <a:p>
            <a:pPr indent="457200" algn="just"/>
            <a:r>
              <a:rPr lang="uk-UA" b="0" i="0" dirty="0">
                <a:solidFill>
                  <a:srgbClr val="333333"/>
                </a:solidFill>
                <a:effectLst/>
                <a:latin typeface="Calibri" panose="020F0502020204030204" pitchFamily="34" charset="0"/>
              </a:rPr>
              <a:t>Для наявності складу злочину, що розглядається, необхідно, щоб жорстоке поводження, або таке, що принижує честь і гідність особи, за наявності системного характеру такого поводження з боку потерпілого, виходили саме від потерпілого, тобто від того, хто був убитий. Дії особи, яка вчинила умисне вбивство у стані сильного душевного хвилювання, не можуть кваліфікуватися за ст. 116 </a:t>
            </a:r>
            <a:r>
              <a:rPr lang="uk-UA" b="0" i="0" u="none" strike="noStrike" dirty="0">
                <a:solidFill>
                  <a:srgbClr val="333333"/>
                </a:solidFill>
                <a:effectLst/>
                <a:latin typeface="Calibri" panose="020F0502020204030204" pitchFamily="34" charset="0"/>
                <a:hlinkClick r:id="rId2"/>
              </a:rPr>
              <a:t>КК України</a:t>
            </a:r>
            <a:r>
              <a:rPr lang="uk-UA" b="0" i="0" dirty="0">
                <a:solidFill>
                  <a:srgbClr val="333333"/>
                </a:solidFill>
                <a:effectLst/>
                <a:latin typeface="Calibri" panose="020F0502020204030204" pitchFamily="34" charset="0"/>
              </a:rPr>
              <a:t>, якщо душевне хвилювання було викликано діями не потерпілого, а інших осіб.</a:t>
            </a:r>
          </a:p>
          <a:p>
            <a:pPr indent="457200" algn="just"/>
            <a:r>
              <a:rPr lang="uk-UA" b="0" i="0" dirty="0">
                <a:solidFill>
                  <a:srgbClr val="333333"/>
                </a:solidFill>
                <a:effectLst/>
                <a:latin typeface="Calibri" panose="020F0502020204030204" pitchFamily="34" charset="0"/>
              </a:rPr>
              <a:t>Особливістю об’єктивної сторони складу злочину, передбаченого ст. 116 </a:t>
            </a:r>
            <a:r>
              <a:rPr lang="uk-UA" b="0" i="0" u="none" strike="noStrike" dirty="0">
                <a:solidFill>
                  <a:srgbClr val="333333"/>
                </a:solidFill>
                <a:effectLst/>
                <a:latin typeface="Calibri" panose="020F0502020204030204" pitchFamily="34" charset="0"/>
                <a:hlinkClick r:id="rId2"/>
              </a:rPr>
              <a:t>КК України</a:t>
            </a:r>
            <a:r>
              <a:rPr lang="uk-UA" b="0" i="0" dirty="0">
                <a:solidFill>
                  <a:srgbClr val="333333"/>
                </a:solidFill>
                <a:effectLst/>
                <a:latin typeface="Calibri" panose="020F0502020204030204" pitchFamily="34" charset="0"/>
              </a:rPr>
              <a:t>, є те, що він може бути вчинений виключно шляхом активної поведінки. Це означає, що здійснити вбивство у стані сильного душевного хвилювання, тобто перебуваючи у стані фізіологічного афекту, шляхом бездіяльності неможливо, оскільки психологічна природа афекту така, що йому в будь-якому випадку потрібна негайна «розрядка в діях».</a:t>
            </a:r>
          </a:p>
        </p:txBody>
      </p:sp>
    </p:spTree>
    <p:extLst>
      <p:ext uri="{BB962C8B-B14F-4D97-AF65-F5344CB8AC3E}">
        <p14:creationId xmlns:p14="http://schemas.microsoft.com/office/powerpoint/2010/main" val="34008843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664BAA5-9C6D-4004-B505-D9B3476AC20B}"/>
              </a:ext>
            </a:extLst>
          </p:cNvPr>
          <p:cNvSpPr txBox="1"/>
          <p:nvPr/>
        </p:nvSpPr>
        <p:spPr>
          <a:xfrm>
            <a:off x="1479666" y="171246"/>
            <a:ext cx="9775767" cy="5863144"/>
          </a:xfrm>
          <a:prstGeom prst="rect">
            <a:avLst/>
          </a:prstGeom>
          <a:solidFill>
            <a:schemeClr val="accent1">
              <a:lumMod val="60000"/>
              <a:lumOff val="40000"/>
            </a:schemeClr>
          </a:solidFill>
        </p:spPr>
        <p:txBody>
          <a:bodyPr wrap="square">
            <a:spAutoFit/>
          </a:bodyPr>
          <a:lstStyle/>
          <a:p>
            <a:pPr indent="457200" algn="just"/>
            <a:r>
              <a:rPr lang="uk-UA" sz="1500" b="1" i="1" dirty="0">
                <a:solidFill>
                  <a:srgbClr val="333333"/>
                </a:solidFill>
                <a:effectLst/>
                <a:latin typeface="Calibri" panose="020F0502020204030204" pitchFamily="34" charset="0"/>
              </a:rPr>
              <a:t>Суб'єктом злочину</a:t>
            </a:r>
            <a:r>
              <a:rPr lang="uk-UA" sz="1500" b="1" i="0" dirty="0">
                <a:solidFill>
                  <a:srgbClr val="333333"/>
                </a:solidFill>
                <a:effectLst/>
                <a:latin typeface="Calibri" panose="020F0502020204030204" pitchFamily="34" charset="0"/>
              </a:rPr>
              <a:t> </a:t>
            </a:r>
            <a:r>
              <a:rPr lang="uk-UA" sz="1500" b="0" i="0" dirty="0">
                <a:solidFill>
                  <a:srgbClr val="333333"/>
                </a:solidFill>
                <a:effectLst/>
                <a:latin typeface="Calibri" panose="020F0502020204030204" pitchFamily="34" charset="0"/>
              </a:rPr>
              <a:t>є фізична осудна особа, яка досягла </a:t>
            </a:r>
            <a:r>
              <a:rPr lang="uk-UA" sz="1500" b="1" i="0" dirty="0">
                <a:solidFill>
                  <a:srgbClr val="333333"/>
                </a:solidFill>
                <a:effectLst/>
                <a:latin typeface="Calibri" panose="020F0502020204030204" pitchFamily="34" charset="0"/>
              </a:rPr>
              <a:t>14</a:t>
            </a:r>
            <a:r>
              <a:rPr lang="uk-UA" sz="1500" b="0" i="0" dirty="0">
                <a:solidFill>
                  <a:srgbClr val="333333"/>
                </a:solidFill>
                <a:effectLst/>
                <a:latin typeface="Calibri" panose="020F0502020204030204" pitchFamily="34" charset="0"/>
              </a:rPr>
              <a:t>-річного віку й перебувала під час учинення злочину у стані сильного душевного хвилювання, зумовленого жорстоким поводженням або таким, що принижує честь і гідність особи, а також за наявності системного характеру такого поводження з боку потерпілого.</a:t>
            </a:r>
          </a:p>
          <a:p>
            <a:pPr indent="457200" algn="just"/>
            <a:r>
              <a:rPr lang="uk-UA" sz="1500" b="1" i="1" dirty="0">
                <a:solidFill>
                  <a:srgbClr val="333333"/>
                </a:solidFill>
                <a:effectLst/>
                <a:latin typeface="Calibri" panose="020F0502020204030204" pitchFamily="34" charset="0"/>
              </a:rPr>
              <a:t>Суб’єктивна сторона</a:t>
            </a:r>
            <a:r>
              <a:rPr lang="uk-UA" sz="1500" b="1" i="0" dirty="0">
                <a:solidFill>
                  <a:srgbClr val="333333"/>
                </a:solidFill>
                <a:effectLst/>
                <a:latin typeface="Calibri" panose="020F0502020204030204" pitchFamily="34" charset="0"/>
              </a:rPr>
              <a:t> </a:t>
            </a:r>
            <a:r>
              <a:rPr lang="uk-UA" sz="1500" b="0" i="0" dirty="0">
                <a:solidFill>
                  <a:srgbClr val="333333"/>
                </a:solidFill>
                <a:effectLst/>
                <a:latin typeface="Calibri" panose="020F0502020204030204" pitchFamily="34" charset="0"/>
              </a:rPr>
              <a:t>складу злочину характеризується умисною формою вини у вигляді прямого або непрямого умислу. Це означає, що винний, учиняючи діяння, передбачене ст.116 </a:t>
            </a:r>
            <a:r>
              <a:rPr lang="uk-UA" sz="1500" b="0" i="0" u="none" strike="noStrike" dirty="0">
                <a:solidFill>
                  <a:srgbClr val="333333"/>
                </a:solidFill>
                <a:effectLst/>
                <a:latin typeface="Calibri" panose="020F0502020204030204" pitchFamily="34" charset="0"/>
                <a:hlinkClick r:id="rId2"/>
              </a:rPr>
              <a:t>КК України</a:t>
            </a:r>
            <a:r>
              <a:rPr lang="uk-UA" sz="1500" b="0" i="0" dirty="0">
                <a:solidFill>
                  <a:srgbClr val="333333"/>
                </a:solidFill>
                <a:effectLst/>
                <a:latin typeface="Calibri" panose="020F0502020204030204" pitchFamily="34" charset="0"/>
              </a:rPr>
              <a:t>, у будь-якому випадку усвідомлює суспільно небезпечний характер своїх дій, завжди передбачає суспільно небезпечні наслідки та бажає або свідомо припускає їх настання.</a:t>
            </a:r>
          </a:p>
          <a:p>
            <a:pPr indent="457200" algn="just"/>
            <a:r>
              <a:rPr lang="uk-UA" sz="1500" b="0" i="0" dirty="0">
                <a:solidFill>
                  <a:srgbClr val="333333"/>
                </a:solidFill>
                <a:effectLst/>
                <a:latin typeface="Calibri" panose="020F0502020204030204" pitchFamily="34" charset="0"/>
              </a:rPr>
              <a:t>Психічне ставлення особи в разі вчинення цього злочину характеризують дві особливості:</a:t>
            </a:r>
          </a:p>
          <a:p>
            <a:pPr indent="457200" algn="just">
              <a:buFont typeface="+mj-lt"/>
              <a:buAutoNum type="arabicPeriod"/>
            </a:pPr>
            <a:r>
              <a:rPr lang="uk-UA" sz="1500" b="0" i="0" dirty="0">
                <a:solidFill>
                  <a:srgbClr val="333333"/>
                </a:solidFill>
                <a:effectLst/>
                <a:latin typeface="Calibri" panose="020F0502020204030204" pitchFamily="34" charset="0"/>
              </a:rPr>
              <a:t>умисел завжди є таким, що раптово виник, та афектованим, тобто, виникаючи раптово, він одразу й реалізується;</a:t>
            </a:r>
          </a:p>
          <a:p>
            <a:pPr indent="457200" algn="just">
              <a:buFont typeface="+mj-lt"/>
              <a:buAutoNum type="arabicPeriod"/>
            </a:pPr>
            <a:r>
              <a:rPr lang="uk-UA" sz="1500" b="0" i="0" dirty="0">
                <a:solidFill>
                  <a:srgbClr val="333333"/>
                </a:solidFill>
                <a:effectLst/>
                <a:latin typeface="Calibri" panose="020F0502020204030204" pitchFamily="34" charset="0"/>
              </a:rPr>
              <a:t>емоційний стан винної особи характеризується сильним душевним хвилюванням, що значною мірою знижує її здатність усвідомлювати свої дії або керувати ними.</a:t>
            </a:r>
          </a:p>
          <a:p>
            <a:pPr indent="457200" algn="just"/>
            <a:r>
              <a:rPr lang="uk-UA" sz="1500" b="0" i="0" dirty="0">
                <a:solidFill>
                  <a:srgbClr val="333333"/>
                </a:solidFill>
                <a:effectLst/>
                <a:latin typeface="Calibri" panose="020F0502020204030204" pitchFamily="34" charset="0"/>
              </a:rPr>
              <a:t>Необхідною умовою застосування ст.116 </a:t>
            </a:r>
            <a:r>
              <a:rPr lang="uk-UA" sz="1500" b="0" i="0" u="none" strike="noStrike" dirty="0">
                <a:solidFill>
                  <a:srgbClr val="333333"/>
                </a:solidFill>
                <a:effectLst/>
                <a:latin typeface="Calibri" panose="020F0502020204030204" pitchFamily="34" charset="0"/>
                <a:hlinkClick r:id="rId2"/>
              </a:rPr>
              <a:t>КК України</a:t>
            </a:r>
            <a:r>
              <a:rPr lang="uk-UA" sz="1500" b="0" i="0" dirty="0">
                <a:solidFill>
                  <a:srgbClr val="333333"/>
                </a:solidFill>
                <a:effectLst/>
                <a:latin typeface="Calibri" panose="020F0502020204030204" pitchFamily="34" charset="0"/>
              </a:rPr>
              <a:t> є раптовість як сильного душевного хвилювання, так і умислу вчинити вбивство.</a:t>
            </a:r>
          </a:p>
          <a:p>
            <a:pPr indent="457200" algn="just"/>
            <a:r>
              <a:rPr lang="uk-UA" sz="1500" b="0" i="0" dirty="0">
                <a:solidFill>
                  <a:srgbClr val="333333"/>
                </a:solidFill>
                <a:effectLst/>
                <a:latin typeface="Calibri" panose="020F0502020204030204" pitchFamily="34" charset="0"/>
              </a:rPr>
              <a:t>Раптовість виникнення стану сильного душевного хвилювання полягає в тому, що цей стан виникає як негайна реакція на жорстоке поводження або таке, що принижує честь і гідність особи, за наявності системного характеру такого поводження з боку потерпілого. Умисел вчинити вбивство в особи, що перебувала в стані фізіологічного афекту, також повинен виникнути раптово. Вбивство в такому стані не може бути заздалегідь обдуманим.</a:t>
            </a:r>
          </a:p>
          <a:p>
            <a:pPr indent="457200" algn="just"/>
            <a:r>
              <a:rPr lang="uk-UA" sz="1500" b="0" i="0" dirty="0">
                <a:solidFill>
                  <a:srgbClr val="333333"/>
                </a:solidFill>
                <a:effectLst/>
                <a:latin typeface="Calibri" panose="020F0502020204030204" pitchFamily="34" charset="0"/>
              </a:rPr>
              <a:t>Отже, склад злочину, передбачений ст.116 </a:t>
            </a:r>
            <a:r>
              <a:rPr lang="uk-UA" sz="1500" b="0" i="0" u="none" strike="noStrike" dirty="0">
                <a:solidFill>
                  <a:srgbClr val="333333"/>
                </a:solidFill>
                <a:effectLst/>
                <a:latin typeface="Calibri" panose="020F0502020204030204" pitchFamily="34" charset="0"/>
                <a:hlinkClick r:id="rId2"/>
              </a:rPr>
              <a:t>КК України</a:t>
            </a:r>
            <a:r>
              <a:rPr lang="uk-UA" sz="1500" b="0" i="0" dirty="0">
                <a:solidFill>
                  <a:srgbClr val="333333"/>
                </a:solidFill>
                <a:effectLst/>
                <a:latin typeface="Calibri" panose="020F0502020204030204" pitchFamily="34" charset="0"/>
              </a:rPr>
              <a:t>, наявний лише тоді, коли умисел на вбивство виник раптово у стані фізіологічного афекту й був виконаний, коли винний ще перебував у такому стані. Найчастіше такий стан є короткочасним і триває всього декілька хвилин. </a:t>
            </a:r>
          </a:p>
          <a:p>
            <a:pPr indent="457200" algn="just"/>
            <a:r>
              <a:rPr lang="uk-UA" sz="1500" b="0" i="0" dirty="0">
                <a:solidFill>
                  <a:srgbClr val="333333"/>
                </a:solidFill>
                <a:effectLst/>
                <a:latin typeface="Calibri" panose="020F0502020204030204" pitchFamily="34" charset="0"/>
              </a:rPr>
              <a:t>Вбивство, хоча й вчинене у стані сильного душевного хвилювання, що раптово виникло, але яке виявилося результатом перевищення меж необхідної оборони або заходів, необхідних для затримання злочинця, слід кваліфікувати не за ст.116 </a:t>
            </a:r>
            <a:r>
              <a:rPr lang="uk-UA" sz="1500" b="0" i="0" u="none" strike="noStrike" dirty="0">
                <a:solidFill>
                  <a:srgbClr val="333333"/>
                </a:solidFill>
                <a:effectLst/>
                <a:latin typeface="Calibri" panose="020F0502020204030204" pitchFamily="34" charset="0"/>
                <a:hlinkClick r:id="rId2"/>
              </a:rPr>
              <a:t>КК України</a:t>
            </a:r>
            <a:r>
              <a:rPr lang="uk-UA" sz="1500" b="0" i="0" dirty="0">
                <a:solidFill>
                  <a:srgbClr val="333333"/>
                </a:solidFill>
                <a:effectLst/>
                <a:latin typeface="Calibri" panose="020F0502020204030204" pitchFamily="34" charset="0"/>
              </a:rPr>
              <a:t>, а за ст.118 </a:t>
            </a:r>
            <a:r>
              <a:rPr lang="uk-UA" sz="1500" b="0" i="0" u="none" strike="noStrike" dirty="0">
                <a:solidFill>
                  <a:srgbClr val="333333"/>
                </a:solidFill>
                <a:effectLst/>
                <a:latin typeface="Calibri" panose="020F0502020204030204" pitchFamily="34" charset="0"/>
                <a:hlinkClick r:id="rId2"/>
              </a:rPr>
              <a:t>КК України</a:t>
            </a:r>
            <a:r>
              <a:rPr lang="uk-UA" sz="1500" b="0" i="0" dirty="0">
                <a:solidFill>
                  <a:srgbClr val="333333"/>
                </a:solidFill>
                <a:effectLst/>
                <a:latin typeface="Calibri" panose="020F0502020204030204" pitchFamily="34" charset="0"/>
              </a:rPr>
              <a:t>. Це пояснюється тим, що законодавець вважає вбивство, передбачене ст.118 </a:t>
            </a:r>
            <a:r>
              <a:rPr lang="uk-UA" sz="1500" b="0" i="0" u="none" strike="noStrike" dirty="0">
                <a:solidFill>
                  <a:srgbClr val="333333"/>
                </a:solidFill>
                <a:effectLst/>
                <a:latin typeface="Calibri" panose="020F0502020204030204" pitchFamily="34" charset="0"/>
                <a:hlinkClick r:id="rId2"/>
              </a:rPr>
              <a:t>КК України</a:t>
            </a:r>
            <a:r>
              <a:rPr lang="uk-UA" sz="1500" b="0" i="0" dirty="0">
                <a:solidFill>
                  <a:srgbClr val="333333"/>
                </a:solidFill>
                <a:effectLst/>
                <a:latin typeface="Calibri" panose="020F0502020204030204" pitchFamily="34" charset="0"/>
              </a:rPr>
              <a:t>, менш небезпечним.</a:t>
            </a:r>
          </a:p>
        </p:txBody>
      </p:sp>
    </p:spTree>
    <p:extLst>
      <p:ext uri="{BB962C8B-B14F-4D97-AF65-F5344CB8AC3E}">
        <p14:creationId xmlns:p14="http://schemas.microsoft.com/office/powerpoint/2010/main" val="42142172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3856264-AF85-41CA-9252-AA2506C48064}"/>
              </a:ext>
            </a:extLst>
          </p:cNvPr>
          <p:cNvSpPr txBox="1"/>
          <p:nvPr/>
        </p:nvSpPr>
        <p:spPr>
          <a:xfrm>
            <a:off x="2119744" y="1948239"/>
            <a:ext cx="8445731" cy="3416320"/>
          </a:xfrm>
          <a:prstGeom prst="rect">
            <a:avLst/>
          </a:prstGeom>
          <a:solidFill>
            <a:srgbClr val="92D050"/>
          </a:solidFill>
        </p:spPr>
        <p:txBody>
          <a:bodyPr wrap="square">
            <a:spAutoFit/>
          </a:bodyPr>
          <a:lstStyle/>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Кримінальні правопорушення проти життя та здоров’я особи умовно можна класифікувати на відповідні види за наступними критеріями: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1) за основним безпосереднім об’єктом кримінальних правопорушень проти життя та здоров’я особи;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2)  за об’єктивною стороною, а саме за формою суспільно небезпечного діяння кримінальних правопорушень проти життя та здоров’я особи;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3) за конструкцією об’єктивної сторони (за моментом закінчення) кримінальних правопорушень проти життя та здоров’я особи;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4) за суб’єктом вчинення кримінальних правопорушень проти життя та здоров’я особи;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5) за суб’єктивною стороною, а саме за формою вини кримінальних правопорушень проти життя та здоров’я особи.</a:t>
            </a:r>
            <a:endParaRPr lang="ru-RU" sz="1100" dirty="0">
              <a:effectLst/>
              <a:latin typeface="Courier New" panose="02070309020205020404" pitchFamily="49" charset="0"/>
              <a:ea typeface="Times New Roman" panose="02020603050405020304" pitchFamily="18" charset="0"/>
            </a:endParaRPr>
          </a:p>
        </p:txBody>
      </p:sp>
      <p:sp>
        <p:nvSpPr>
          <p:cNvPr id="5" name="TextBox 4">
            <a:extLst>
              <a:ext uri="{FF2B5EF4-FFF2-40B4-BE49-F238E27FC236}">
                <a16:creationId xmlns:a16="http://schemas.microsoft.com/office/drawing/2014/main" id="{5072FE49-B8A2-42F1-B5DE-44D9CA4E4F0B}"/>
              </a:ext>
            </a:extLst>
          </p:cNvPr>
          <p:cNvSpPr txBox="1"/>
          <p:nvPr/>
        </p:nvSpPr>
        <p:spPr>
          <a:xfrm>
            <a:off x="2202872" y="487980"/>
            <a:ext cx="8362603" cy="728148"/>
          </a:xfrm>
          <a:prstGeom prst="rect">
            <a:avLst/>
          </a:prstGeom>
          <a:solidFill>
            <a:schemeClr val="accent4"/>
          </a:solidFill>
        </p:spPr>
        <p:txBody>
          <a:bodyPr wrap="square">
            <a:spAutoFit/>
          </a:bodyPr>
          <a:lstStyle/>
          <a:p>
            <a:pPr indent="457200" algn="just">
              <a:lnSpc>
                <a:spcPct val="120000"/>
              </a:lnSpc>
              <a:spcBef>
                <a:spcPts val="0"/>
              </a:spcBef>
            </a:pPr>
            <a:r>
              <a:rPr lang="uk-UA" sz="1800" dirty="0">
                <a:latin typeface="Times New Roman" panose="02020603050405020304" pitchFamily="18" charset="0"/>
                <a:cs typeface="Times New Roman" panose="02020603050405020304" pitchFamily="18" charset="0"/>
              </a:rPr>
              <a:t>1.	Загальна характеристика і види кримінальних правопорушень проти життя та здоров’я особи.</a:t>
            </a:r>
          </a:p>
        </p:txBody>
      </p:sp>
    </p:spTree>
    <p:extLst>
      <p:ext uri="{BB962C8B-B14F-4D97-AF65-F5344CB8AC3E}">
        <p14:creationId xmlns:p14="http://schemas.microsoft.com/office/powerpoint/2010/main" val="15912808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D05F31D-714E-4871-AFDB-A71E791AD02A}"/>
              </a:ext>
            </a:extLst>
          </p:cNvPr>
          <p:cNvSpPr txBox="1"/>
          <p:nvPr/>
        </p:nvSpPr>
        <p:spPr>
          <a:xfrm>
            <a:off x="1637607" y="593909"/>
            <a:ext cx="9717578" cy="4770537"/>
          </a:xfrm>
          <a:prstGeom prst="rect">
            <a:avLst/>
          </a:prstGeom>
          <a:solidFill>
            <a:srgbClr val="FFC000"/>
          </a:solidFill>
        </p:spPr>
        <p:txBody>
          <a:bodyPr wrap="square">
            <a:spAutoFit/>
          </a:bodyPr>
          <a:lstStyle/>
          <a:p>
            <a:pPr indent="457200" algn="just"/>
            <a:r>
              <a:rPr lang="uk-UA" sz="1600" b="1" dirty="0">
                <a:solidFill>
                  <a:srgbClr val="202122"/>
                </a:solidFill>
                <a:effectLst/>
                <a:latin typeface="Arial" panose="020B0604020202020204" pitchFamily="34" charset="0"/>
                <a:ea typeface="Times New Roman" panose="02020603050405020304" pitchFamily="18" charset="0"/>
              </a:rPr>
              <a:t>Вбивство через необережність</a:t>
            </a:r>
            <a:r>
              <a:rPr lang="uk-UA" sz="1600" dirty="0">
                <a:solidFill>
                  <a:srgbClr val="202122"/>
                </a:solidFill>
                <a:effectLst/>
                <a:latin typeface="Arial" panose="020B0604020202020204" pitchFamily="34" charset="0"/>
                <a:ea typeface="Times New Roman" panose="02020603050405020304" pitchFamily="18" charset="0"/>
              </a:rPr>
              <a:t> – заподіяння смерті іншій людині, що зробила людина з легковажності або недбалості, без умислу на позбавлення життя.</a:t>
            </a:r>
            <a:br>
              <a:rPr lang="uk-UA" sz="1600" dirty="0">
                <a:solidFill>
                  <a:srgbClr val="202122"/>
                </a:solidFill>
                <a:effectLst/>
                <a:latin typeface="Arial" panose="020B0604020202020204" pitchFamily="34" charset="0"/>
                <a:ea typeface="Times New Roman" panose="02020603050405020304" pitchFamily="18" charset="0"/>
              </a:rPr>
            </a:br>
            <a:r>
              <a:rPr lang="uk-UA" sz="1600" dirty="0">
                <a:solidFill>
                  <a:srgbClr val="202122"/>
                </a:solidFill>
                <a:effectLst/>
                <a:latin typeface="Arial" panose="020B0604020202020204" pitchFamily="34" charset="0"/>
                <a:ea typeface="Times New Roman" panose="02020603050405020304" pitchFamily="18" charset="0"/>
              </a:rPr>
              <a:t>За своїми наслідками вбивство через необережність нічим не відрізняється від убивства, вчиненого умисно. Проте злочин, що розглядається завдяки необережній вині, </a:t>
            </a:r>
            <a:r>
              <a:rPr lang="uk-UA" sz="1600" i="1" dirty="0">
                <a:solidFill>
                  <a:srgbClr val="202122"/>
                </a:solidFill>
                <a:effectLst/>
                <a:latin typeface="Arial" panose="020B0604020202020204" pitchFamily="34" charset="0"/>
                <a:ea typeface="Times New Roman" panose="02020603050405020304" pitchFamily="18" charset="0"/>
              </a:rPr>
              <a:t>свідчить про меншу суспільну небезпечність винного і всього діяння в цілому</a:t>
            </a:r>
            <a:r>
              <a:rPr lang="uk-UA" sz="1600" dirty="0">
                <a:solidFill>
                  <a:srgbClr val="202122"/>
                </a:solidFill>
                <a:effectLst/>
                <a:latin typeface="Arial" panose="020B0604020202020204" pitchFamily="34" charset="0"/>
                <a:ea typeface="Times New Roman" panose="02020603050405020304" pitchFamily="18" charset="0"/>
              </a:rPr>
              <a:t> порівняно з аналогічними діями, вчиненими умисно.</a:t>
            </a:r>
            <a:endParaRPr lang="ru-RU" sz="1600" dirty="0">
              <a:solidFill>
                <a:srgbClr val="000000"/>
              </a:solidFill>
              <a:effectLst/>
              <a:latin typeface="Times New Roman" panose="02020603050405020304" pitchFamily="18" charset="0"/>
              <a:ea typeface="Calibri" panose="020F0502020204030204" pitchFamily="34" charset="0"/>
            </a:endParaRPr>
          </a:p>
          <a:p>
            <a:pPr indent="457200" algn="just"/>
            <a:endParaRPr lang="uk-UA" sz="1600" b="1" dirty="0">
              <a:solidFill>
                <a:srgbClr val="202122"/>
              </a:solidFill>
              <a:effectLst/>
              <a:latin typeface="Arial" panose="020B0604020202020204" pitchFamily="34" charset="0"/>
              <a:ea typeface="Times New Roman" panose="02020603050405020304" pitchFamily="18" charset="0"/>
            </a:endParaRPr>
          </a:p>
          <a:p>
            <a:pPr indent="457200" algn="just"/>
            <a:r>
              <a:rPr lang="uk-UA" sz="1600" b="1" dirty="0">
                <a:solidFill>
                  <a:srgbClr val="202122"/>
                </a:solidFill>
                <a:effectLst/>
                <a:latin typeface="Arial" panose="020B0604020202020204" pitchFamily="34" charset="0"/>
                <a:ea typeface="Times New Roman" panose="02020603050405020304" pitchFamily="18" charset="0"/>
              </a:rPr>
              <a:t>Об'єкт злочину </a:t>
            </a:r>
            <a:r>
              <a:rPr lang="uk-UA" sz="1600" dirty="0">
                <a:solidFill>
                  <a:srgbClr val="202122"/>
                </a:solidFill>
                <a:effectLst/>
                <a:latin typeface="Arial" panose="020B0604020202020204" pitchFamily="34" charset="0"/>
                <a:ea typeface="Times New Roman" panose="02020603050405020304" pitchFamily="18" charset="0"/>
              </a:rPr>
              <a:t>- життя людини.</a:t>
            </a:r>
            <a:endParaRPr lang="ru-RU" sz="1600" dirty="0">
              <a:solidFill>
                <a:srgbClr val="000000"/>
              </a:solidFill>
              <a:effectLst/>
              <a:latin typeface="Times New Roman" panose="02020603050405020304" pitchFamily="18" charset="0"/>
              <a:ea typeface="Calibri" panose="020F0502020204030204" pitchFamily="34" charset="0"/>
            </a:endParaRPr>
          </a:p>
          <a:p>
            <a:pPr indent="457200" algn="just"/>
            <a:endParaRPr lang="uk-UA" sz="1600" b="1" dirty="0">
              <a:solidFill>
                <a:srgbClr val="202122"/>
              </a:solidFill>
              <a:effectLst/>
              <a:latin typeface="Arial" panose="020B0604020202020204" pitchFamily="34" charset="0"/>
              <a:ea typeface="Times New Roman" panose="02020603050405020304" pitchFamily="18" charset="0"/>
            </a:endParaRPr>
          </a:p>
          <a:p>
            <a:pPr indent="457200" algn="just"/>
            <a:r>
              <a:rPr lang="uk-UA" sz="1600" b="1" dirty="0">
                <a:solidFill>
                  <a:srgbClr val="202122"/>
                </a:solidFill>
                <a:effectLst/>
                <a:latin typeface="Arial" panose="020B0604020202020204" pitchFamily="34" charset="0"/>
                <a:ea typeface="Times New Roman" panose="02020603050405020304" pitchFamily="18" charset="0"/>
              </a:rPr>
              <a:t>Об’єктивна сторона</a:t>
            </a:r>
            <a:r>
              <a:rPr lang="uk-UA" sz="1600" dirty="0">
                <a:solidFill>
                  <a:srgbClr val="202122"/>
                </a:solidFill>
                <a:effectLst/>
                <a:latin typeface="Arial" panose="020B0604020202020204" pitchFamily="34" charset="0"/>
                <a:ea typeface="Times New Roman" panose="02020603050405020304" pitchFamily="18" charset="0"/>
              </a:rPr>
              <a:t> характеризується:</a:t>
            </a:r>
            <a:endParaRPr lang="ru-RU" sz="1600" dirty="0">
              <a:solidFill>
                <a:srgbClr val="000000"/>
              </a:solidFill>
              <a:effectLst/>
              <a:latin typeface="Times New Roman" panose="02020603050405020304" pitchFamily="18" charset="0"/>
              <a:ea typeface="Calibri" panose="020F0502020204030204" pitchFamily="34" charset="0"/>
            </a:endParaRPr>
          </a:p>
          <a:p>
            <a:pPr lvl="0" indent="457200" algn="just">
              <a:tabLst>
                <a:tab pos="457200" algn="l"/>
              </a:tabLst>
            </a:pPr>
            <a:r>
              <a:rPr lang="uk-UA" sz="1600" dirty="0">
                <a:solidFill>
                  <a:srgbClr val="202122"/>
                </a:solidFill>
                <a:effectLst/>
                <a:latin typeface="Arial" panose="020B0604020202020204" pitchFamily="34" charset="0"/>
                <a:ea typeface="Times New Roman" panose="02020603050405020304" pitchFamily="18" charset="0"/>
              </a:rPr>
              <a:t>діянням у вигляді посягання на життя іншої людини;</a:t>
            </a:r>
            <a:endParaRPr lang="ru-RU" sz="1600" dirty="0">
              <a:solidFill>
                <a:srgbClr val="000000"/>
              </a:solidFill>
              <a:effectLst/>
              <a:latin typeface="Times New Roman" panose="02020603050405020304" pitchFamily="18" charset="0"/>
              <a:ea typeface="Calibri" panose="020F0502020204030204" pitchFamily="34" charset="0"/>
            </a:endParaRPr>
          </a:p>
          <a:p>
            <a:pPr lvl="0" indent="457200" algn="just">
              <a:tabLst>
                <a:tab pos="457200" algn="l"/>
              </a:tabLst>
            </a:pPr>
            <a:r>
              <a:rPr lang="uk-UA" sz="1600" dirty="0">
                <a:solidFill>
                  <a:srgbClr val="202122"/>
                </a:solidFill>
                <a:effectLst/>
                <a:latin typeface="Arial" panose="020B0604020202020204" pitchFamily="34" charset="0"/>
                <a:ea typeface="Times New Roman" panose="02020603050405020304" pitchFamily="18" charset="0"/>
              </a:rPr>
              <a:t>наслідком у вигляді смерті людини;</a:t>
            </a:r>
            <a:endParaRPr lang="ru-RU" sz="1600" dirty="0">
              <a:solidFill>
                <a:srgbClr val="000000"/>
              </a:solidFill>
              <a:effectLst/>
              <a:latin typeface="Times New Roman" panose="02020603050405020304" pitchFamily="18" charset="0"/>
              <a:ea typeface="Calibri" panose="020F0502020204030204" pitchFamily="34" charset="0"/>
            </a:endParaRPr>
          </a:p>
          <a:p>
            <a:pPr lvl="0" indent="457200" algn="just">
              <a:tabLst>
                <a:tab pos="457200" algn="l"/>
              </a:tabLst>
            </a:pPr>
            <a:r>
              <a:rPr lang="uk-UA" sz="1600" dirty="0">
                <a:solidFill>
                  <a:srgbClr val="202122"/>
                </a:solidFill>
                <a:effectLst/>
                <a:latin typeface="Arial" panose="020B0604020202020204" pitchFamily="34" charset="0"/>
                <a:ea typeface="Times New Roman" panose="02020603050405020304" pitchFamily="18" charset="0"/>
              </a:rPr>
              <a:t>причинним зв’язком між зазначеним діянням та наслідком.</a:t>
            </a:r>
            <a:endParaRPr lang="ru-RU" sz="1600" dirty="0">
              <a:solidFill>
                <a:srgbClr val="000000"/>
              </a:solidFill>
              <a:effectLst/>
              <a:latin typeface="Times New Roman" panose="02020603050405020304" pitchFamily="18" charset="0"/>
              <a:ea typeface="Calibri" panose="020F0502020204030204" pitchFamily="34" charset="0"/>
            </a:endParaRPr>
          </a:p>
          <a:p>
            <a:pPr indent="457200" algn="just"/>
            <a:r>
              <a:rPr lang="uk-UA" sz="1600" dirty="0">
                <a:solidFill>
                  <a:srgbClr val="202122"/>
                </a:solidFill>
                <a:effectLst/>
                <a:latin typeface="Arial" panose="020B0604020202020204" pitchFamily="34" charset="0"/>
                <a:ea typeface="Times New Roman" panose="02020603050405020304" pitchFamily="18" charset="0"/>
              </a:rPr>
              <a:t>Злочин вважається закінченим з моменту настання смерті людини.</a:t>
            </a:r>
            <a:endParaRPr lang="ru-RU" sz="1600" dirty="0">
              <a:solidFill>
                <a:srgbClr val="000000"/>
              </a:solidFill>
              <a:effectLst/>
              <a:latin typeface="Times New Roman" panose="02020603050405020304" pitchFamily="18" charset="0"/>
              <a:ea typeface="Calibri" panose="020F0502020204030204" pitchFamily="34" charset="0"/>
            </a:endParaRPr>
          </a:p>
          <a:p>
            <a:pPr indent="457200" algn="just"/>
            <a:r>
              <a:rPr lang="uk-UA" sz="1600" dirty="0">
                <a:solidFill>
                  <a:srgbClr val="202122"/>
                </a:solidFill>
                <a:effectLst/>
                <a:latin typeface="Arial" panose="020B0604020202020204" pitchFamily="34" charset="0"/>
                <a:ea typeface="Times New Roman" panose="02020603050405020304" pitchFamily="18" charset="0"/>
              </a:rPr>
              <a:t>Суб'єктом злочину є осудна особа, яка досягла </a:t>
            </a:r>
            <a:r>
              <a:rPr lang="uk-UA" sz="1600" b="1" dirty="0">
                <a:solidFill>
                  <a:srgbClr val="202122"/>
                </a:solidFill>
                <a:effectLst/>
                <a:latin typeface="Arial" panose="020B0604020202020204" pitchFamily="34" charset="0"/>
                <a:ea typeface="Times New Roman" panose="02020603050405020304" pitchFamily="18" charset="0"/>
              </a:rPr>
              <a:t>16</a:t>
            </a:r>
            <a:r>
              <a:rPr lang="uk-UA" sz="1600" dirty="0">
                <a:solidFill>
                  <a:srgbClr val="202122"/>
                </a:solidFill>
                <a:effectLst/>
                <a:latin typeface="Arial" panose="020B0604020202020204" pitchFamily="34" charset="0"/>
                <a:ea typeface="Times New Roman" panose="02020603050405020304" pitchFamily="18" charset="0"/>
              </a:rPr>
              <a:t>-річного віку.</a:t>
            </a:r>
            <a:endParaRPr lang="ru-RU" sz="1600" dirty="0">
              <a:solidFill>
                <a:srgbClr val="000000"/>
              </a:solidFill>
              <a:effectLst/>
              <a:latin typeface="Times New Roman" panose="02020603050405020304" pitchFamily="18" charset="0"/>
              <a:ea typeface="Calibri" panose="020F0502020204030204" pitchFamily="34" charset="0"/>
            </a:endParaRPr>
          </a:p>
          <a:p>
            <a:pPr indent="457200" algn="just"/>
            <a:r>
              <a:rPr lang="uk-UA" sz="1600" dirty="0">
                <a:solidFill>
                  <a:srgbClr val="202122"/>
                </a:solidFill>
                <a:effectLst/>
                <a:latin typeface="Arial" panose="020B0604020202020204" pitchFamily="34" charset="0"/>
                <a:ea typeface="Times New Roman" panose="02020603050405020304" pitchFamily="18" charset="0"/>
              </a:rPr>
              <a:t>Суб'єктивна сторона вбивства через необережність визначається </a:t>
            </a:r>
            <a:r>
              <a:rPr lang="uk-UA" sz="1600" u="sng" dirty="0">
                <a:solidFill>
                  <a:srgbClr val="202122"/>
                </a:solidFill>
                <a:effectLst/>
                <a:latin typeface="Arial" panose="020B0604020202020204" pitchFamily="34" charset="0"/>
                <a:ea typeface="Times New Roman" panose="02020603050405020304" pitchFamily="18" charset="0"/>
              </a:rPr>
              <a:t>необережною виною</a:t>
            </a:r>
            <a:r>
              <a:rPr lang="uk-UA" sz="1600" dirty="0">
                <a:solidFill>
                  <a:srgbClr val="202122"/>
                </a:solidFill>
                <a:effectLst/>
                <a:latin typeface="Arial" panose="020B0604020202020204" pitchFamily="34" charset="0"/>
                <a:ea typeface="Times New Roman" panose="02020603050405020304" pitchFamily="18" charset="0"/>
              </a:rPr>
              <a:t> у вигляді </a:t>
            </a:r>
            <a:r>
              <a:rPr lang="uk-UA" sz="1600" i="1" dirty="0">
                <a:solidFill>
                  <a:srgbClr val="202122"/>
                </a:solidFill>
                <a:effectLst/>
                <a:latin typeface="Arial" panose="020B0604020202020204" pitchFamily="34" charset="0"/>
                <a:ea typeface="Times New Roman" panose="02020603050405020304" pitchFamily="18" charset="0"/>
              </a:rPr>
              <a:t>злочинної самовпевненості</a:t>
            </a:r>
            <a:r>
              <a:rPr lang="uk-UA" sz="1600" dirty="0">
                <a:solidFill>
                  <a:srgbClr val="202122"/>
                </a:solidFill>
                <a:effectLst/>
                <a:latin typeface="Arial" panose="020B0604020202020204" pitchFamily="34" charset="0"/>
                <a:ea typeface="Times New Roman" panose="02020603050405020304" pitchFamily="18" charset="0"/>
              </a:rPr>
              <a:t> або </a:t>
            </a:r>
            <a:r>
              <a:rPr lang="uk-UA" sz="1600" i="1" dirty="0">
                <a:solidFill>
                  <a:srgbClr val="202122"/>
                </a:solidFill>
                <a:effectLst/>
                <a:latin typeface="Arial" panose="020B0604020202020204" pitchFamily="34" charset="0"/>
                <a:ea typeface="Times New Roman" panose="02020603050405020304" pitchFamily="18" charset="0"/>
              </a:rPr>
              <a:t>злочинної недбалості</a:t>
            </a:r>
            <a:r>
              <a:rPr lang="uk-UA" sz="1600" dirty="0">
                <a:solidFill>
                  <a:srgbClr val="202122"/>
                </a:solidFill>
                <a:effectLst/>
                <a:latin typeface="Arial" panose="020B0604020202020204" pitchFamily="34" charset="0"/>
                <a:ea typeface="Times New Roman" panose="02020603050405020304" pitchFamily="18" charset="0"/>
              </a:rPr>
              <a:t>. Вид необережної вини на кваліфікацію злочину, що розглядається, не впливає. Проте його встановлення є необхідним для оцінки ступеня суспільної небезпечності вчиненого, а також для правильного відмежовування даного злочину від умисного вбивства і випадкового спричинення смерті.</a:t>
            </a:r>
            <a:endParaRPr lang="ru-RU" sz="1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26502003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7904A5D-26CE-4621-937C-467D36C629A8}"/>
              </a:ext>
            </a:extLst>
          </p:cNvPr>
          <p:cNvSpPr txBox="1"/>
          <p:nvPr/>
        </p:nvSpPr>
        <p:spPr>
          <a:xfrm>
            <a:off x="1720736" y="590654"/>
            <a:ext cx="9570026" cy="5073248"/>
          </a:xfrm>
          <a:prstGeom prst="rect">
            <a:avLst/>
          </a:prstGeom>
          <a:solidFill>
            <a:srgbClr val="FFC000"/>
          </a:solidFill>
        </p:spPr>
        <p:txBody>
          <a:bodyPr wrap="square">
            <a:spAutoFit/>
          </a:bodyPr>
          <a:lstStyle/>
          <a:p>
            <a:pPr>
              <a:lnSpc>
                <a:spcPct val="107000"/>
              </a:lnSpc>
              <a:spcBef>
                <a:spcPts val="600"/>
              </a:spcBef>
              <a:spcAft>
                <a:spcPts val="600"/>
              </a:spcAft>
            </a:pPr>
            <a:r>
              <a:rPr lang="uk-UA" sz="1600" dirty="0">
                <a:solidFill>
                  <a:srgbClr val="202122"/>
                </a:solidFill>
                <a:effectLst/>
                <a:latin typeface="Arial" panose="020B0604020202020204" pitchFamily="34" charset="0"/>
                <a:ea typeface="Times New Roman" panose="02020603050405020304" pitchFamily="18" charset="0"/>
              </a:rPr>
              <a:t>За загальним правилом, злочинна самовпевненість більш суспільно небезпечна та свідчить про більшу небезпеку винної особи, ніж злочинна недбалість, а тому вона за інших рівних умов може тягти за собою і суворіше покарання.</a:t>
            </a:r>
            <a:endParaRPr lang="ru-RU" sz="1600" dirty="0">
              <a:solidFill>
                <a:srgbClr val="000000"/>
              </a:solidFill>
              <a:effectLst/>
              <a:latin typeface="Times New Roman" panose="02020603050405020304" pitchFamily="18" charset="0"/>
              <a:ea typeface="Calibri" panose="020F0502020204030204" pitchFamily="34"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uk-UA" sz="1600" b="1" dirty="0">
                <a:solidFill>
                  <a:srgbClr val="202122"/>
                </a:solidFill>
                <a:effectLst/>
                <a:latin typeface="Arial" panose="020B0604020202020204" pitchFamily="34" charset="0"/>
                <a:ea typeface="Times New Roman" panose="02020603050405020304" pitchFamily="18" charset="0"/>
              </a:rPr>
              <a:t>Злочинна самовпевненість</a:t>
            </a:r>
            <a:r>
              <a:rPr lang="uk-UA" sz="1600" dirty="0">
                <a:solidFill>
                  <a:srgbClr val="202122"/>
                </a:solidFill>
                <a:effectLst/>
                <a:latin typeface="Arial" panose="020B0604020202020204" pitchFamily="34" charset="0"/>
                <a:ea typeface="Times New Roman" panose="02020603050405020304" pitchFamily="18" charset="0"/>
              </a:rPr>
              <a:t> характеризується тим, що особа </a:t>
            </a:r>
            <a:r>
              <a:rPr lang="uk-UA" sz="1600" i="1" dirty="0">
                <a:solidFill>
                  <a:srgbClr val="202122"/>
                </a:solidFill>
                <a:effectLst/>
                <a:latin typeface="Arial" panose="020B0604020202020204" pitchFamily="34" charset="0"/>
                <a:ea typeface="Times New Roman" panose="02020603050405020304" pitchFamily="18" charset="0"/>
              </a:rPr>
              <a:t>передбачає</a:t>
            </a:r>
            <a:r>
              <a:rPr lang="uk-UA" sz="1600" dirty="0">
                <a:solidFill>
                  <a:srgbClr val="202122"/>
                </a:solidFill>
                <a:effectLst/>
                <a:latin typeface="Arial" panose="020B0604020202020204" pitchFamily="34" charset="0"/>
                <a:ea typeface="Times New Roman" panose="02020603050405020304" pitchFamily="18" charset="0"/>
              </a:rPr>
              <a:t> можли­вість настання смерті іншої людини як наслідок своєї дії або бездіяльності, що утворює реальну загрозу для цієї людини, </a:t>
            </a:r>
            <a:r>
              <a:rPr lang="uk-UA" sz="1600" i="1" dirty="0">
                <a:solidFill>
                  <a:srgbClr val="202122"/>
                </a:solidFill>
                <a:effectLst/>
                <a:latin typeface="Arial" panose="020B0604020202020204" pitchFamily="34" charset="0"/>
                <a:ea typeface="Times New Roman" panose="02020603050405020304" pitchFamily="18" charset="0"/>
              </a:rPr>
              <a:t>але легковажно розраховує</a:t>
            </a:r>
            <a:r>
              <a:rPr lang="uk-UA" sz="1600" dirty="0">
                <a:solidFill>
                  <a:srgbClr val="202122"/>
                </a:solidFill>
                <a:effectLst/>
                <a:latin typeface="Arial" panose="020B0604020202020204" pitchFamily="34" charset="0"/>
                <a:ea typeface="Times New Roman" panose="02020603050405020304" pitchFamily="18" charset="0"/>
              </a:rPr>
              <a:t> на певні конкретні обставини, які здатні, на її думку, відвернути настання смерті.</a:t>
            </a:r>
            <a:endParaRPr lang="ru-RU" sz="1600" dirty="0">
              <a:solidFill>
                <a:srgbClr val="000000"/>
              </a:solidFill>
              <a:effectLst/>
              <a:latin typeface="Times New Roman" panose="02020603050405020304" pitchFamily="18" charset="0"/>
              <a:ea typeface="Calibri" panose="020F0502020204030204" pitchFamily="34" charset="0"/>
            </a:endParaRPr>
          </a:p>
          <a:p>
            <a:pPr marL="457200">
              <a:lnSpc>
                <a:spcPct val="107000"/>
              </a:lnSpc>
              <a:spcAft>
                <a:spcPts val="120"/>
              </a:spcAft>
            </a:pPr>
            <a:r>
              <a:rPr lang="uk-UA" sz="1600" dirty="0">
                <a:solidFill>
                  <a:srgbClr val="202122"/>
                </a:solidFill>
                <a:effectLst/>
                <a:latin typeface="Arial" panose="020B0604020202020204" pitchFamily="34" charset="0"/>
                <a:ea typeface="Times New Roman" panose="02020603050405020304" pitchFamily="18" charset="0"/>
              </a:rPr>
              <a:t>Легковажний розрахунок і є ознакою злочинної самовпевненості.</a:t>
            </a:r>
            <a:endParaRPr lang="ru-RU" sz="1600" dirty="0">
              <a:solidFill>
                <a:srgbClr val="000000"/>
              </a:solidFill>
              <a:effectLst/>
              <a:latin typeface="Times New Roman" panose="02020603050405020304" pitchFamily="18" charset="0"/>
              <a:ea typeface="Calibri" panose="020F0502020204030204" pitchFamily="34" charset="0"/>
            </a:endParaRPr>
          </a:p>
          <a:p>
            <a:pPr marL="243840">
              <a:lnSpc>
                <a:spcPct val="107000"/>
              </a:lnSpc>
              <a:spcBef>
                <a:spcPts val="600"/>
              </a:spcBef>
              <a:spcAft>
                <a:spcPts val="600"/>
              </a:spcAft>
            </a:pPr>
            <a:r>
              <a:rPr lang="uk-UA" sz="1600" dirty="0">
                <a:solidFill>
                  <a:srgbClr val="202122"/>
                </a:solidFill>
                <a:effectLst/>
                <a:latin typeface="Arial" panose="020B0604020202020204" pitchFamily="34" charset="0"/>
                <a:ea typeface="Times New Roman" panose="02020603050405020304" pitchFamily="18" charset="0"/>
              </a:rPr>
              <a:t>При вчиненні злочину, що розглядається, характерним є те, що винний впевнений у ненастанні злочинного наслідку.</a:t>
            </a:r>
            <a:br>
              <a:rPr lang="uk-UA" sz="1600" dirty="0">
                <a:solidFill>
                  <a:srgbClr val="202122"/>
                </a:solidFill>
                <a:effectLst/>
                <a:latin typeface="Arial" panose="020B0604020202020204" pitchFamily="34" charset="0"/>
                <a:ea typeface="Times New Roman" panose="02020603050405020304" pitchFamily="18" charset="0"/>
              </a:rPr>
            </a:br>
            <a:r>
              <a:rPr lang="uk-UA" sz="1600" dirty="0">
                <a:solidFill>
                  <a:srgbClr val="202122"/>
                </a:solidFill>
                <a:effectLst/>
                <a:latin typeface="Arial" panose="020B0604020202020204" pitchFamily="34" charset="0"/>
                <a:ea typeface="Times New Roman" panose="02020603050405020304" pitchFamily="18" charset="0"/>
              </a:rPr>
              <a:t>Вбивство </a:t>
            </a:r>
            <a:r>
              <a:rPr lang="uk-UA" sz="1600" i="1" dirty="0">
                <a:solidFill>
                  <a:srgbClr val="202122"/>
                </a:solidFill>
                <a:effectLst/>
                <a:latin typeface="Arial" panose="020B0604020202020204" pitchFamily="34" charset="0"/>
                <a:ea typeface="Times New Roman" panose="02020603050405020304" pitchFamily="18" charset="0"/>
              </a:rPr>
              <a:t>через необережність внаслідок злочинної самовпевненості</a:t>
            </a:r>
            <a:r>
              <a:rPr lang="uk-UA" sz="1600" dirty="0">
                <a:solidFill>
                  <a:srgbClr val="202122"/>
                </a:solidFill>
                <a:effectLst/>
                <a:latin typeface="Arial" panose="020B0604020202020204" pitchFamily="34" charset="0"/>
                <a:ea typeface="Times New Roman" panose="02020603050405020304" pitchFamily="18" charset="0"/>
              </a:rPr>
              <a:t> необхідно відмежовувати від вбивства </a:t>
            </a:r>
            <a:r>
              <a:rPr lang="uk-UA" sz="1600" i="1" dirty="0">
                <a:solidFill>
                  <a:srgbClr val="202122"/>
                </a:solidFill>
                <a:effectLst/>
                <a:latin typeface="Arial" panose="020B0604020202020204" pitchFamily="34" charset="0"/>
                <a:ea typeface="Times New Roman" panose="02020603050405020304" pitchFamily="18" charset="0"/>
              </a:rPr>
              <a:t>з непрямим умислом</a:t>
            </a:r>
            <a:r>
              <a:rPr lang="uk-UA" sz="1600" dirty="0">
                <a:solidFill>
                  <a:srgbClr val="202122"/>
                </a:solidFill>
                <a:effectLst/>
                <a:latin typeface="Arial" panose="020B0604020202020204" pitchFamily="34" charset="0"/>
                <a:ea typeface="Times New Roman" panose="02020603050405020304" pitchFamily="18" charset="0"/>
              </a:rPr>
              <a:t>, коли винна особа передбачала і свідомо припускала настання відповідних наслідків, не розраховуючи при цьому на певні конкретні обставини, які могли б його відвернути.</a:t>
            </a:r>
            <a:endParaRPr lang="ru-RU" sz="1600" dirty="0">
              <a:solidFill>
                <a:srgbClr val="000000"/>
              </a:solidFill>
              <a:effectLst/>
              <a:latin typeface="Times New Roman" panose="02020603050405020304" pitchFamily="18" charset="0"/>
              <a:ea typeface="Calibri" panose="020F0502020204030204" pitchFamily="34" charset="0"/>
            </a:endParaRPr>
          </a:p>
          <a:p>
            <a:pPr marL="342900" lvl="0" indent="-342900">
              <a:lnSpc>
                <a:spcPct val="107000"/>
              </a:lnSpc>
              <a:spcAft>
                <a:spcPts val="120"/>
              </a:spcAft>
              <a:buSzPts val="1000"/>
              <a:buFont typeface="Symbol" panose="05050102010706020507" pitchFamily="18" charset="2"/>
              <a:buChar char=""/>
              <a:tabLst>
                <a:tab pos="457200" algn="l"/>
              </a:tabLst>
            </a:pPr>
            <a:r>
              <a:rPr lang="uk-UA" sz="1600" b="1" dirty="0">
                <a:solidFill>
                  <a:srgbClr val="202122"/>
                </a:solidFill>
                <a:effectLst/>
                <a:latin typeface="Arial" panose="020B0604020202020204" pitchFamily="34" charset="0"/>
                <a:ea typeface="Times New Roman" panose="02020603050405020304" pitchFamily="18" charset="0"/>
              </a:rPr>
              <a:t>Злочинна недбалість</a:t>
            </a:r>
            <a:r>
              <a:rPr lang="uk-UA" sz="1600" dirty="0">
                <a:solidFill>
                  <a:srgbClr val="202122"/>
                </a:solidFill>
                <a:effectLst/>
                <a:latin typeface="Arial" panose="020B0604020202020204" pitchFamily="34" charset="0"/>
                <a:ea typeface="Times New Roman" panose="02020603050405020304" pitchFamily="18" charset="0"/>
              </a:rPr>
              <a:t> характеризується тим, що особа </a:t>
            </a:r>
            <a:r>
              <a:rPr lang="uk-UA" sz="1600" i="1" dirty="0">
                <a:solidFill>
                  <a:srgbClr val="202122"/>
                </a:solidFill>
                <a:effectLst/>
                <a:latin typeface="Arial" panose="020B0604020202020204" pitchFamily="34" charset="0"/>
                <a:ea typeface="Times New Roman" panose="02020603050405020304" pitchFamily="18" charset="0"/>
              </a:rPr>
              <a:t>не передбачає</a:t>
            </a:r>
            <a:r>
              <a:rPr lang="uk-UA" sz="1600" dirty="0">
                <a:solidFill>
                  <a:srgbClr val="202122"/>
                </a:solidFill>
                <a:effectLst/>
                <a:latin typeface="Arial" panose="020B0604020202020204" pitchFamily="34" charset="0"/>
                <a:ea typeface="Times New Roman" panose="02020603050405020304" pitchFamily="18" charset="0"/>
              </a:rPr>
              <a:t> можливість настання смерті іншої людини як наслідку своєї дії або бездіяльності, що утворює реальну загрозу для цієї людини, </a:t>
            </a:r>
            <a:r>
              <a:rPr lang="uk-UA" sz="1600" i="1" dirty="0">
                <a:solidFill>
                  <a:srgbClr val="202122"/>
                </a:solidFill>
                <a:effectLst/>
                <a:latin typeface="Arial" panose="020B0604020202020204" pitchFamily="34" charset="0"/>
                <a:ea typeface="Times New Roman" panose="02020603050405020304" pitchFamily="18" charset="0"/>
              </a:rPr>
              <a:t>хоча повинна була і могла</a:t>
            </a:r>
            <a:r>
              <a:rPr lang="uk-UA" sz="1600" dirty="0">
                <a:solidFill>
                  <a:srgbClr val="202122"/>
                </a:solidFill>
                <a:effectLst/>
                <a:latin typeface="Arial" panose="020B0604020202020204" pitchFamily="34" charset="0"/>
                <a:ea typeface="Times New Roman" panose="02020603050405020304" pitchFamily="18" charset="0"/>
              </a:rPr>
              <a:t> її передбачити, якщо б винна особа діяла більш обачливо.</a:t>
            </a:r>
            <a:endParaRPr lang="ru-RU" sz="1600" dirty="0">
              <a:solidFill>
                <a:srgbClr val="000000"/>
              </a:solidFill>
              <a:effectLst/>
              <a:latin typeface="Times New Roman" panose="02020603050405020304" pitchFamily="18" charset="0"/>
              <a:ea typeface="Calibri" panose="020F0502020204030204" pitchFamily="34" charset="0"/>
            </a:endParaRPr>
          </a:p>
        </p:txBody>
      </p:sp>
    </p:spTree>
    <p:extLst>
      <p:ext uri="{BB962C8B-B14F-4D97-AF65-F5344CB8AC3E}">
        <p14:creationId xmlns:p14="http://schemas.microsoft.com/office/powerpoint/2010/main" val="14832138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92661E-1263-4AFC-B6AB-D24B7EF3EE9F}"/>
              </a:ext>
            </a:extLst>
          </p:cNvPr>
          <p:cNvSpPr txBox="1"/>
          <p:nvPr/>
        </p:nvSpPr>
        <p:spPr>
          <a:xfrm>
            <a:off x="2726267" y="416468"/>
            <a:ext cx="7332133" cy="369332"/>
          </a:xfrm>
          <a:prstGeom prst="rect">
            <a:avLst/>
          </a:prstGeom>
          <a:solidFill>
            <a:schemeClr val="accent2"/>
          </a:solidFill>
        </p:spPr>
        <p:txBody>
          <a:bodyPr wrap="square">
            <a:spAutoFit/>
          </a:bodyPr>
          <a:lstStyle/>
          <a:p>
            <a:pPr algn="ctr"/>
            <a:r>
              <a:rPr lang="uk-UA" sz="1800" b="1" dirty="0">
                <a:latin typeface="Arial Black" pitchFamily="34" charset="0"/>
              </a:rPr>
              <a:t>2. Кримінальні правопорушення проти здоров’я особи</a:t>
            </a:r>
            <a:endParaRPr lang="ru-RU" sz="1800" b="1" dirty="0">
              <a:latin typeface="Arial Black" pitchFamily="34" charset="0"/>
            </a:endParaRPr>
          </a:p>
        </p:txBody>
      </p:sp>
      <p:sp>
        <p:nvSpPr>
          <p:cNvPr id="5" name="TextBox 4">
            <a:extLst>
              <a:ext uri="{FF2B5EF4-FFF2-40B4-BE49-F238E27FC236}">
                <a16:creationId xmlns:a16="http://schemas.microsoft.com/office/drawing/2014/main" id="{B589A44C-E56D-477D-BB70-1E8F02855759}"/>
              </a:ext>
            </a:extLst>
          </p:cNvPr>
          <p:cNvSpPr txBox="1"/>
          <p:nvPr/>
        </p:nvSpPr>
        <p:spPr>
          <a:xfrm>
            <a:off x="1439333" y="1166843"/>
            <a:ext cx="9651999" cy="5262979"/>
          </a:xfrm>
          <a:prstGeom prst="rect">
            <a:avLst/>
          </a:prstGeom>
          <a:solidFill>
            <a:srgbClr val="92D050"/>
          </a:solidFill>
        </p:spPr>
        <p:txBody>
          <a:bodyPr wrap="square">
            <a:spAutoFit/>
          </a:bodyPr>
          <a:lstStyle/>
          <a:p>
            <a:r>
              <a:rPr lang="uk-UA" sz="2400" b="1" u="sng" dirty="0">
                <a:latin typeface="Times New Roman" pitchFamily="18" charset="0"/>
                <a:cs typeface="Times New Roman" pitchFamily="18" charset="0"/>
              </a:rPr>
              <a:t>Тілесне ушкодження </a:t>
            </a:r>
            <a:r>
              <a:rPr lang="uk-UA" sz="2400" b="1" dirty="0">
                <a:latin typeface="Times New Roman" pitchFamily="18" charset="0"/>
                <a:cs typeface="Times New Roman" pitchFamily="18" charset="0"/>
              </a:rPr>
              <a:t>– це порушення анатомічної цілісності тканин, органів та їх функцій, що виникає як наслідок дії одного чи кількох зовнішніх ушкоджуючих фак­торів (фізичних, хімічних, біологічних, психічних тощо). </a:t>
            </a:r>
            <a:endParaRPr lang="ru-RU" sz="2400" b="1" dirty="0">
              <a:latin typeface="Times New Roman" pitchFamily="18" charset="0"/>
              <a:cs typeface="Times New Roman" pitchFamily="18" charset="0"/>
            </a:endParaRPr>
          </a:p>
          <a:p>
            <a:pPr algn="ctr"/>
            <a:endParaRPr lang="uk-UA" sz="2400" b="1" u="sng" dirty="0">
              <a:solidFill>
                <a:srgbClr val="FF0000"/>
              </a:solidFill>
              <a:latin typeface="Times New Roman" pitchFamily="18" charset="0"/>
              <a:cs typeface="Times New Roman" pitchFamily="18" charset="0"/>
            </a:endParaRPr>
          </a:p>
          <a:p>
            <a:pPr algn="ctr"/>
            <a:r>
              <a:rPr lang="uk-UA" sz="2400" b="1" u="sng" dirty="0">
                <a:solidFill>
                  <a:schemeClr val="tx2"/>
                </a:solidFill>
                <a:latin typeface="Times New Roman" pitchFamily="18" charset="0"/>
                <a:cs typeface="Times New Roman" pitchFamily="18" charset="0"/>
              </a:rPr>
              <a:t>КК розрізняє тілесні ушкодження трьох ступенів: </a:t>
            </a:r>
            <a:endParaRPr lang="ru-RU" sz="2400" b="1" u="sng" dirty="0">
              <a:solidFill>
                <a:schemeClr val="tx2"/>
              </a:solidFill>
              <a:latin typeface="Times New Roman" pitchFamily="18" charset="0"/>
              <a:cs typeface="Times New Roman" pitchFamily="18" charset="0"/>
            </a:endParaRPr>
          </a:p>
          <a:p>
            <a:pPr marL="342900" lvl="0" indent="-342900">
              <a:buFont typeface="Wingdings" pitchFamily="2" charset="2"/>
              <a:buChar char="Ø"/>
            </a:pPr>
            <a:r>
              <a:rPr lang="uk-UA" sz="2400" b="1" dirty="0">
                <a:latin typeface="Times New Roman" pitchFamily="18" charset="0"/>
                <a:cs typeface="Times New Roman" pitchFamily="18" charset="0"/>
              </a:rPr>
              <a:t>тяжкі;</a:t>
            </a:r>
            <a:endParaRPr lang="ru-RU" sz="2400" b="1" dirty="0">
              <a:latin typeface="Times New Roman" pitchFamily="18" charset="0"/>
              <a:cs typeface="Times New Roman" pitchFamily="18" charset="0"/>
            </a:endParaRPr>
          </a:p>
          <a:p>
            <a:pPr marL="342900" indent="-342900" algn="just">
              <a:spcAft>
                <a:spcPts val="0"/>
              </a:spcAft>
              <a:buFont typeface="Wingdings" pitchFamily="2" charset="2"/>
              <a:buChar char="Ø"/>
            </a:pPr>
            <a:r>
              <a:rPr lang="uk-UA" sz="2400" b="1" dirty="0">
                <a:latin typeface="Times New Roman" pitchFamily="18" charset="0"/>
                <a:cs typeface="Times New Roman" pitchFamily="18" charset="0"/>
              </a:rPr>
              <a:t>середньої тяжкості </a:t>
            </a:r>
            <a:r>
              <a:rPr lang="uk-UA" sz="2400" b="1" dirty="0">
                <a:solidFill>
                  <a:srgbClr val="000000"/>
                </a:solidFill>
                <a:latin typeface="Times New Roman" pitchFamily="18" charset="0"/>
                <a:ea typeface="Times New Roman"/>
                <a:cs typeface="Times New Roman" pitchFamily="18" charset="0"/>
              </a:rPr>
              <a:t>тілесне ушкодження, що спричинило короткочасну втрату працездатності або короткочасний розлад здоров'я;</a:t>
            </a:r>
          </a:p>
          <a:p>
            <a:pPr marL="342900" indent="-342900" algn="just">
              <a:spcAft>
                <a:spcPts val="0"/>
              </a:spcAft>
              <a:buFont typeface="Wingdings" pitchFamily="2" charset="2"/>
              <a:buChar char="Ø"/>
            </a:pPr>
            <a:r>
              <a:rPr lang="uk-UA" sz="2400" b="1" dirty="0">
                <a:solidFill>
                  <a:srgbClr val="000000"/>
                </a:solidFill>
                <a:latin typeface="Times New Roman" pitchFamily="18" charset="0"/>
                <a:ea typeface="Times New Roman"/>
                <a:cs typeface="Times New Roman" pitchFamily="18" charset="0"/>
              </a:rPr>
              <a:t>легке тілесне ушкодження, що спричинило короткочасну втрату працездатності або короткочасний розлад здоров'я;</a:t>
            </a:r>
            <a:endParaRPr lang="ru-RU" sz="2400" b="1" dirty="0">
              <a:latin typeface="Times New Roman" pitchFamily="18" charset="0"/>
              <a:ea typeface="Times New Roman"/>
              <a:cs typeface="Times New Roman" pitchFamily="18" charset="0"/>
            </a:endParaRPr>
          </a:p>
          <a:p>
            <a:pPr marL="342900" indent="-342900" algn="just">
              <a:spcAft>
                <a:spcPts val="0"/>
              </a:spcAft>
              <a:buFont typeface="Wingdings" pitchFamily="2" charset="2"/>
              <a:buChar char="Ø"/>
            </a:pPr>
            <a:r>
              <a:rPr lang="uk-UA" sz="2400" b="1" dirty="0">
                <a:solidFill>
                  <a:srgbClr val="000000"/>
                </a:solidFill>
                <a:latin typeface="Times New Roman" pitchFamily="18" charset="0"/>
                <a:ea typeface="Times New Roman"/>
                <a:cs typeface="Times New Roman" pitchFamily="18" charset="0"/>
              </a:rPr>
              <a:t>легке тілесне ушкодження без наслідків у вигляді короткочасної втрати працездатності або короткочасного розладу здоров'я.</a:t>
            </a:r>
            <a:endParaRPr lang="ru-RU" sz="2400" b="1" dirty="0">
              <a:latin typeface="Times New Roman" pitchFamily="18" charset="0"/>
              <a:ea typeface="Times New Roman"/>
              <a:cs typeface="Times New Roman" pitchFamily="18" charset="0"/>
            </a:endParaRPr>
          </a:p>
        </p:txBody>
      </p:sp>
    </p:spTree>
    <p:extLst>
      <p:ext uri="{BB962C8B-B14F-4D97-AF65-F5344CB8AC3E}">
        <p14:creationId xmlns:p14="http://schemas.microsoft.com/office/powerpoint/2010/main" val="25350998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DBEBD55-CD99-49B1-AF64-F381E49730D7}"/>
              </a:ext>
            </a:extLst>
          </p:cNvPr>
          <p:cNvSpPr txBox="1"/>
          <p:nvPr/>
        </p:nvSpPr>
        <p:spPr>
          <a:xfrm>
            <a:off x="1662546" y="612845"/>
            <a:ext cx="9102436" cy="4893647"/>
          </a:xfrm>
          <a:prstGeom prst="rect">
            <a:avLst/>
          </a:prstGeom>
          <a:solidFill>
            <a:srgbClr val="FFC000"/>
          </a:solidFill>
        </p:spPr>
        <p:txBody>
          <a:bodyPr wrap="square">
            <a:spAutoFit/>
          </a:bodyPr>
          <a:lstStyle/>
          <a:p>
            <a:pPr algn="ctr"/>
            <a:r>
              <a:rPr lang="uk-UA" sz="2400" dirty="0">
                <a:solidFill>
                  <a:prstClr val="black"/>
                </a:solidFill>
                <a:latin typeface="Times New Roman" panose="02020603050405020304" pitchFamily="18" charset="0"/>
                <a:cs typeface="Times New Roman" panose="02020603050405020304" pitchFamily="18" charset="0"/>
              </a:rPr>
              <a:t>Так, небезпечними для життя є ушкодження, що в момент запо­діяння (завдання) чи в клінічному перебігу через різні проміжки часу спричиняють загрозливі для життя явища і котрі без надання медичної допомоги, за звичайним своїм перебігом, закінчуються чи можуть закінчитися смертю. </a:t>
            </a:r>
          </a:p>
          <a:p>
            <a:pPr marL="342900" indent="-342900">
              <a:buFont typeface="Wingdings" pitchFamily="2" charset="2"/>
              <a:buChar char="v"/>
            </a:pPr>
            <a:endParaRPr lang="uk-UA" sz="2400" dirty="0">
              <a:solidFill>
                <a:prstClr val="black"/>
              </a:solidFill>
              <a:latin typeface="Times New Roman" panose="02020603050405020304" pitchFamily="18" charset="0"/>
              <a:cs typeface="Times New Roman" panose="02020603050405020304" pitchFamily="18" charset="0"/>
            </a:endParaRPr>
          </a:p>
          <a:p>
            <a:pPr algn="ctr"/>
            <a:r>
              <a:rPr lang="uk-UA" sz="2400" b="1" u="sng" dirty="0">
                <a:solidFill>
                  <a:srgbClr val="FF0000"/>
                </a:solidFill>
                <a:latin typeface="Times New Roman" panose="02020603050405020304" pitchFamily="18" charset="0"/>
                <a:cs typeface="Times New Roman" panose="02020603050405020304" pitchFamily="18" charset="0"/>
              </a:rPr>
              <a:t>Такими є:</a:t>
            </a:r>
            <a:r>
              <a:rPr lang="uk-UA" sz="2400" u="sng" dirty="0">
                <a:solidFill>
                  <a:srgbClr val="FF0000"/>
                </a:solidFill>
                <a:latin typeface="Times New Roman" panose="02020603050405020304" pitchFamily="18" charset="0"/>
                <a:cs typeface="Times New Roman" panose="02020603050405020304" pitchFamily="18" charset="0"/>
              </a:rPr>
              <a:t> </a:t>
            </a:r>
          </a:p>
          <a:p>
            <a:pPr marL="285750" indent="-285750">
              <a:buFont typeface="Wingdings" pitchFamily="2" charset="2"/>
              <a:buChar char="Ø"/>
            </a:pPr>
            <a:r>
              <a:rPr lang="uk-UA" sz="2400" dirty="0">
                <a:solidFill>
                  <a:prstClr val="black"/>
                </a:solidFill>
                <a:latin typeface="Times New Roman" panose="02020603050405020304" pitchFamily="18" charset="0"/>
                <a:cs typeface="Times New Roman" panose="02020603050405020304" pitchFamily="18" charset="0"/>
              </a:rPr>
              <a:t>проникаючі поранення черепа, хребта, грудної клітки, черевної порожнини (зокрема й без ушкодження внутрішніх органів);</a:t>
            </a:r>
          </a:p>
          <a:p>
            <a:pPr marL="285750" indent="-285750">
              <a:buFont typeface="Wingdings" pitchFamily="2" charset="2"/>
              <a:buChar char="Ø"/>
            </a:pPr>
            <a:r>
              <a:rPr lang="uk-UA" sz="2400" dirty="0">
                <a:solidFill>
                  <a:prstClr val="black"/>
                </a:solidFill>
                <a:latin typeface="Times New Roman" panose="02020603050405020304" pitchFamily="18" charset="0"/>
                <a:cs typeface="Times New Roman" panose="02020603050405020304" pitchFamily="18" charset="0"/>
              </a:rPr>
              <a:t>переломи кісток черепа (крім кісток скелету обличчя);</a:t>
            </a:r>
          </a:p>
          <a:p>
            <a:pPr marL="285750" indent="-285750">
              <a:buFont typeface="Wingdings" pitchFamily="2" charset="2"/>
              <a:buChar char="Ø"/>
            </a:pPr>
            <a:r>
              <a:rPr lang="uk-UA" sz="2400" dirty="0">
                <a:solidFill>
                  <a:prstClr val="black"/>
                </a:solidFill>
                <a:latin typeface="Times New Roman" panose="02020603050405020304" pitchFamily="18" charset="0"/>
                <a:cs typeface="Times New Roman" panose="02020603050405020304" pitchFamily="18" charset="0"/>
              </a:rPr>
              <a:t>термічні опіки ІІІ–IV ступенів з враженням 15% поверхні тіла;</a:t>
            </a:r>
          </a:p>
          <a:p>
            <a:pPr marL="285750" indent="-285750">
              <a:buFont typeface="Wingdings" pitchFamily="2" charset="2"/>
              <a:buChar char="Ø"/>
            </a:pPr>
            <a:r>
              <a:rPr lang="uk-UA" sz="2400" dirty="0">
                <a:solidFill>
                  <a:prstClr val="black"/>
                </a:solidFill>
                <a:latin typeface="Times New Roman" panose="02020603050405020304" pitchFamily="18" charset="0"/>
                <a:cs typeface="Times New Roman" panose="02020603050405020304" pitchFamily="18" charset="0"/>
              </a:rPr>
              <a:t>опіки II ступеня, які потягли враження понад 30% поверхні тіла, та ряд інших).</a:t>
            </a:r>
            <a:endParaRPr lang="ru-RU" sz="2400" dirty="0">
              <a:solidFill>
                <a:prstClr val="black"/>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543437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B629E3F7-97FA-4C0E-A601-E363EFFAEB7E}"/>
              </a:ext>
            </a:extLst>
          </p:cNvPr>
          <p:cNvSpPr txBox="1"/>
          <p:nvPr/>
        </p:nvSpPr>
        <p:spPr>
          <a:xfrm>
            <a:off x="1587731" y="770924"/>
            <a:ext cx="9152313" cy="5016758"/>
          </a:xfrm>
          <a:prstGeom prst="rect">
            <a:avLst/>
          </a:prstGeom>
          <a:solidFill>
            <a:srgbClr val="92D050"/>
          </a:solidFill>
        </p:spPr>
        <p:txBody>
          <a:bodyPr wrap="square">
            <a:spAutoFit/>
          </a:bodyPr>
          <a:lstStyle/>
          <a:p>
            <a:pPr algn="ctr">
              <a:spcAft>
                <a:spcPts val="0"/>
              </a:spcAft>
            </a:pPr>
            <a:r>
              <a:rPr lang="uk-UA" sz="2000" b="1" u="sng" kern="0" dirty="0">
                <a:solidFill>
                  <a:srgbClr val="0070C0"/>
                </a:solidFill>
                <a:latin typeface="Times New Roman" panose="02020603050405020304" pitchFamily="18" charset="0"/>
                <a:cs typeface="Times New Roman" panose="02020603050405020304" pitchFamily="18" charset="0"/>
              </a:rPr>
              <a:t>Види тілесних ушкоджень </a:t>
            </a:r>
            <a:r>
              <a:rPr lang="uk-UA" sz="2000" b="1" u="sng" dirty="0">
                <a:solidFill>
                  <a:srgbClr val="0070C0"/>
                </a:solidFill>
                <a:latin typeface="Times New Roman" panose="02020603050405020304" pitchFamily="18" charset="0"/>
                <a:ea typeface="Times New Roman"/>
                <a:cs typeface="Times New Roman" panose="02020603050405020304" pitchFamily="18" charset="0"/>
              </a:rPr>
              <a:t>можливо згрупувати  на умисні і необережні:</a:t>
            </a:r>
            <a:endParaRPr lang="ru-RU" sz="2000" b="1" u="sng" dirty="0">
              <a:solidFill>
                <a:srgbClr val="0070C0"/>
              </a:solidFill>
              <a:latin typeface="Times New Roman" panose="02020603050405020304" pitchFamily="18" charset="0"/>
              <a:ea typeface="Times New Roman"/>
              <a:cs typeface="Times New Roman" panose="02020603050405020304" pitchFamily="18" charset="0"/>
            </a:endParaRPr>
          </a:p>
          <a:p>
            <a:pPr marL="342900" lvl="0" indent="-342900" algn="just">
              <a:spcAft>
                <a:spcPts val="0"/>
              </a:spcAft>
              <a:buFont typeface="+mj-lt"/>
              <a:buAutoNum type="arabicPeriod"/>
              <a:tabLst>
                <a:tab pos="228600" algn="l"/>
              </a:tabLst>
            </a:pPr>
            <a:r>
              <a:rPr lang="uk-UA" sz="2000" b="1" dirty="0">
                <a:solidFill>
                  <a:srgbClr val="000000"/>
                </a:solidFill>
                <a:latin typeface="Times New Roman" panose="02020603050405020304" pitchFamily="18" charset="0"/>
                <a:ea typeface="Times New Roman"/>
                <a:cs typeface="Times New Roman" panose="02020603050405020304" pitchFamily="18" charset="0"/>
              </a:rPr>
              <a:t>Умисні тілесні ушкодження поділяються на:</a:t>
            </a:r>
            <a:endParaRPr lang="ru-RU" sz="2000" b="1" dirty="0">
              <a:latin typeface="Times New Roman" panose="02020603050405020304" pitchFamily="18" charset="0"/>
              <a:ea typeface="Times New Roman"/>
              <a:cs typeface="Times New Roman" panose="02020603050405020304" pitchFamily="18" charset="0"/>
            </a:endParaRP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а) тяжке ( ст.121 КК);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б) тяжке тілесне ушкодження, заподіяне у стані сильного душевного хвилювання ( ст.123 КК)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в) тяжке тілесне ушкодження вчинені у разі перевищення меж необхідної оборони або уразі перевищення заходів, необхідних для затримання злочинця (ст.124 КК);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г) середньої тяжкості (ст.122 КК);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д) легкі (ст.125 КК; є) побої і мордування ( ст.126 КК );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е) домашнє насильство ( ст.126-1),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ж) катування ( ст.127 КК ); </a:t>
            </a:r>
          </a:p>
          <a:p>
            <a:pPr algn="just">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з) погроза вбивством ст.129 КК ).</a:t>
            </a:r>
            <a:endParaRPr lang="ru-RU" sz="2000" b="1" dirty="0">
              <a:latin typeface="Times New Roman" panose="02020603050405020304" pitchFamily="18" charset="0"/>
              <a:ea typeface="Times New Roman"/>
              <a:cs typeface="Times New Roman" panose="02020603050405020304" pitchFamily="18" charset="0"/>
            </a:endParaRPr>
          </a:p>
          <a:p>
            <a:pPr algn="just">
              <a:spcAft>
                <a:spcPts val="0"/>
              </a:spcAft>
            </a:pPr>
            <a:r>
              <a:rPr lang="ru-RU" sz="2000" b="1" dirty="0">
                <a:solidFill>
                  <a:srgbClr val="000000"/>
                </a:solidFill>
                <a:latin typeface="Times New Roman" panose="02020603050405020304" pitchFamily="18" charset="0"/>
                <a:ea typeface="Times New Roman"/>
                <a:cs typeface="Times New Roman" panose="02020603050405020304" pitchFamily="18" charset="0"/>
              </a:rPr>
              <a:t>2. </a:t>
            </a:r>
            <a:r>
              <a:rPr lang="uk-UA" sz="2000" b="1" dirty="0">
                <a:solidFill>
                  <a:srgbClr val="000000"/>
                </a:solidFill>
                <a:latin typeface="Times New Roman" panose="02020603050405020304" pitchFamily="18" charset="0"/>
                <a:ea typeface="Times New Roman"/>
                <a:cs typeface="Times New Roman" panose="02020603050405020304" pitchFamily="18" charset="0"/>
              </a:rPr>
              <a:t>До необережного тілесного ушкодження можливо віднести один склад кримінального правопорушення як – необережне тяжке або середньої тяжкості тілесне ушкодження ( ст.128 КК ).</a:t>
            </a:r>
            <a:endParaRPr lang="ru-RU" sz="20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7932259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85DCC1A-DF63-4726-8D43-D9DEEFDE19D6}"/>
              </a:ext>
            </a:extLst>
          </p:cNvPr>
          <p:cNvSpPr txBox="1"/>
          <p:nvPr/>
        </p:nvSpPr>
        <p:spPr>
          <a:xfrm>
            <a:off x="1978430" y="889843"/>
            <a:ext cx="8836428" cy="5078313"/>
          </a:xfrm>
          <a:prstGeom prst="rect">
            <a:avLst/>
          </a:prstGeom>
          <a:solidFill>
            <a:srgbClr val="FFFF00"/>
          </a:solidFill>
        </p:spPr>
        <p:txBody>
          <a:bodyPr wrap="square">
            <a:spAutoFit/>
          </a:bodyPr>
          <a:lstStyle/>
          <a:p>
            <a:pPr algn="ctr"/>
            <a:r>
              <a:rPr lang="uk-UA" sz="1800" b="1" u="sng" dirty="0">
                <a:solidFill>
                  <a:srgbClr val="FF0000"/>
                </a:solidFill>
                <a:latin typeface="Arial Black" pitchFamily="34" charset="0"/>
              </a:rPr>
              <a:t>Не є тілесними ушкодженнями:</a:t>
            </a:r>
            <a:endParaRPr lang="ru-RU" sz="1800" b="1" u="sng" dirty="0">
              <a:solidFill>
                <a:srgbClr val="FF0000"/>
              </a:solidFill>
              <a:latin typeface="Arial Black" pitchFamily="34" charset="0"/>
            </a:endParaRPr>
          </a:p>
          <a:p>
            <a:pPr marL="285750" lvl="0" indent="-285750">
              <a:buFont typeface="Wingdings" pitchFamily="2" charset="2"/>
              <a:buChar char="Ø"/>
            </a:pPr>
            <a:r>
              <a:rPr lang="uk-UA" sz="1800" b="1" i="1" u="sng" dirty="0">
                <a:solidFill>
                  <a:srgbClr val="FF0000"/>
                </a:solidFill>
                <a:latin typeface="Arial Black" pitchFamily="34" charset="0"/>
              </a:rPr>
              <a:t> удар</a:t>
            </a:r>
            <a:r>
              <a:rPr lang="uk-UA" sz="1800" b="1" dirty="0">
                <a:solidFill>
                  <a:srgbClr val="FF0000"/>
                </a:solidFill>
                <a:latin typeface="Arial Black" pitchFamily="34" charset="0"/>
              </a:rPr>
              <a:t> </a:t>
            </a:r>
            <a:r>
              <a:rPr lang="uk-UA" sz="1800" b="1" dirty="0"/>
              <a:t>– </a:t>
            </a:r>
            <a:r>
              <a:rPr lang="uk-UA" sz="1800" b="1" dirty="0">
                <a:latin typeface="Arial Black" panose="020B0A04020102020204" pitchFamily="34" charset="0"/>
              </a:rPr>
              <a:t>одноразовий різкий вплив на тіло людини за допомогою певного предмета або частини тіла (руки, ноги, голови), що завдає фізичного болю але </a:t>
            </a:r>
            <a:r>
              <a:rPr lang="uk-UA" sz="1800" b="1" dirty="0">
                <a:solidFill>
                  <a:prstClr val="black"/>
                </a:solidFill>
                <a:latin typeface="Arial Black" panose="020B0A04020102020204" pitchFamily="34" charset="0"/>
              </a:rPr>
              <a:t>не спричинило тілесних ушкоджень</a:t>
            </a:r>
            <a:r>
              <a:rPr lang="uk-UA" sz="1800" b="1" dirty="0">
                <a:latin typeface="Arial Black" panose="020B0A04020102020204" pitchFamily="34" charset="0"/>
              </a:rPr>
              <a:t>; </a:t>
            </a:r>
            <a:endParaRPr lang="ru-RU" sz="1800" b="1" dirty="0">
              <a:latin typeface="Arial Black" panose="020B0A04020102020204" pitchFamily="34" charset="0"/>
            </a:endParaRPr>
          </a:p>
          <a:p>
            <a:pPr marL="285750" lvl="0" indent="-285750">
              <a:buFont typeface="Wingdings" pitchFamily="2" charset="2"/>
              <a:buChar char="Ø"/>
            </a:pPr>
            <a:r>
              <a:rPr lang="uk-UA" sz="1800" b="1" i="1" u="sng" dirty="0">
                <a:solidFill>
                  <a:srgbClr val="FF0000"/>
                </a:solidFill>
                <a:latin typeface="Arial Black" pitchFamily="34" charset="0"/>
              </a:rPr>
              <a:t> побої </a:t>
            </a:r>
            <a:r>
              <a:rPr lang="uk-UA" sz="1800" b="1" i="1" dirty="0">
                <a:solidFill>
                  <a:srgbClr val="FF0000"/>
                </a:solidFill>
                <a:latin typeface="Arial Black" pitchFamily="34" charset="0"/>
              </a:rPr>
              <a:t>–</a:t>
            </a:r>
            <a:r>
              <a:rPr lang="uk-UA" sz="1800" b="1" i="1" dirty="0"/>
              <a:t> </a:t>
            </a:r>
            <a:r>
              <a:rPr lang="uk-UA" sz="1800" b="1" dirty="0">
                <a:latin typeface="Arial Black" panose="020B0A04020102020204" pitchFamily="34" charset="0"/>
              </a:rPr>
              <a:t>багаторазове (два та більше разів) завдання ударів по тілу потерпілого, що не спричинило тілесних ушкоджень; </a:t>
            </a:r>
          </a:p>
          <a:p>
            <a:pPr marL="285750" lvl="0" indent="-285750">
              <a:buFont typeface="Wingdings" pitchFamily="2" charset="2"/>
              <a:buChar char="Ø"/>
            </a:pPr>
            <a:endParaRPr lang="uk-UA" b="1" dirty="0">
              <a:latin typeface="Arial Black" panose="020B0A04020102020204" pitchFamily="34" charset="0"/>
            </a:endParaRPr>
          </a:p>
          <a:p>
            <a:pPr marL="285750" lvl="0" indent="-285750">
              <a:buFont typeface="Wingdings" pitchFamily="2" charset="2"/>
              <a:buChar char="Ø"/>
            </a:pPr>
            <a:r>
              <a:rPr lang="uk-UA" sz="1800" b="1" i="1" u="sng" dirty="0">
                <a:solidFill>
                  <a:srgbClr val="FF0000"/>
                </a:solidFill>
                <a:latin typeface="Arial Black" pitchFamily="34" charset="0"/>
              </a:rPr>
              <a:t>інші насильницькі дії </a:t>
            </a:r>
            <a:r>
              <a:rPr lang="uk-UA" sz="1800" b="1" i="1" dirty="0">
                <a:solidFill>
                  <a:prstClr val="black"/>
                </a:solidFill>
              </a:rPr>
              <a:t>– </a:t>
            </a:r>
            <a:r>
              <a:rPr lang="uk-UA" sz="1800" b="1" dirty="0">
                <a:solidFill>
                  <a:prstClr val="black"/>
                </a:solidFill>
                <a:latin typeface="Arial Black" panose="020B0A04020102020204" pitchFamily="34" charset="0"/>
              </a:rPr>
              <a:t>фізичний вплив на людину (крім удару та побоїв), який викликає болісні відчуття </a:t>
            </a:r>
            <a:r>
              <a:rPr lang="uk-UA" sz="1800" b="1" i="1" dirty="0">
                <a:solidFill>
                  <a:prstClr val="black"/>
                </a:solidFill>
                <a:latin typeface="Arial Black" panose="020B0A04020102020204" pitchFamily="34" charset="0"/>
              </a:rPr>
              <a:t>(наприклад, викручування кінцівок, защемлення різних частин тіла будь-якими пристроями, виривання волосся, тощо)</a:t>
            </a:r>
            <a:r>
              <a:rPr lang="uk-UA" sz="1800" b="1" dirty="0">
                <a:solidFill>
                  <a:prstClr val="black"/>
                </a:solidFill>
                <a:latin typeface="Arial Black" panose="020B0A04020102020204" pitchFamily="34" charset="0"/>
              </a:rPr>
              <a:t>, однак не спричиняє тілесних ушкоджень;</a:t>
            </a:r>
            <a:endParaRPr lang="ru-RU" sz="1800" b="1" dirty="0">
              <a:solidFill>
                <a:prstClr val="black"/>
              </a:solidFill>
              <a:latin typeface="Arial Black" panose="020B0A04020102020204" pitchFamily="34" charset="0"/>
            </a:endParaRPr>
          </a:p>
          <a:p>
            <a:pPr marL="285750" lvl="0" indent="-285750">
              <a:buFont typeface="Wingdings" pitchFamily="2" charset="2"/>
              <a:buChar char="Ø"/>
            </a:pPr>
            <a:r>
              <a:rPr lang="uk-UA" sz="1800" b="1" i="1" u="sng" dirty="0">
                <a:solidFill>
                  <a:srgbClr val="FF0000"/>
                </a:solidFill>
                <a:latin typeface="Arial Black" pitchFamily="34" charset="0"/>
              </a:rPr>
              <a:t>мордування</a:t>
            </a:r>
            <a:r>
              <a:rPr lang="uk-UA" sz="1800" b="1" i="1" dirty="0">
                <a:solidFill>
                  <a:srgbClr val="FF0000"/>
                </a:solidFill>
                <a:latin typeface="Arial Black" pitchFamily="34" charset="0"/>
              </a:rPr>
              <a:t> </a:t>
            </a:r>
            <a:r>
              <a:rPr lang="uk-UA" sz="1800" b="1" i="1" dirty="0">
                <a:solidFill>
                  <a:prstClr val="black"/>
                </a:solidFill>
                <a:latin typeface="Arial Black" pitchFamily="34" charset="0"/>
              </a:rPr>
              <a:t>– </a:t>
            </a:r>
            <a:r>
              <a:rPr lang="uk-UA" sz="1800" b="1" dirty="0">
                <a:solidFill>
                  <a:prstClr val="black"/>
                </a:solidFill>
                <a:latin typeface="Arial Black" panose="020B0A04020102020204" pitchFamily="34" charset="0"/>
              </a:rPr>
              <a:t>багаторазове або тривале заподіяння болю </a:t>
            </a:r>
            <a:r>
              <a:rPr lang="uk-UA" sz="1800" b="1" i="1" dirty="0">
                <a:solidFill>
                  <a:prstClr val="black"/>
                </a:solidFill>
                <a:latin typeface="Arial Black" panose="020B0A04020102020204" pitchFamily="34" charset="0"/>
              </a:rPr>
              <a:t>(наприклад, щипання, шмагання, нанесення численних, але невеликих ушкоджень тупими чи гострими предметами, вплив термічних факторів та інші аналогічні дії).</a:t>
            </a:r>
            <a:endParaRPr lang="ru-RU" sz="1800" b="1" dirty="0">
              <a:solidFill>
                <a:prstClr val="black"/>
              </a:solidFill>
              <a:latin typeface="Arial Black" panose="020B0A04020102020204" pitchFamily="34" charset="0"/>
            </a:endParaRPr>
          </a:p>
          <a:p>
            <a:pPr marL="285750" lvl="0" indent="-285750">
              <a:buFont typeface="Wingdings" pitchFamily="2" charset="2"/>
              <a:buChar char="Ø"/>
            </a:pPr>
            <a:endParaRPr lang="ru-RU" sz="1800" b="1" dirty="0">
              <a:latin typeface="Arial Black" panose="020B0A04020102020204" pitchFamily="34" charset="0"/>
            </a:endParaRPr>
          </a:p>
        </p:txBody>
      </p:sp>
    </p:spTree>
    <p:extLst>
      <p:ext uri="{BB962C8B-B14F-4D97-AF65-F5344CB8AC3E}">
        <p14:creationId xmlns:p14="http://schemas.microsoft.com/office/powerpoint/2010/main" val="162733012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0013DF-0FF2-42E2-8482-D9B837F56CE0}"/>
              </a:ext>
            </a:extLst>
          </p:cNvPr>
          <p:cNvSpPr txBox="1"/>
          <p:nvPr/>
        </p:nvSpPr>
        <p:spPr>
          <a:xfrm>
            <a:off x="2269374" y="1465687"/>
            <a:ext cx="8262851" cy="2031325"/>
          </a:xfrm>
          <a:prstGeom prst="rect">
            <a:avLst/>
          </a:prstGeom>
          <a:solidFill>
            <a:schemeClr val="accent1">
              <a:lumMod val="40000"/>
              <a:lumOff val="60000"/>
            </a:schemeClr>
          </a:solidFill>
        </p:spPr>
        <p:txBody>
          <a:bodyPr wrap="square">
            <a:spAutoFit/>
          </a:bodyPr>
          <a:lstStyle/>
          <a:p>
            <a:pPr lvl="0"/>
            <a:r>
              <a:rPr lang="uk-UA" sz="1800" b="1" u="sng" dirty="0">
                <a:solidFill>
                  <a:schemeClr val="accent1"/>
                </a:solidFill>
                <a:latin typeface="Arial Black" pitchFamily="34" charset="0"/>
              </a:rPr>
              <a:t>Суб’єкт</a:t>
            </a:r>
            <a:r>
              <a:rPr lang="uk-UA" sz="1800" b="1" i="1" u="sng" dirty="0">
                <a:solidFill>
                  <a:schemeClr val="accent1"/>
                </a:solidFill>
                <a:latin typeface="Arial Black" pitchFamily="34" charset="0"/>
              </a:rPr>
              <a:t> </a:t>
            </a:r>
            <a:r>
              <a:rPr lang="uk-UA" sz="1800" u="sng" dirty="0">
                <a:solidFill>
                  <a:schemeClr val="accent1"/>
                </a:solidFill>
                <a:latin typeface="Arial Black" pitchFamily="34" charset="0"/>
              </a:rPr>
              <a:t>тілесних ушкоджень </a:t>
            </a:r>
            <a:r>
              <a:rPr lang="uk-UA" sz="1800" dirty="0">
                <a:solidFill>
                  <a:prstClr val="black"/>
                </a:solidFill>
                <a:latin typeface="Arial Black" pitchFamily="34" charset="0"/>
              </a:rPr>
              <a:t>– фізична осудна особа, що досягла 14-річного (ст. 121 і 122 КК) або 16-річного (ст. 123–125. 128 КК) віку. </a:t>
            </a:r>
          </a:p>
          <a:p>
            <a:pPr lvl="0"/>
            <a:endParaRPr lang="uk-UA" dirty="0">
              <a:solidFill>
                <a:prstClr val="black"/>
              </a:solidFill>
              <a:latin typeface="Arial Black" pitchFamily="34" charset="0"/>
            </a:endParaRPr>
          </a:p>
          <a:p>
            <a:pPr lvl="0"/>
            <a:endParaRPr lang="ru-RU" sz="1800" dirty="0">
              <a:solidFill>
                <a:prstClr val="black"/>
              </a:solidFill>
              <a:latin typeface="Arial Black" pitchFamily="34" charset="0"/>
            </a:endParaRPr>
          </a:p>
          <a:p>
            <a:pPr lvl="0"/>
            <a:r>
              <a:rPr lang="uk-UA" sz="1800" b="1" u="sng" dirty="0">
                <a:solidFill>
                  <a:schemeClr val="accent1"/>
                </a:solidFill>
                <a:latin typeface="Arial Black" pitchFamily="34" charset="0"/>
              </a:rPr>
              <a:t>Суб’єктивна сторона</a:t>
            </a:r>
            <a:r>
              <a:rPr lang="uk-UA" sz="1800" b="1" i="1" u="sng" dirty="0">
                <a:solidFill>
                  <a:schemeClr val="accent1"/>
                </a:solidFill>
                <a:latin typeface="Arial Black" pitchFamily="34" charset="0"/>
              </a:rPr>
              <a:t> </a:t>
            </a:r>
            <a:r>
              <a:rPr lang="uk-UA" sz="1800" u="sng" dirty="0">
                <a:solidFill>
                  <a:schemeClr val="accent1"/>
                </a:solidFill>
                <a:latin typeface="Arial Black" pitchFamily="34" charset="0"/>
              </a:rPr>
              <a:t>тілесних ушкоджень </a:t>
            </a:r>
            <a:r>
              <a:rPr lang="uk-UA" sz="1800" b="1" u="sng" dirty="0">
                <a:solidFill>
                  <a:schemeClr val="accent1"/>
                </a:solidFill>
                <a:latin typeface="Arial Black" pitchFamily="34" charset="0"/>
              </a:rPr>
              <a:t> </a:t>
            </a:r>
            <a:r>
              <a:rPr lang="uk-UA" sz="1800" b="1" dirty="0">
                <a:solidFill>
                  <a:prstClr val="black"/>
                </a:solidFill>
                <a:latin typeface="Arial Black" pitchFamily="34" charset="0"/>
              </a:rPr>
              <a:t>– </a:t>
            </a:r>
            <a:r>
              <a:rPr lang="uk-UA" sz="1800" i="1" dirty="0">
                <a:solidFill>
                  <a:prstClr val="black"/>
                </a:solidFill>
                <a:latin typeface="Arial Black" pitchFamily="34" charset="0"/>
              </a:rPr>
              <a:t>умисел </a:t>
            </a:r>
            <a:r>
              <a:rPr lang="uk-UA" sz="1800" dirty="0">
                <a:solidFill>
                  <a:prstClr val="black"/>
                </a:solidFill>
                <a:latin typeface="Arial Black" pitchFamily="34" charset="0"/>
              </a:rPr>
              <a:t>(ст. 121–125 КК)</a:t>
            </a:r>
            <a:r>
              <a:rPr lang="uk-UA" sz="1800" i="1" dirty="0">
                <a:solidFill>
                  <a:prstClr val="black"/>
                </a:solidFill>
                <a:latin typeface="Arial Black" pitchFamily="34" charset="0"/>
              </a:rPr>
              <a:t> </a:t>
            </a:r>
            <a:r>
              <a:rPr lang="uk-UA" sz="1800" dirty="0">
                <a:solidFill>
                  <a:prstClr val="black"/>
                </a:solidFill>
                <a:latin typeface="Arial Black" pitchFamily="34" charset="0"/>
              </a:rPr>
              <a:t>або </a:t>
            </a:r>
            <a:r>
              <a:rPr lang="uk-UA" sz="1800" i="1" dirty="0">
                <a:solidFill>
                  <a:prstClr val="black"/>
                </a:solidFill>
                <a:latin typeface="Arial Black" pitchFamily="34" charset="0"/>
              </a:rPr>
              <a:t>необережність </a:t>
            </a:r>
            <a:r>
              <a:rPr lang="uk-UA" sz="1800" dirty="0">
                <a:solidFill>
                  <a:prstClr val="black"/>
                </a:solidFill>
                <a:latin typeface="Arial Black" pitchFamily="34" charset="0"/>
              </a:rPr>
              <a:t>(ст. 128 КК).</a:t>
            </a:r>
            <a:endParaRPr lang="ru-RU" sz="1800" dirty="0">
              <a:solidFill>
                <a:prstClr val="black"/>
              </a:solidFill>
              <a:latin typeface="Arial Black" pitchFamily="34" charset="0"/>
            </a:endParaRPr>
          </a:p>
        </p:txBody>
      </p:sp>
    </p:spTree>
    <p:extLst>
      <p:ext uri="{BB962C8B-B14F-4D97-AF65-F5344CB8AC3E}">
        <p14:creationId xmlns:p14="http://schemas.microsoft.com/office/powerpoint/2010/main" val="112329073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2D6361C-1F8C-4BE0-8280-E667BB7EF3B2}"/>
              </a:ext>
            </a:extLst>
          </p:cNvPr>
          <p:cNvSpPr txBox="1"/>
          <p:nvPr/>
        </p:nvSpPr>
        <p:spPr>
          <a:xfrm>
            <a:off x="2061557" y="412511"/>
            <a:ext cx="8578734" cy="369332"/>
          </a:xfrm>
          <a:prstGeom prst="rect">
            <a:avLst/>
          </a:prstGeom>
          <a:noFill/>
        </p:spPr>
        <p:txBody>
          <a:bodyPr wrap="square">
            <a:spAutoFit/>
          </a:bodyPr>
          <a:lstStyle/>
          <a:p>
            <a:pPr algn="ctr"/>
            <a:r>
              <a:rPr lang="uk-UA" sz="1800" b="1" dirty="0">
                <a:latin typeface="Arial Black" pitchFamily="34" charset="0"/>
              </a:rPr>
              <a:t>Критерії визначення ступеня тяжкості тілесних ушкоджень</a:t>
            </a:r>
            <a:endParaRPr lang="ru-RU" sz="1800" dirty="0">
              <a:latin typeface="Arial Black" pitchFamily="34" charset="0"/>
            </a:endParaRPr>
          </a:p>
        </p:txBody>
      </p:sp>
      <p:sp>
        <p:nvSpPr>
          <p:cNvPr id="5" name="TextBox 4">
            <a:extLst>
              <a:ext uri="{FF2B5EF4-FFF2-40B4-BE49-F238E27FC236}">
                <a16:creationId xmlns:a16="http://schemas.microsoft.com/office/drawing/2014/main" id="{B5396E5D-E793-4A88-9D5F-EB1941E2EEA5}"/>
              </a:ext>
            </a:extLst>
          </p:cNvPr>
          <p:cNvSpPr txBox="1"/>
          <p:nvPr/>
        </p:nvSpPr>
        <p:spPr>
          <a:xfrm>
            <a:off x="2061557" y="1305342"/>
            <a:ext cx="8578734" cy="4893647"/>
          </a:xfrm>
          <a:prstGeom prst="rect">
            <a:avLst/>
          </a:prstGeom>
          <a:solidFill>
            <a:schemeClr val="accent2">
              <a:lumMod val="75000"/>
            </a:schemeClr>
          </a:solidFill>
        </p:spPr>
        <p:txBody>
          <a:bodyPr wrap="square">
            <a:spAutoFit/>
          </a:bodyPr>
          <a:lstStyle/>
          <a:p>
            <a:pPr algn="ctr"/>
            <a:r>
              <a:rPr lang="uk-UA" sz="2400" b="1" u="sng" dirty="0">
                <a:latin typeface="Times New Roman" panose="02020603050405020304" pitchFamily="18" charset="0"/>
                <a:cs typeface="Times New Roman" panose="02020603050405020304" pitchFamily="18" charset="0"/>
              </a:rPr>
              <a:t>Ознаки умисного тяжкого тілесного ушкодження (ст. 121 КК)</a:t>
            </a:r>
          </a:p>
          <a:p>
            <a:endParaRPr lang="uk-UA" sz="2400" b="1" i="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небезпека для життя як в момент заподіяння, так і за наслідками та кінцевим результатом;</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втрата будь-якого </a:t>
            </a:r>
            <a:r>
              <a:rPr lang="uk-UA" sz="2400" b="1" dirty="0" err="1">
                <a:latin typeface="Times New Roman" panose="02020603050405020304" pitchFamily="18" charset="0"/>
                <a:cs typeface="Times New Roman" panose="02020603050405020304" pitchFamily="18" charset="0"/>
              </a:rPr>
              <a:t>органа</a:t>
            </a:r>
            <a:r>
              <a:rPr lang="uk-UA" sz="2400" b="1" dirty="0">
                <a:latin typeface="Times New Roman" panose="02020603050405020304" pitchFamily="18" charset="0"/>
                <a:cs typeface="Times New Roman" panose="02020603050405020304" pitchFamily="18" charset="0"/>
              </a:rPr>
              <a:t> або втрата органом його функцій;</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душевна хвороба;</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розлад здоров'я, поєднаний  зі стійкою втратою працездатності не менш ніж на одну третину </a:t>
            </a:r>
          </a:p>
          <a:p>
            <a:pPr lvl="0"/>
            <a:r>
              <a:rPr lang="uk-UA" sz="2400" b="1" dirty="0">
                <a:latin typeface="Times New Roman" panose="02020603050405020304" pitchFamily="18" charset="0"/>
                <a:cs typeface="Times New Roman" panose="02020603050405020304" pitchFamily="18" charset="0"/>
              </a:rPr>
              <a:t>  (не менш 33 %);</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переривання вагітності; </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невиправне знівечення обличчя.</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66469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E56ED3F-52F0-4469-B9D9-56FE9D00B793}"/>
              </a:ext>
            </a:extLst>
          </p:cNvPr>
          <p:cNvSpPr txBox="1"/>
          <p:nvPr/>
        </p:nvSpPr>
        <p:spPr>
          <a:xfrm>
            <a:off x="1853738" y="1443841"/>
            <a:ext cx="8786553" cy="3785652"/>
          </a:xfrm>
          <a:prstGeom prst="rect">
            <a:avLst/>
          </a:prstGeom>
          <a:solidFill>
            <a:schemeClr val="accent2">
              <a:lumMod val="60000"/>
              <a:lumOff val="40000"/>
            </a:schemeClr>
          </a:solidFill>
        </p:spPr>
        <p:txBody>
          <a:bodyPr wrap="square">
            <a:spAutoFit/>
          </a:bodyPr>
          <a:lstStyle/>
          <a:p>
            <a:pPr algn="ctr"/>
            <a:r>
              <a:rPr lang="uk-UA" sz="2400" b="1" u="sng" dirty="0">
                <a:latin typeface="Times New Roman" panose="02020603050405020304" pitchFamily="18" charset="0"/>
                <a:cs typeface="Times New Roman" panose="02020603050405020304" pitchFamily="18" charset="0"/>
              </a:rPr>
              <a:t>Ознаки умисного ушкодження середньої тяжкості (ст. 122 КК)</a:t>
            </a:r>
          </a:p>
          <a:p>
            <a:endParaRPr lang="uk-UA" sz="2400" b="1" i="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відсутність небезпеки для життя;</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відсутність наслідків, що викладені в п. 2.1.1. Правил судово-медичного визначення  ступеня тяжкості тілесних ушкоджень;</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тривалий розлад здоров'я – належить  вважати  розлад  здоров'я  строком понад 3 тижні (більш як  21 день).</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 стійка втрата працездатності менш ніж на одну третину (втрата   загальної працездатності від 10 % до 33 %).</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3880546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00E7107-3BBB-4971-894D-CE7768A5B48E}"/>
              </a:ext>
            </a:extLst>
          </p:cNvPr>
          <p:cNvSpPr txBox="1"/>
          <p:nvPr/>
        </p:nvSpPr>
        <p:spPr>
          <a:xfrm>
            <a:off x="1687484" y="612845"/>
            <a:ext cx="9202189" cy="5262979"/>
          </a:xfrm>
          <a:prstGeom prst="rect">
            <a:avLst/>
          </a:prstGeom>
          <a:solidFill>
            <a:schemeClr val="accent2">
              <a:lumMod val="20000"/>
              <a:lumOff val="80000"/>
            </a:schemeClr>
          </a:solidFill>
        </p:spPr>
        <p:txBody>
          <a:bodyPr wrap="square">
            <a:spAutoFit/>
          </a:bodyPr>
          <a:lstStyle/>
          <a:p>
            <a:pPr algn="ctr"/>
            <a:r>
              <a:rPr lang="uk-UA" sz="2400" b="1" u="sng" dirty="0">
                <a:latin typeface="Times New Roman" panose="02020603050405020304" pitchFamily="18" charset="0"/>
                <a:cs typeface="Times New Roman" panose="02020603050405020304" pitchFamily="18" charset="0"/>
              </a:rPr>
              <a:t>Ознаки умисного легкого тілесного ушкодження (ст. 125 КК)</a:t>
            </a:r>
          </a:p>
          <a:p>
            <a:endParaRPr lang="uk-UA" sz="2400" b="1" i="1" dirty="0">
              <a:latin typeface="Times New Roman" panose="02020603050405020304" pitchFamily="18" charset="0"/>
              <a:cs typeface="Times New Roman" panose="02020603050405020304" pitchFamily="18" charset="0"/>
            </a:endParaRPr>
          </a:p>
          <a:p>
            <a:pPr marL="342900" lvl="0" indent="-342900">
              <a:buFont typeface="+mj-lt"/>
              <a:buAutoNum type="arabicParenR"/>
            </a:pPr>
            <a:r>
              <a:rPr lang="uk-UA" sz="2400" b="1" dirty="0">
                <a:latin typeface="Times New Roman" panose="02020603050405020304" pitchFamily="18" charset="0"/>
                <a:cs typeface="Times New Roman" panose="02020603050405020304" pitchFamily="18" charset="0"/>
              </a:rPr>
              <a:t> відсутність небезпеки для життя;</a:t>
            </a:r>
            <a:endParaRPr lang="ru-RU" sz="2400" b="1" dirty="0">
              <a:latin typeface="Times New Roman" panose="02020603050405020304" pitchFamily="18" charset="0"/>
              <a:cs typeface="Times New Roman" panose="02020603050405020304" pitchFamily="18" charset="0"/>
            </a:endParaRPr>
          </a:p>
          <a:p>
            <a:pPr marL="342900" lvl="0" indent="-342900">
              <a:buFont typeface="+mj-lt"/>
              <a:buAutoNum type="arabicParenR"/>
            </a:pPr>
            <a:r>
              <a:rPr lang="uk-UA" sz="2400" b="1" dirty="0">
                <a:latin typeface="Times New Roman" panose="02020603050405020304" pitchFamily="18" charset="0"/>
                <a:cs typeface="Times New Roman" panose="02020603050405020304" pitchFamily="18" charset="0"/>
              </a:rPr>
              <a:t> легке тілесне ушкодження може бути таким, що:</a:t>
            </a:r>
            <a:endParaRPr lang="ru-RU" sz="2400" b="1" dirty="0">
              <a:latin typeface="Times New Roman" panose="02020603050405020304" pitchFamily="18" charset="0"/>
              <a:cs typeface="Times New Roman" panose="02020603050405020304" pitchFamily="18" charset="0"/>
            </a:endParaRPr>
          </a:p>
          <a:p>
            <a:pPr marL="342900" lvl="0" indent="-342900">
              <a:buFont typeface="+mj-lt"/>
              <a:buAutoNum type="alphaLcParenR"/>
            </a:pPr>
            <a:r>
              <a:rPr lang="uk-UA" sz="2400" b="1" dirty="0">
                <a:latin typeface="Times New Roman" panose="02020603050405020304" pitchFamily="18" charset="0"/>
                <a:cs typeface="Times New Roman" panose="02020603050405020304" pitchFamily="18" charset="0"/>
              </a:rPr>
              <a:t> спричинило короткочасний розлад здоров'я  чи  незначну стійку втрату працездатності (ч. 2 ст. 125 КК):</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короткочасний розлад здоров’я – належить вважати  розлад здоров’я тривалістю понад 6 днів, але не більше як 3 тижні (21 день);</a:t>
            </a:r>
            <a:endParaRPr lang="ru-RU" sz="2400" b="1" dirty="0">
              <a:latin typeface="Times New Roman" panose="02020603050405020304" pitchFamily="18" charset="0"/>
              <a:cs typeface="Times New Roman" panose="02020603050405020304" pitchFamily="18" charset="0"/>
            </a:endParaRPr>
          </a:p>
          <a:p>
            <a:pPr marL="285750" lvl="0" indent="-285750">
              <a:buFont typeface="Wingdings" pitchFamily="2" charset="2"/>
              <a:buChar char="Ø"/>
            </a:pPr>
            <a:r>
              <a:rPr lang="uk-UA" sz="2400" b="1" dirty="0">
                <a:latin typeface="Times New Roman" panose="02020603050405020304" pitchFamily="18" charset="0"/>
                <a:cs typeface="Times New Roman" panose="02020603050405020304" pitchFamily="18" charset="0"/>
              </a:rPr>
              <a:t>незначна втрата працездатності – втрата загальної працездатності до 10%.</a:t>
            </a:r>
            <a:endParaRPr lang="ru-RU" sz="2400" b="1" dirty="0">
              <a:latin typeface="Times New Roman" panose="02020603050405020304" pitchFamily="18" charset="0"/>
              <a:cs typeface="Times New Roman" panose="02020603050405020304" pitchFamily="18" charset="0"/>
            </a:endParaRPr>
          </a:p>
          <a:p>
            <a:pPr lvl="0"/>
            <a:r>
              <a:rPr lang="uk-UA" sz="2400" b="1" dirty="0">
                <a:latin typeface="Times New Roman" panose="02020603050405020304" pitchFamily="18" charset="0"/>
                <a:cs typeface="Times New Roman" panose="02020603050405020304" pitchFamily="18" charset="0"/>
              </a:rPr>
              <a:t>б)  не спричинило зазначених наслідків – це  ушкодження,  що  має  незначні скороминущі наслідки, тривалістю не більш як 6 днів (синець, подряпина, тощо) (ч. 1 ст. 125 КК).</a:t>
            </a:r>
            <a:endParaRPr lang="ru-RU"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25659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267BA30-835D-4056-AF0E-FC5D4F740CA5}"/>
              </a:ext>
            </a:extLst>
          </p:cNvPr>
          <p:cNvSpPr txBox="1"/>
          <p:nvPr/>
        </p:nvSpPr>
        <p:spPr>
          <a:xfrm>
            <a:off x="1504603" y="463630"/>
            <a:ext cx="9385069" cy="5632311"/>
          </a:xfrm>
          <a:prstGeom prst="rect">
            <a:avLst/>
          </a:prstGeom>
          <a:solidFill>
            <a:schemeClr val="accent5">
              <a:lumMod val="20000"/>
              <a:lumOff val="80000"/>
            </a:schemeClr>
          </a:solidFill>
        </p:spPr>
        <p:txBody>
          <a:bodyPr wrap="square">
            <a:spAutoFit/>
          </a:bodyPr>
          <a:lstStyle/>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1. </a:t>
            </a:r>
            <a:r>
              <a:rPr lang="uk-UA" sz="1800" b="1" i="1" dirty="0">
                <a:solidFill>
                  <a:srgbClr val="000000"/>
                </a:solidFill>
                <a:effectLst/>
                <a:latin typeface="Times New Roman" panose="02020603050405020304" pitchFamily="18" charset="0"/>
                <a:ea typeface="Times New Roman" panose="02020603050405020304" pitchFamily="18" charset="0"/>
              </a:rPr>
              <a:t>За основним безпосереднім об’єктом </a:t>
            </a:r>
            <a:r>
              <a:rPr lang="uk-UA" sz="1800" dirty="0">
                <a:solidFill>
                  <a:srgbClr val="000000"/>
                </a:solidFill>
                <a:effectLst/>
                <a:latin typeface="Times New Roman" panose="02020603050405020304" pitchFamily="18" charset="0"/>
                <a:ea typeface="Times New Roman" panose="02020603050405020304" pitchFamily="18" charset="0"/>
              </a:rPr>
              <a:t>більшість учених усі кримінальні правопорушення проти життя та здоров’я особи вважають за необхідне диференціювати на:</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а) </a:t>
            </a:r>
            <a:r>
              <a:rPr lang="uk-UA" sz="1800" b="1" i="1" dirty="0">
                <a:solidFill>
                  <a:srgbClr val="FF0000"/>
                </a:solidFill>
                <a:effectLst/>
                <a:latin typeface="Times New Roman" panose="02020603050405020304" pitchFamily="18" charset="0"/>
                <a:ea typeface="Times New Roman" panose="02020603050405020304" pitchFamily="18" charset="0"/>
              </a:rPr>
              <a:t>кримінальні правопорушення проти життя особи</a:t>
            </a:r>
            <a:r>
              <a:rPr lang="uk-UA" sz="1800" dirty="0">
                <a:solidFill>
                  <a:srgbClr val="000000"/>
                </a:solidFill>
                <a:effectLst/>
                <a:latin typeface="Times New Roman" panose="02020603050405020304" pitchFamily="18" charset="0"/>
                <a:ea typeface="Times New Roman" panose="02020603050405020304" pitchFamily="18" charset="0"/>
              </a:rPr>
              <a:t>, які включають в себе:</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1) </a:t>
            </a:r>
            <a:r>
              <a:rPr lang="uk-UA" sz="1800" b="1" dirty="0">
                <a:solidFill>
                  <a:srgbClr val="000000"/>
                </a:solidFill>
                <a:effectLst/>
                <a:latin typeface="Times New Roman" panose="02020603050405020304" pitchFamily="18" charset="0"/>
                <a:ea typeface="Times New Roman" panose="02020603050405020304" pitchFamily="18" charset="0"/>
              </a:rPr>
              <a:t>вбивства</a:t>
            </a:r>
            <a:r>
              <a:rPr lang="uk-UA" sz="1800" dirty="0">
                <a:solidFill>
                  <a:srgbClr val="000000"/>
                </a:solidFill>
                <a:effectLst/>
                <a:latin typeface="Times New Roman" panose="02020603050405020304" pitchFamily="18" charset="0"/>
                <a:ea typeface="Times New Roman" panose="02020603050405020304" pitchFamily="18" charset="0"/>
              </a:rPr>
              <a:t>:</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 </a:t>
            </a:r>
            <a:r>
              <a:rPr lang="uk-UA" sz="1800" i="1" dirty="0">
                <a:solidFill>
                  <a:srgbClr val="000000"/>
                </a:solidFill>
                <a:effectLst/>
                <a:latin typeface="Times New Roman" panose="02020603050405020304" pitchFamily="18" charset="0"/>
                <a:ea typeface="Times New Roman" panose="02020603050405020304" pitchFamily="18" charset="0"/>
              </a:rPr>
              <a:t>умисні вбивства </a:t>
            </a:r>
            <a:r>
              <a:rPr lang="uk-UA" sz="1800" dirty="0">
                <a:solidFill>
                  <a:srgbClr val="000000"/>
                </a:solidFill>
                <a:effectLst/>
                <a:latin typeface="Times New Roman" panose="02020603050405020304" pitchFamily="18" charset="0"/>
                <a:ea typeface="Times New Roman" panose="02020603050405020304" pitchFamily="18" charset="0"/>
              </a:rPr>
              <a:t>(простий склад умисного вбивства (ч. 1 ст. 115 КК України), кваліфіковані склади умисного вбивства (ч. 2 ст. 115 КК України), привілейовані склади умисного вбивства (ст. ст. 116, 117, 118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 </a:t>
            </a:r>
            <a:r>
              <a:rPr lang="uk-UA" sz="1800" i="1" dirty="0">
                <a:solidFill>
                  <a:srgbClr val="000000"/>
                </a:solidFill>
                <a:effectLst/>
                <a:latin typeface="Times New Roman" panose="02020603050405020304" pitchFamily="18" charset="0"/>
                <a:ea typeface="Times New Roman" panose="02020603050405020304" pitchFamily="18" charset="0"/>
              </a:rPr>
              <a:t>вбивство з необережності </a:t>
            </a:r>
            <a:r>
              <a:rPr lang="uk-UA" sz="1800" dirty="0">
                <a:solidFill>
                  <a:srgbClr val="000000"/>
                </a:solidFill>
                <a:effectLst/>
                <a:latin typeface="Times New Roman" panose="02020603050405020304" pitchFamily="18" charset="0"/>
                <a:ea typeface="Times New Roman" panose="02020603050405020304" pitchFamily="18" charset="0"/>
              </a:rPr>
              <a:t>(ст. 119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2) </a:t>
            </a:r>
            <a:r>
              <a:rPr lang="uk-UA" sz="1800" b="1" dirty="0">
                <a:solidFill>
                  <a:srgbClr val="000000"/>
                </a:solidFill>
                <a:effectLst/>
                <a:latin typeface="Times New Roman" panose="02020603050405020304" pitchFamily="18" charset="0"/>
                <a:ea typeface="Times New Roman" panose="02020603050405020304" pitchFamily="18" charset="0"/>
              </a:rPr>
              <a:t>доведення до самогубства </a:t>
            </a:r>
            <a:r>
              <a:rPr lang="uk-UA" sz="1800" dirty="0">
                <a:solidFill>
                  <a:srgbClr val="000000"/>
                </a:solidFill>
                <a:effectLst/>
                <a:latin typeface="Times New Roman" panose="02020603050405020304" pitchFamily="18" charset="0"/>
                <a:ea typeface="Times New Roman" panose="02020603050405020304" pitchFamily="18" charset="0"/>
              </a:rPr>
              <a:t>(ст. 120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б</a:t>
            </a:r>
            <a:r>
              <a:rPr lang="uk-UA" sz="1800" dirty="0">
                <a:solidFill>
                  <a:srgbClr val="FF0000"/>
                </a:solidFill>
                <a:effectLst/>
                <a:latin typeface="Times New Roman" panose="02020603050405020304" pitchFamily="18" charset="0"/>
                <a:ea typeface="Times New Roman" panose="02020603050405020304" pitchFamily="18" charset="0"/>
              </a:rPr>
              <a:t>) </a:t>
            </a:r>
            <a:r>
              <a:rPr lang="uk-UA" sz="1800" b="1" i="1" dirty="0">
                <a:solidFill>
                  <a:srgbClr val="FF0000"/>
                </a:solidFill>
                <a:effectLst/>
                <a:latin typeface="Times New Roman" panose="02020603050405020304" pitchFamily="18" charset="0"/>
                <a:ea typeface="Times New Roman" panose="02020603050405020304" pitchFamily="18" charset="0"/>
              </a:rPr>
              <a:t>кримінальні правопорушення проти здоров’я особи</a:t>
            </a:r>
            <a:r>
              <a:rPr lang="uk-UA" sz="1800" dirty="0">
                <a:solidFill>
                  <a:srgbClr val="000000"/>
                </a:solidFill>
                <a:effectLst/>
                <a:latin typeface="Times New Roman" panose="02020603050405020304" pitchFamily="18" charset="0"/>
                <a:ea typeface="Times New Roman" panose="02020603050405020304" pitchFamily="18" charset="0"/>
              </a:rPr>
              <a:t>, які включають в себе:</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1) тілесні ушкодження (ст. ст. 121, 122, 123, 124, 125, 128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2) заподіяння особі фізичних та/ або моральних страждань (ст. 126, 126-1, 127, 129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3) зараження соціальними хворобами (ст. ст. 130, 133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в) </a:t>
            </a:r>
            <a:r>
              <a:rPr lang="uk-UA" sz="1800" b="1" i="1" dirty="0">
                <a:solidFill>
                  <a:srgbClr val="FF0000"/>
                </a:solidFill>
                <a:effectLst/>
                <a:latin typeface="Times New Roman" panose="02020603050405020304" pitchFamily="18" charset="0"/>
                <a:ea typeface="Times New Roman" panose="02020603050405020304" pitchFamily="18" charset="0"/>
              </a:rPr>
              <a:t>кримінальні правопорушення, які ставлять у небезпеку життя і здоров’я особи</a:t>
            </a:r>
            <a:r>
              <a:rPr lang="uk-UA" sz="1800" i="1" dirty="0">
                <a:solidFill>
                  <a:srgbClr val="000000"/>
                </a:solidFill>
                <a:effectLst/>
                <a:latin typeface="Times New Roman" panose="02020603050405020304" pitchFamily="18" charset="0"/>
                <a:ea typeface="Times New Roman" panose="02020603050405020304" pitchFamily="18" charset="0"/>
              </a:rPr>
              <a:t>, </a:t>
            </a:r>
            <a:r>
              <a:rPr lang="uk-UA" sz="1800" dirty="0">
                <a:solidFill>
                  <a:srgbClr val="000000"/>
                </a:solidFill>
                <a:effectLst/>
                <a:latin typeface="Times New Roman" panose="02020603050405020304" pitchFamily="18" charset="0"/>
                <a:ea typeface="Times New Roman" panose="02020603050405020304" pitchFamily="18" charset="0"/>
              </a:rPr>
              <a:t>які в свою чергу варто поділяти на два підвиди: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4) </a:t>
            </a:r>
            <a:r>
              <a:rPr lang="uk-UA" sz="1800" i="1" dirty="0">
                <a:solidFill>
                  <a:srgbClr val="000000"/>
                </a:solidFill>
                <a:effectLst/>
                <a:latin typeface="Times New Roman" panose="02020603050405020304" pitchFamily="18" charset="0"/>
                <a:ea typeface="Times New Roman" panose="02020603050405020304" pitchFamily="18" charset="0"/>
              </a:rPr>
              <a:t>кримінальні правопорушення, які вчиняються у медичній сфері </a:t>
            </a:r>
            <a:r>
              <a:rPr lang="uk-UA" sz="1800" dirty="0">
                <a:solidFill>
                  <a:srgbClr val="000000"/>
                </a:solidFill>
                <a:effectLst/>
                <a:latin typeface="Times New Roman" panose="02020603050405020304" pitchFamily="18" charset="0"/>
                <a:ea typeface="Times New Roman" panose="02020603050405020304" pitchFamily="18" charset="0"/>
              </a:rPr>
              <a:t>(ст. ст. 131, 132, 138, 139, 140, 141, 142, 143, 144, 145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5) </a:t>
            </a:r>
            <a:r>
              <a:rPr lang="uk-UA" sz="1800" i="1" dirty="0">
                <a:solidFill>
                  <a:srgbClr val="000000"/>
                </a:solidFill>
                <a:effectLst/>
                <a:latin typeface="Times New Roman" panose="02020603050405020304" pitchFamily="18" charset="0"/>
                <a:ea typeface="Times New Roman" panose="02020603050405020304" pitchFamily="18" charset="0"/>
              </a:rPr>
              <a:t>інші кримінальні правопорушення, які ставлять небезпеку життя і здоров’я особи</a:t>
            </a:r>
            <a:r>
              <a:rPr lang="uk-UA" sz="1800" dirty="0">
                <a:solidFill>
                  <a:srgbClr val="000000"/>
                </a:solidFill>
                <a:effectLst/>
                <a:latin typeface="Times New Roman" panose="02020603050405020304" pitchFamily="18" charset="0"/>
                <a:ea typeface="Times New Roman" panose="02020603050405020304" pitchFamily="18" charset="0"/>
              </a:rPr>
              <a:t> (ст. ст. 134, 135, 136, 137 КК України).</a:t>
            </a:r>
            <a:endParaRPr lang="ru-RU" sz="11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25059068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5E79DDF-2DB5-4547-B007-CCA0C967ED00}"/>
              </a:ext>
            </a:extLst>
          </p:cNvPr>
          <p:cNvSpPr txBox="1"/>
          <p:nvPr/>
        </p:nvSpPr>
        <p:spPr>
          <a:xfrm>
            <a:off x="1729048" y="1028343"/>
            <a:ext cx="8994370" cy="4401205"/>
          </a:xfrm>
          <a:prstGeom prst="rect">
            <a:avLst/>
          </a:prstGeom>
          <a:solidFill>
            <a:srgbClr val="FFC000"/>
          </a:solidFill>
        </p:spPr>
        <p:txBody>
          <a:bodyPr wrap="square">
            <a:spAutoFit/>
          </a:bodyPr>
          <a:lstStyle/>
          <a:p>
            <a:pPr algn="ctr">
              <a:spcAft>
                <a:spcPts val="0"/>
              </a:spcAft>
            </a:pPr>
            <a:r>
              <a:rPr lang="uk-UA" sz="2000" b="1" u="sng" kern="0" dirty="0">
                <a:latin typeface="Times New Roman"/>
              </a:rPr>
              <a:t>ПОБОЇ І МОРДУВАННЯ Ст. 126 КК</a:t>
            </a:r>
            <a:r>
              <a:rPr lang="uk-UA" sz="2000" b="1" i="1" dirty="0">
                <a:latin typeface="Times New Roman"/>
                <a:ea typeface="Times New Roman"/>
              </a:rPr>
              <a:t> </a:t>
            </a:r>
            <a:endParaRPr lang="ru-RU" sz="2000" b="1" dirty="0">
              <a:latin typeface="Times New Roman"/>
              <a:ea typeface="Times New Roman"/>
            </a:endParaRPr>
          </a:p>
          <a:p>
            <a:pPr algn="ctr">
              <a:spcAft>
                <a:spcPts val="0"/>
              </a:spcAft>
            </a:pPr>
            <a:r>
              <a:rPr lang="uk-UA" sz="2000" b="1" i="1" dirty="0">
                <a:solidFill>
                  <a:srgbClr val="000000"/>
                </a:solidFill>
                <a:latin typeface="Times New Roman"/>
                <a:ea typeface="Times New Roman"/>
              </a:rPr>
              <a:t>Відмінність між тілесними ушкодженнями</a:t>
            </a:r>
            <a:endParaRPr lang="ru-RU" sz="2000" b="1" dirty="0">
              <a:solidFill>
                <a:srgbClr val="000000"/>
              </a:solidFill>
              <a:latin typeface="Times New Roman"/>
              <a:ea typeface="Times New Roman"/>
            </a:endParaRPr>
          </a:p>
          <a:p>
            <a:pPr algn="ctr">
              <a:spcAft>
                <a:spcPts val="0"/>
              </a:spcAft>
            </a:pPr>
            <a:r>
              <a:rPr lang="uk-UA" sz="2000" b="1" i="1" dirty="0">
                <a:solidFill>
                  <a:srgbClr val="000000"/>
                </a:solidFill>
                <a:latin typeface="Times New Roman"/>
                <a:ea typeface="Times New Roman"/>
              </a:rPr>
              <a:t> й посяганням, передбаченим ст.126 КК</a:t>
            </a:r>
            <a:endParaRPr lang="ru-RU" sz="2000" b="1" dirty="0">
              <a:solidFill>
                <a:srgbClr val="000000"/>
              </a:solidFill>
              <a:latin typeface="Times New Roman"/>
              <a:ea typeface="Times New Roman"/>
            </a:endParaRPr>
          </a:p>
          <a:p>
            <a:pPr marL="457200" indent="-457200" algn="just">
              <a:spcAft>
                <a:spcPts val="0"/>
              </a:spcAft>
              <a:buFont typeface="Wingdings" pitchFamily="2" charset="2"/>
              <a:buChar char="Ø"/>
            </a:pPr>
            <a:r>
              <a:rPr lang="uk-UA" sz="2000" b="1" dirty="0">
                <a:solidFill>
                  <a:srgbClr val="000000"/>
                </a:solidFill>
                <a:latin typeface="Times New Roman"/>
                <a:ea typeface="Times New Roman"/>
              </a:rPr>
              <a:t>На відміну від тілесних ушкоджень кримінальні правопорушення, передбачений ст. 126 КК, не пов'язаний з порушенням анатомічної цілості чи з більш-менш</a:t>
            </a:r>
            <a:r>
              <a:rPr lang="uk-UA" sz="2000" b="1" dirty="0">
                <a:latin typeface="Times New Roman"/>
                <a:ea typeface="Times New Roman"/>
              </a:rPr>
              <a:t> </a:t>
            </a:r>
            <a:r>
              <a:rPr lang="uk-UA" sz="2000" b="1" dirty="0">
                <a:solidFill>
                  <a:srgbClr val="000000"/>
                </a:solidFill>
                <a:latin typeface="Times New Roman"/>
                <a:ea typeface="Times New Roman"/>
              </a:rPr>
              <a:t>тривалим порушенням фізіологічних функцій органів та тканин організму потерплого. </a:t>
            </a:r>
          </a:p>
          <a:p>
            <a:pPr marL="457200" indent="-457200" algn="just">
              <a:spcAft>
                <a:spcPts val="0"/>
              </a:spcAft>
              <a:buFont typeface="Wingdings" pitchFamily="2" charset="2"/>
              <a:buChar char="Ø"/>
            </a:pPr>
            <a:r>
              <a:rPr lang="uk-UA" sz="2000" b="1" dirty="0">
                <a:solidFill>
                  <a:srgbClr val="000000"/>
                </a:solidFill>
                <a:latin typeface="Times New Roman"/>
                <a:ea typeface="Times New Roman"/>
              </a:rPr>
              <a:t>Це посягання викликає лише короткочасні; такі, що проходять без спеціального лікування, наслідки у вигляді</a:t>
            </a:r>
            <a:r>
              <a:rPr lang="uk-UA" sz="2000" b="1" dirty="0">
                <a:latin typeface="Times New Roman"/>
                <a:ea typeface="Times New Roman"/>
              </a:rPr>
              <a:t> </a:t>
            </a:r>
            <a:r>
              <a:rPr lang="uk-UA" sz="2000" b="1" dirty="0">
                <a:solidFill>
                  <a:srgbClr val="000000"/>
                </a:solidFill>
                <a:latin typeface="Times New Roman"/>
                <a:ea typeface="Times New Roman"/>
              </a:rPr>
              <a:t>синців, подряпин на поверхні тіла. </a:t>
            </a:r>
          </a:p>
          <a:p>
            <a:pPr marL="457200" indent="-457200" algn="just">
              <a:spcAft>
                <a:spcPts val="0"/>
              </a:spcAft>
              <a:buFont typeface="Wingdings" pitchFamily="2" charset="2"/>
              <a:buChar char="Ø"/>
            </a:pPr>
            <a:r>
              <a:rPr lang="uk-UA" sz="2000" b="1" dirty="0">
                <a:solidFill>
                  <a:srgbClr val="000000"/>
                </a:solidFill>
                <a:latin typeface="Times New Roman"/>
                <a:ea typeface="Times New Roman"/>
              </a:rPr>
              <a:t>Вчинення діянь, передбачених ст. 126 КК. супроводжується фізичним болем — реакцією організму потерпілого на застосування насильства.     Наслідки як втрата працездатності не настають, немає й наслідків як створення небезпеки для життя.</a:t>
            </a:r>
            <a:endParaRPr lang="ru-RU" sz="2000" b="1" dirty="0">
              <a:effectLst/>
              <a:latin typeface="Times New Roman"/>
              <a:ea typeface="Times New Roman"/>
            </a:endParaRPr>
          </a:p>
        </p:txBody>
      </p:sp>
    </p:spTree>
    <p:extLst>
      <p:ext uri="{BB962C8B-B14F-4D97-AF65-F5344CB8AC3E}">
        <p14:creationId xmlns:p14="http://schemas.microsoft.com/office/powerpoint/2010/main" val="413474434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16C9416-7586-4ADF-9E88-10FB4D8BB93B}"/>
              </a:ext>
            </a:extLst>
          </p:cNvPr>
          <p:cNvSpPr txBox="1"/>
          <p:nvPr/>
        </p:nvSpPr>
        <p:spPr>
          <a:xfrm>
            <a:off x="1803862" y="612845"/>
            <a:ext cx="8703425" cy="5632311"/>
          </a:xfrm>
          <a:prstGeom prst="rect">
            <a:avLst/>
          </a:prstGeom>
          <a:solidFill>
            <a:schemeClr val="accent4">
              <a:lumMod val="40000"/>
              <a:lumOff val="60000"/>
            </a:schemeClr>
          </a:solidFill>
        </p:spPr>
        <p:txBody>
          <a:bodyPr wrap="square">
            <a:spAutoFit/>
          </a:bodyPr>
          <a:lstStyle/>
          <a:p>
            <a:pPr algn="ctr">
              <a:spcAft>
                <a:spcPts val="0"/>
              </a:spcAft>
            </a:pPr>
            <a:r>
              <a:rPr lang="uk-UA" sz="2400" b="1" u="sng" kern="0" dirty="0">
                <a:latin typeface="Times New Roman" panose="02020603050405020304" pitchFamily="18" charset="0"/>
                <a:cs typeface="Times New Roman" panose="02020603050405020304" pitchFamily="18" charset="0"/>
              </a:rPr>
              <a:t>Удар</a:t>
            </a:r>
            <a:endParaRPr lang="ru-RU" sz="2400" b="1" u="sng" kern="0" dirty="0">
              <a:latin typeface="Times New Roman" panose="02020603050405020304" pitchFamily="18" charset="0"/>
              <a:cs typeface="Times New Roman" panose="02020603050405020304" pitchFamily="18" charset="0"/>
            </a:endParaRPr>
          </a:p>
          <a:p>
            <a:pPr indent="457200" algn="just">
              <a:spcAft>
                <a:spcPts val="0"/>
              </a:spcAft>
            </a:pPr>
            <a:r>
              <a:rPr lang="uk-UA" sz="2400" b="1" dirty="0">
                <a:solidFill>
                  <a:srgbClr val="000000"/>
                </a:solidFill>
                <a:latin typeface="Times New Roman" panose="02020603050405020304" pitchFamily="18" charset="0"/>
                <a:ea typeface="Times New Roman"/>
                <a:cs typeface="Times New Roman" panose="02020603050405020304" pitchFamily="18" charset="0"/>
              </a:rPr>
              <a:t>Під ударом слід розуміти різкий, сильний поштовх, дотикання до тіла потерпілого, поєднані із заподіянням фізичного болю. Удару може бути завдано як неозброєною рукою, так і різноманітними предметами, що на кваліфікацію скоєного не</a:t>
            </a:r>
            <a:r>
              <a:rPr lang="uk-UA" sz="2400" b="1" dirty="0">
                <a:latin typeface="Times New Roman" panose="02020603050405020304" pitchFamily="18" charset="0"/>
                <a:ea typeface="Times New Roman"/>
                <a:cs typeface="Times New Roman" panose="02020603050405020304" pitchFamily="18" charset="0"/>
              </a:rPr>
              <a:t> </a:t>
            </a:r>
            <a:r>
              <a:rPr lang="uk-UA" sz="2400" b="1" dirty="0">
                <a:solidFill>
                  <a:srgbClr val="000000"/>
                </a:solidFill>
                <a:latin typeface="Times New Roman" panose="02020603050405020304" pitchFamily="18" charset="0"/>
                <a:ea typeface="Times New Roman"/>
                <a:cs typeface="Times New Roman" panose="02020603050405020304" pitchFamily="18" charset="0"/>
              </a:rPr>
              <a:t>впливає.</a:t>
            </a:r>
            <a:endParaRPr lang="ru-RU" sz="2400" b="1" dirty="0">
              <a:latin typeface="Times New Roman" panose="02020603050405020304" pitchFamily="18" charset="0"/>
              <a:ea typeface="Times New Roman"/>
              <a:cs typeface="Times New Roman" panose="02020603050405020304" pitchFamily="18" charset="0"/>
            </a:endParaRPr>
          </a:p>
          <a:p>
            <a:pPr algn="ctr">
              <a:spcAft>
                <a:spcPts val="0"/>
              </a:spcAft>
            </a:pPr>
            <a:r>
              <a:rPr lang="uk-UA" sz="2400" b="1" u="sng" dirty="0">
                <a:solidFill>
                  <a:srgbClr val="000000"/>
                </a:solidFill>
                <a:latin typeface="Times New Roman" panose="02020603050405020304" pitchFamily="18" charset="0"/>
                <a:ea typeface="Times New Roman"/>
                <a:cs typeface="Times New Roman" panose="02020603050405020304" pitchFamily="18" charset="0"/>
              </a:rPr>
              <a:t>Інші насильницькі дії</a:t>
            </a:r>
            <a:endParaRPr lang="ru-RU" sz="2400" b="1" u="sng" dirty="0">
              <a:solidFill>
                <a:srgbClr val="000000"/>
              </a:solidFill>
              <a:latin typeface="Times New Roman" panose="02020603050405020304" pitchFamily="18" charset="0"/>
              <a:ea typeface="Times New Roman"/>
              <a:cs typeface="Times New Roman" panose="02020603050405020304" pitchFamily="18" charset="0"/>
            </a:endParaRPr>
          </a:p>
          <a:p>
            <a:pPr marL="342900" indent="-342900">
              <a:spcAft>
                <a:spcPts val="0"/>
              </a:spcAft>
              <a:buFont typeface="Wingdings" pitchFamily="2" charset="2"/>
              <a:buChar char="Ø"/>
            </a:pPr>
            <a:r>
              <a:rPr lang="uk-UA" sz="2400" b="1" dirty="0">
                <a:solidFill>
                  <a:srgbClr val="000000"/>
                </a:solidFill>
                <a:latin typeface="Times New Roman" panose="02020603050405020304" pitchFamily="18" charset="0"/>
                <a:ea typeface="Times New Roman"/>
                <a:cs typeface="Times New Roman" panose="02020603050405020304" pitchFamily="18" charset="0"/>
              </a:rPr>
              <a:t>Побої — це неодноразове нанесення ударів.</a:t>
            </a:r>
            <a:endParaRPr lang="ru-RU" sz="2400" b="1" dirty="0">
              <a:latin typeface="Times New Roman" panose="02020603050405020304" pitchFamily="18" charset="0"/>
              <a:ea typeface="Times New Roman"/>
              <a:cs typeface="Times New Roman" panose="02020603050405020304" pitchFamily="18" charset="0"/>
            </a:endParaRPr>
          </a:p>
          <a:p>
            <a:pPr marL="342900" indent="-342900">
              <a:spcAft>
                <a:spcPts val="0"/>
              </a:spcAft>
              <a:buFont typeface="Wingdings" pitchFamily="2" charset="2"/>
              <a:buChar char="Ø"/>
            </a:pPr>
            <a:r>
              <a:rPr lang="uk-UA" sz="2400" b="1" dirty="0">
                <a:solidFill>
                  <a:srgbClr val="000000"/>
                </a:solidFill>
                <a:latin typeface="Times New Roman" panose="02020603050405020304" pitchFamily="18" charset="0"/>
                <a:ea typeface="Times New Roman"/>
                <a:cs typeface="Times New Roman" panose="02020603050405020304" pitchFamily="18" charset="0"/>
              </a:rPr>
              <a:t>Інші насильницькі дії — це будь-яке заподіяння фізичного болю внаслідок впливу на</a:t>
            </a:r>
            <a:r>
              <a:rPr lang="uk-UA" sz="2400" b="1" dirty="0">
                <a:latin typeface="Times New Roman" panose="02020603050405020304" pitchFamily="18" charset="0"/>
                <a:ea typeface="Times New Roman"/>
                <a:cs typeface="Times New Roman" panose="02020603050405020304" pitchFamily="18" charset="0"/>
              </a:rPr>
              <a:t> </a:t>
            </a:r>
            <a:r>
              <a:rPr lang="uk-UA" sz="2400" b="1" dirty="0">
                <a:solidFill>
                  <a:srgbClr val="000000"/>
                </a:solidFill>
                <a:latin typeface="Times New Roman" panose="02020603050405020304" pitchFamily="18" charset="0"/>
                <a:ea typeface="Times New Roman"/>
                <a:cs typeface="Times New Roman" panose="02020603050405020304" pitchFamily="18" charset="0"/>
              </a:rPr>
              <a:t>організм потерпілого: застосування больових прийомів, виривання волосся, укуси та ін.</a:t>
            </a:r>
            <a:endParaRPr lang="ru-RU" sz="2400" b="1" dirty="0">
              <a:latin typeface="Times New Roman" panose="02020603050405020304" pitchFamily="18" charset="0"/>
              <a:ea typeface="Times New Roman"/>
              <a:cs typeface="Times New Roman" panose="02020603050405020304" pitchFamily="18" charset="0"/>
            </a:endParaRPr>
          </a:p>
          <a:p>
            <a:pPr algn="ctr">
              <a:spcAft>
                <a:spcPts val="0"/>
              </a:spcAft>
            </a:pPr>
            <a:r>
              <a:rPr lang="uk-UA" sz="2400" b="1" dirty="0">
                <a:solidFill>
                  <a:srgbClr val="000000"/>
                </a:solidFill>
                <a:latin typeface="Times New Roman" panose="02020603050405020304" pitchFamily="18" charset="0"/>
                <a:ea typeface="Times New Roman"/>
                <a:cs typeface="Times New Roman" panose="02020603050405020304" pitchFamily="18" charset="0"/>
              </a:rPr>
              <a:t>          Частина 2 ст.126 КК передбачає такі кваліфікуючі ознаки як : вчинення  цих дій групою осіб, або з метою залякування потерпілого чи його близьких.</a:t>
            </a:r>
            <a:endParaRPr lang="ru-RU" sz="24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108225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914B5BA-8FB1-43D2-91B7-7C25F5DA429D}"/>
              </a:ext>
            </a:extLst>
          </p:cNvPr>
          <p:cNvSpPr txBox="1"/>
          <p:nvPr/>
        </p:nvSpPr>
        <p:spPr>
          <a:xfrm>
            <a:off x="2019992" y="594020"/>
            <a:ext cx="9027622" cy="4909036"/>
          </a:xfrm>
          <a:prstGeom prst="rect">
            <a:avLst/>
          </a:prstGeom>
          <a:solidFill>
            <a:srgbClr val="92D050"/>
          </a:solidFill>
        </p:spPr>
        <p:txBody>
          <a:bodyPr wrap="square">
            <a:spAutoFit/>
          </a:bodyPr>
          <a:lstStyle/>
          <a:p>
            <a:pPr algn="ctr">
              <a:spcAft>
                <a:spcPts val="0"/>
              </a:spcAft>
            </a:pPr>
            <a:r>
              <a:rPr lang="uk-UA" sz="2400" b="1" u="sng" dirty="0">
                <a:latin typeface="Times New Roman" panose="02020603050405020304" pitchFamily="18" charset="0"/>
                <a:ea typeface="Times New Roman"/>
                <a:cs typeface="Times New Roman" panose="02020603050405020304" pitchFamily="18" charset="0"/>
              </a:rPr>
              <a:t>ДОМАШНЕ НАСИЛЬСТВО СТ.126-1 КК</a:t>
            </a:r>
            <a:r>
              <a:rPr lang="uk-UA" sz="2400" b="1" dirty="0">
                <a:latin typeface="Times New Roman" panose="02020603050405020304" pitchFamily="18" charset="0"/>
                <a:ea typeface="Times New Roman"/>
                <a:cs typeface="Times New Roman" panose="02020603050405020304" pitchFamily="18" charset="0"/>
              </a:rPr>
              <a:t> </a:t>
            </a:r>
            <a:endParaRPr lang="ru-RU" sz="2400" b="1" dirty="0">
              <a:latin typeface="Times New Roman" panose="02020603050405020304" pitchFamily="18" charset="0"/>
              <a:ea typeface="Times New Roman"/>
              <a:cs typeface="Times New Roman" panose="02020603050405020304" pitchFamily="18" charset="0"/>
            </a:endParaRPr>
          </a:p>
          <a:p>
            <a:pPr algn="ctr">
              <a:spcAft>
                <a:spcPts val="1500"/>
              </a:spcAft>
            </a:pPr>
            <a:r>
              <a:rPr lang="uk-UA" sz="2400" b="1" dirty="0">
                <a:solidFill>
                  <a:srgbClr val="666666"/>
                </a:solidFill>
                <a:latin typeface="Times New Roman" panose="02020603050405020304" pitchFamily="18" charset="0"/>
                <a:ea typeface="Times New Roman"/>
                <a:cs typeface="Times New Roman" panose="02020603050405020304" pitchFamily="18" charset="0"/>
              </a:rPr>
              <a:t>       </a:t>
            </a:r>
          </a:p>
          <a:p>
            <a:pPr algn="ctr">
              <a:spcAft>
                <a:spcPts val="1500"/>
              </a:spcAft>
            </a:pPr>
            <a:r>
              <a:rPr lang="uk-UA" sz="2400" b="1" dirty="0">
                <a:latin typeface="Times New Roman" panose="02020603050405020304" pitchFamily="18" charset="0"/>
                <a:ea typeface="Times New Roman"/>
                <a:cs typeface="Times New Roman" panose="02020603050405020304" pitchFamily="18" charset="0"/>
              </a:rPr>
              <a:t>У чинному кримінальному кодексі України зазначене кримінальне правопорушення визначено як: </a:t>
            </a:r>
          </a:p>
          <a:p>
            <a:pPr algn="just">
              <a:spcAft>
                <a:spcPts val="1500"/>
              </a:spcAft>
            </a:pPr>
            <a:r>
              <a:rPr lang="uk-UA" sz="2400" b="1" dirty="0">
                <a:latin typeface="Times New Roman" panose="02020603050405020304" pitchFamily="18" charset="0"/>
                <a:ea typeface="Times New Roman"/>
                <a:cs typeface="Times New Roman" panose="02020603050405020304" pitchFamily="18" charset="0"/>
              </a:rPr>
              <a:t>Домашнє насильство, умисне систематичне вчинення фізичного, психологічного, економічного або сексуального насильства щодо подружжя чи колишнього подружжя або іншої особи, з якою винний перебуває (перебував) у сімейних або близьких відносинах, що призводить до фізичних або психологічних страждань, розладів здоров’я, втрати працездатності, емоційної залежності або погіршення якості життя потерпілої особи.</a:t>
            </a:r>
            <a:endParaRPr lang="ru-RU" sz="24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15591761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858D790-9D67-4B48-9753-9BF04907772D}"/>
              </a:ext>
            </a:extLst>
          </p:cNvPr>
          <p:cNvSpPr txBox="1"/>
          <p:nvPr/>
        </p:nvSpPr>
        <p:spPr>
          <a:xfrm>
            <a:off x="1820487" y="693027"/>
            <a:ext cx="8611986" cy="4019049"/>
          </a:xfrm>
          <a:prstGeom prst="rect">
            <a:avLst/>
          </a:prstGeom>
          <a:solidFill>
            <a:srgbClr val="FFC000"/>
          </a:solidFill>
        </p:spPr>
        <p:txBody>
          <a:bodyPr wrap="square">
            <a:spAutoFit/>
          </a:bodyPr>
          <a:lstStyle/>
          <a:p>
            <a:pPr algn="ctr">
              <a:spcAft>
                <a:spcPts val="0"/>
              </a:spcAft>
              <a:tabLst>
                <a:tab pos="2340610" algn="l"/>
              </a:tabLst>
            </a:pPr>
            <a:r>
              <a:rPr lang="uk-UA" sz="2000" b="1" u="sng" dirty="0">
                <a:solidFill>
                  <a:schemeClr val="accent5">
                    <a:lumMod val="50000"/>
                  </a:schemeClr>
                </a:solidFill>
                <a:latin typeface="Times New Roman" panose="02020603050405020304" pitchFamily="18" charset="0"/>
                <a:cs typeface="Times New Roman" panose="02020603050405020304" pitchFamily="18" charset="0"/>
              </a:rPr>
              <a:t>Кримінально-правова характеристика кримінальних правопорушень, які ставлять в небезпеку життя та здоров’я людини.</a:t>
            </a:r>
            <a:endParaRPr lang="ru-RU" sz="2000" b="1" u="sng" dirty="0">
              <a:solidFill>
                <a:schemeClr val="accent5">
                  <a:lumMod val="50000"/>
                </a:schemeClr>
              </a:solidFill>
              <a:latin typeface="Times New Roman" panose="02020603050405020304" pitchFamily="18" charset="0"/>
              <a:cs typeface="Times New Roman" panose="02020603050405020304" pitchFamily="18" charset="0"/>
            </a:endParaRPr>
          </a:p>
          <a:p>
            <a:pPr>
              <a:spcAft>
                <a:spcPts val="0"/>
              </a:spcAft>
            </a:pPr>
            <a:r>
              <a:rPr lang="uk-UA" sz="2000" b="1" i="1" dirty="0">
                <a:latin typeface="Times New Roman" panose="02020603050405020304" pitchFamily="18" charset="0"/>
                <a:ea typeface="Times New Roman"/>
                <a:cs typeface="Times New Roman" panose="02020603050405020304" pitchFamily="18" charset="0"/>
              </a:rPr>
              <a:t> </a:t>
            </a:r>
            <a:endParaRPr lang="ru-RU" sz="2000" dirty="0">
              <a:latin typeface="Times New Roman" panose="02020603050405020304" pitchFamily="18" charset="0"/>
              <a:ea typeface="Times New Roman"/>
              <a:cs typeface="Times New Roman" panose="02020603050405020304" pitchFamily="18" charset="0"/>
            </a:endParaRPr>
          </a:p>
          <a:p>
            <a:pPr algn="ctr">
              <a:spcAft>
                <a:spcPts val="0"/>
              </a:spcAft>
            </a:pPr>
            <a:r>
              <a:rPr lang="uk-UA" sz="2000" b="1" dirty="0">
                <a:solidFill>
                  <a:srgbClr val="000000"/>
                </a:solidFill>
                <a:latin typeface="Times New Roman" panose="02020603050405020304" pitchFamily="18" charset="0"/>
                <a:ea typeface="Times New Roman"/>
                <a:cs typeface="Times New Roman" panose="02020603050405020304" pitchFamily="18" charset="0"/>
              </a:rPr>
              <a:t>Кримінальні правопорушення пов'язані із залишенням в небезпеці чи ненаданням допомоги (статті 135-136 КК);</a:t>
            </a:r>
            <a:endParaRPr lang="ru-RU" sz="2000" b="1" dirty="0">
              <a:latin typeface="Times New Roman" panose="02020603050405020304" pitchFamily="18" charset="0"/>
              <a:ea typeface="Times New Roman"/>
              <a:cs typeface="Times New Roman" panose="02020603050405020304" pitchFamily="18" charset="0"/>
            </a:endParaRPr>
          </a:p>
          <a:p>
            <a:pPr algn="ctr">
              <a:spcAft>
                <a:spcPts val="0"/>
              </a:spcAft>
              <a:tabLst>
                <a:tab pos="2340610" algn="l"/>
              </a:tabLst>
            </a:pPr>
            <a:r>
              <a:rPr lang="uk-UA" sz="2000" b="1" dirty="0">
                <a:latin typeface="Times New Roman" panose="02020603050405020304" pitchFamily="18" charset="0"/>
                <a:cs typeface="Times New Roman" panose="02020603050405020304" pitchFamily="18" charset="0"/>
              </a:rPr>
              <a:t> </a:t>
            </a:r>
            <a:endParaRPr lang="ru-RU" sz="2000" b="1" dirty="0">
              <a:latin typeface="Times New Roman" panose="02020603050405020304" pitchFamily="18" charset="0"/>
              <a:cs typeface="Times New Roman" panose="02020603050405020304" pitchFamily="18" charset="0"/>
            </a:endParaRPr>
          </a:p>
          <a:p>
            <a:pPr algn="ctr">
              <a:spcAft>
                <a:spcPts val="0"/>
              </a:spcAft>
            </a:pPr>
            <a:r>
              <a:rPr lang="uk-UA" sz="2000" b="1" dirty="0">
                <a:latin typeface="Times New Roman" panose="02020603050405020304" pitchFamily="18" charset="0"/>
                <a:ea typeface="Times New Roman"/>
                <a:cs typeface="Times New Roman" panose="02020603050405020304" pitchFamily="18" charset="0"/>
              </a:rPr>
              <a:t>Кримінальні правопорушення пов’язані із залишенням в небезпеці чи не наданням допомоги (ст.ст. 135, 136 КК)</a:t>
            </a:r>
            <a:endParaRPr lang="ru-RU" sz="2000" b="1" dirty="0">
              <a:latin typeface="Times New Roman" panose="02020603050405020304" pitchFamily="18" charset="0"/>
              <a:ea typeface="Times New Roman"/>
              <a:cs typeface="Times New Roman" panose="02020603050405020304" pitchFamily="18" charset="0"/>
            </a:endParaRPr>
          </a:p>
          <a:p>
            <a:pPr algn="just">
              <a:lnSpc>
                <a:spcPct val="91000"/>
              </a:lnSpc>
              <a:spcBef>
                <a:spcPts val="500"/>
              </a:spcBef>
              <a:spcAft>
                <a:spcPts val="0"/>
              </a:spcAft>
            </a:pPr>
            <a:r>
              <a:rPr lang="uk-UA" sz="2000" b="1" dirty="0">
                <a:latin typeface="Times New Roman" panose="02020603050405020304" pitchFamily="18" charset="0"/>
                <a:ea typeface="Times New Roman"/>
                <a:cs typeface="Times New Roman" panose="02020603050405020304" pitchFamily="18" charset="0"/>
              </a:rPr>
              <a:t>       Суспільна небезпека кримінальних правопорушень, передбачених ст. ст. 135, 136 КК,  полягає у поширенні аморальної поведінки, змістом якої є неповага до права людини на життя і безпеку, нехтування моральними і правовими нормами, що зобов'язують надавати допомогу людям, які перебувають у небезпечному для життя стані.</a:t>
            </a:r>
            <a:endParaRPr lang="ru-RU" sz="2000" b="1" dirty="0">
              <a:effectLst/>
              <a:latin typeface="Times New Roman" panose="02020603050405020304" pitchFamily="18" charset="0"/>
              <a:ea typeface="Times New Roman"/>
              <a:cs typeface="Times New Roman" panose="02020603050405020304" pitchFamily="18" charset="0"/>
            </a:endParaRPr>
          </a:p>
        </p:txBody>
      </p:sp>
    </p:spTree>
    <p:extLst>
      <p:ext uri="{BB962C8B-B14F-4D97-AF65-F5344CB8AC3E}">
        <p14:creationId xmlns:p14="http://schemas.microsoft.com/office/powerpoint/2010/main" val="377445918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E2D8BE9-B793-453D-AF78-4E9C5A70F76A}"/>
              </a:ext>
            </a:extLst>
          </p:cNvPr>
          <p:cNvSpPr txBox="1"/>
          <p:nvPr/>
        </p:nvSpPr>
        <p:spPr>
          <a:xfrm>
            <a:off x="2103121" y="20481"/>
            <a:ext cx="8595360" cy="3268074"/>
          </a:xfrm>
          <a:prstGeom prst="rect">
            <a:avLst/>
          </a:prstGeom>
          <a:solidFill>
            <a:srgbClr val="FFC000"/>
          </a:solidFill>
        </p:spPr>
        <p:txBody>
          <a:bodyPr wrap="square">
            <a:spAutoFit/>
          </a:bodyPr>
          <a:lstStyle/>
          <a:p>
            <a:pPr algn="just">
              <a:spcAft>
                <a:spcPts val="0"/>
              </a:spcAft>
            </a:pPr>
            <a:r>
              <a:rPr lang="uk-UA" sz="1800" b="1" u="sng" dirty="0">
                <a:latin typeface="Times New Roman" panose="02020603050405020304" pitchFamily="18" charset="0"/>
                <a:ea typeface="Times New Roman"/>
                <a:cs typeface="Times New Roman" panose="02020603050405020304" pitchFamily="18" charset="0"/>
              </a:rPr>
              <a:t>Об'єктом</a:t>
            </a:r>
            <a:r>
              <a:rPr lang="uk-UA" sz="1800" b="1" dirty="0">
                <a:latin typeface="Times New Roman" panose="02020603050405020304" pitchFamily="18" charset="0"/>
                <a:ea typeface="Times New Roman"/>
                <a:cs typeface="Times New Roman" panose="02020603050405020304" pitchFamily="18" charset="0"/>
              </a:rPr>
              <a:t> цих кримінальних правопорушень є життя і здоров'я особи.</a:t>
            </a:r>
            <a:endParaRPr lang="ru-RU" sz="1800" b="1" dirty="0">
              <a:latin typeface="Times New Roman" panose="02020603050405020304" pitchFamily="18" charset="0"/>
              <a:ea typeface="Times New Roman"/>
              <a:cs typeface="Times New Roman" panose="02020603050405020304" pitchFamily="18" charset="0"/>
            </a:endParaRPr>
          </a:p>
          <a:p>
            <a:pPr algn="just">
              <a:lnSpc>
                <a:spcPct val="91000"/>
              </a:lnSpc>
              <a:spcAft>
                <a:spcPts val="0"/>
              </a:spcAft>
            </a:pPr>
            <a:r>
              <a:rPr lang="uk-UA" sz="1800" b="1" dirty="0">
                <a:latin typeface="Times New Roman" panose="02020603050405020304" pitchFamily="18" charset="0"/>
                <a:ea typeface="Times New Roman"/>
                <a:cs typeface="Times New Roman" panose="02020603050405020304" pitchFamily="18" charset="0"/>
              </a:rPr>
              <a:t>     </a:t>
            </a:r>
          </a:p>
          <a:p>
            <a:pPr algn="just">
              <a:lnSpc>
                <a:spcPct val="91000"/>
              </a:lnSpc>
              <a:spcAft>
                <a:spcPts val="0"/>
              </a:spcAft>
            </a:pPr>
            <a:r>
              <a:rPr lang="uk-UA" sz="1800" b="1" dirty="0">
                <a:latin typeface="Times New Roman" panose="02020603050405020304" pitchFamily="18" charset="0"/>
                <a:ea typeface="Times New Roman"/>
                <a:cs typeface="Times New Roman" panose="02020603050405020304" pitchFamily="18" charset="0"/>
              </a:rPr>
              <a:t> Потерпілим від кримінального правопорушення передбаченого ст. 135 КК України є особа, яка характеризується сукупністю двох ознак. </a:t>
            </a:r>
          </a:p>
          <a:p>
            <a:pPr algn="just">
              <a:lnSpc>
                <a:spcPct val="91000"/>
              </a:lnSpc>
              <a:spcAft>
                <a:spcPts val="0"/>
              </a:spcAft>
            </a:pPr>
            <a:endParaRPr lang="uk-UA" sz="1800" b="1" dirty="0">
              <a:latin typeface="Times New Roman" panose="02020603050405020304" pitchFamily="18" charset="0"/>
              <a:ea typeface="Times New Roman"/>
              <a:cs typeface="Times New Roman" panose="02020603050405020304" pitchFamily="18" charset="0"/>
            </a:endParaRPr>
          </a:p>
          <a:p>
            <a:pPr algn="ctr">
              <a:lnSpc>
                <a:spcPct val="91000"/>
              </a:lnSpc>
              <a:spcAft>
                <a:spcPts val="0"/>
              </a:spcAft>
            </a:pPr>
            <a:r>
              <a:rPr lang="uk-UA" sz="1800" b="1" u="sng" dirty="0">
                <a:latin typeface="Times New Roman" panose="02020603050405020304" pitchFamily="18" charset="0"/>
                <a:ea typeface="Times New Roman"/>
                <a:cs typeface="Times New Roman" panose="02020603050405020304" pitchFamily="18" charset="0"/>
              </a:rPr>
              <a:t>Так, вона: </a:t>
            </a:r>
          </a:p>
          <a:p>
            <a:pPr algn="just">
              <a:lnSpc>
                <a:spcPct val="91000"/>
              </a:lnSpc>
              <a:spcAft>
                <a:spcPts val="0"/>
              </a:spcAft>
            </a:pPr>
            <a:r>
              <a:rPr lang="uk-UA" sz="1800" b="1" dirty="0">
                <a:latin typeface="Times New Roman" panose="02020603050405020304" pitchFamily="18" charset="0"/>
                <a:ea typeface="Times New Roman"/>
                <a:cs typeface="Times New Roman" panose="02020603050405020304" pitchFamily="18" charset="0"/>
              </a:rPr>
              <a:t>а) перебуває в небезпечному для життя стані; </a:t>
            </a:r>
          </a:p>
          <a:p>
            <a:pPr algn="just">
              <a:lnSpc>
                <a:spcPct val="91000"/>
              </a:lnSpc>
              <a:spcAft>
                <a:spcPts val="0"/>
              </a:spcAft>
            </a:pPr>
            <a:r>
              <a:rPr lang="uk-UA" sz="1800" b="1" dirty="0">
                <a:latin typeface="Times New Roman" panose="02020603050405020304" pitchFamily="18" charset="0"/>
                <a:ea typeface="Times New Roman"/>
                <a:cs typeface="Times New Roman" panose="02020603050405020304" pitchFamily="18" charset="0"/>
              </a:rPr>
              <a:t>б) позбавлена можливості вжити заходів до самозбереження через малолітство, старість, хворобу або внаслідок іншого безпорадного стану.</a:t>
            </a:r>
            <a:endParaRPr lang="ru-RU" sz="1800" b="1" dirty="0">
              <a:latin typeface="Times New Roman" panose="02020603050405020304" pitchFamily="18" charset="0"/>
              <a:ea typeface="Times New Roman"/>
              <a:cs typeface="Times New Roman" panose="02020603050405020304" pitchFamily="18" charset="0"/>
            </a:endParaRPr>
          </a:p>
          <a:p>
            <a:pPr algn="just">
              <a:spcBef>
                <a:spcPts val="400"/>
              </a:spcBef>
              <a:spcAft>
                <a:spcPts val="0"/>
              </a:spcAft>
            </a:pPr>
            <a:r>
              <a:rPr lang="uk-UA" sz="1800" b="1" dirty="0">
                <a:latin typeface="Times New Roman" panose="02020603050405020304" pitchFamily="18" charset="0"/>
                <a:ea typeface="Times New Roman"/>
                <a:cs typeface="Times New Roman" panose="02020603050405020304" pitchFamily="18" charset="0"/>
              </a:rPr>
              <a:t>     </a:t>
            </a:r>
            <a:r>
              <a:rPr lang="uk-UA" sz="1800" b="1" u="sng" dirty="0">
                <a:latin typeface="Times New Roman" panose="02020603050405020304" pitchFamily="18" charset="0"/>
                <a:ea typeface="Times New Roman"/>
                <a:cs typeface="Times New Roman" panose="02020603050405020304" pitchFamily="18" charset="0"/>
              </a:rPr>
              <a:t>Об’єктивна сторона</a:t>
            </a:r>
            <a:r>
              <a:rPr lang="uk-UA" sz="1800" b="1" dirty="0">
                <a:latin typeface="Times New Roman" panose="02020603050405020304" pitchFamily="18" charset="0"/>
                <a:ea typeface="Times New Roman"/>
                <a:cs typeface="Times New Roman" panose="02020603050405020304" pitchFamily="18" charset="0"/>
              </a:rPr>
              <a:t> кримінального правопорушення полягає у суспільно небезпечній бездіяльності, що виражається у залишенні без допомоги вказаної особи.</a:t>
            </a:r>
            <a:endParaRPr lang="uk-UA" sz="1800" b="1" dirty="0">
              <a:latin typeface="Times New Roman" panose="02020603050405020304" pitchFamily="18" charset="0"/>
              <a:cs typeface="Times New Roman" panose="02020603050405020304" pitchFamily="18" charset="0"/>
            </a:endParaRPr>
          </a:p>
        </p:txBody>
      </p:sp>
      <p:sp>
        <p:nvSpPr>
          <p:cNvPr id="5" name="TextBox 4">
            <a:extLst>
              <a:ext uri="{FF2B5EF4-FFF2-40B4-BE49-F238E27FC236}">
                <a16:creationId xmlns:a16="http://schemas.microsoft.com/office/drawing/2014/main" id="{00C1621C-517B-480F-A11A-E0C9ACF37051}"/>
              </a:ext>
            </a:extLst>
          </p:cNvPr>
          <p:cNvSpPr txBox="1"/>
          <p:nvPr/>
        </p:nvSpPr>
        <p:spPr>
          <a:xfrm>
            <a:off x="2103121" y="3687133"/>
            <a:ext cx="8595360" cy="2764859"/>
          </a:xfrm>
          <a:prstGeom prst="rect">
            <a:avLst/>
          </a:prstGeom>
          <a:solidFill>
            <a:srgbClr val="FFC000"/>
          </a:solidFill>
        </p:spPr>
        <p:txBody>
          <a:bodyPr wrap="square">
            <a:spAutoFit/>
          </a:bodyPr>
          <a:lstStyle/>
          <a:p>
            <a:pPr indent="152400" algn="just">
              <a:spcBef>
                <a:spcPts val="700"/>
              </a:spcBef>
              <a:spcAft>
                <a:spcPts val="0"/>
              </a:spcAft>
            </a:pPr>
            <a:r>
              <a:rPr lang="uk-UA" sz="1800" b="1" u="sng" dirty="0">
                <a:solidFill>
                  <a:srgbClr val="FF0000"/>
                </a:solidFill>
                <a:latin typeface="Arial Black" pitchFamily="34" charset="0"/>
                <a:ea typeface="Times New Roman"/>
              </a:rPr>
              <a:t>Залишення без допомоги</a:t>
            </a:r>
            <a:r>
              <a:rPr lang="uk-UA" sz="1800" b="1" dirty="0">
                <a:latin typeface="Arial Black" pitchFamily="34" charset="0"/>
                <a:ea typeface="Times New Roman"/>
              </a:rPr>
              <a:t> передбачає невжиття особою заходів, необхідних для відвернення небезпеки для життя потерпілого. </a:t>
            </a:r>
          </a:p>
          <a:p>
            <a:pPr indent="152400" algn="just">
              <a:spcBef>
                <a:spcPts val="700"/>
              </a:spcBef>
              <a:spcAft>
                <a:spcPts val="0"/>
              </a:spcAft>
            </a:pPr>
            <a:r>
              <a:rPr lang="uk-UA" sz="1800" b="1" dirty="0">
                <a:solidFill>
                  <a:srgbClr val="FF0000"/>
                </a:solidFill>
                <a:latin typeface="Arial Black" pitchFamily="34" charset="0"/>
                <a:ea typeface="Times New Roman"/>
              </a:rPr>
              <a:t>Кримінальне правопорушення вважається закінченим</a:t>
            </a:r>
            <a:r>
              <a:rPr lang="uk-UA" sz="1800" b="1" dirty="0">
                <a:latin typeface="Arial Black" pitchFamily="34" charset="0"/>
                <a:ea typeface="Times New Roman"/>
              </a:rPr>
              <a:t> з моменту ухилення від надання допомоги особі, що перебуває в небезпечному для життя стані, незалежно від того, наскільки ефективною могла бути така допомога. </a:t>
            </a:r>
          </a:p>
          <a:p>
            <a:pPr indent="152400" algn="just">
              <a:spcBef>
                <a:spcPts val="700"/>
              </a:spcBef>
              <a:spcAft>
                <a:spcPts val="0"/>
              </a:spcAft>
            </a:pPr>
            <a:r>
              <a:rPr lang="uk-UA" sz="1800" b="1" dirty="0">
                <a:solidFill>
                  <a:srgbClr val="FF0000"/>
                </a:solidFill>
                <a:latin typeface="Arial Black" pitchFamily="34" charset="0"/>
                <a:ea typeface="Times New Roman"/>
              </a:rPr>
              <a:t>Настання суспільне небезпечно наслідків</a:t>
            </a:r>
            <a:r>
              <a:rPr lang="uk-UA" sz="1800" b="1" dirty="0">
                <a:latin typeface="Arial Black" pitchFamily="34" charset="0"/>
                <a:ea typeface="Times New Roman"/>
              </a:rPr>
              <a:t> певного характеру є підставою для кваліфікації діяння за ч. З ст. 135 КК.</a:t>
            </a:r>
            <a:endParaRPr lang="ru-RU" sz="1800" b="1" dirty="0">
              <a:effectLst/>
              <a:latin typeface="Arial Black" pitchFamily="34" charset="0"/>
              <a:ea typeface="Times New Roman"/>
            </a:endParaRPr>
          </a:p>
        </p:txBody>
      </p:sp>
    </p:spTree>
    <p:extLst>
      <p:ext uri="{BB962C8B-B14F-4D97-AF65-F5344CB8AC3E}">
        <p14:creationId xmlns:p14="http://schemas.microsoft.com/office/powerpoint/2010/main" val="299077916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A79C78A-9E42-4DD1-9B30-F616E749A35E}"/>
              </a:ext>
            </a:extLst>
          </p:cNvPr>
          <p:cNvSpPr txBox="1"/>
          <p:nvPr/>
        </p:nvSpPr>
        <p:spPr>
          <a:xfrm>
            <a:off x="1438102" y="1032190"/>
            <a:ext cx="9285315" cy="4424288"/>
          </a:xfrm>
          <a:prstGeom prst="rect">
            <a:avLst/>
          </a:prstGeom>
          <a:solidFill>
            <a:srgbClr val="FFFF00"/>
          </a:solidFill>
        </p:spPr>
        <p:txBody>
          <a:bodyPr wrap="square">
            <a:spAutoFit/>
          </a:bodyPr>
          <a:lstStyle/>
          <a:p>
            <a:pPr algn="ctr">
              <a:spcBef>
                <a:spcPts val="700"/>
              </a:spcBef>
              <a:spcAft>
                <a:spcPts val="0"/>
              </a:spcAft>
            </a:pPr>
            <a:r>
              <a:rPr lang="uk-UA" sz="2400" b="1" i="1" dirty="0">
                <a:latin typeface="Times New Roman" panose="02020603050405020304" pitchFamily="18" charset="0"/>
                <a:ea typeface="Times New Roman"/>
                <a:cs typeface="Times New Roman" panose="02020603050405020304" pitchFamily="18" charset="0"/>
              </a:rPr>
              <a:t> </a:t>
            </a:r>
            <a:r>
              <a:rPr lang="uk-UA" sz="2400" b="1" u="sng" dirty="0">
                <a:solidFill>
                  <a:srgbClr val="FF0000"/>
                </a:solidFill>
                <a:latin typeface="Times New Roman" panose="02020603050405020304" pitchFamily="18" charset="0"/>
                <a:ea typeface="Times New Roman"/>
                <a:cs typeface="Times New Roman" panose="02020603050405020304" pitchFamily="18" charset="0"/>
              </a:rPr>
              <a:t>З об'єктивної сторони</a:t>
            </a:r>
            <a:r>
              <a:rPr lang="uk-UA" sz="2400" b="1" dirty="0">
                <a:latin typeface="Times New Roman" panose="02020603050405020304" pitchFamily="18" charset="0"/>
                <a:ea typeface="Times New Roman"/>
                <a:cs typeface="Times New Roman" panose="02020603050405020304" pitchFamily="18" charset="0"/>
              </a:rPr>
              <a:t> кримінальні правопорушення передбачений ст.136 КК може набувати таких форм:</a:t>
            </a:r>
            <a:endParaRPr lang="ru-RU" sz="2400" b="1" dirty="0">
              <a:latin typeface="Times New Roman" panose="02020603050405020304" pitchFamily="18" charset="0"/>
              <a:ea typeface="Times New Roman"/>
              <a:cs typeface="Times New Roman" panose="02020603050405020304" pitchFamily="18" charset="0"/>
            </a:endParaRPr>
          </a:p>
          <a:p>
            <a:pPr marL="342900" lvl="0" indent="-342900">
              <a:spcBef>
                <a:spcPts val="700"/>
              </a:spcBef>
              <a:spcAft>
                <a:spcPts val="0"/>
              </a:spcAft>
              <a:buFont typeface="+mj-lt"/>
              <a:buAutoNum type="arabicParenR"/>
              <a:tabLst>
                <a:tab pos="228600" algn="l"/>
              </a:tabLst>
            </a:pPr>
            <a:r>
              <a:rPr lang="uk-UA" sz="2400" b="1" dirty="0">
                <a:latin typeface="Times New Roman" panose="02020603050405020304" pitchFamily="18" charset="0"/>
                <a:ea typeface="Times New Roman"/>
                <a:cs typeface="Times New Roman" panose="02020603050405020304" pitchFamily="18" charset="0"/>
              </a:rPr>
              <a:t> ненадання допомоги особі, яка перебуває в небезпечному для</a:t>
            </a:r>
            <a:r>
              <a:rPr lang="uk-UA" sz="2400" b="1" cap="small" dirty="0">
                <a:latin typeface="Times New Roman" panose="02020603050405020304" pitchFamily="18" charset="0"/>
                <a:ea typeface="Times New Roman"/>
                <a:cs typeface="Times New Roman" panose="02020603050405020304" pitchFamily="18" charset="0"/>
              </a:rPr>
              <a:t> </a:t>
            </a:r>
            <a:r>
              <a:rPr lang="uk-UA" sz="2400" b="1" dirty="0">
                <a:latin typeface="Times New Roman" panose="02020603050405020304" pitchFamily="18" charset="0"/>
                <a:ea typeface="Times New Roman"/>
                <a:cs typeface="Times New Roman" panose="02020603050405020304" pitchFamily="18" charset="0"/>
              </a:rPr>
              <a:t>життя стані, при можливості надати таку допомогу, якщо це спричинило тяжкі тілесні ушкодження; </a:t>
            </a:r>
            <a:endParaRPr lang="ru-RU" sz="2400" b="1" dirty="0">
              <a:latin typeface="Times New Roman" panose="02020603050405020304" pitchFamily="18" charset="0"/>
              <a:ea typeface="Times New Roman"/>
              <a:cs typeface="Times New Roman" panose="02020603050405020304" pitchFamily="18" charset="0"/>
            </a:endParaRPr>
          </a:p>
          <a:p>
            <a:pPr lvl="0">
              <a:spcBef>
                <a:spcPts val="700"/>
              </a:spcBef>
              <a:spcAft>
                <a:spcPts val="0"/>
              </a:spcAft>
              <a:tabLst>
                <a:tab pos="228600" algn="l"/>
              </a:tabLst>
            </a:pPr>
            <a:r>
              <a:rPr lang="uk-UA" sz="2400" b="1" dirty="0">
                <a:latin typeface="Times New Roman" panose="02020603050405020304" pitchFamily="18" charset="0"/>
                <a:ea typeface="Times New Roman"/>
                <a:cs typeface="Times New Roman" panose="02020603050405020304" pitchFamily="18" charset="0"/>
              </a:rPr>
              <a:t>2) неповідомлення належним установам чи особам про знаходження іншої особи в небезпечному для життя стані, якщо це спричинило тяжкі тілесні ушкодження. </a:t>
            </a:r>
          </a:p>
          <a:p>
            <a:pPr lvl="0" algn="ctr">
              <a:spcBef>
                <a:spcPts val="700"/>
              </a:spcBef>
              <a:spcAft>
                <a:spcPts val="0"/>
              </a:spcAft>
              <a:tabLst>
                <a:tab pos="228600" algn="l"/>
              </a:tabLst>
            </a:pPr>
            <a:r>
              <a:rPr lang="uk-UA" sz="2400" b="1" dirty="0">
                <a:solidFill>
                  <a:srgbClr val="FF0000"/>
                </a:solidFill>
                <a:latin typeface="Times New Roman" panose="02020603050405020304" pitchFamily="18" charset="0"/>
                <a:ea typeface="Times New Roman"/>
                <a:cs typeface="Times New Roman" panose="02020603050405020304" pitchFamily="18" charset="0"/>
              </a:rPr>
              <a:t>Обов'язковою ознакою кримінального правопорушення є причинний зв'язок між бездіяльністю винного і наслідками у вигляді настання тяжкого тілесного ушкодження.</a:t>
            </a:r>
            <a:endParaRPr lang="uk-UA" sz="2400" b="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156053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766C119B-758C-4BDC-BC4A-41C9AE86D1B9}"/>
              </a:ext>
            </a:extLst>
          </p:cNvPr>
          <p:cNvSpPr>
            <a:spLocks noGrp="1"/>
          </p:cNvSpPr>
          <p:nvPr>
            <p:ph type="title"/>
          </p:nvPr>
        </p:nvSpPr>
        <p:spPr>
          <a:xfrm>
            <a:off x="838200" y="240434"/>
            <a:ext cx="10515600" cy="166889"/>
          </a:xfrm>
        </p:spPr>
        <p:txBody>
          <a:bodyPr>
            <a:noAutofit/>
          </a:bodyPr>
          <a:lstStyle/>
          <a:p>
            <a:pPr algn="ctr"/>
            <a:r>
              <a:rPr lang="uk-UA" sz="2000" b="1" dirty="0">
                <a:latin typeface="Times New Roman" panose="02020603050405020304" pitchFamily="18" charset="0"/>
                <a:cs typeface="Times New Roman" panose="02020603050405020304" pitchFamily="18" charset="0"/>
              </a:rPr>
              <a:t>Суб'єкт</a:t>
            </a:r>
          </a:p>
        </p:txBody>
      </p:sp>
      <p:sp>
        <p:nvSpPr>
          <p:cNvPr id="3" name="Объект 2">
            <a:extLst>
              <a:ext uri="{FF2B5EF4-FFF2-40B4-BE49-F238E27FC236}">
                <a16:creationId xmlns:a16="http://schemas.microsoft.com/office/drawing/2014/main" id="{517A9B41-58F6-4204-8163-D66EDD92D137}"/>
              </a:ext>
            </a:extLst>
          </p:cNvPr>
          <p:cNvSpPr>
            <a:spLocks noGrp="1"/>
          </p:cNvSpPr>
          <p:nvPr>
            <p:ph sz="half" idx="1"/>
          </p:nvPr>
        </p:nvSpPr>
        <p:spPr>
          <a:xfrm>
            <a:off x="838200" y="648393"/>
            <a:ext cx="5181600" cy="5528570"/>
          </a:xfrm>
          <a:solidFill>
            <a:schemeClr val="accent3">
              <a:lumMod val="60000"/>
              <a:lumOff val="40000"/>
            </a:schemeClr>
          </a:solidFill>
        </p:spPr>
        <p:txBody>
          <a:bodyPr>
            <a:normAutofit fontScale="40000" lnSpcReduction="20000"/>
          </a:bodyPr>
          <a:lstStyle/>
          <a:p>
            <a:pPr marL="0" marR="0" lvl="0" indent="228600" algn="ctr" defTabSz="914400" rtl="0" eaLnBrk="1" fontAlgn="auto" latinLnBrk="0" hangingPunct="1">
              <a:lnSpc>
                <a:spcPct val="100000"/>
              </a:lnSpc>
              <a:spcBef>
                <a:spcPts val="0"/>
              </a:spcBef>
              <a:spcAft>
                <a:spcPts val="0"/>
              </a:spcAft>
              <a:buClrTx/>
              <a:buSzTx/>
              <a:buFontTx/>
              <a:buNone/>
              <a:tabLst/>
              <a:defRPr/>
            </a:pPr>
            <a:r>
              <a:rPr kumimoji="0" lang="uk-UA"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a:t>
            </a:r>
            <a:r>
              <a:rPr kumimoji="0" lang="uk-UA" sz="4200" b="1" i="0" u="sng" strike="noStrike" kern="1200" cap="none" spc="0" normalizeH="0" baseline="0" noProof="0" dirty="0">
                <a:ln>
                  <a:noFill/>
                </a:ln>
                <a:solidFill>
                  <a:srgbClr val="FF0000"/>
                </a:solidFill>
                <a:effectLst/>
                <a:uLnTx/>
                <a:uFillTx/>
                <a:latin typeface="Times New Roman" panose="02020603050405020304" pitchFamily="18" charset="0"/>
                <a:ea typeface="Times New Roman"/>
                <a:cs typeface="Times New Roman" panose="02020603050405020304" pitchFamily="18" charset="0"/>
              </a:rPr>
              <a:t>Суб'єкт кримінального правопорушення</a:t>
            </a:r>
            <a:r>
              <a:rPr kumimoji="0" lang="uk-UA" sz="4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a:cs typeface="Times New Roman" panose="02020603050405020304" pitchFamily="18" charset="0"/>
              </a:rPr>
              <a:t>  </a:t>
            </a:r>
            <a:r>
              <a:rPr kumimoji="0" lang="uk-UA"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rPr>
              <a:t>передбачений ст. 135 КК є спеціальний.</a:t>
            </a:r>
          </a:p>
          <a:p>
            <a:pPr marL="0" marR="0" lvl="0" indent="228600" algn="ctr" defTabSz="914400" rtl="0" eaLnBrk="1" fontAlgn="auto" latinLnBrk="0" hangingPunct="1">
              <a:lnSpc>
                <a:spcPct val="100000"/>
              </a:lnSpc>
              <a:spcBef>
                <a:spcPts val="0"/>
              </a:spcBef>
              <a:spcAft>
                <a:spcPts val="0"/>
              </a:spcAft>
              <a:buClrTx/>
              <a:buSzTx/>
              <a:buFontTx/>
              <a:buNone/>
              <a:tabLst/>
              <a:defRPr/>
            </a:pPr>
            <a:endParaRPr kumimoji="0" lang="ru-RU"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r>
              <a:rPr kumimoji="0" lang="uk-UA" sz="4200" b="1" i="0" u="sng"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rPr>
              <a:t>Ним можуть бути лише дві категорії осіб, а саме ті, які:</a:t>
            </a:r>
            <a:r>
              <a:rPr kumimoji="0" lang="uk-UA"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a:t>
            </a:r>
            <a:endParaRPr kumimoji="0" lang="ru-RU"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tab pos="231140" algn="l"/>
              </a:tabLst>
              <a:defRPr/>
            </a:pPr>
            <a:r>
              <a:rPr kumimoji="0" lang="uk-UA"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rPr>
              <a:t>первісно зобов'язані були піклуватися про потерпілого і мали можливість надати йому допомогу; </a:t>
            </a:r>
            <a:endParaRPr kumimoji="0" lang="ru-RU"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342900" marR="0" lvl="0" indent="-342900" algn="just" defTabSz="914400" rtl="0" eaLnBrk="1" fontAlgn="auto" latinLnBrk="0" hangingPunct="1">
              <a:lnSpc>
                <a:spcPct val="100000"/>
              </a:lnSpc>
              <a:spcBef>
                <a:spcPts val="0"/>
              </a:spcBef>
              <a:spcAft>
                <a:spcPts val="0"/>
              </a:spcAft>
              <a:buClrTx/>
              <a:buSzTx/>
              <a:buFont typeface="+mj-lt"/>
              <a:buAutoNum type="arabicParenR"/>
              <a:tabLst>
                <a:tab pos="231140" algn="l"/>
              </a:tabLst>
              <a:defRPr/>
            </a:pPr>
            <a:r>
              <a:rPr kumimoji="0" lang="uk-UA"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rPr>
              <a:t> самі поставили потерпілого в небезпечний для життя стан.</a:t>
            </a:r>
            <a:endParaRPr kumimoji="0" lang="ru-RU" sz="4200" b="1" i="0" u="none" strike="noStrike" kern="1200" cap="none" spc="0" normalizeH="0" baseline="0" noProof="0" dirty="0">
              <a:ln>
                <a:noFill/>
              </a:ln>
              <a:solidFill>
                <a:prstClr val="black"/>
              </a:solidFill>
              <a:effectLst/>
              <a:uLnTx/>
              <a:uFillTx/>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endParaRPr kumimoji="0" lang="uk-UA" sz="4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endParaRPr lang="uk-UA" sz="4200" b="1" dirty="0">
              <a:solidFill>
                <a:srgbClr val="FF0000"/>
              </a:solidFill>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endParaRPr kumimoji="0" lang="uk-UA" sz="4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endParaRPr lang="uk-UA" sz="4200" b="1" dirty="0">
              <a:solidFill>
                <a:srgbClr val="FF0000"/>
              </a:solidFill>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endParaRPr kumimoji="0" lang="uk-UA" sz="4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a:cs typeface="Times New Roman" panose="02020603050405020304" pitchFamily="18" charset="0"/>
            </a:endParaRPr>
          </a:p>
          <a:p>
            <a:pPr marL="0" marR="0" lvl="0" indent="228600" algn="ctr" defTabSz="914400" rtl="0" eaLnBrk="1" fontAlgn="auto" latinLnBrk="0" hangingPunct="1">
              <a:lnSpc>
                <a:spcPct val="100000"/>
              </a:lnSpc>
              <a:spcBef>
                <a:spcPts val="0"/>
              </a:spcBef>
              <a:spcAft>
                <a:spcPts val="0"/>
              </a:spcAft>
              <a:buClrTx/>
              <a:buSzTx/>
              <a:buFontTx/>
              <a:buNone/>
              <a:tabLst/>
              <a:defRPr/>
            </a:pPr>
            <a:r>
              <a:rPr kumimoji="0" lang="uk-UA" sz="4200" b="1" i="0" u="none" strike="noStrike" kern="1200" cap="none" spc="0" normalizeH="0" baseline="0" noProof="0" dirty="0">
                <a:ln>
                  <a:noFill/>
                </a:ln>
                <a:solidFill>
                  <a:srgbClr val="FF0000"/>
                </a:solidFill>
                <a:effectLst/>
                <a:uLnTx/>
                <a:uFillTx/>
                <a:latin typeface="Times New Roman" panose="02020603050405020304" pitchFamily="18" charset="0"/>
                <a:ea typeface="Times New Roman"/>
                <a:cs typeface="Times New Roman" panose="02020603050405020304" pitchFamily="18" charset="0"/>
              </a:rPr>
              <a:t>Обов'язок подавати невідкладну допомогу особам, які перебувають у загрозливому для їх життя і здоров'я стані, закон загалом покладає на всіх громадян України, іноземних громадян та осіб без, громадянства.</a:t>
            </a:r>
            <a:endParaRPr kumimoji="0" lang="uk-UA" sz="4200" b="1" i="0" u="none" strike="noStrike" kern="1200" cap="none" spc="0" normalizeH="0" baseline="0" noProof="0" dirty="0">
              <a:ln>
                <a:noFill/>
              </a:ln>
              <a:solidFill>
                <a:srgbClr val="FF0000"/>
              </a:solidFill>
              <a:effectLst/>
              <a:uLnTx/>
              <a:uFillTx/>
              <a:latin typeface="Times New Roman" panose="02020603050405020304" pitchFamily="18" charset="0"/>
              <a:cs typeface="Times New Roman" panose="02020603050405020304" pitchFamily="18" charset="0"/>
            </a:endParaRPr>
          </a:p>
          <a:p>
            <a:endParaRPr lang="uk-UA" dirty="0"/>
          </a:p>
        </p:txBody>
      </p:sp>
      <p:sp>
        <p:nvSpPr>
          <p:cNvPr id="4" name="Объект 3">
            <a:extLst>
              <a:ext uri="{FF2B5EF4-FFF2-40B4-BE49-F238E27FC236}">
                <a16:creationId xmlns:a16="http://schemas.microsoft.com/office/drawing/2014/main" id="{E6AE16BB-45EE-4D7F-829A-0D226C36AA9D}"/>
              </a:ext>
            </a:extLst>
          </p:cNvPr>
          <p:cNvSpPr>
            <a:spLocks noGrp="1"/>
          </p:cNvSpPr>
          <p:nvPr>
            <p:ph sz="half" idx="2"/>
          </p:nvPr>
        </p:nvSpPr>
        <p:spPr>
          <a:xfrm>
            <a:off x="6172200" y="648393"/>
            <a:ext cx="5181600" cy="4351338"/>
          </a:xfrm>
          <a:solidFill>
            <a:schemeClr val="accent1">
              <a:lumMod val="40000"/>
              <a:lumOff val="60000"/>
            </a:schemeClr>
          </a:solidFill>
        </p:spPr>
        <p:txBody>
          <a:bodyPr>
            <a:normAutofit fontScale="40000" lnSpcReduction="20000"/>
          </a:bodyPr>
          <a:lstStyle/>
          <a:p>
            <a:pPr indent="0" algn="ctr">
              <a:spcAft>
                <a:spcPts val="0"/>
              </a:spcAft>
              <a:buNone/>
            </a:pPr>
            <a:r>
              <a:rPr lang="uk-UA" sz="4200" b="1" i="1" dirty="0">
                <a:latin typeface="Times New Roman" panose="02020603050405020304" pitchFamily="18" charset="0"/>
                <a:ea typeface="Times New Roman"/>
                <a:cs typeface="Times New Roman" panose="02020603050405020304" pitchFamily="18" charset="0"/>
              </a:rPr>
              <a:t> </a:t>
            </a:r>
            <a:r>
              <a:rPr lang="uk-UA" sz="4200" b="1" u="sng" dirty="0">
                <a:solidFill>
                  <a:srgbClr val="FF0000"/>
                </a:solidFill>
                <a:latin typeface="Times New Roman" panose="02020603050405020304" pitchFamily="18" charset="0"/>
                <a:ea typeface="Times New Roman"/>
                <a:cs typeface="Times New Roman" panose="02020603050405020304" pitchFamily="18" charset="0"/>
              </a:rPr>
              <a:t>Суб'єктом кримінального правопорушення</a:t>
            </a:r>
            <a:r>
              <a:rPr lang="uk-UA" sz="4200" b="1" dirty="0">
                <a:latin typeface="Times New Roman" panose="02020603050405020304" pitchFamily="18" charset="0"/>
                <a:ea typeface="Times New Roman"/>
                <a:cs typeface="Times New Roman" panose="02020603050405020304" pitchFamily="18" charset="0"/>
              </a:rPr>
              <a:t> передбаченого ст. 136 КК є будь-які осудні особи, що досягли 16 років, особи, крім: </a:t>
            </a:r>
            <a:endParaRPr lang="ru-RU" sz="4200" b="1" dirty="0">
              <a:latin typeface="Times New Roman" panose="02020603050405020304" pitchFamily="18" charset="0"/>
              <a:ea typeface="Times New Roman"/>
              <a:cs typeface="Times New Roman" panose="02020603050405020304" pitchFamily="18" charset="0"/>
            </a:endParaRPr>
          </a:p>
          <a:p>
            <a:pPr marL="342900" lvl="0" indent="-342900" algn="just">
              <a:spcAft>
                <a:spcPts val="0"/>
              </a:spcAft>
              <a:buFont typeface="+mj-lt"/>
              <a:buAutoNum type="arabicParenR"/>
            </a:pPr>
            <a:r>
              <a:rPr lang="uk-UA" sz="4200" b="1" dirty="0">
                <a:latin typeface="Times New Roman" panose="02020603050405020304" pitchFamily="18" charset="0"/>
                <a:ea typeface="Times New Roman"/>
                <a:cs typeface="Times New Roman" panose="02020603050405020304" pitchFamily="18" charset="0"/>
              </a:rPr>
              <a:t>  медичних працівників; </a:t>
            </a:r>
          </a:p>
          <a:p>
            <a:pPr marL="342900" lvl="0" indent="-342900" algn="just">
              <a:spcAft>
                <a:spcPts val="0"/>
              </a:spcAft>
              <a:buFont typeface="+mj-lt"/>
              <a:buAutoNum type="arabicParenR"/>
            </a:pPr>
            <a:r>
              <a:rPr lang="uk-UA" sz="4200" b="1" dirty="0">
                <a:latin typeface="Times New Roman" panose="02020603050405020304" pitchFamily="18" charset="0"/>
                <a:ea typeface="Times New Roman"/>
                <a:cs typeface="Times New Roman" panose="02020603050405020304" pitchFamily="18" charset="0"/>
              </a:rPr>
              <a:t>  службових осіб, на яких законом чи, іншим </a:t>
            </a:r>
            <a:endParaRPr lang="ru-RU" sz="4200" b="1" dirty="0">
              <a:latin typeface="Times New Roman" panose="02020603050405020304" pitchFamily="18" charset="0"/>
              <a:ea typeface="Times New Roman"/>
              <a:cs typeface="Times New Roman" panose="02020603050405020304" pitchFamily="18" charset="0"/>
            </a:endParaRPr>
          </a:p>
          <a:p>
            <a:pPr marL="0" indent="0" algn="just">
              <a:spcAft>
                <a:spcPts val="0"/>
              </a:spcAft>
              <a:buNone/>
            </a:pPr>
            <a:r>
              <a:rPr lang="uk-UA" sz="4200" b="1" dirty="0">
                <a:latin typeface="Times New Roman" panose="02020603050405020304" pitchFamily="18" charset="0"/>
                <a:ea typeface="Times New Roman"/>
                <a:cs typeface="Times New Roman" panose="02020603050405020304" pitchFamily="18" charset="0"/>
              </a:rPr>
              <a:t>нормативним актом покладено обов'язок надавати допомогу особам, що перебувають в безпечному для життя стані; </a:t>
            </a:r>
          </a:p>
          <a:p>
            <a:pPr marL="0" indent="0" algn="just">
              <a:spcAft>
                <a:spcPts val="0"/>
              </a:spcAft>
              <a:buNone/>
            </a:pPr>
            <a:r>
              <a:rPr lang="uk-UA" sz="4200" b="1" dirty="0">
                <a:latin typeface="Times New Roman" panose="02020603050405020304" pitchFamily="18" charset="0"/>
                <a:ea typeface="Times New Roman"/>
                <a:cs typeface="Times New Roman" panose="02020603050405020304" pitchFamily="18" charset="0"/>
              </a:rPr>
              <a:t>3) інших осіб, які зобов'язані за законом чи іншим нормативним актом, а також цивільно – правовим договором надавати допомогу вказаним особам. </a:t>
            </a:r>
          </a:p>
          <a:p>
            <a:pPr algn="just">
              <a:spcAft>
                <a:spcPts val="0"/>
              </a:spcAft>
            </a:pPr>
            <a:endParaRPr lang="uk-UA" sz="4200" b="1" dirty="0">
              <a:latin typeface="Times New Roman" panose="02020603050405020304" pitchFamily="18" charset="0"/>
              <a:ea typeface="Times New Roman"/>
              <a:cs typeface="Times New Roman" panose="02020603050405020304" pitchFamily="18" charset="0"/>
            </a:endParaRPr>
          </a:p>
          <a:p>
            <a:pPr marL="0" indent="0" algn="ctr">
              <a:spcAft>
                <a:spcPts val="0"/>
              </a:spcAft>
              <a:buNone/>
            </a:pPr>
            <a:r>
              <a:rPr lang="uk-UA" sz="4200" b="1" dirty="0">
                <a:solidFill>
                  <a:srgbClr val="FF0000"/>
                </a:solidFill>
                <a:latin typeface="Times New Roman" panose="02020603050405020304" pitchFamily="18" charset="0"/>
                <a:ea typeface="Times New Roman"/>
                <a:cs typeface="Times New Roman" panose="02020603050405020304" pitchFamily="18" charset="0"/>
              </a:rPr>
              <a:t>Відповідальність цих осіб за ненадання допомоги особі, яка перебуває в небезпечному для життя стані, настає, відповідно, за ст. 139, або за ст. ст. 284, 364 чи 426, або за ст. 135 КК.</a:t>
            </a:r>
            <a:endParaRPr lang="uk-UA" sz="4200" b="1" dirty="0">
              <a:solidFill>
                <a:srgbClr val="FF0000"/>
              </a:solidFill>
              <a:latin typeface="Times New Roman" panose="02020603050405020304" pitchFamily="18" charset="0"/>
              <a:cs typeface="Times New Roman" panose="02020603050405020304" pitchFamily="18" charset="0"/>
            </a:endParaRPr>
          </a:p>
          <a:p>
            <a:endParaRPr lang="uk-UA" dirty="0"/>
          </a:p>
        </p:txBody>
      </p:sp>
    </p:spTree>
    <p:extLst>
      <p:ext uri="{BB962C8B-B14F-4D97-AF65-F5344CB8AC3E}">
        <p14:creationId xmlns:p14="http://schemas.microsoft.com/office/powerpoint/2010/main" val="328547600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FF674EF3-3BC8-407E-878E-23494BF8E082}"/>
              </a:ext>
            </a:extLst>
          </p:cNvPr>
          <p:cNvSpPr>
            <a:spLocks noGrp="1"/>
          </p:cNvSpPr>
          <p:nvPr>
            <p:ph type="title"/>
          </p:nvPr>
        </p:nvSpPr>
        <p:spPr>
          <a:xfrm>
            <a:off x="838200" y="365125"/>
            <a:ext cx="10515600" cy="499399"/>
          </a:xfrm>
        </p:spPr>
        <p:txBody>
          <a:bodyPr>
            <a:normAutofit/>
          </a:bodyPr>
          <a:lstStyle/>
          <a:p>
            <a:pPr algn="ctr"/>
            <a:r>
              <a:rPr lang="uk-UA" sz="2400" b="1" dirty="0">
                <a:latin typeface="Times New Roman" panose="02020603050405020304" pitchFamily="18" charset="0"/>
                <a:ea typeface="Times New Roman"/>
                <a:cs typeface="Times New Roman" panose="02020603050405020304" pitchFamily="18" charset="0"/>
              </a:rPr>
              <a:t>Суб'єктивна сторона</a:t>
            </a:r>
            <a:endParaRPr lang="uk-UA" sz="2400" dirty="0">
              <a:latin typeface="Times New Roman" panose="02020603050405020304" pitchFamily="18" charset="0"/>
              <a:cs typeface="Times New Roman" panose="02020603050405020304" pitchFamily="18" charset="0"/>
            </a:endParaRPr>
          </a:p>
        </p:txBody>
      </p:sp>
      <p:sp>
        <p:nvSpPr>
          <p:cNvPr id="3" name="Объект 2">
            <a:extLst>
              <a:ext uri="{FF2B5EF4-FFF2-40B4-BE49-F238E27FC236}">
                <a16:creationId xmlns:a16="http://schemas.microsoft.com/office/drawing/2014/main" id="{5DFE0AF7-A4EB-48E5-9E09-0F1404AC7A55}"/>
              </a:ext>
            </a:extLst>
          </p:cNvPr>
          <p:cNvSpPr>
            <a:spLocks noGrp="1"/>
          </p:cNvSpPr>
          <p:nvPr>
            <p:ph sz="half" idx="1"/>
          </p:nvPr>
        </p:nvSpPr>
        <p:spPr>
          <a:xfrm>
            <a:off x="838200" y="1188720"/>
            <a:ext cx="5181600" cy="4988243"/>
          </a:xfrm>
          <a:solidFill>
            <a:schemeClr val="accent3">
              <a:lumMod val="60000"/>
              <a:lumOff val="40000"/>
            </a:schemeClr>
          </a:solidFill>
        </p:spPr>
        <p:txBody>
          <a:bodyPr>
            <a:normAutofit fontScale="55000" lnSpcReduction="20000"/>
          </a:bodyPr>
          <a:lstStyle/>
          <a:p>
            <a:pPr marL="0" indent="0" algn="ctr">
              <a:buNone/>
            </a:pPr>
            <a:r>
              <a:rPr lang="uk-UA" sz="3300" b="1" u="sng" dirty="0">
                <a:solidFill>
                  <a:srgbClr val="FF0000"/>
                </a:solidFill>
                <a:latin typeface="Times New Roman" panose="02020603050405020304" pitchFamily="18" charset="0"/>
                <a:ea typeface="Times New Roman"/>
                <a:cs typeface="Times New Roman" panose="02020603050405020304" pitchFamily="18" charset="0"/>
              </a:rPr>
              <a:t>З суб'єктивної сторони</a:t>
            </a:r>
            <a:r>
              <a:rPr lang="uk-UA" sz="3300" b="1" dirty="0">
                <a:latin typeface="Times New Roman" panose="02020603050405020304" pitchFamily="18" charset="0"/>
                <a:ea typeface="Times New Roman"/>
                <a:cs typeface="Times New Roman" panose="02020603050405020304" pitchFamily="18" charset="0"/>
              </a:rPr>
              <a:t> кримінальне правопорушення передбачене ст. 135 КК характеризується прямим умислом: </a:t>
            </a:r>
          </a:p>
          <a:p>
            <a:pPr marL="342900" indent="-342900">
              <a:buFont typeface="Wingdings" pitchFamily="2" charset="2"/>
              <a:buChar char="Ø"/>
            </a:pPr>
            <a:r>
              <a:rPr lang="uk-UA" sz="3300" b="1" dirty="0">
                <a:latin typeface="Times New Roman" panose="02020603050405020304" pitchFamily="18" charset="0"/>
                <a:ea typeface="Times New Roman"/>
                <a:cs typeface="Times New Roman" panose="02020603050405020304" pitchFamily="18" charset="0"/>
              </a:rPr>
              <a:t>винний усвідомлює суспільне небезпечний характер своєї бездіяльності, а саме те, що він залишає без допомоги особу, яка перебуває у небезпечному для життя стані і позбавлена можливості вжити заходів до самозбереження;</a:t>
            </a:r>
          </a:p>
          <a:p>
            <a:pPr marL="342900" indent="-342900">
              <a:buFont typeface="Wingdings" pitchFamily="2" charset="2"/>
              <a:buChar char="Ø"/>
            </a:pPr>
            <a:r>
              <a:rPr lang="uk-UA" sz="3300" b="1" dirty="0">
                <a:latin typeface="Times New Roman" panose="02020603050405020304" pitchFamily="18" charset="0"/>
                <a:ea typeface="Times New Roman"/>
                <a:cs typeface="Times New Roman" panose="02020603050405020304" pitchFamily="18" charset="0"/>
              </a:rPr>
              <a:t>те, що він зобов'язаний піклуватися про особу і має реальну можливість надати їй допомогу, або що він сам поставив потерпілого в небезпечний для життя стан і бажає чинити саме так.</a:t>
            </a:r>
          </a:p>
          <a:p>
            <a:endParaRPr lang="uk-UA" sz="3300" b="1" dirty="0">
              <a:latin typeface="Times New Roman" panose="02020603050405020304" pitchFamily="18" charset="0"/>
              <a:ea typeface="Times New Roman"/>
              <a:cs typeface="Times New Roman" panose="02020603050405020304" pitchFamily="18" charset="0"/>
            </a:endParaRPr>
          </a:p>
          <a:p>
            <a:pPr marL="0" indent="0" algn="ctr">
              <a:buNone/>
            </a:pPr>
            <a:r>
              <a:rPr lang="uk-UA" sz="3300" b="1" dirty="0">
                <a:solidFill>
                  <a:srgbClr val="FF0000"/>
                </a:solidFill>
                <a:latin typeface="Times New Roman" panose="02020603050405020304" pitchFamily="18" charset="0"/>
                <a:ea typeface="Times New Roman"/>
                <a:cs typeface="Times New Roman" panose="02020603050405020304" pitchFamily="18" charset="0"/>
              </a:rPr>
              <a:t>Ставлення винної особи до наслідків, передбачених ч. З ст. 135 КК, може характеризуватися непрямим умислом або необережністю.</a:t>
            </a:r>
            <a:endParaRPr lang="uk-UA" sz="3300" b="1" dirty="0">
              <a:solidFill>
                <a:srgbClr val="FF0000"/>
              </a:solidFill>
              <a:latin typeface="Times New Roman" panose="02020603050405020304" pitchFamily="18" charset="0"/>
              <a:cs typeface="Times New Roman" panose="02020603050405020304" pitchFamily="18" charset="0"/>
            </a:endParaRPr>
          </a:p>
          <a:p>
            <a:pPr marL="0" indent="0">
              <a:buNone/>
            </a:pPr>
            <a:endParaRPr lang="uk-UA" dirty="0"/>
          </a:p>
        </p:txBody>
      </p:sp>
      <p:sp>
        <p:nvSpPr>
          <p:cNvPr id="4" name="Объект 3">
            <a:extLst>
              <a:ext uri="{FF2B5EF4-FFF2-40B4-BE49-F238E27FC236}">
                <a16:creationId xmlns:a16="http://schemas.microsoft.com/office/drawing/2014/main" id="{5FB6A5FA-50FC-46BE-A15B-3E5118247525}"/>
              </a:ext>
            </a:extLst>
          </p:cNvPr>
          <p:cNvSpPr>
            <a:spLocks noGrp="1"/>
          </p:cNvSpPr>
          <p:nvPr>
            <p:ph sz="half" idx="2"/>
          </p:nvPr>
        </p:nvSpPr>
        <p:spPr>
          <a:xfrm>
            <a:off x="6172200" y="1188720"/>
            <a:ext cx="5181600" cy="4988243"/>
          </a:xfrm>
          <a:solidFill>
            <a:schemeClr val="accent1">
              <a:lumMod val="40000"/>
              <a:lumOff val="60000"/>
            </a:schemeClr>
          </a:solidFill>
        </p:spPr>
        <p:txBody>
          <a:bodyPr>
            <a:normAutofit fontScale="55000" lnSpcReduction="20000"/>
          </a:bodyPr>
          <a:lstStyle/>
          <a:p>
            <a:pPr marL="0" indent="0" algn="ctr">
              <a:buNone/>
            </a:pPr>
            <a:r>
              <a:rPr lang="uk-UA" sz="3800" b="1" u="sng" dirty="0">
                <a:solidFill>
                  <a:srgbClr val="FF0000"/>
                </a:solidFill>
                <a:latin typeface="Times New Roman" panose="02020603050405020304" pitchFamily="18" charset="0"/>
                <a:ea typeface="Times New Roman"/>
                <a:cs typeface="Times New Roman" panose="02020603050405020304" pitchFamily="18" charset="0"/>
              </a:rPr>
              <a:t>З суб'єктивної сторони </a:t>
            </a:r>
            <a:r>
              <a:rPr lang="uk-UA" sz="3800" b="1" dirty="0">
                <a:solidFill>
                  <a:srgbClr val="FF0000"/>
                </a:solidFill>
                <a:latin typeface="Times New Roman" panose="02020603050405020304" pitchFamily="18" charset="0"/>
                <a:ea typeface="Times New Roman"/>
                <a:cs typeface="Times New Roman" panose="02020603050405020304" pitchFamily="18" charset="0"/>
              </a:rPr>
              <a:t> </a:t>
            </a:r>
            <a:r>
              <a:rPr lang="uk-UA" sz="3800" b="1" dirty="0">
                <a:latin typeface="Times New Roman" panose="02020603050405020304" pitchFamily="18" charset="0"/>
                <a:ea typeface="Times New Roman"/>
                <a:cs typeface="Times New Roman" panose="02020603050405020304" pitchFamily="18" charset="0"/>
              </a:rPr>
              <a:t>кримінальне правопорушення передбачене ст. 136 КК характеризується непрямим умислом</a:t>
            </a:r>
            <a:r>
              <a:rPr lang="uk-UA" sz="3800" b="1" cap="small" dirty="0">
                <a:latin typeface="Times New Roman" panose="02020603050405020304" pitchFamily="18" charset="0"/>
                <a:ea typeface="Times New Roman"/>
                <a:cs typeface="Times New Roman" panose="02020603050405020304" pitchFamily="18" charset="0"/>
              </a:rPr>
              <a:t> </a:t>
            </a:r>
            <a:r>
              <a:rPr lang="uk-UA" sz="3800" b="1" dirty="0">
                <a:latin typeface="Times New Roman" panose="02020603050405020304" pitchFamily="18" charset="0"/>
                <a:ea typeface="Times New Roman"/>
                <a:cs typeface="Times New Roman" panose="02020603050405020304" pitchFamily="18" charset="0"/>
              </a:rPr>
              <a:t>до бездіяльності і необережністю до наслідків у вигляді  тяжких тілесних ушкоджень. </a:t>
            </a:r>
          </a:p>
          <a:p>
            <a:pPr algn="ctr"/>
            <a:endParaRPr lang="uk-UA" sz="3800" b="1" dirty="0">
              <a:latin typeface="Times New Roman" panose="02020603050405020304" pitchFamily="18" charset="0"/>
              <a:ea typeface="Times New Roman"/>
              <a:cs typeface="Times New Roman" panose="02020603050405020304" pitchFamily="18" charset="0"/>
            </a:endParaRPr>
          </a:p>
          <a:p>
            <a:pPr marL="0" indent="0" algn="ctr">
              <a:buNone/>
            </a:pPr>
            <a:r>
              <a:rPr lang="uk-UA" sz="3800" b="1" dirty="0">
                <a:latin typeface="Times New Roman" panose="02020603050405020304" pitchFamily="18" charset="0"/>
                <a:ea typeface="Times New Roman"/>
                <a:cs typeface="Times New Roman" panose="02020603050405020304" pitchFamily="18" charset="0"/>
              </a:rPr>
              <a:t>Ставлення винної особи до бездіяльності, передбаченої ч. 2 ст. 136, характеризується тільки прямим умислом, а ставлення до наслідків, передбачених ч. З ст. 136 КК, — тільки необережністю.</a:t>
            </a:r>
            <a:endParaRPr lang="uk-UA" sz="3800" b="1" dirty="0">
              <a:latin typeface="Times New Roman" panose="02020603050405020304" pitchFamily="18" charset="0"/>
              <a:cs typeface="Times New Roman" panose="02020603050405020304" pitchFamily="18" charset="0"/>
            </a:endParaRPr>
          </a:p>
          <a:p>
            <a:pPr marL="0" indent="0">
              <a:buNone/>
            </a:pPr>
            <a:endParaRPr lang="uk-UA" dirty="0"/>
          </a:p>
        </p:txBody>
      </p:sp>
    </p:spTree>
    <p:extLst>
      <p:ext uri="{BB962C8B-B14F-4D97-AF65-F5344CB8AC3E}">
        <p14:creationId xmlns:p14="http://schemas.microsoft.com/office/powerpoint/2010/main" val="19166939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C1E48C9-4A24-49C9-8963-21C3C50DAFB0}"/>
              </a:ext>
            </a:extLst>
          </p:cNvPr>
          <p:cNvSpPr txBox="1"/>
          <p:nvPr/>
        </p:nvSpPr>
        <p:spPr>
          <a:xfrm>
            <a:off x="1970116" y="1166843"/>
            <a:ext cx="8021781" cy="3693319"/>
          </a:xfrm>
          <a:prstGeom prst="rect">
            <a:avLst/>
          </a:prstGeom>
          <a:solidFill>
            <a:schemeClr val="accent2">
              <a:lumMod val="60000"/>
              <a:lumOff val="40000"/>
            </a:schemeClr>
          </a:solidFill>
        </p:spPr>
        <p:txBody>
          <a:bodyPr wrap="square">
            <a:spAutoFit/>
          </a:bodyPr>
          <a:lstStyle/>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2. </a:t>
            </a:r>
            <a:r>
              <a:rPr lang="uk-UA" sz="1800" b="1" i="1" dirty="0">
                <a:solidFill>
                  <a:srgbClr val="000000"/>
                </a:solidFill>
                <a:effectLst/>
                <a:latin typeface="Times New Roman" panose="02020603050405020304" pitchFamily="18" charset="0"/>
                <a:ea typeface="Times New Roman" panose="02020603050405020304" pitchFamily="18" charset="0"/>
              </a:rPr>
              <a:t>За об’єктивною стороною, а саме за формою суспільно небезпечного діяння </a:t>
            </a:r>
            <a:r>
              <a:rPr lang="uk-UA" sz="1800" dirty="0">
                <a:solidFill>
                  <a:srgbClr val="000000"/>
                </a:solidFill>
                <a:effectLst/>
                <a:latin typeface="Times New Roman" panose="02020603050405020304" pitchFamily="18" charset="0"/>
                <a:ea typeface="Times New Roman" panose="02020603050405020304" pitchFamily="18" charset="0"/>
              </a:rPr>
              <a:t>усі кримінальні правопорушення проти життя та здоров’я особи слід поділяти на:</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а) кримінальні правопорушення проти життя та здоров’я особи, які </a:t>
            </a:r>
            <a:r>
              <a:rPr lang="uk-UA" sz="1800" b="1" i="1" dirty="0">
                <a:solidFill>
                  <a:srgbClr val="000000"/>
                </a:solidFill>
                <a:effectLst/>
                <a:latin typeface="Times New Roman" panose="02020603050405020304" pitchFamily="18" charset="0"/>
                <a:ea typeface="Times New Roman" panose="02020603050405020304" pitchFamily="18" charset="0"/>
              </a:rPr>
              <a:t>вчиняються виключно у формі дії </a:t>
            </a:r>
            <a:r>
              <a:rPr lang="uk-UA" sz="1800" dirty="0">
                <a:solidFill>
                  <a:srgbClr val="000000"/>
                </a:solidFill>
                <a:effectLst/>
                <a:latin typeface="Times New Roman" panose="02020603050405020304" pitchFamily="18" charset="0"/>
                <a:ea typeface="Times New Roman" panose="02020603050405020304" pitchFamily="18" charset="0"/>
              </a:rPr>
              <a:t>(ст. ст. 116, 118, 123, ч. 1 ст. 126, 129, 134, 138, 141, 142, 143, 144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6) кримінальні правопорушення проти життя та здоров’я особи, які </a:t>
            </a:r>
            <a:r>
              <a:rPr lang="uk-UA" sz="1800" b="1" i="1" dirty="0">
                <a:solidFill>
                  <a:srgbClr val="000000"/>
                </a:solidFill>
                <a:effectLst/>
                <a:latin typeface="Times New Roman" panose="02020603050405020304" pitchFamily="18" charset="0"/>
                <a:ea typeface="Times New Roman" panose="02020603050405020304" pitchFamily="18" charset="0"/>
              </a:rPr>
              <a:t>вчиняються виключно у формі бездіяльності </a:t>
            </a:r>
            <a:r>
              <a:rPr lang="uk-UA" sz="1800" dirty="0">
                <a:solidFill>
                  <a:srgbClr val="000000"/>
                </a:solidFill>
                <a:effectLst/>
                <a:latin typeface="Times New Roman" panose="02020603050405020304" pitchFamily="18" charset="0"/>
                <a:ea typeface="Times New Roman" panose="02020603050405020304" pitchFamily="18" charset="0"/>
              </a:rPr>
              <a:t>(ст. ст. 135, 136, 139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в) кримінальні правопорушення проти життя та здоров’я особи, які можуть бути </a:t>
            </a:r>
            <a:r>
              <a:rPr lang="uk-UA" sz="1800" b="1" i="1" dirty="0">
                <a:solidFill>
                  <a:srgbClr val="000000"/>
                </a:solidFill>
                <a:effectLst/>
                <a:latin typeface="Times New Roman" panose="02020603050405020304" pitchFamily="18" charset="0"/>
                <a:ea typeface="Times New Roman" panose="02020603050405020304" pitchFamily="18" charset="0"/>
              </a:rPr>
              <a:t>вчинені як у формі дії, так і у формі бездіяльності</a:t>
            </a:r>
            <a:r>
              <a:rPr lang="uk-UA" sz="1800" dirty="0">
                <a:solidFill>
                  <a:srgbClr val="000000"/>
                </a:solidFill>
                <a:effectLst/>
                <a:latin typeface="Times New Roman" panose="02020603050405020304" pitchFamily="18" charset="0"/>
                <a:ea typeface="Times New Roman" panose="02020603050405020304" pitchFamily="18" charset="0"/>
              </a:rPr>
              <a:t> (ст. ст. 115, 117, 119, 120, 121, 122, 124, 125, ч. 2 ст. 126, 126-1, ст. 127, 128, ст. 130, 131, 132, 133, 137, 140, 145 КК України).</a:t>
            </a:r>
            <a:endParaRPr lang="ru-RU" sz="11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41690341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6ABA679-B5E6-43A2-9287-DDF64655C047}"/>
              </a:ext>
            </a:extLst>
          </p:cNvPr>
          <p:cNvSpPr txBox="1"/>
          <p:nvPr/>
        </p:nvSpPr>
        <p:spPr>
          <a:xfrm>
            <a:off x="2219498" y="1443841"/>
            <a:ext cx="8304415" cy="3416320"/>
          </a:xfrm>
          <a:prstGeom prst="rect">
            <a:avLst/>
          </a:prstGeom>
          <a:solidFill>
            <a:schemeClr val="accent4">
              <a:lumMod val="60000"/>
              <a:lumOff val="40000"/>
            </a:schemeClr>
          </a:solidFill>
        </p:spPr>
        <p:txBody>
          <a:bodyPr wrap="square">
            <a:spAutoFit/>
          </a:bodyPr>
          <a:lstStyle/>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3.  </a:t>
            </a:r>
            <a:r>
              <a:rPr lang="uk-UA" sz="1800" b="1" i="1" dirty="0">
                <a:solidFill>
                  <a:srgbClr val="000000"/>
                </a:solidFill>
                <a:effectLst/>
                <a:latin typeface="Times New Roman" panose="02020603050405020304" pitchFamily="18" charset="0"/>
                <a:ea typeface="Times New Roman" panose="02020603050405020304" pitchFamily="18" charset="0"/>
              </a:rPr>
              <a:t>За конструкцією об’єктивної сторони (за моментом закінчення) </a:t>
            </a:r>
            <a:r>
              <a:rPr lang="uk-UA" sz="1800" dirty="0">
                <a:solidFill>
                  <a:srgbClr val="000000"/>
                </a:solidFill>
                <a:effectLst/>
                <a:latin typeface="Times New Roman" panose="02020603050405020304" pitchFamily="18" charset="0"/>
                <a:ea typeface="Times New Roman" panose="02020603050405020304" pitchFamily="18" charset="0"/>
              </a:rPr>
              <a:t>усі кримінальні правопорушення проти життя та здоров’я особи доцільно розділяти на:</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а)  кримінальні правопорушення проти життя та здоров’я особи </a:t>
            </a:r>
            <a:r>
              <a:rPr lang="uk-UA" sz="1800" b="1" i="1" dirty="0">
                <a:solidFill>
                  <a:srgbClr val="000000"/>
                </a:solidFill>
                <a:effectLst/>
                <a:latin typeface="Times New Roman" panose="02020603050405020304" pitchFamily="18" charset="0"/>
                <a:ea typeface="Times New Roman" panose="02020603050405020304" pitchFamily="18" charset="0"/>
              </a:rPr>
              <a:t>з формальним складом</a:t>
            </a:r>
            <a:r>
              <a:rPr lang="uk-UA" sz="1800" dirty="0">
                <a:solidFill>
                  <a:srgbClr val="000000"/>
                </a:solidFill>
                <a:effectLst/>
                <a:latin typeface="Times New Roman" panose="02020603050405020304" pitchFamily="18" charset="0"/>
                <a:ea typeface="Times New Roman" panose="02020603050405020304" pitchFamily="18" charset="0"/>
              </a:rPr>
              <a:t> (ст. 120, ч. 1 ст. 130, 132, ч. ч. 1, 2, 4 ст. 134, 135, 139, 144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б)  кримінальні правопорушення проти життя та здоров’я особи </a:t>
            </a:r>
            <a:r>
              <a:rPr lang="uk-UA" sz="1800" b="1" i="1" dirty="0">
                <a:solidFill>
                  <a:srgbClr val="000000"/>
                </a:solidFill>
                <a:effectLst/>
                <a:latin typeface="Times New Roman" panose="02020603050405020304" pitchFamily="18" charset="0"/>
                <a:ea typeface="Times New Roman" panose="02020603050405020304" pitchFamily="18" charset="0"/>
              </a:rPr>
              <a:t>з матеріальним складом</a:t>
            </a:r>
            <a:r>
              <a:rPr lang="uk-UA" sz="1800" dirty="0">
                <a:solidFill>
                  <a:srgbClr val="000000"/>
                </a:solidFill>
                <a:effectLst/>
                <a:latin typeface="Times New Roman" panose="02020603050405020304" pitchFamily="18" charset="0"/>
                <a:ea typeface="Times New Roman" panose="02020603050405020304" pitchFamily="18" charset="0"/>
              </a:rPr>
              <a:t> (ст. ст. 115, 116, 117, 118, 119, 121, 122, 123, 124, 125, 126, 126-1, 127, 128, ч. ч. 2, 4 ст. 130, 131, 133, ч. 3 ст. 134, 136, 137, 138, 140, 141, 142, 143, 144, 145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в)  кримінальні правопорушення проти життя та здоров’я особи </a:t>
            </a:r>
            <a:r>
              <a:rPr lang="uk-UA" sz="1800" b="1" i="1" dirty="0">
                <a:solidFill>
                  <a:srgbClr val="000000"/>
                </a:solidFill>
                <a:effectLst/>
                <a:latin typeface="Times New Roman" panose="02020603050405020304" pitchFamily="18" charset="0"/>
                <a:ea typeface="Times New Roman" panose="02020603050405020304" pitchFamily="18" charset="0"/>
              </a:rPr>
              <a:t>зі змішаною конструкцією складу</a:t>
            </a:r>
            <a:r>
              <a:rPr lang="uk-UA" sz="1800" dirty="0">
                <a:solidFill>
                  <a:srgbClr val="000000"/>
                </a:solidFill>
                <a:effectLst/>
                <a:latin typeface="Times New Roman" panose="02020603050405020304" pitchFamily="18" charset="0"/>
                <a:ea typeface="Times New Roman" panose="02020603050405020304" pitchFamily="18" charset="0"/>
              </a:rPr>
              <a:t> (ст. 120 КК України).</a:t>
            </a:r>
            <a:endParaRPr lang="ru-RU" sz="11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129624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8A02CFB4-1704-4136-87A3-65A152E4887F}"/>
              </a:ext>
            </a:extLst>
          </p:cNvPr>
          <p:cNvSpPr txBox="1"/>
          <p:nvPr/>
        </p:nvSpPr>
        <p:spPr>
          <a:xfrm>
            <a:off x="2144685" y="1200231"/>
            <a:ext cx="8420792" cy="4247317"/>
          </a:xfrm>
          <a:prstGeom prst="rect">
            <a:avLst/>
          </a:prstGeom>
          <a:solidFill>
            <a:schemeClr val="accent6">
              <a:lumMod val="60000"/>
              <a:lumOff val="40000"/>
            </a:schemeClr>
          </a:solidFill>
        </p:spPr>
        <p:txBody>
          <a:bodyPr wrap="square">
            <a:spAutoFit/>
          </a:bodyPr>
          <a:lstStyle/>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4.  </a:t>
            </a:r>
            <a:r>
              <a:rPr lang="uk-UA" sz="1800" b="1" i="1" dirty="0">
                <a:solidFill>
                  <a:srgbClr val="000000"/>
                </a:solidFill>
                <a:effectLst/>
                <a:latin typeface="Times New Roman" panose="02020603050405020304" pitchFamily="18" charset="0"/>
                <a:ea typeface="Times New Roman" panose="02020603050405020304" pitchFamily="18" charset="0"/>
              </a:rPr>
              <a:t>За суб’єктом вчинення кримінальних правопорушень проти життя та здоров’я особи </a:t>
            </a:r>
            <a:r>
              <a:rPr lang="uk-UA" sz="1800" dirty="0">
                <a:solidFill>
                  <a:srgbClr val="000000"/>
                </a:solidFill>
                <a:effectLst/>
                <a:latin typeface="Times New Roman" panose="02020603050405020304" pitchFamily="18" charset="0"/>
                <a:ea typeface="Times New Roman" panose="02020603050405020304" pitchFamily="18" charset="0"/>
              </a:rPr>
              <a:t>усі зазначені вище кримінальні правопорушення варто класифікувати на:</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а)  кримінальні правопорушення проти життя та здоров’я особи, що вчиняються </a:t>
            </a:r>
            <a:r>
              <a:rPr lang="uk-UA" sz="1800" b="1" dirty="0">
                <a:solidFill>
                  <a:srgbClr val="000000"/>
                </a:solidFill>
                <a:effectLst/>
                <a:latin typeface="Times New Roman" panose="02020603050405020304" pitchFamily="18" charset="0"/>
                <a:ea typeface="Times New Roman" panose="02020603050405020304" pitchFamily="18" charset="0"/>
              </a:rPr>
              <a:t>загальним суб’єктом</a:t>
            </a:r>
            <a:r>
              <a:rPr lang="uk-UA" sz="1800" dirty="0">
                <a:solidFill>
                  <a:srgbClr val="000000"/>
                </a:solidFill>
                <a:effectLst/>
                <a:latin typeface="Times New Roman" panose="02020603050405020304" pitchFamily="18" charset="0"/>
                <a:ea typeface="Times New Roman" panose="02020603050405020304" pitchFamily="18" charset="0"/>
              </a:rPr>
              <a:t>, які доцільно поділяти на два підвиди: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    кримінальні правопорушення проти життя та здоров’я особи, що вчиняються </a:t>
            </a:r>
            <a:r>
              <a:rPr lang="uk-UA" sz="1800" i="1" dirty="0">
                <a:solidFill>
                  <a:srgbClr val="000000"/>
                </a:solidFill>
                <a:effectLst/>
                <a:latin typeface="Times New Roman" panose="02020603050405020304" pitchFamily="18" charset="0"/>
                <a:ea typeface="Times New Roman" panose="02020603050405020304" pitchFamily="18" charset="0"/>
              </a:rPr>
              <a:t>загальним суб’єктом 14-річного віку </a:t>
            </a:r>
            <a:r>
              <a:rPr lang="uk-UA" sz="1800" dirty="0">
                <a:solidFill>
                  <a:srgbClr val="000000"/>
                </a:solidFill>
                <a:effectLst/>
                <a:latin typeface="Times New Roman" panose="02020603050405020304" pitchFamily="18" charset="0"/>
                <a:ea typeface="Times New Roman" panose="02020603050405020304" pitchFamily="18" charset="0"/>
              </a:rPr>
              <a:t>(ст. ст. 115, 116, 117, 121, 122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    кримінальні правопорушення проти життя та здоров’я особи, що вчиняються </a:t>
            </a:r>
            <a:r>
              <a:rPr lang="uk-UA" sz="1800" i="1" dirty="0">
                <a:solidFill>
                  <a:srgbClr val="000000"/>
                </a:solidFill>
                <a:effectLst/>
                <a:latin typeface="Times New Roman" panose="02020603050405020304" pitchFamily="18" charset="0"/>
                <a:ea typeface="Times New Roman" panose="02020603050405020304" pitchFamily="18" charset="0"/>
              </a:rPr>
              <a:t>загальним суб’єктом 16-річного віку </a:t>
            </a:r>
            <a:r>
              <a:rPr lang="uk-UA" sz="1800" dirty="0">
                <a:solidFill>
                  <a:srgbClr val="000000"/>
                </a:solidFill>
                <a:effectLst/>
                <a:latin typeface="Times New Roman" panose="02020603050405020304" pitchFamily="18" charset="0"/>
                <a:ea typeface="Times New Roman" panose="02020603050405020304" pitchFamily="18" charset="0"/>
              </a:rPr>
              <a:t>(ст. ст. 118, 119, 120, 123, 124, 125, 126, 126-1, 127, 128, 129, ч. ч. 1, 4 ст. 130, ч. ч. 2, 3, 4 ст. 134, ст. 136, 138, 142, 143, 144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б)  кримінальні правопорушення проти життя та здоров’я особи, що вчиняються </a:t>
            </a:r>
            <a:r>
              <a:rPr lang="uk-UA" sz="1800" b="1" dirty="0">
                <a:solidFill>
                  <a:srgbClr val="000000"/>
                </a:solidFill>
                <a:effectLst/>
                <a:latin typeface="Times New Roman" panose="02020603050405020304" pitchFamily="18" charset="0"/>
                <a:ea typeface="Times New Roman" panose="02020603050405020304" pitchFamily="18" charset="0"/>
              </a:rPr>
              <a:t>спеціальним суб’єктом </a:t>
            </a:r>
            <a:r>
              <a:rPr lang="uk-UA" sz="1800" dirty="0">
                <a:solidFill>
                  <a:srgbClr val="000000"/>
                </a:solidFill>
                <a:effectLst/>
                <a:latin typeface="Times New Roman" panose="02020603050405020304" pitchFamily="18" charset="0"/>
                <a:ea typeface="Times New Roman" panose="02020603050405020304" pitchFamily="18" charset="0"/>
              </a:rPr>
              <a:t>(ч. 2 ст. 130, ст. 131, 132, 133, ч. 1 ст. 134, ст. 135, 137, 139, 140, 141, 145 КК України).</a:t>
            </a:r>
            <a:endParaRPr lang="ru-RU" sz="11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4224763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FC7BA49-0490-4C11-A2CA-156E2D9409AF}"/>
              </a:ext>
            </a:extLst>
          </p:cNvPr>
          <p:cNvSpPr txBox="1"/>
          <p:nvPr/>
        </p:nvSpPr>
        <p:spPr>
          <a:xfrm>
            <a:off x="1862052" y="1028343"/>
            <a:ext cx="8429104" cy="3693319"/>
          </a:xfrm>
          <a:prstGeom prst="rect">
            <a:avLst/>
          </a:prstGeom>
          <a:solidFill>
            <a:schemeClr val="accent4">
              <a:lumMod val="40000"/>
              <a:lumOff val="60000"/>
            </a:schemeClr>
          </a:solidFill>
        </p:spPr>
        <p:txBody>
          <a:bodyPr wrap="square">
            <a:spAutoFit/>
          </a:bodyPr>
          <a:lstStyle/>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5. </a:t>
            </a:r>
            <a:r>
              <a:rPr lang="uk-UA" sz="1800" b="1" i="1" dirty="0">
                <a:solidFill>
                  <a:srgbClr val="000000"/>
                </a:solidFill>
                <a:effectLst/>
                <a:latin typeface="Times New Roman" panose="02020603050405020304" pitchFamily="18" charset="0"/>
                <a:ea typeface="Times New Roman" panose="02020603050405020304" pitchFamily="18" charset="0"/>
              </a:rPr>
              <a:t>За суб’єктивною стороною, а саме за формою вини </a:t>
            </a:r>
            <a:r>
              <a:rPr lang="uk-UA" sz="1800" dirty="0">
                <a:solidFill>
                  <a:srgbClr val="000000"/>
                </a:solidFill>
                <a:effectLst/>
                <a:latin typeface="Times New Roman" panose="02020603050405020304" pitchFamily="18" charset="0"/>
                <a:ea typeface="Times New Roman" panose="02020603050405020304" pitchFamily="18" charset="0"/>
              </a:rPr>
              <a:t>усі кримінальні правопорушення проти життя та здоров’я особи логічно групувати на:</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а)  кримінальні правопорушення проти життя та здоров’я особи, які вчиняються </a:t>
            </a:r>
            <a:r>
              <a:rPr lang="uk-UA" sz="1800" i="1" dirty="0">
                <a:solidFill>
                  <a:srgbClr val="000000"/>
                </a:solidFill>
                <a:effectLst/>
                <a:latin typeface="Times New Roman" panose="02020603050405020304" pitchFamily="18" charset="0"/>
                <a:ea typeface="Times New Roman" panose="02020603050405020304" pitchFamily="18" charset="0"/>
              </a:rPr>
              <a:t>умисно</a:t>
            </a:r>
            <a:r>
              <a:rPr lang="uk-UA" sz="1800" dirty="0">
                <a:solidFill>
                  <a:srgbClr val="000000"/>
                </a:solidFill>
                <a:effectLst/>
                <a:latin typeface="Times New Roman" panose="02020603050405020304" pitchFamily="18" charset="0"/>
                <a:ea typeface="Times New Roman" panose="02020603050405020304" pitchFamily="18" charset="0"/>
              </a:rPr>
              <a:t> (ст. ст. 115, 116, 117, 118, 121, 122, 123, 124, 125, 126, 126-1, 127, 129, ч. ч. 1, 4 ст. 130, 134, ч. 1 ст. 135, 139, ч. ч. 2, 4 ст. 143, ст. 144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б)  кримінальні правопорушення проти життя та здоров’я особи, які вчиняються </a:t>
            </a:r>
            <a:r>
              <a:rPr lang="uk-UA" sz="1800" i="1" dirty="0">
                <a:solidFill>
                  <a:srgbClr val="000000"/>
                </a:solidFill>
                <a:effectLst/>
                <a:latin typeface="Times New Roman" panose="02020603050405020304" pitchFamily="18" charset="0"/>
                <a:ea typeface="Times New Roman" panose="02020603050405020304" pitchFamily="18" charset="0"/>
              </a:rPr>
              <a:t>з необережності </a:t>
            </a:r>
            <a:r>
              <a:rPr lang="uk-UA" sz="1800" dirty="0">
                <a:solidFill>
                  <a:srgbClr val="000000"/>
                </a:solidFill>
                <a:effectLst/>
                <a:latin typeface="Times New Roman" panose="02020603050405020304" pitchFamily="18" charset="0"/>
                <a:ea typeface="Times New Roman" panose="02020603050405020304" pitchFamily="18" charset="0"/>
              </a:rPr>
              <a:t>(ст. ст. 119, 128, 131, 136, 137, 140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в)  кримінальні правопорушення проти життя та здоров’я особи, які можуть бути вчинені </a:t>
            </a:r>
            <a:r>
              <a:rPr lang="uk-UA" sz="1800" i="1" dirty="0">
                <a:solidFill>
                  <a:srgbClr val="000000"/>
                </a:solidFill>
                <a:effectLst/>
                <a:latin typeface="Times New Roman" panose="02020603050405020304" pitchFamily="18" charset="0"/>
                <a:ea typeface="Times New Roman" panose="02020603050405020304" pitchFamily="18" charset="0"/>
              </a:rPr>
              <a:t>як умисно, так і з необережності </a:t>
            </a:r>
            <a:r>
              <a:rPr lang="uk-UA" sz="1800" dirty="0">
                <a:solidFill>
                  <a:srgbClr val="000000"/>
                </a:solidFill>
                <a:effectLst/>
                <a:latin typeface="Times New Roman" panose="02020603050405020304" pitchFamily="18" charset="0"/>
                <a:ea typeface="Times New Roman" panose="02020603050405020304" pitchFamily="18" charset="0"/>
              </a:rPr>
              <a:t>(ч. 2 ст. 130, 132, ч. 1 ст. 133, КК України);</a:t>
            </a:r>
            <a:endParaRPr lang="ru-RU" sz="1100" dirty="0">
              <a:effectLst/>
              <a:latin typeface="Courier New" panose="02070309020205020404" pitchFamily="49" charset="0"/>
              <a:ea typeface="Times New Roman" panose="02020603050405020304" pitchFamily="18" charset="0"/>
            </a:endParaRPr>
          </a:p>
          <a:p>
            <a:pPr indent="457200" algn="just"/>
            <a:r>
              <a:rPr lang="uk-UA" sz="1800" dirty="0">
                <a:solidFill>
                  <a:srgbClr val="000000"/>
                </a:solidFill>
                <a:effectLst/>
                <a:latin typeface="Times New Roman" panose="02020603050405020304" pitchFamily="18" charset="0"/>
                <a:ea typeface="Times New Roman" panose="02020603050405020304" pitchFamily="18" charset="0"/>
              </a:rPr>
              <a:t>г)  кримінальні правопорушення проти життя та здоров’я особи, для яких характерна </a:t>
            </a:r>
            <a:r>
              <a:rPr lang="uk-UA" sz="1800" i="1" dirty="0">
                <a:solidFill>
                  <a:srgbClr val="000000"/>
                </a:solidFill>
                <a:effectLst/>
                <a:latin typeface="Times New Roman" panose="02020603050405020304" pitchFamily="18" charset="0"/>
                <a:ea typeface="Times New Roman" panose="02020603050405020304" pitchFamily="18" charset="0"/>
              </a:rPr>
              <a:t>змішана форма вини </a:t>
            </a:r>
            <a:r>
              <a:rPr lang="uk-UA" sz="1800" dirty="0">
                <a:solidFill>
                  <a:srgbClr val="000000"/>
                </a:solidFill>
                <a:effectLst/>
                <a:latin typeface="Times New Roman" panose="02020603050405020304" pitchFamily="18" charset="0"/>
                <a:ea typeface="Times New Roman" panose="02020603050405020304" pitchFamily="18" charset="0"/>
              </a:rPr>
              <a:t>(ст. ст. 120, 138, 141, 142, ч. 1 ст. 143, 145 КК України).</a:t>
            </a:r>
            <a:endParaRPr lang="ru-RU" sz="1100" dirty="0">
              <a:effectLst/>
              <a:latin typeface="Courier New" panose="02070309020205020404" pitchFamily="49" charset="0"/>
              <a:ea typeface="Times New Roman" panose="02020603050405020304" pitchFamily="18" charset="0"/>
            </a:endParaRPr>
          </a:p>
        </p:txBody>
      </p:sp>
    </p:spTree>
    <p:extLst>
      <p:ext uri="{BB962C8B-B14F-4D97-AF65-F5344CB8AC3E}">
        <p14:creationId xmlns:p14="http://schemas.microsoft.com/office/powerpoint/2010/main" val="15288794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2BA6F5F-EEB7-4F33-834D-CDE6034FA168}"/>
              </a:ext>
            </a:extLst>
          </p:cNvPr>
          <p:cNvSpPr txBox="1"/>
          <p:nvPr/>
        </p:nvSpPr>
        <p:spPr>
          <a:xfrm>
            <a:off x="1271848" y="710608"/>
            <a:ext cx="9833956" cy="5232202"/>
          </a:xfrm>
          <a:prstGeom prst="rect">
            <a:avLst/>
          </a:prstGeom>
          <a:solidFill>
            <a:schemeClr val="accent3">
              <a:lumMod val="60000"/>
              <a:lumOff val="40000"/>
            </a:schemeClr>
          </a:solidFill>
        </p:spPr>
        <p:txBody>
          <a:bodyPr wrap="square">
            <a:spAutoFit/>
          </a:bodyPr>
          <a:lstStyle/>
          <a:p>
            <a:pPr indent="457200" algn="just"/>
            <a:r>
              <a:rPr lang="uk-UA" b="1" dirty="0"/>
              <a:t>Поняття умисне вбивство</a:t>
            </a:r>
          </a:p>
          <a:p>
            <a:pPr indent="457200" algn="just"/>
            <a:r>
              <a:rPr lang="uk-UA" dirty="0"/>
              <a:t>Поняття умисне вбивство визначене в ст. 115 КК України, вбивство, тобто умисне протиправне заподіяння смерті іншій людині. Вбивство – це передбачене кримінальним законом винне суспільно небезпечне діяння, яке посягає на життя іншої людини і спричиняє її смерть. Протиправність вбивства означає, що таке діяння заборонене кримінальним законом під загрозою кримінального покарання. Вбивство карається позбавленням волі на строк від семи до п'ятнадцяти років</a:t>
            </a:r>
          </a:p>
          <a:p>
            <a:pPr indent="457200" algn="just"/>
            <a:r>
              <a:rPr lang="uk-UA" sz="1600" b="1" dirty="0"/>
              <a:t>Ознаки:</a:t>
            </a:r>
          </a:p>
          <a:p>
            <a:pPr indent="457200" algn="just"/>
            <a:r>
              <a:rPr lang="uk-UA" sz="1600" dirty="0"/>
              <a:t>а) </a:t>
            </a:r>
            <a:r>
              <a:rPr lang="uk-UA" sz="1600" b="1" dirty="0"/>
              <a:t>протиправність</a:t>
            </a:r>
            <a:r>
              <a:rPr lang="uk-UA" sz="1600" dirty="0"/>
              <a:t> (діяння передбачене Особливою частиною КК України), що дає можливість відмежовувати вбивство від  правомірних видів позбавлення життя людини (в стані необхідної оборони, під час затримання особи, що вчинила злочин, при виконанні вироку суду, якщо кримінальний закон передбачає смертну кару як вид покарання, на війні тощо);          </a:t>
            </a:r>
          </a:p>
          <a:p>
            <a:pPr indent="457200" algn="just"/>
            <a:r>
              <a:rPr lang="uk-UA" sz="1600" dirty="0"/>
              <a:t>б</a:t>
            </a:r>
            <a:r>
              <a:rPr lang="uk-UA" sz="1600" b="1" dirty="0"/>
              <a:t>) винність</a:t>
            </a:r>
            <a:r>
              <a:rPr lang="uk-UA" sz="1600" dirty="0"/>
              <a:t> – означає те, що воно вчинене умисно або з необережності, це означає, що особа під час вчинення злочину усвідомлювала суспільно небезпечний характер своїх дій, передбачала настання  шкідливих наслідків, бажала їх чи свідомо допускала їх настання або легковажно розраховувала на їх відвернення, або ж   не передбачала настання шкідливих наслідків, хоча повинна була і могла їх передбачити.</a:t>
            </a:r>
          </a:p>
          <a:p>
            <a:pPr indent="457200" algn="just"/>
            <a:r>
              <a:rPr lang="uk-UA" sz="1600" dirty="0"/>
              <a:t>в) </a:t>
            </a:r>
            <a:r>
              <a:rPr lang="uk-UA" sz="1600" b="1" dirty="0"/>
              <a:t>позбавлення життя іншої людини</a:t>
            </a:r>
            <a:r>
              <a:rPr lang="uk-UA" sz="1600" dirty="0"/>
              <a:t>, підкреслює про те, що самогубство і замах на самогубство не являють з точки зору кримінального законодавства злочинних діянь, хоча самогубство і можна визнати аморальним вчинком. Тобто, кримінально караним визнається позбавлення життя іншої фізичної особи, незалежно від її віку, статі, соціального становища тощо.</a:t>
            </a:r>
          </a:p>
        </p:txBody>
      </p:sp>
      <p:sp>
        <p:nvSpPr>
          <p:cNvPr id="5" name="TextBox 4">
            <a:extLst>
              <a:ext uri="{FF2B5EF4-FFF2-40B4-BE49-F238E27FC236}">
                <a16:creationId xmlns:a16="http://schemas.microsoft.com/office/drawing/2014/main" id="{DE021C9E-18B3-4664-9845-456408B93B23}"/>
              </a:ext>
            </a:extLst>
          </p:cNvPr>
          <p:cNvSpPr txBox="1"/>
          <p:nvPr/>
        </p:nvSpPr>
        <p:spPr>
          <a:xfrm>
            <a:off x="2641370" y="238082"/>
            <a:ext cx="6097384" cy="369332"/>
          </a:xfrm>
          <a:prstGeom prst="rect">
            <a:avLst/>
          </a:prstGeom>
          <a:solidFill>
            <a:schemeClr val="accent4"/>
          </a:solidFill>
        </p:spPr>
        <p:txBody>
          <a:bodyPr wrap="square">
            <a:spAutoFit/>
          </a:bodyPr>
          <a:lstStyle/>
          <a:p>
            <a:pPr algn="ctr"/>
            <a:r>
              <a:rPr lang="uk-UA" sz="1800" b="1" dirty="0">
                <a:effectLst/>
                <a:latin typeface="Times New Roman" panose="02020603050405020304" pitchFamily="18" charset="0"/>
                <a:ea typeface="Times New Roman" panose="02020603050405020304" pitchFamily="18" charset="0"/>
                <a:cs typeface="Times New Roman" panose="02020603050405020304" pitchFamily="18" charset="0"/>
              </a:rPr>
              <a:t>2. Кримінальні правопорушення проти життя особи.</a:t>
            </a:r>
            <a:endParaRPr lang="ru-RU" sz="1100" dirty="0">
              <a:effectLst/>
              <a:latin typeface="Times New Roman" panose="02020603050405020304" pitchFamily="18" charset="0"/>
              <a:ea typeface="Times New Roman" panose="02020603050405020304" pitchFamily="18" charset="0"/>
              <a:cs typeface="Courier New" panose="02070309020205020404" pitchFamily="49" charset="0"/>
            </a:endParaRPr>
          </a:p>
        </p:txBody>
      </p:sp>
    </p:spTree>
    <p:extLst>
      <p:ext uri="{BB962C8B-B14F-4D97-AF65-F5344CB8AC3E}">
        <p14:creationId xmlns:p14="http://schemas.microsoft.com/office/powerpoint/2010/main" val="4141369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70AB3F-CB9F-4A28-94E8-0D156DD8FB01}"/>
              </a:ext>
            </a:extLst>
          </p:cNvPr>
          <p:cNvSpPr txBox="1"/>
          <p:nvPr/>
        </p:nvSpPr>
        <p:spPr>
          <a:xfrm>
            <a:off x="1411778" y="1074988"/>
            <a:ext cx="9551324" cy="1477328"/>
          </a:xfrm>
          <a:prstGeom prst="rect">
            <a:avLst/>
          </a:prstGeom>
          <a:solidFill>
            <a:schemeClr val="accent4">
              <a:lumMod val="60000"/>
              <a:lumOff val="40000"/>
            </a:schemeClr>
          </a:solidFill>
        </p:spPr>
        <p:txBody>
          <a:bodyPr wrap="square">
            <a:spAutoFit/>
          </a:bodyPr>
          <a:lstStyle/>
          <a:p>
            <a:r>
              <a:rPr lang="uk-UA" b="1" dirty="0"/>
              <a:t>Об'єктом злочину</a:t>
            </a:r>
            <a:r>
              <a:rPr lang="uk-UA" dirty="0"/>
              <a:t>	</a:t>
            </a:r>
          </a:p>
          <a:p>
            <a:pPr algn="just"/>
            <a:r>
              <a:rPr lang="uk-UA" dirty="0"/>
              <a:t>Є життя особи. Початком життя вважається початок фізіологічних пологів. Кінцевим моментом життя визнається настання фізіологічної смерті, коли внаслідок повної зупинки серця і припинення постачання клітинам кисню відбувається незворотний процес розпаду клітин центральної нервової системи і смерть мозку.</a:t>
            </a:r>
          </a:p>
        </p:txBody>
      </p:sp>
      <p:sp>
        <p:nvSpPr>
          <p:cNvPr id="5" name="TextBox 4">
            <a:extLst>
              <a:ext uri="{FF2B5EF4-FFF2-40B4-BE49-F238E27FC236}">
                <a16:creationId xmlns:a16="http://schemas.microsoft.com/office/drawing/2014/main" id="{D41EFA7C-4EC7-41D0-9539-4D44B6A9FC12}"/>
              </a:ext>
            </a:extLst>
          </p:cNvPr>
          <p:cNvSpPr txBox="1"/>
          <p:nvPr/>
        </p:nvSpPr>
        <p:spPr>
          <a:xfrm>
            <a:off x="1411778" y="2610683"/>
            <a:ext cx="9551324" cy="4247317"/>
          </a:xfrm>
          <a:prstGeom prst="rect">
            <a:avLst/>
          </a:prstGeom>
          <a:solidFill>
            <a:schemeClr val="accent1">
              <a:lumMod val="40000"/>
              <a:lumOff val="60000"/>
            </a:schemeClr>
          </a:solidFill>
        </p:spPr>
        <p:txBody>
          <a:bodyPr wrap="square">
            <a:spAutoFit/>
          </a:bodyPr>
          <a:lstStyle/>
          <a:p>
            <a:r>
              <a:rPr lang="uk-UA" b="1" dirty="0"/>
              <a:t>Об'єктивна сторона злочину характеризується </a:t>
            </a:r>
          </a:p>
          <a:p>
            <a:pPr marL="285750" indent="-285750">
              <a:buFont typeface="Arial" panose="020B0604020202020204" pitchFamily="34" charset="0"/>
              <a:buChar char="•"/>
            </a:pPr>
            <a:r>
              <a:rPr lang="uk-UA" dirty="0"/>
              <a:t>   діянням - посяганням на життя іншої особи;</a:t>
            </a:r>
          </a:p>
          <a:p>
            <a:pPr marL="285750" indent="-285750">
              <a:buFont typeface="Arial" panose="020B0604020202020204" pitchFamily="34" charset="0"/>
              <a:buChar char="•"/>
            </a:pPr>
            <a:r>
              <a:rPr lang="uk-UA" dirty="0"/>
              <a:t>   наслідками у вигляді фізіологічної смерті потерпілого;</a:t>
            </a:r>
          </a:p>
          <a:p>
            <a:pPr marL="285750" indent="-285750">
              <a:buFont typeface="Arial" panose="020B0604020202020204" pitchFamily="34" charset="0"/>
              <a:buChar char="•"/>
            </a:pPr>
            <a:r>
              <a:rPr lang="uk-UA" dirty="0"/>
              <a:t>   причинним зв'язком між вказаними діянням та наслідками.</a:t>
            </a:r>
          </a:p>
          <a:p>
            <a:pPr indent="457200" algn="just"/>
            <a:r>
              <a:rPr lang="uk-UA" dirty="0"/>
              <a:t>Суспільне небезпечне діяння при вбивстві може проявитися у дії або бездіяльності. Найчастіше умисне вбивство вчиняється шляхом дії, спрямованої на порушення функцій чи анатомічної цілісності життєво важливих органів іншої людини. Необхідними умовами кваліфікації протиправного заподіяння смерті іншій особі у формі бездіяльності за ст. 115 є обов'язок винного турбуватися про потерпілого та наявність у нього можливості не допустити настання його смерті (наприклад, батьки з метою позбавити немовля життя тривалий час не годують його, медичний працівник з тією ж метою не виконує свої професійні обов'язки щодо хворого).Суспільно небезпечним наслідком вбивства є настання фізіологічної (незворотної) смерті потерпілого. Причинний зв'язок між вказаними вище діянням і наслідками має бути необхідним - смерть потерпілого є закономірним результатом діяння винної особи, а не третіх осіб або яких-небудь зовнішніх сил.</a:t>
            </a:r>
          </a:p>
        </p:txBody>
      </p:sp>
    </p:spTree>
    <p:extLst>
      <p:ext uri="{BB962C8B-B14F-4D97-AF65-F5344CB8AC3E}">
        <p14:creationId xmlns:p14="http://schemas.microsoft.com/office/powerpoint/2010/main" val="1543589090"/>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225</TotalTime>
  <Words>6544</Words>
  <Application>Microsoft Office PowerPoint</Application>
  <PresentationFormat>Широкоэкранный</PresentationFormat>
  <Paragraphs>272</Paragraphs>
  <Slides>37</Slides>
  <Notes>0</Notes>
  <HiddenSlides>0</HiddenSlides>
  <MMClips>0</MMClips>
  <ScaleCrop>false</ScaleCrop>
  <HeadingPairs>
    <vt:vector size="6" baseType="variant">
      <vt:variant>
        <vt:lpstr>Использованные шрифты</vt:lpstr>
      </vt:variant>
      <vt:variant>
        <vt:i4>8</vt:i4>
      </vt:variant>
      <vt:variant>
        <vt:lpstr>Тема</vt:lpstr>
      </vt:variant>
      <vt:variant>
        <vt:i4>1</vt:i4>
      </vt:variant>
      <vt:variant>
        <vt:lpstr>Заголовки слайдов</vt:lpstr>
      </vt:variant>
      <vt:variant>
        <vt:i4>37</vt:i4>
      </vt:variant>
    </vt:vector>
  </HeadingPairs>
  <TitlesOfParts>
    <vt:vector size="46" baseType="lpstr">
      <vt:lpstr>Arial</vt:lpstr>
      <vt:lpstr>Arial Black</vt:lpstr>
      <vt:lpstr>Calibri</vt:lpstr>
      <vt:lpstr>Calibri Light</vt:lpstr>
      <vt:lpstr>Courier New</vt:lpstr>
      <vt:lpstr>Symbol</vt:lpstr>
      <vt:lpstr>Times New Roman</vt:lpstr>
      <vt:lpstr>Wingdings</vt:lpstr>
      <vt:lpstr>Тема Office</vt:lpstr>
      <vt:lpstr>  КРИМІНАЛЬНІ ПРАВОПОРУШЕННЯ ПРОТИ ЖИТТЯ ТА ЗДОРОВ’Я ОСОБИ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Суб'єкт</vt:lpstr>
      <vt:lpstr>Суб'єктивна сторона</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КРИМІНАЛЬНІ ПРАВОПОРУШЕННЯ ПРОТИ ЖИТТЯ ТА ЗДОРОВ’Я ОСОБИ</dc:title>
  <dc:creator>Володимир Петров</dc:creator>
  <cp:lastModifiedBy>Володимир Петров</cp:lastModifiedBy>
  <cp:revision>3</cp:revision>
  <dcterms:created xsi:type="dcterms:W3CDTF">2023-10-22T20:08:18Z</dcterms:created>
  <dcterms:modified xsi:type="dcterms:W3CDTF">2023-11-05T18:12:31Z</dcterms:modified>
</cp:coreProperties>
</file>