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34EB93-3B8A-47A6-A027-691EE9C95BC4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825223-B536-465A-84A3-595D315A69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 smtClean="0"/>
              <a:t>Девіації</a:t>
            </a:r>
            <a:r>
              <a:rPr lang="ru-RU" sz="2800" dirty="0" smtClean="0"/>
              <a:t> як </a:t>
            </a:r>
            <a:r>
              <a:rPr lang="ru-RU" sz="2800" dirty="0" err="1" smtClean="0"/>
              <a:t>соціально-педагогічна</a:t>
            </a:r>
            <a:r>
              <a:rPr lang="ru-RU" sz="2800" dirty="0" smtClean="0"/>
              <a:t> проблема.</a:t>
            </a:r>
            <a:br>
              <a:rPr lang="ru-RU" sz="2800" dirty="0" smtClean="0"/>
            </a:br>
            <a:r>
              <a:rPr lang="ru-RU" sz="2800" dirty="0" err="1" smtClean="0"/>
              <a:t>Зміст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профілактики</a:t>
            </a:r>
            <a:r>
              <a:rPr lang="ru-RU" sz="2800" dirty="0" smtClean="0"/>
              <a:t> </a:t>
            </a:r>
            <a:r>
              <a:rPr lang="ru-RU" sz="2800" dirty="0" err="1" smtClean="0"/>
              <a:t>девіантної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поведінки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08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</a:t>
            </a:r>
            <a:r>
              <a:rPr lang="ru-RU" dirty="0" err="1" smtClean="0"/>
              <a:t>етермінанти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endParaRPr lang="ru-RU" dirty="0" smtClean="0"/>
          </a:p>
          <a:p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, </a:t>
            </a:r>
            <a:r>
              <a:rPr lang="ru-RU" dirty="0" err="1" smtClean="0"/>
              <a:t>провокують</a:t>
            </a:r>
            <a:r>
              <a:rPr lang="ru-RU" dirty="0" smtClean="0"/>
              <a:t> </a:t>
            </a:r>
            <a:r>
              <a:rPr lang="ru-RU" dirty="0" err="1" smtClean="0"/>
              <a:t>девіантні</a:t>
            </a:r>
            <a:r>
              <a:rPr lang="ru-RU" dirty="0" smtClean="0"/>
              <a:t> прояви та</a:t>
            </a:r>
          </a:p>
          <a:p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підсилюють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підтримують</a:t>
            </a:r>
            <a:r>
              <a:rPr lang="ru-RU" dirty="0" smtClean="0"/>
              <a:t> </a:t>
            </a:r>
            <a:r>
              <a:rPr lang="ru-RU" dirty="0" err="1" smtClean="0"/>
              <a:t>дезадаптацію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endParaRPr lang="ru-RU" dirty="0" smtClean="0"/>
          </a:p>
          <a:p>
            <a:r>
              <a:rPr lang="ru-RU" dirty="0" err="1" smtClean="0"/>
              <a:t>розподілити</a:t>
            </a:r>
            <a:r>
              <a:rPr lang="ru-RU" dirty="0" smtClean="0"/>
              <a:t> таким чином: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–</a:t>
            </a:r>
            <a:r>
              <a:rPr lang="ru-RU" dirty="0" err="1" smtClean="0"/>
              <a:t>екологічний</a:t>
            </a:r>
            <a:r>
              <a:rPr lang="ru-RU" dirty="0" smtClean="0"/>
              <a:t>, </a:t>
            </a:r>
            <a:r>
              <a:rPr lang="ru-RU" dirty="0" err="1" smtClean="0"/>
              <a:t>кліматичний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географічний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(</a:t>
            </a:r>
            <a:r>
              <a:rPr lang="ru-RU" dirty="0" err="1" smtClean="0"/>
              <a:t>Соціально</a:t>
            </a:r>
            <a:r>
              <a:rPr lang="ru-RU" dirty="0" smtClean="0"/>
              <a:t> –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, </a:t>
            </a:r>
            <a:r>
              <a:rPr lang="ru-RU" dirty="0" err="1" smtClean="0"/>
              <a:t>державна</a:t>
            </a:r>
            <a:endParaRPr lang="ru-RU" dirty="0" smtClean="0"/>
          </a:p>
          <a:p>
            <a:r>
              <a:rPr lang="ru-RU" dirty="0" err="1" smtClean="0"/>
              <a:t>політика</a:t>
            </a:r>
            <a:r>
              <a:rPr lang="ru-RU" dirty="0" smtClean="0"/>
              <a:t>, </a:t>
            </a:r>
            <a:r>
              <a:rPr lang="ru-RU" dirty="0" err="1" smtClean="0"/>
              <a:t>традиції</a:t>
            </a:r>
            <a:r>
              <a:rPr lang="ru-RU" dirty="0" smtClean="0"/>
              <a:t>, мода,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включена </a:t>
            </a:r>
            <a:r>
              <a:rPr lang="ru-RU" dirty="0" err="1" smtClean="0"/>
              <a:t>людина</a:t>
            </a:r>
            <a:r>
              <a:rPr lang="ru-RU" dirty="0" smtClean="0"/>
              <a:t> (</a:t>
            </a:r>
            <a:r>
              <a:rPr lang="ru-RU" dirty="0" err="1" smtClean="0"/>
              <a:t>расова</a:t>
            </a:r>
            <a:r>
              <a:rPr lang="ru-RU" dirty="0" smtClean="0"/>
              <a:t> і </a:t>
            </a:r>
            <a:r>
              <a:rPr lang="ru-RU" dirty="0" err="1" smtClean="0"/>
              <a:t>класова</a:t>
            </a:r>
            <a:endParaRPr lang="ru-RU" dirty="0" smtClean="0"/>
          </a:p>
          <a:p>
            <a:r>
              <a:rPr lang="ru-RU" dirty="0" err="1" smtClean="0"/>
              <a:t>приналежність</a:t>
            </a:r>
            <a:r>
              <a:rPr lang="ru-RU" dirty="0" smtClean="0"/>
              <a:t>,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настанови</a:t>
            </a:r>
            <a:r>
              <a:rPr lang="ru-RU" dirty="0" smtClean="0"/>
              <a:t>, субкультура, </a:t>
            </a:r>
            <a:r>
              <a:rPr lang="ru-RU" dirty="0" err="1" smtClean="0"/>
              <a:t>соціальний</a:t>
            </a:r>
            <a:r>
              <a:rPr lang="ru-RU" dirty="0" smtClean="0"/>
              <a:t> статус,</a:t>
            </a:r>
          </a:p>
          <a:p>
            <a:r>
              <a:rPr lang="ru-RU" dirty="0" err="1" smtClean="0"/>
              <a:t>приналежність</a:t>
            </a:r>
            <a:r>
              <a:rPr lang="ru-RU" dirty="0" smtClean="0"/>
              <a:t> до </a:t>
            </a:r>
            <a:r>
              <a:rPr lang="ru-RU" dirty="0" err="1" smtClean="0"/>
              <a:t>навчально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референтної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endParaRPr lang="ru-RU" dirty="0" smtClean="0"/>
          </a:p>
          <a:p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мікросоціальне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( </a:t>
            </a:r>
            <a:r>
              <a:rPr lang="ru-RU" dirty="0" err="1" smtClean="0"/>
              <a:t>рівень</a:t>
            </a:r>
            <a:r>
              <a:rPr lang="ru-RU" dirty="0" smtClean="0"/>
              <a:t> і стиль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у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характер </a:t>
            </a:r>
            <a:r>
              <a:rPr lang="ru-RU" dirty="0" err="1" smtClean="0"/>
              <a:t>подружніх</a:t>
            </a:r>
            <a:endParaRPr lang="ru-RU" dirty="0" smtClean="0"/>
          </a:p>
          <a:p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стиль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,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близьких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 та</a:t>
            </a:r>
          </a:p>
          <a:p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значущих</a:t>
            </a:r>
            <a:r>
              <a:rPr lang="ru-RU" dirty="0" smtClean="0"/>
              <a:t> людей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32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90730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3.Психофізіологічні, </a:t>
            </a:r>
            <a:r>
              <a:rPr lang="ru-RU" dirty="0" err="1" smtClean="0"/>
              <a:t>спадково</a:t>
            </a:r>
            <a:r>
              <a:rPr lang="ru-RU" dirty="0" smtClean="0"/>
              <a:t>–</a:t>
            </a:r>
            <a:r>
              <a:rPr lang="ru-RU" dirty="0" err="1" smtClean="0"/>
              <a:t>біологічні</a:t>
            </a:r>
            <a:r>
              <a:rPr lang="ru-RU" dirty="0" smtClean="0"/>
              <a:t> та </a:t>
            </a:r>
            <a:r>
              <a:rPr lang="ru-RU" dirty="0" err="1" smtClean="0"/>
              <a:t>конституціональні</a:t>
            </a:r>
            <a:endParaRPr lang="ru-RU" dirty="0" smtClean="0"/>
          </a:p>
          <a:p>
            <a:r>
              <a:rPr lang="ru-RU" dirty="0" err="1" smtClean="0"/>
              <a:t>передумови</a:t>
            </a:r>
            <a:r>
              <a:rPr lang="ru-RU" dirty="0" smtClean="0"/>
              <a:t>: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 у </a:t>
            </a:r>
            <a:r>
              <a:rPr lang="ru-RU" dirty="0" err="1" smtClean="0"/>
              <a:t>психічному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endParaRPr lang="ru-RU" dirty="0" smtClean="0"/>
          </a:p>
          <a:p>
            <a:r>
              <a:rPr lang="ru-RU" dirty="0" err="1" smtClean="0"/>
              <a:t>спадково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конституціонально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зумовлені</a:t>
            </a:r>
            <a:endParaRPr lang="ru-RU" dirty="0" smtClean="0"/>
          </a:p>
          <a:p>
            <a:r>
              <a:rPr lang="ru-RU" dirty="0" err="1" smtClean="0"/>
              <a:t>ушкодженнями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в перинатальному </a:t>
            </a:r>
            <a:r>
              <a:rPr lang="ru-RU" dirty="0" err="1" smtClean="0"/>
              <a:t>чи</a:t>
            </a:r>
            <a:endParaRPr lang="ru-RU" dirty="0" smtClean="0"/>
          </a:p>
          <a:p>
            <a:r>
              <a:rPr lang="ru-RU" dirty="0" smtClean="0"/>
              <a:t>постнатальному </a:t>
            </a:r>
            <a:r>
              <a:rPr lang="ru-RU" dirty="0" err="1" smtClean="0"/>
              <a:t>періоді</a:t>
            </a:r>
            <a:r>
              <a:rPr lang="ru-RU" dirty="0" smtClean="0"/>
              <a:t> та в </a:t>
            </a:r>
            <a:r>
              <a:rPr lang="ru-RU" dirty="0" err="1" smtClean="0"/>
              <a:t>інші</a:t>
            </a:r>
            <a:r>
              <a:rPr lang="ru-RU" dirty="0" smtClean="0"/>
              <a:t> роки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детермінанти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дезадаптованою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–</a:t>
            </a:r>
          </a:p>
          <a:p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особистісні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endParaRPr lang="ru-RU" dirty="0" smtClean="0"/>
          </a:p>
          <a:p>
            <a:r>
              <a:rPr lang="ru-RU" dirty="0" err="1" smtClean="0"/>
              <a:t>несприятливих</a:t>
            </a:r>
            <a:r>
              <a:rPr lang="ru-RU" dirty="0" smtClean="0"/>
              <a:t> умов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(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хибний</a:t>
            </a:r>
            <a:r>
              <a:rPr lang="ru-RU" dirty="0" smtClean="0"/>
              <a:t> тип</a:t>
            </a:r>
          </a:p>
          <a:p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сім’ї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, </a:t>
            </a:r>
            <a:r>
              <a:rPr lang="ru-RU" dirty="0" err="1" smtClean="0"/>
              <a:t>неадекватність</a:t>
            </a:r>
            <a:endParaRPr lang="ru-RU" dirty="0" smtClean="0"/>
          </a:p>
          <a:p>
            <a:r>
              <a:rPr lang="ru-RU" dirty="0" err="1" smtClean="0"/>
              <a:t>самооцінки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рефлексії</a:t>
            </a:r>
            <a:r>
              <a:rPr lang="ru-RU" dirty="0" smtClean="0"/>
              <a:t>, </a:t>
            </a:r>
            <a:r>
              <a:rPr lang="ru-RU" dirty="0" err="1" smtClean="0"/>
              <a:t>цілепокладання</a:t>
            </a:r>
            <a:r>
              <a:rPr lang="ru-RU" dirty="0" smtClean="0"/>
              <a:t> та </a:t>
            </a:r>
            <a:r>
              <a:rPr lang="ru-RU" dirty="0" err="1" smtClean="0"/>
              <a:t>функцій</a:t>
            </a:r>
            <a:r>
              <a:rPr lang="ru-RU" dirty="0" smtClean="0"/>
              <a:t> прогнозу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ранні</a:t>
            </a:r>
            <a:r>
              <a:rPr lang="ru-RU" dirty="0" smtClean="0"/>
              <a:t> прояви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 </a:t>
            </a:r>
            <a:r>
              <a:rPr lang="ru-RU" dirty="0" err="1" smtClean="0"/>
              <a:t>маємо</a:t>
            </a:r>
            <a:r>
              <a:rPr lang="ru-RU" dirty="0" smtClean="0"/>
              <a:t> у</a:t>
            </a:r>
          </a:p>
          <a:p>
            <a:r>
              <a:rPr lang="ru-RU" dirty="0" err="1" smtClean="0"/>
              <a:t>феномені</a:t>
            </a:r>
            <a:r>
              <a:rPr lang="ru-RU" dirty="0" smtClean="0"/>
              <a:t> «</a:t>
            </a:r>
            <a:r>
              <a:rPr lang="ru-RU" dirty="0" err="1" smtClean="0"/>
              <a:t>смислового</a:t>
            </a:r>
            <a:r>
              <a:rPr lang="ru-RU" dirty="0" smtClean="0"/>
              <a:t> </a:t>
            </a:r>
            <a:r>
              <a:rPr lang="ru-RU" dirty="0" err="1" smtClean="0"/>
              <a:t>бар’єру</a:t>
            </a:r>
            <a:r>
              <a:rPr lang="ru-RU" dirty="0" smtClean="0"/>
              <a:t>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з</a:t>
            </a:r>
          </a:p>
          <a:p>
            <a:r>
              <a:rPr lang="ru-RU" dirty="0" err="1" smtClean="0"/>
              <a:t>молодшого</a:t>
            </a:r>
            <a:r>
              <a:rPr lang="ru-RU" dirty="0" smtClean="0"/>
              <a:t> </a:t>
            </a:r>
            <a:r>
              <a:rPr lang="ru-RU" dirty="0" err="1" smtClean="0"/>
              <a:t>шкільного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. </a:t>
            </a:r>
            <a:r>
              <a:rPr lang="ru-RU" dirty="0" err="1" smtClean="0"/>
              <a:t>Смисловий</a:t>
            </a:r>
            <a:r>
              <a:rPr lang="ru-RU" dirty="0" smtClean="0"/>
              <a:t> </a:t>
            </a:r>
            <a:r>
              <a:rPr lang="ru-RU" dirty="0" err="1" smtClean="0"/>
              <a:t>бар’єр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тому , </a:t>
            </a:r>
            <a:r>
              <a:rPr lang="ru-RU" dirty="0" err="1" smtClean="0"/>
              <a:t>що</a:t>
            </a:r>
            <a:endParaRPr lang="ru-RU" dirty="0" smtClean="0"/>
          </a:p>
          <a:p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начебто</a:t>
            </a:r>
            <a:r>
              <a:rPr lang="ru-RU" dirty="0" smtClean="0"/>
              <a:t> не </a:t>
            </a:r>
            <a:r>
              <a:rPr lang="ru-RU" dirty="0" err="1" smtClean="0"/>
              <a:t>розуміє</a:t>
            </a:r>
            <a:r>
              <a:rPr lang="ru-RU" dirty="0" smtClean="0"/>
              <a:t> ( </a:t>
            </a:r>
            <a:r>
              <a:rPr lang="ru-RU" dirty="0" err="1" smtClean="0"/>
              <a:t>або</a:t>
            </a:r>
            <a:r>
              <a:rPr lang="ru-RU" dirty="0" smtClean="0"/>
              <a:t> не </a:t>
            </a:r>
            <a:r>
              <a:rPr lang="ru-RU" dirty="0" err="1" smtClean="0"/>
              <a:t>чує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говорить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дорослий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Смисловий</a:t>
            </a:r>
            <a:r>
              <a:rPr lang="ru-RU" dirty="0" smtClean="0"/>
              <a:t> </a:t>
            </a:r>
            <a:r>
              <a:rPr lang="ru-RU" dirty="0" err="1" smtClean="0"/>
              <a:t>бар’єр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особи </a:t>
            </a:r>
            <a:r>
              <a:rPr lang="ru-RU" dirty="0" err="1" smtClean="0"/>
              <a:t>або</a:t>
            </a:r>
            <a:endParaRPr lang="ru-RU" dirty="0" smtClean="0"/>
          </a:p>
          <a:p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з </a:t>
            </a:r>
            <a:r>
              <a:rPr lang="ru-RU" dirty="0" err="1" smtClean="0"/>
              <a:t>попереднього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endParaRPr lang="ru-RU" dirty="0" smtClean="0"/>
          </a:p>
          <a:p>
            <a:r>
              <a:rPr lang="ru-RU" dirty="0" err="1" smtClean="0"/>
              <a:t>спілкування</a:t>
            </a:r>
            <a:r>
              <a:rPr lang="ru-RU" dirty="0" smtClean="0"/>
              <a:t>, негативно ставиться до </a:t>
            </a:r>
            <a:r>
              <a:rPr lang="ru-RU" dirty="0" err="1" smtClean="0"/>
              <a:t>дорослого</a:t>
            </a:r>
            <a:r>
              <a:rPr lang="ru-RU" dirty="0" smtClean="0"/>
              <a:t> (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страху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гніву</a:t>
            </a:r>
            <a:r>
              <a:rPr lang="ru-RU" dirty="0" smtClean="0"/>
              <a:t>), то вона </a:t>
            </a:r>
            <a:r>
              <a:rPr lang="ru-RU" dirty="0" err="1" smtClean="0"/>
              <a:t>начеб</a:t>
            </a:r>
            <a:r>
              <a:rPr lang="ru-RU" dirty="0" smtClean="0"/>
              <a:t> то не </a:t>
            </a:r>
            <a:r>
              <a:rPr lang="ru-RU" dirty="0" err="1" smtClean="0"/>
              <a:t>сприймає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присутності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першокласник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внутрішньо</a:t>
            </a:r>
            <a:r>
              <a:rPr lang="ru-RU" dirty="0" smtClean="0"/>
              <a:t> «</a:t>
            </a:r>
            <a:r>
              <a:rPr lang="ru-RU" dirty="0" err="1" smtClean="0"/>
              <a:t>вимикатися</a:t>
            </a:r>
            <a:r>
              <a:rPr lang="ru-RU" dirty="0" smtClean="0"/>
              <a:t>», коли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звертається</a:t>
            </a:r>
            <a:r>
              <a:rPr lang="ru-RU" dirty="0" smtClean="0"/>
              <a:t> </a:t>
            </a:r>
            <a:r>
              <a:rPr lang="ru-RU" dirty="0" err="1" smtClean="0"/>
              <a:t>вчителька</a:t>
            </a:r>
            <a:r>
              <a:rPr lang="ru-RU" dirty="0" smtClean="0"/>
              <a:t>, яка є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endParaRPr lang="ru-RU" dirty="0" smtClean="0"/>
          </a:p>
          <a:p>
            <a:r>
              <a:rPr lang="ru-RU" dirty="0" err="1" smtClean="0"/>
              <a:t>емоційним</a:t>
            </a:r>
            <a:r>
              <a:rPr lang="ru-RU" dirty="0" smtClean="0"/>
              <a:t> </a:t>
            </a:r>
            <a:r>
              <a:rPr lang="ru-RU" dirty="0" err="1" smtClean="0"/>
              <a:t>подразником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26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5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підлітковому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найсерйознішою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девіантної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r>
              <a:rPr lang="ru-RU" dirty="0" smtClean="0"/>
              <a:t>є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</a:t>
            </a:r>
            <a:r>
              <a:rPr lang="ru-RU" dirty="0" err="1" smtClean="0"/>
              <a:t>новоутворень</a:t>
            </a:r>
            <a:r>
              <a:rPr lang="ru-RU" dirty="0" smtClean="0"/>
              <a:t>, є</a:t>
            </a:r>
          </a:p>
          <a:p>
            <a:r>
              <a:rPr lang="ru-RU" dirty="0" err="1" smtClean="0"/>
              <a:t>розбіжність</a:t>
            </a:r>
            <a:r>
              <a:rPr lang="ru-RU" dirty="0" smtClean="0"/>
              <a:t> </a:t>
            </a:r>
            <a:r>
              <a:rPr lang="ru-RU" dirty="0" err="1" smtClean="0"/>
              <a:t>ставлень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вбачає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endParaRPr lang="ru-RU" dirty="0" smtClean="0"/>
          </a:p>
          <a:p>
            <a:r>
              <a:rPr lang="ru-RU" dirty="0" err="1" smtClean="0"/>
              <a:t>провини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вчинках</a:t>
            </a:r>
            <a:r>
              <a:rPr lang="ru-RU" dirty="0" smtClean="0"/>
              <a:t> та не </a:t>
            </a:r>
            <a:r>
              <a:rPr lang="ru-RU" dirty="0" err="1" smtClean="0"/>
              <a:t>усвідомлює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endParaRPr lang="ru-RU" dirty="0" smtClean="0"/>
          </a:p>
          <a:p>
            <a:r>
              <a:rPr lang="ru-RU" dirty="0" err="1" smtClean="0"/>
              <a:t>якостей</a:t>
            </a:r>
            <a:r>
              <a:rPr lang="ru-RU" dirty="0" smtClean="0"/>
              <a:t>.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не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endParaRPr lang="ru-RU" dirty="0" smtClean="0"/>
          </a:p>
          <a:p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вчителів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недоліків</a:t>
            </a:r>
            <a:r>
              <a:rPr lang="ru-RU" dirty="0" smtClean="0"/>
              <a:t>. </a:t>
            </a:r>
            <a:r>
              <a:rPr lang="ru-RU" dirty="0" err="1" smtClean="0"/>
              <a:t>Вимоги</a:t>
            </a:r>
            <a:endParaRPr lang="ru-RU" dirty="0" smtClean="0"/>
          </a:p>
          <a:p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лишаються</a:t>
            </a:r>
            <a:r>
              <a:rPr lang="ru-RU" dirty="0" smtClean="0"/>
              <a:t> </a:t>
            </a:r>
            <a:r>
              <a:rPr lang="ru-RU" dirty="0" err="1" smtClean="0"/>
              <a:t>чимось</a:t>
            </a:r>
            <a:r>
              <a:rPr lang="ru-RU" dirty="0" smtClean="0"/>
              <a:t> </a:t>
            </a:r>
            <a:r>
              <a:rPr lang="ru-RU" dirty="0" err="1" smtClean="0"/>
              <a:t>стороннім</a:t>
            </a:r>
            <a:r>
              <a:rPr lang="ru-RU" dirty="0" smtClean="0"/>
              <a:t>, </a:t>
            </a:r>
            <a:r>
              <a:rPr lang="ru-RU" dirty="0" err="1" smtClean="0"/>
              <a:t>підліток</a:t>
            </a:r>
            <a:r>
              <a:rPr lang="ru-RU" dirty="0" smtClean="0"/>
              <a:t> </a:t>
            </a:r>
            <a:r>
              <a:rPr lang="ru-RU" dirty="0" err="1" smtClean="0"/>
              <a:t>внутрішньо</a:t>
            </a:r>
            <a:r>
              <a:rPr lang="ru-RU" dirty="0" smtClean="0"/>
              <a:t> не </a:t>
            </a:r>
            <a:r>
              <a:rPr lang="ru-RU" dirty="0" err="1" smtClean="0"/>
              <a:t>сприймає</a:t>
            </a:r>
            <a:endParaRPr lang="ru-RU" dirty="0" smtClean="0"/>
          </a:p>
          <a:p>
            <a:r>
              <a:rPr lang="ru-RU" dirty="0" err="1" smtClean="0"/>
              <a:t>їх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до формального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вказівок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і</a:t>
            </a:r>
          </a:p>
          <a:p>
            <a:r>
              <a:rPr lang="ru-RU" dirty="0" err="1" smtClean="0"/>
              <a:t>вчителів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до активного опору з боку </a:t>
            </a:r>
            <a:r>
              <a:rPr lang="ru-RU" dirty="0" err="1" smtClean="0"/>
              <a:t>підлітка</a:t>
            </a:r>
            <a:r>
              <a:rPr lang="ru-RU" dirty="0" smtClean="0"/>
              <a:t>. Безрезультативно, </a:t>
            </a:r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вдається</a:t>
            </a:r>
            <a:r>
              <a:rPr lang="ru-RU" dirty="0" smtClean="0"/>
              <a:t> «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бар’єр</a:t>
            </a:r>
            <a:r>
              <a:rPr lang="ru-RU" dirty="0" smtClean="0"/>
              <a:t>» </a:t>
            </a:r>
            <a:r>
              <a:rPr lang="ru-RU" dirty="0" err="1" smtClean="0"/>
              <a:t>розбіжності</a:t>
            </a:r>
            <a:r>
              <a:rPr lang="ru-RU" dirty="0" smtClean="0"/>
              <a:t> </a:t>
            </a:r>
            <a:r>
              <a:rPr lang="ru-RU" dirty="0" err="1" smtClean="0"/>
              <a:t>ставлень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062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звичку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корисне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</a:t>
            </a:r>
          </a:p>
          <a:p>
            <a:r>
              <a:rPr lang="ru-RU" dirty="0" smtClean="0"/>
              <a:t>примусу, </a:t>
            </a:r>
            <a:r>
              <a:rPr lang="ru-RU" dirty="0" err="1" smtClean="0"/>
              <a:t>підліток</a:t>
            </a:r>
            <a:r>
              <a:rPr lang="ru-RU" dirty="0" smtClean="0"/>
              <a:t> не </a:t>
            </a:r>
            <a:r>
              <a:rPr lang="ru-RU" dirty="0" err="1" smtClean="0"/>
              <a:t>знає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взятися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нудьга</a:t>
            </a:r>
            <a:r>
              <a:rPr lang="ru-RU" dirty="0" smtClean="0"/>
              <a:t> та </a:t>
            </a:r>
            <a:r>
              <a:rPr lang="ru-RU" dirty="0" err="1" smtClean="0"/>
              <a:t>буденність</a:t>
            </a:r>
            <a:r>
              <a:rPr lang="ru-RU" dirty="0" smtClean="0"/>
              <a:t>. У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задовольнити</a:t>
            </a:r>
            <a:r>
              <a:rPr lang="ru-RU" dirty="0" smtClean="0"/>
              <a:t> потребу в </a:t>
            </a:r>
            <a:r>
              <a:rPr lang="ru-RU" dirty="0" err="1" smtClean="0"/>
              <a:t>самореалізації</a:t>
            </a:r>
            <a:r>
              <a:rPr lang="ru-RU" dirty="0" smtClean="0"/>
              <a:t> </a:t>
            </a:r>
            <a:r>
              <a:rPr lang="ru-RU" dirty="0" err="1" smtClean="0"/>
              <a:t>штовхає</a:t>
            </a:r>
            <a:r>
              <a:rPr lang="ru-RU" dirty="0" smtClean="0"/>
              <a:t> </a:t>
            </a:r>
            <a:r>
              <a:rPr lang="ru-RU" dirty="0" err="1" smtClean="0"/>
              <a:t>неповнолітнього</a:t>
            </a:r>
            <a:r>
              <a:rPr lang="ru-RU" dirty="0" smtClean="0"/>
              <a:t> на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асоціальних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стану з негативного на </a:t>
            </a:r>
            <a:r>
              <a:rPr lang="ru-RU" dirty="0" err="1" smtClean="0"/>
              <a:t>позитивний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делінквентної</a:t>
            </a:r>
            <a:r>
              <a:rPr lang="ru-RU" dirty="0" smtClean="0"/>
              <a:t>, </a:t>
            </a:r>
            <a:r>
              <a:rPr lang="ru-RU" dirty="0" err="1" smtClean="0"/>
              <a:t>адиктивної</a:t>
            </a:r>
            <a:r>
              <a:rPr lang="ru-RU" dirty="0" smtClean="0"/>
              <a:t>, а то й </a:t>
            </a:r>
            <a:r>
              <a:rPr lang="ru-RU" dirty="0" err="1" smtClean="0"/>
              <a:t>кримінальної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складніше</a:t>
            </a:r>
            <a:r>
              <a:rPr lang="ru-RU" dirty="0" smtClean="0"/>
              <a:t>, коли </a:t>
            </a:r>
            <a:r>
              <a:rPr lang="ru-RU" dirty="0" err="1" smtClean="0"/>
              <a:t>підліток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усвідомлює</a:t>
            </a:r>
            <a:r>
              <a:rPr lang="ru-RU" dirty="0" smtClean="0"/>
              <a:t> себе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підліток</a:t>
            </a:r>
            <a:r>
              <a:rPr lang="ru-RU" dirty="0" smtClean="0"/>
              <a:t> не </a:t>
            </a:r>
            <a:r>
              <a:rPr lang="ru-RU" dirty="0" err="1" smtClean="0"/>
              <a:t>усвідомлює</a:t>
            </a:r>
            <a:r>
              <a:rPr lang="ru-RU" dirty="0" smtClean="0"/>
              <a:t> мету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не </a:t>
            </a:r>
            <a:r>
              <a:rPr lang="ru-RU" dirty="0" err="1" smtClean="0"/>
              <a:t>прогнозує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, то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відчуває</a:t>
            </a:r>
            <a:r>
              <a:rPr lang="ru-RU" dirty="0" smtClean="0"/>
              <a:t> й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за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докорів</a:t>
            </a:r>
            <a:r>
              <a:rPr lang="ru-RU" dirty="0" smtClean="0"/>
              <a:t> </a:t>
            </a:r>
            <a:r>
              <a:rPr lang="ru-RU" dirty="0" err="1" smtClean="0"/>
              <a:t>сумління</a:t>
            </a:r>
            <a:r>
              <a:rPr lang="ru-RU" dirty="0" smtClean="0"/>
              <a:t> й та </a:t>
            </a:r>
            <a:r>
              <a:rPr lang="ru-RU" dirty="0" err="1" smtClean="0"/>
              <a:t>легкість</a:t>
            </a:r>
            <a:r>
              <a:rPr lang="ru-RU" dirty="0" smtClean="0"/>
              <a:t>, з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делінквентні</a:t>
            </a:r>
            <a:r>
              <a:rPr lang="ru-RU" dirty="0" smtClean="0"/>
              <a:t> </a:t>
            </a:r>
            <a:r>
              <a:rPr lang="ru-RU" dirty="0" err="1" smtClean="0"/>
              <a:t>підлітки</a:t>
            </a:r>
            <a:r>
              <a:rPr lang="ru-RU" dirty="0" smtClean="0"/>
              <a:t> </a:t>
            </a:r>
            <a:r>
              <a:rPr lang="ru-RU" dirty="0" err="1" smtClean="0"/>
              <a:t>скоюють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</a:t>
            </a:r>
            <a:r>
              <a:rPr lang="ru-RU" dirty="0" smtClean="0"/>
              <a:t>. </a:t>
            </a:r>
            <a:r>
              <a:rPr lang="ru-RU" dirty="0" err="1" smtClean="0"/>
              <a:t>Відхилення</a:t>
            </a:r>
            <a:r>
              <a:rPr lang="ru-RU" dirty="0" smtClean="0"/>
              <a:t> у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 та </a:t>
            </a:r>
            <a:r>
              <a:rPr lang="ru-RU" dirty="0" err="1" smtClean="0"/>
              <a:t>несформованість</a:t>
            </a:r>
            <a:endParaRPr lang="ru-RU" dirty="0" smtClean="0"/>
          </a:p>
          <a:p>
            <a:r>
              <a:rPr lang="ru-RU" dirty="0" smtClean="0"/>
              <a:t>«образу Я» є </a:t>
            </a:r>
            <a:r>
              <a:rPr lang="ru-RU" dirty="0" err="1" smtClean="0"/>
              <a:t>ще</a:t>
            </a:r>
            <a:r>
              <a:rPr lang="ru-RU" dirty="0" smtClean="0"/>
              <a:t> одним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дезадаптації</a:t>
            </a:r>
            <a:r>
              <a:rPr lang="ru-RU" dirty="0" smtClean="0"/>
              <a:t>.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самоаналізу</a:t>
            </a:r>
            <a:r>
              <a:rPr lang="ru-RU" dirty="0" smtClean="0"/>
              <a:t> та </a:t>
            </a:r>
            <a:r>
              <a:rPr lang="ru-RU" dirty="0" err="1" smtClean="0"/>
              <a:t>рефлексії</a:t>
            </a:r>
            <a:r>
              <a:rPr lang="ru-RU" dirty="0" smtClean="0"/>
              <a:t>–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нормального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притаманна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підліткам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вдаватись</a:t>
            </a:r>
            <a:r>
              <a:rPr lang="ru-RU" dirty="0" smtClean="0"/>
              <a:t> до </a:t>
            </a:r>
            <a:r>
              <a:rPr lang="ru-RU" dirty="0" err="1" smtClean="0"/>
              <a:t>роздумів</a:t>
            </a:r>
            <a:r>
              <a:rPr lang="ru-RU" dirty="0" smtClean="0"/>
              <a:t> про себе.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88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апробації</a:t>
            </a:r>
            <a:endParaRPr lang="ru-RU" dirty="0" smtClean="0"/>
          </a:p>
          <a:p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типологію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дезадаптації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дезадаптація</a:t>
            </a:r>
            <a:r>
              <a:rPr lang="ru-RU" dirty="0" smtClean="0"/>
              <a:t> за типом «</a:t>
            </a:r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 smtClean="0"/>
              <a:t>занедбаність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дезадаптація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оманлива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ситуативно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дезадаптація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важковиховуваність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особистісно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endParaRPr lang="ru-RU" dirty="0" smtClean="0"/>
          </a:p>
          <a:p>
            <a:r>
              <a:rPr lang="ru-RU" dirty="0" err="1" smtClean="0"/>
              <a:t>дезадаптація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дезадаптації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endParaRPr lang="ru-RU" dirty="0" smtClean="0"/>
          </a:p>
          <a:p>
            <a:r>
              <a:rPr lang="ru-RU" dirty="0" err="1" smtClean="0"/>
              <a:t>ускладнює</a:t>
            </a:r>
            <a:r>
              <a:rPr lang="ru-RU" dirty="0" smtClean="0"/>
              <a:t> </a:t>
            </a:r>
            <a:r>
              <a:rPr lang="ru-RU" dirty="0" err="1" smtClean="0"/>
              <a:t>психокоригуючу</a:t>
            </a:r>
            <a:r>
              <a:rPr lang="ru-RU" dirty="0" smtClean="0"/>
              <a:t> роботу як </a:t>
            </a:r>
            <a:r>
              <a:rPr lang="ru-RU" dirty="0" err="1" smtClean="0"/>
              <a:t>із</a:t>
            </a:r>
            <a:r>
              <a:rPr lang="ru-RU" dirty="0" smtClean="0"/>
              <a:t> самою </a:t>
            </a:r>
            <a:r>
              <a:rPr lang="ru-RU" dirty="0" err="1" smtClean="0"/>
              <a:t>дитиною</a:t>
            </a:r>
            <a:r>
              <a:rPr lang="ru-RU" dirty="0" smtClean="0"/>
              <a:t>, так і з </a:t>
            </a:r>
            <a:r>
              <a:rPr lang="ru-RU" dirty="0" err="1" smtClean="0"/>
              <a:t>її</a:t>
            </a:r>
            <a:endParaRPr lang="ru-RU" dirty="0" smtClean="0"/>
          </a:p>
          <a:p>
            <a:r>
              <a:rPr lang="ru-RU" dirty="0" err="1" smtClean="0"/>
              <a:t>найближчим</a:t>
            </a:r>
            <a:r>
              <a:rPr lang="ru-RU" dirty="0" smtClean="0"/>
              <a:t> </a:t>
            </a:r>
            <a:r>
              <a:rPr lang="ru-RU" dirty="0" err="1" smtClean="0"/>
              <a:t>оточенням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, то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молодшого</a:t>
            </a:r>
            <a:r>
              <a:rPr lang="ru-RU" dirty="0" smtClean="0"/>
              <a:t> </a:t>
            </a:r>
            <a:r>
              <a:rPr lang="ru-RU" dirty="0" err="1" smtClean="0"/>
              <a:t>шкільного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дезадаптація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типу</a:t>
            </a:r>
          </a:p>
          <a:p>
            <a:r>
              <a:rPr lang="ru-RU" dirty="0" smtClean="0"/>
              <a:t>часто </a:t>
            </a:r>
            <a:r>
              <a:rPr lang="ru-RU" dirty="0" err="1" smtClean="0"/>
              <a:t>виявляється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синдрому </a:t>
            </a:r>
            <a:r>
              <a:rPr lang="ru-RU" dirty="0" err="1" smtClean="0"/>
              <a:t>психогенної</a:t>
            </a:r>
            <a:r>
              <a:rPr lang="ru-RU" dirty="0" smtClean="0"/>
              <a:t> </a:t>
            </a:r>
            <a:r>
              <a:rPr lang="ru-RU" dirty="0" err="1" smtClean="0"/>
              <a:t>шкільної</a:t>
            </a:r>
            <a:r>
              <a:rPr lang="ru-RU" dirty="0" smtClean="0"/>
              <a:t> </a:t>
            </a:r>
            <a:r>
              <a:rPr lang="ru-RU" dirty="0" err="1" smtClean="0"/>
              <a:t>дезадаптації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зумовленого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готовності</a:t>
            </a:r>
            <a:r>
              <a:rPr lang="ru-RU" dirty="0" smtClean="0"/>
              <a:t> до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. </a:t>
            </a:r>
            <a:r>
              <a:rPr lang="ru-RU" dirty="0" err="1" smtClean="0"/>
              <a:t>Соціальна</a:t>
            </a:r>
            <a:endParaRPr lang="ru-RU" dirty="0" smtClean="0"/>
          </a:p>
          <a:p>
            <a:r>
              <a:rPr lang="ru-RU" dirty="0" err="1" smtClean="0"/>
              <a:t>дезадаптація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типу в </a:t>
            </a:r>
            <a:r>
              <a:rPr lang="ru-RU" dirty="0" err="1" smtClean="0"/>
              <a:t>молодших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в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школі</a:t>
            </a:r>
            <a:r>
              <a:rPr lang="ru-RU" dirty="0" smtClean="0"/>
              <a:t>, а </a:t>
            </a:r>
            <a:r>
              <a:rPr lang="ru-RU" dirty="0" err="1" smtClean="0"/>
              <a:t>особистісно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дезадаптація</a:t>
            </a:r>
            <a:r>
              <a:rPr lang="ru-RU" dirty="0" smtClean="0"/>
              <a:t> </a:t>
            </a:r>
            <a:r>
              <a:rPr lang="ru-RU" dirty="0" err="1" smtClean="0"/>
              <a:t>трапляється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, через </a:t>
            </a:r>
            <a:r>
              <a:rPr lang="ru-RU" dirty="0" err="1" smtClean="0"/>
              <a:t>вікову</a:t>
            </a:r>
            <a:r>
              <a:rPr lang="ru-RU" dirty="0" smtClean="0"/>
              <a:t> </a:t>
            </a:r>
            <a:r>
              <a:rPr lang="ru-RU" dirty="0" err="1" smtClean="0"/>
              <a:t>несформованість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структур, </a:t>
            </a:r>
            <a:r>
              <a:rPr lang="ru-RU" dirty="0" err="1" smtClean="0"/>
              <a:t>ситуативність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і </a:t>
            </a:r>
            <a:r>
              <a:rPr lang="ru-RU" dirty="0" err="1" smtClean="0"/>
              <a:t>ставлень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Четвертий</a:t>
            </a:r>
            <a:r>
              <a:rPr lang="ru-RU" dirty="0" smtClean="0"/>
              <a:t> тип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притаманний</a:t>
            </a:r>
            <a:r>
              <a:rPr lang="ru-RU" dirty="0" smtClean="0"/>
              <a:t> </a:t>
            </a:r>
            <a:r>
              <a:rPr lang="ru-RU" dirty="0" err="1" smtClean="0"/>
              <a:t>підліткам</a:t>
            </a:r>
            <a:r>
              <a:rPr lang="ru-RU" dirty="0" smtClean="0"/>
              <a:t> і юнакам.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930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ВИСНОВОК.</a:t>
            </a:r>
          </a:p>
          <a:p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параметри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 з </a:t>
            </a:r>
            <a:r>
              <a:rPr lang="ru-RU" dirty="0" err="1" smtClean="0"/>
              <a:t>дезадаптивною</a:t>
            </a:r>
            <a:endParaRPr lang="ru-RU" dirty="0" smtClean="0"/>
          </a:p>
          <a:p>
            <a:r>
              <a:rPr lang="ru-RU" dirty="0" err="1" smtClean="0"/>
              <a:t>поведінкою</a:t>
            </a:r>
            <a:r>
              <a:rPr lang="ru-RU" dirty="0" smtClean="0"/>
              <a:t>: </a:t>
            </a:r>
            <a:r>
              <a:rPr lang="ru-RU" dirty="0" err="1" smtClean="0"/>
              <a:t>емоційна</a:t>
            </a:r>
            <a:r>
              <a:rPr lang="ru-RU" dirty="0" smtClean="0"/>
              <a:t> </a:t>
            </a:r>
            <a:r>
              <a:rPr lang="ru-RU" dirty="0" err="1" smtClean="0"/>
              <a:t>нестабільність</a:t>
            </a:r>
            <a:r>
              <a:rPr lang="ru-RU" dirty="0" smtClean="0"/>
              <a:t>,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самоконтролю, </a:t>
            </a:r>
            <a:r>
              <a:rPr lang="ru-RU" dirty="0" err="1" smtClean="0"/>
              <a:t>суперечливість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і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, </a:t>
            </a:r>
            <a:r>
              <a:rPr lang="ru-RU" dirty="0" err="1" smtClean="0"/>
              <a:t>деформація</a:t>
            </a:r>
            <a:r>
              <a:rPr lang="ru-RU" dirty="0" smtClean="0"/>
              <a:t> </a:t>
            </a:r>
            <a:r>
              <a:rPr lang="ru-RU" dirty="0" err="1" smtClean="0"/>
              <a:t>ціннісно-нормативних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(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, </a:t>
            </a:r>
            <a:r>
              <a:rPr lang="ru-RU" dirty="0" err="1" smtClean="0"/>
              <a:t>референтних</a:t>
            </a:r>
            <a:r>
              <a:rPr lang="ru-RU" dirty="0" smtClean="0"/>
              <a:t> </a:t>
            </a:r>
            <a:r>
              <a:rPr lang="ru-RU" dirty="0" err="1" smtClean="0"/>
              <a:t>орієнтацій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Констатовано</a:t>
            </a:r>
            <a:r>
              <a:rPr lang="ru-RU" dirty="0" smtClean="0"/>
              <a:t> </a:t>
            </a:r>
            <a:r>
              <a:rPr lang="ru-RU" dirty="0" err="1" smtClean="0"/>
              <a:t>надійність</a:t>
            </a:r>
            <a:r>
              <a:rPr lang="ru-RU" dirty="0" smtClean="0"/>
              <a:t> </a:t>
            </a:r>
            <a:r>
              <a:rPr lang="ru-RU" dirty="0" err="1" smtClean="0"/>
              <a:t>актуалізованих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у структурному </a:t>
            </a:r>
            <a:r>
              <a:rPr lang="ru-RU" dirty="0" err="1" smtClean="0"/>
              <a:t>конструкті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саморегуляції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дезадаптованих</a:t>
            </a:r>
            <a:r>
              <a:rPr lang="ru-RU" dirty="0" smtClean="0"/>
              <a:t> </a:t>
            </a:r>
            <a:r>
              <a:rPr lang="ru-RU" dirty="0" err="1" smtClean="0"/>
              <a:t>молодших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, </a:t>
            </a:r>
            <a:r>
              <a:rPr lang="ru-RU" dirty="0" err="1" smtClean="0"/>
              <a:t>визначено</a:t>
            </a:r>
            <a:r>
              <a:rPr lang="ru-RU" dirty="0" smtClean="0"/>
              <a:t> </a:t>
            </a:r>
            <a:r>
              <a:rPr lang="ru-RU" dirty="0" err="1" smtClean="0"/>
              <a:t>взаємозв`язки</a:t>
            </a:r>
            <a:r>
              <a:rPr lang="ru-RU" dirty="0" smtClean="0"/>
              <a:t> та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. </a:t>
            </a:r>
            <a:r>
              <a:rPr lang="ru-RU" dirty="0" err="1" smtClean="0"/>
              <a:t>Системний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саморегуляції</a:t>
            </a:r>
            <a:r>
              <a:rPr lang="ru-RU" dirty="0" smtClean="0"/>
              <a:t> </a:t>
            </a:r>
            <a:r>
              <a:rPr lang="ru-RU" dirty="0" err="1" smtClean="0"/>
              <a:t>підвів</a:t>
            </a:r>
            <a:r>
              <a:rPr lang="ru-RU" dirty="0" smtClean="0"/>
              <a:t> до </a:t>
            </a:r>
            <a:r>
              <a:rPr lang="ru-RU" dirty="0" err="1" smtClean="0"/>
              <a:t>цілісного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суб`єкта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З`ясовано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структура та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ідентичності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є</a:t>
            </a:r>
          </a:p>
          <a:p>
            <a:r>
              <a:rPr lang="ru-RU" dirty="0" smtClean="0"/>
              <a:t>параметрами </a:t>
            </a:r>
            <a:r>
              <a:rPr lang="ru-RU" dirty="0" err="1" smtClean="0"/>
              <a:t>соціально-психологічної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. Характер </a:t>
            </a:r>
            <a:r>
              <a:rPr lang="ru-RU" dirty="0" err="1" smtClean="0"/>
              <a:t>оцінки</a:t>
            </a:r>
            <a:endParaRPr lang="ru-RU" dirty="0" smtClean="0"/>
          </a:p>
          <a:p>
            <a:r>
              <a:rPr lang="ru-RU" dirty="0" err="1" smtClean="0"/>
              <a:t>підлітком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мікрогруп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endParaRPr lang="ru-RU" dirty="0" smtClean="0"/>
          </a:p>
          <a:p>
            <a:r>
              <a:rPr lang="ru-RU" dirty="0" err="1" smtClean="0"/>
              <a:t>соціометричним</a:t>
            </a:r>
            <a:r>
              <a:rPr lang="ru-RU" dirty="0" smtClean="0"/>
              <a:t> статусом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слугувати</a:t>
            </a:r>
            <a:r>
              <a:rPr lang="ru-RU" dirty="0" smtClean="0"/>
              <a:t>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endParaRPr lang="ru-RU" dirty="0" smtClean="0"/>
          </a:p>
          <a:p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195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460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Особистісна</a:t>
            </a:r>
            <a:r>
              <a:rPr lang="ru-RU" b="1" dirty="0" smtClean="0"/>
              <a:t> </a:t>
            </a:r>
            <a:r>
              <a:rPr lang="ru-RU" b="1" dirty="0" err="1" smtClean="0"/>
              <a:t>схильність</a:t>
            </a:r>
            <a:r>
              <a:rPr lang="ru-RU" b="1" dirty="0" smtClean="0"/>
              <a:t> до </a:t>
            </a:r>
            <a:r>
              <a:rPr lang="ru-RU" b="1" dirty="0" err="1" smtClean="0"/>
              <a:t>соціально</a:t>
            </a:r>
            <a:r>
              <a:rPr lang="ru-RU" b="1" dirty="0" smtClean="0"/>
              <a:t> </a:t>
            </a:r>
            <a:r>
              <a:rPr lang="ru-RU" b="1" dirty="0" err="1" smtClean="0"/>
              <a:t>дезадаптованої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поведінки</a:t>
            </a:r>
            <a:r>
              <a:rPr lang="ru-RU" b="1" dirty="0" smtClean="0"/>
              <a:t>: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особистісне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детермінує</a:t>
            </a:r>
            <a:r>
              <a:rPr lang="ru-RU" dirty="0" smtClean="0"/>
              <a:t> </a:t>
            </a:r>
            <a:r>
              <a:rPr lang="ru-RU" dirty="0" err="1" smtClean="0"/>
              <a:t>готовність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норм.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(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уникаючої</a:t>
            </a:r>
            <a:endParaRPr lang="ru-RU" dirty="0" smtClean="0"/>
          </a:p>
          <a:p>
            <a:r>
              <a:rPr lang="ru-RU" dirty="0" err="1" smtClean="0"/>
              <a:t>мотивації</a:t>
            </a:r>
            <a:r>
              <a:rPr lang="ru-RU" dirty="0" smtClean="0"/>
              <a:t>), аж до </a:t>
            </a:r>
            <a:r>
              <a:rPr lang="ru-RU" dirty="0" err="1" smtClean="0"/>
              <a:t>відмови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себе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несформованість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спрямованих</a:t>
            </a:r>
            <a:r>
              <a:rPr lang="ru-RU" dirty="0" smtClean="0"/>
              <a:t> </a:t>
            </a:r>
            <a:r>
              <a:rPr lang="ru-RU" dirty="0" err="1" smtClean="0"/>
              <a:t>ціннісних</a:t>
            </a:r>
            <a:r>
              <a:rPr lang="ru-RU" dirty="0" smtClean="0"/>
              <a:t> </a:t>
            </a:r>
            <a:r>
              <a:rPr lang="ru-RU" dirty="0" err="1" smtClean="0"/>
              <a:t>орієнтацій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несформованість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прогнозу </a:t>
            </a:r>
            <a:r>
              <a:rPr lang="ru-RU" dirty="0" err="1" smtClean="0"/>
              <a:t>поведінки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самоусвідомлення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endParaRPr lang="ru-RU" dirty="0" smtClean="0"/>
          </a:p>
          <a:p>
            <a:r>
              <a:rPr lang="ru-RU" dirty="0" err="1" smtClean="0"/>
              <a:t>рефлексії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екстернальний</a:t>
            </a:r>
            <a:r>
              <a:rPr lang="ru-RU" dirty="0" smtClean="0"/>
              <a:t> локус контролю;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самоповаги</a:t>
            </a:r>
            <a:r>
              <a:rPr lang="ru-RU" dirty="0" smtClean="0"/>
              <a:t>, аж до </a:t>
            </a:r>
            <a:r>
              <a:rPr lang="ru-RU" dirty="0" err="1" smtClean="0"/>
              <a:t>неприйняття</a:t>
            </a:r>
            <a:r>
              <a:rPr lang="ru-RU" dirty="0" smtClean="0"/>
              <a:t> образу „Я", </a:t>
            </a:r>
            <a:r>
              <a:rPr lang="ru-RU" dirty="0" err="1" smtClean="0"/>
              <a:t>який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маскуватися</a:t>
            </a:r>
            <a:r>
              <a:rPr lang="ru-RU" dirty="0" smtClean="0"/>
              <a:t> </a:t>
            </a:r>
            <a:r>
              <a:rPr lang="ru-RU" dirty="0" err="1" smtClean="0"/>
              <a:t>захисною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демонструє</a:t>
            </a:r>
            <a:r>
              <a:rPr lang="ru-RU" dirty="0" smtClean="0"/>
              <a:t> </a:t>
            </a:r>
            <a:r>
              <a:rPr lang="ru-RU" dirty="0" err="1" smtClean="0"/>
              <a:t>завищену</a:t>
            </a:r>
            <a:r>
              <a:rPr lang="ru-RU" dirty="0" smtClean="0"/>
              <a:t> </a:t>
            </a:r>
            <a:r>
              <a:rPr lang="ru-RU" dirty="0" err="1" smtClean="0"/>
              <a:t>самооцінку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самозахисний</a:t>
            </a:r>
            <a:r>
              <a:rPr lang="ru-RU" dirty="0" smtClean="0"/>
              <a:t> тип </a:t>
            </a:r>
            <a:r>
              <a:rPr lang="ru-RU" dirty="0" err="1" smtClean="0"/>
              <a:t>реакції</a:t>
            </a:r>
            <a:r>
              <a:rPr lang="ru-RU" dirty="0" smtClean="0"/>
              <a:t> на </a:t>
            </a:r>
            <a:r>
              <a:rPr lang="ru-RU" dirty="0" err="1" smtClean="0"/>
              <a:t>фрустрацію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у </a:t>
            </a:r>
            <a:r>
              <a:rPr lang="ru-RU" dirty="0" err="1" smtClean="0"/>
              <a:t>відмові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при </a:t>
            </a:r>
            <a:r>
              <a:rPr lang="ru-RU" dirty="0" err="1" smtClean="0"/>
              <a:t>зіткненні</a:t>
            </a:r>
            <a:r>
              <a:rPr lang="ru-RU" dirty="0" smtClean="0"/>
              <a:t> з </a:t>
            </a:r>
            <a:r>
              <a:rPr lang="ru-RU" dirty="0" err="1" smtClean="0"/>
              <a:t>найменшими</a:t>
            </a:r>
            <a:r>
              <a:rPr lang="ru-RU" dirty="0" smtClean="0"/>
              <a:t> </a:t>
            </a:r>
            <a:r>
              <a:rPr lang="ru-RU" dirty="0" err="1" smtClean="0"/>
              <a:t>труднощами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суперечність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 та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домагань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</a:t>
            </a:r>
          </a:p>
          <a:p>
            <a:r>
              <a:rPr lang="ru-RU" dirty="0" err="1" smtClean="0"/>
              <a:t>алогічності</a:t>
            </a:r>
            <a:r>
              <a:rPr lang="ru-RU" dirty="0" smtClean="0"/>
              <a:t> та </a:t>
            </a:r>
            <a:r>
              <a:rPr lang="ru-RU" dirty="0" err="1" smtClean="0"/>
              <a:t>непослідовності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з </a:t>
            </a:r>
            <a:r>
              <a:rPr lang="ru-RU" dirty="0" err="1" smtClean="0"/>
              <a:t>подоланням</a:t>
            </a:r>
            <a:r>
              <a:rPr lang="ru-RU" dirty="0" smtClean="0"/>
              <a:t> </a:t>
            </a:r>
            <a:r>
              <a:rPr lang="ru-RU" dirty="0" err="1" smtClean="0"/>
              <a:t>перешкод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 </a:t>
            </a:r>
            <a:r>
              <a:rPr lang="ru-RU" dirty="0" err="1" smtClean="0"/>
              <a:t>тенденція</a:t>
            </a:r>
            <a:r>
              <a:rPr lang="ru-RU" dirty="0" smtClean="0"/>
              <a:t> до </a:t>
            </a:r>
            <a:r>
              <a:rPr lang="ru-RU" dirty="0" err="1" smtClean="0"/>
              <a:t>втечі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 в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фрустрації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787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Енциклопедія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/ Акад. </a:t>
            </a:r>
            <a:r>
              <a:rPr lang="ru-RU" dirty="0" err="1" smtClean="0"/>
              <a:t>пед</a:t>
            </a:r>
            <a:r>
              <a:rPr lang="ru-RU" dirty="0" smtClean="0"/>
              <a:t>. наук </a:t>
            </a:r>
            <a:r>
              <a:rPr lang="ru-RU" dirty="0" err="1" smtClean="0"/>
              <a:t>України</a:t>
            </a:r>
            <a:r>
              <a:rPr lang="ru-RU" dirty="0" smtClean="0"/>
              <a:t> ; </a:t>
            </a:r>
            <a:r>
              <a:rPr lang="ru-RU" dirty="0" err="1" smtClean="0"/>
              <a:t>головний</a:t>
            </a:r>
            <a:r>
              <a:rPr lang="ru-RU" dirty="0" smtClean="0"/>
              <a:t> ред. В. Г. Кремень. — К. 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2008. — 1040 с.</a:t>
            </a:r>
          </a:p>
          <a:p>
            <a:r>
              <a:rPr lang="uk-UA" dirty="0" smtClean="0"/>
              <a:t>Максимова Н.Ю., Максим А.М., </a:t>
            </a:r>
            <a:r>
              <a:rPr lang="uk-UA" dirty="0" err="1" smtClean="0"/>
              <a:t>Грись</a:t>
            </a:r>
            <a:r>
              <a:rPr lang="uk-UA" dirty="0" smtClean="0"/>
              <a:t> О.В. </a:t>
            </a:r>
            <a:r>
              <a:rPr lang="uk-UA" sz="1600" dirty="0" smtClean="0"/>
              <a:t>Психологічні критерії соціальної </a:t>
            </a:r>
            <a:r>
              <a:rPr lang="uk-UA" sz="1600" dirty="0" err="1" smtClean="0"/>
              <a:t>дезадаптації</a:t>
            </a:r>
            <a:endParaRPr lang="uk-UA" sz="1600" dirty="0" smtClean="0"/>
          </a:p>
          <a:p>
            <a:r>
              <a:rPr lang="uk-UA" sz="1600" dirty="0" smtClean="0"/>
              <a:t>дитини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99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1.Поняття </a:t>
            </a:r>
            <a:r>
              <a:rPr lang="ru-RU" dirty="0" err="1" smtClean="0"/>
              <a:t>дезадаптації</a:t>
            </a:r>
            <a:r>
              <a:rPr lang="ru-RU" dirty="0" smtClean="0"/>
              <a:t> у </a:t>
            </a:r>
            <a:r>
              <a:rPr lang="ru-RU" dirty="0" err="1" smtClean="0"/>
              <a:t>соціальному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Причини та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протиправної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Характеристика </a:t>
            </a:r>
            <a:r>
              <a:rPr lang="ru-RU" dirty="0" err="1" smtClean="0"/>
              <a:t>нехімічних</a:t>
            </a:r>
            <a:r>
              <a:rPr lang="ru-RU" dirty="0" smtClean="0"/>
              <a:t> </a:t>
            </a:r>
            <a:r>
              <a:rPr lang="ru-RU" dirty="0" err="1" smtClean="0"/>
              <a:t>адикцій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психологічне</a:t>
            </a:r>
            <a:r>
              <a:rPr lang="ru-RU" dirty="0" smtClean="0"/>
              <a:t> та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Характеристика 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психопатологічної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66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39200" cy="2308238"/>
          </a:xfrm>
        </p:spPr>
        <p:txBody>
          <a:bodyPr>
            <a:normAutofit fontScale="90000"/>
          </a:bodyPr>
          <a:lstStyle/>
          <a:p>
            <a:r>
              <a:rPr lang="ru-RU" sz="2700" dirty="0" err="1" smtClean="0"/>
              <a:t>Дезадаптація</a:t>
            </a:r>
            <a:r>
              <a:rPr lang="ru-RU" sz="2700" dirty="0" smtClean="0"/>
              <a:t> </a:t>
            </a:r>
            <a:r>
              <a:rPr lang="ru-RU" sz="2700" dirty="0"/>
              <a:t>- </a:t>
            </a:r>
            <a:r>
              <a:rPr lang="ru-RU" sz="2700" dirty="0" err="1"/>
              <a:t>це</a:t>
            </a:r>
            <a:r>
              <a:rPr lang="ru-RU" sz="2700" dirty="0"/>
              <a:t> </a:t>
            </a:r>
            <a:r>
              <a:rPr lang="ru-RU" sz="2700" dirty="0" err="1"/>
              <a:t>небажання</a:t>
            </a:r>
            <a:r>
              <a:rPr lang="ru-RU" sz="2700" dirty="0"/>
              <a:t> </a:t>
            </a:r>
            <a:r>
              <a:rPr lang="ru-RU" sz="2700" dirty="0" err="1"/>
              <a:t>визнавати</a:t>
            </a:r>
            <a:r>
              <a:rPr lang="ru-RU" sz="2700" dirty="0"/>
              <a:t> </a:t>
            </a:r>
            <a:r>
              <a:rPr lang="ru-RU" sz="2700" dirty="0" err="1"/>
              <a:t>або</a:t>
            </a:r>
            <a:r>
              <a:rPr lang="ru-RU" sz="2700" dirty="0"/>
              <a:t> </a:t>
            </a:r>
            <a:r>
              <a:rPr lang="ru-RU" sz="2700" dirty="0" err="1"/>
              <a:t>невміння</a:t>
            </a:r>
            <a:r>
              <a:rPr lang="ru-RU" sz="2700" dirty="0"/>
              <a:t> </a:t>
            </a:r>
            <a:r>
              <a:rPr lang="ru-RU" sz="2700" dirty="0" err="1"/>
              <a:t>виконувати</a:t>
            </a:r>
            <a:r>
              <a:rPr lang="ru-RU" sz="2700" dirty="0"/>
              <a:t> </a:t>
            </a:r>
            <a:r>
              <a:rPr lang="ru-RU" sz="2700" dirty="0" err="1"/>
              <a:t>вимоги</a:t>
            </a:r>
            <a:r>
              <a:rPr lang="ru-RU" sz="2700" dirty="0"/>
              <a:t> </a:t>
            </a:r>
            <a:r>
              <a:rPr lang="ru-RU" sz="2700" dirty="0" err="1"/>
              <a:t>соціального</a:t>
            </a:r>
            <a:r>
              <a:rPr lang="ru-RU" sz="2700" dirty="0"/>
              <a:t> </a:t>
            </a:r>
            <a:r>
              <a:rPr lang="ru-RU" sz="2700" dirty="0" err="1"/>
              <a:t>середовища</a:t>
            </a:r>
            <a:r>
              <a:rPr lang="ru-RU" sz="2700" dirty="0"/>
              <a:t>, а </a:t>
            </a:r>
            <a:r>
              <a:rPr lang="ru-RU" sz="2700" dirty="0" err="1"/>
              <a:t>також</a:t>
            </a:r>
            <a:r>
              <a:rPr lang="ru-RU" sz="2700" dirty="0"/>
              <a:t> </a:t>
            </a:r>
            <a:r>
              <a:rPr lang="ru-RU" sz="2700" dirty="0" err="1"/>
              <a:t>реалізувати</a:t>
            </a:r>
            <a:r>
              <a:rPr lang="ru-RU" sz="2700" dirty="0"/>
              <a:t> свою </a:t>
            </a:r>
            <a:r>
              <a:rPr lang="ru-RU" sz="2700" dirty="0" err="1"/>
              <a:t>індивідуальність</a:t>
            </a:r>
            <a:r>
              <a:rPr lang="ru-RU" sz="2700" dirty="0"/>
              <a:t> у </a:t>
            </a:r>
            <a:r>
              <a:rPr lang="ru-RU" sz="2700" dirty="0" err="1"/>
              <a:t>конкретних</a:t>
            </a:r>
            <a:r>
              <a:rPr lang="ru-RU" sz="2700" dirty="0"/>
              <a:t> </a:t>
            </a:r>
            <a:r>
              <a:rPr lang="ru-RU" sz="2700" dirty="0" err="1"/>
              <a:t>соціальних</a:t>
            </a:r>
            <a:r>
              <a:rPr lang="ru-RU" sz="2700" dirty="0"/>
              <a:t> </a:t>
            </a:r>
            <a:r>
              <a:rPr lang="ru-RU" sz="2700" dirty="0" err="1"/>
              <a:t>умовах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Дезадаптація</a:t>
            </a:r>
            <a:r>
              <a:rPr lang="ru-RU" dirty="0"/>
              <a:t> (лат. </a:t>
            </a:r>
            <a:r>
              <a:rPr lang="ru-RU" dirty="0" err="1"/>
              <a:t>префікс</a:t>
            </a:r>
            <a:r>
              <a:rPr lang="ru-RU" dirty="0"/>
              <a:t> </a:t>
            </a:r>
            <a:r>
              <a:rPr lang="en-US" dirty="0"/>
              <a:t>de- </a:t>
            </a:r>
            <a:r>
              <a:rPr lang="ru-RU" dirty="0" err="1"/>
              <a:t>або</a:t>
            </a:r>
            <a:r>
              <a:rPr lang="ru-RU" dirty="0"/>
              <a:t> фр. </a:t>
            </a:r>
            <a:r>
              <a:rPr lang="en-US" dirty="0"/>
              <a:t>des- — </a:t>
            </a:r>
            <a:r>
              <a:rPr lang="ru-RU" dirty="0" err="1"/>
              <a:t>зникнення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,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; </a:t>
            </a:r>
            <a:r>
              <a:rPr lang="en-US" dirty="0" err="1"/>
              <a:t>adapto</a:t>
            </a:r>
            <a:r>
              <a:rPr lang="en-US" dirty="0"/>
              <a:t> — </a:t>
            </a:r>
            <a:r>
              <a:rPr lang="ru-RU" dirty="0" err="1"/>
              <a:t>пристосовую</a:t>
            </a:r>
            <a:r>
              <a:rPr lang="ru-RU" dirty="0"/>
              <a:t>) — </a:t>
            </a:r>
            <a:r>
              <a:rPr lang="ru-RU" dirty="0" err="1"/>
              <a:t>термін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протилежний</a:t>
            </a:r>
            <a:r>
              <a:rPr lang="ru-RU" dirty="0"/>
              <a:t>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237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97152"/>
            <a:ext cx="8784976" cy="1656184"/>
          </a:xfrm>
        </p:spPr>
        <p:txBody>
          <a:bodyPr>
            <a:normAutofit fontScale="90000"/>
          </a:bodyPr>
          <a:lstStyle/>
          <a:p>
            <a:r>
              <a:rPr lang="ru-RU" sz="1600" dirty="0" err="1"/>
              <a:t>Ознаки</a:t>
            </a:r>
            <a:r>
              <a:rPr lang="ru-RU" sz="1600" dirty="0"/>
              <a:t> </a:t>
            </a:r>
            <a:r>
              <a:rPr lang="ru-RU" sz="1600" dirty="0" err="1"/>
              <a:t>дезадаптації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    </a:t>
            </a:r>
            <a:r>
              <a:rPr lang="ru-RU" sz="1600" dirty="0" err="1"/>
              <a:t>Об'єктивні</a:t>
            </a:r>
            <a:r>
              <a:rPr lang="ru-RU" sz="1600" dirty="0"/>
              <a:t>: </a:t>
            </a:r>
            <a:r>
              <a:rPr lang="ru-RU" sz="1600" dirty="0" err="1"/>
              <a:t>зміна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у </a:t>
            </a:r>
            <a:r>
              <a:rPr lang="ru-RU" sz="1600" dirty="0" err="1"/>
              <a:t>соціальній</a:t>
            </a:r>
            <a:r>
              <a:rPr lang="ru-RU" sz="1600" dirty="0"/>
              <a:t> </a:t>
            </a:r>
            <a:r>
              <a:rPr lang="ru-RU" sz="1600" dirty="0" err="1"/>
              <a:t>сфері</a:t>
            </a:r>
            <a:r>
              <a:rPr lang="ru-RU" sz="1600" dirty="0"/>
              <a:t>,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невідповідність</a:t>
            </a:r>
            <a:r>
              <a:rPr lang="ru-RU" sz="1600" dirty="0"/>
              <a:t> </a:t>
            </a:r>
            <a:r>
              <a:rPr lang="ru-RU" sz="1600" dirty="0" err="1"/>
              <a:t>своїм</a:t>
            </a:r>
            <a:r>
              <a:rPr lang="ru-RU" sz="1600" dirty="0"/>
              <a:t> </a:t>
            </a:r>
            <a:r>
              <a:rPr lang="ru-RU" sz="1600" dirty="0" err="1"/>
              <a:t>соціальним</a:t>
            </a:r>
            <a:r>
              <a:rPr lang="ru-RU" sz="1600" dirty="0"/>
              <a:t> </a:t>
            </a:r>
            <a:r>
              <a:rPr lang="ru-RU" sz="1600" dirty="0" err="1"/>
              <a:t>функціям</a:t>
            </a:r>
            <a:r>
              <a:rPr lang="ru-RU" sz="1600" dirty="0"/>
              <a:t>, </a:t>
            </a:r>
            <a:r>
              <a:rPr lang="ru-RU" sz="1600" dirty="0" err="1"/>
              <a:t>патологічна</a:t>
            </a:r>
            <a:r>
              <a:rPr lang="ru-RU" sz="1600" dirty="0"/>
              <a:t> </a:t>
            </a:r>
            <a:r>
              <a:rPr lang="ru-RU" sz="1600" dirty="0" err="1"/>
              <a:t>трансформацію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    </a:t>
            </a:r>
            <a:r>
              <a:rPr lang="ru-RU" sz="1600" dirty="0" err="1"/>
              <a:t>Суб'єктивні</a:t>
            </a:r>
            <a:r>
              <a:rPr lang="ru-RU" sz="1600" dirty="0"/>
              <a:t>: </a:t>
            </a:r>
            <a:r>
              <a:rPr lang="ru-RU" sz="1600" dirty="0" err="1"/>
              <a:t>психоемоційні</a:t>
            </a:r>
            <a:r>
              <a:rPr lang="ru-RU" sz="1600" dirty="0"/>
              <a:t> </a:t>
            </a:r>
            <a:r>
              <a:rPr lang="ru-RU" sz="1600" dirty="0" err="1"/>
              <a:t>зрушення</a:t>
            </a:r>
            <a:r>
              <a:rPr lang="ru-RU" sz="1600" dirty="0"/>
              <a:t> в </a:t>
            </a:r>
            <a:r>
              <a:rPr lang="ru-RU" sz="1600" dirty="0" err="1"/>
              <a:t>особистості</a:t>
            </a:r>
            <a:r>
              <a:rPr lang="ru-RU" sz="1600" dirty="0"/>
              <a:t> — </a:t>
            </a:r>
            <a:r>
              <a:rPr lang="ru-RU" sz="1600" dirty="0" err="1"/>
              <a:t>від</a:t>
            </a:r>
            <a:r>
              <a:rPr lang="ru-RU" sz="1600" dirty="0"/>
              <a:t> негативно </a:t>
            </a:r>
            <a:r>
              <a:rPr lang="ru-RU" sz="1600" dirty="0" err="1"/>
              <a:t>забарвлених</a:t>
            </a:r>
            <a:r>
              <a:rPr lang="ru-RU" sz="1600" dirty="0"/>
              <a:t> </a:t>
            </a:r>
            <a:r>
              <a:rPr lang="ru-RU" sz="1600" dirty="0" err="1"/>
              <a:t>переживань</a:t>
            </a:r>
            <a:r>
              <a:rPr lang="ru-RU" sz="1600" dirty="0"/>
              <a:t> до </a:t>
            </a:r>
            <a:r>
              <a:rPr lang="ru-RU" sz="1600" dirty="0" err="1"/>
              <a:t>клінічно</a:t>
            </a:r>
            <a:r>
              <a:rPr lang="ru-RU" sz="1600" dirty="0"/>
              <a:t> </a:t>
            </a:r>
            <a:r>
              <a:rPr lang="ru-RU" sz="1600" dirty="0" err="1"/>
              <a:t>виражених</a:t>
            </a:r>
            <a:r>
              <a:rPr lang="ru-RU" sz="1600" dirty="0"/>
              <a:t> </a:t>
            </a:r>
            <a:r>
              <a:rPr lang="ru-RU" sz="1600" dirty="0" err="1"/>
              <a:t>психопатологічних</a:t>
            </a:r>
            <a:r>
              <a:rPr lang="ru-RU" sz="1600" dirty="0"/>
              <a:t> </a:t>
            </a:r>
            <a:r>
              <a:rPr lang="ru-RU" sz="1600" dirty="0" err="1"/>
              <a:t>синдромів</a:t>
            </a:r>
            <a:r>
              <a:rPr lang="ru-RU" sz="16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 err="1"/>
              <a:t>Види</a:t>
            </a:r>
            <a:r>
              <a:rPr lang="ru-RU" sz="3200" dirty="0"/>
              <a:t> </a:t>
            </a:r>
            <a:r>
              <a:rPr lang="ru-RU" sz="3200" dirty="0" err="1"/>
              <a:t>дезадаптації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середовища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    </a:t>
            </a:r>
            <a:r>
              <a:rPr lang="ru-RU" sz="3200" dirty="0" err="1"/>
              <a:t>шкільна</a:t>
            </a:r>
            <a:r>
              <a:rPr lang="ru-RU" sz="3200" dirty="0"/>
              <a:t> (характерна для </a:t>
            </a:r>
            <a:r>
              <a:rPr lang="ru-RU" sz="3200" dirty="0" err="1"/>
              <a:t>учнів</a:t>
            </a:r>
            <a:r>
              <a:rPr lang="ru-RU" sz="3200" dirty="0"/>
              <a:t> </a:t>
            </a:r>
            <a:r>
              <a:rPr lang="ru-RU" sz="3200" dirty="0" err="1"/>
              <a:t>початкової</a:t>
            </a:r>
            <a:r>
              <a:rPr lang="ru-RU" sz="3200" dirty="0"/>
              <a:t> </a:t>
            </a:r>
            <a:r>
              <a:rPr lang="ru-RU" sz="3200" dirty="0" err="1"/>
              <a:t>школи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не </a:t>
            </a:r>
            <a:r>
              <a:rPr lang="ru-RU" sz="3200" dirty="0" err="1"/>
              <a:t>розуміють</a:t>
            </a:r>
            <a:r>
              <a:rPr lang="ru-RU" sz="3200" dirty="0"/>
              <a:t> </a:t>
            </a:r>
            <a:r>
              <a:rPr lang="ru-RU" sz="3200" dirty="0" err="1"/>
              <a:t>класно-урочні</a:t>
            </a:r>
            <a:r>
              <a:rPr lang="ru-RU" sz="3200" dirty="0"/>
              <a:t> </a:t>
            </a:r>
            <a:r>
              <a:rPr lang="ru-RU" sz="3200" dirty="0" err="1"/>
              <a:t>вимоги</a:t>
            </a:r>
            <a:r>
              <a:rPr lang="ru-RU" sz="3200" dirty="0"/>
              <a:t>, у </a:t>
            </a:r>
            <a:r>
              <a:rPr lang="ru-RU" sz="3200" dirty="0" err="1"/>
              <a:t>яких</a:t>
            </a:r>
            <a:r>
              <a:rPr lang="ru-RU" sz="3200" dirty="0"/>
              <a:t> не </a:t>
            </a:r>
            <a:r>
              <a:rPr lang="ru-RU" sz="3200" dirty="0" err="1"/>
              <a:t>складаються</a:t>
            </a:r>
            <a:r>
              <a:rPr lang="ru-RU" sz="3200" dirty="0"/>
              <a:t> </a:t>
            </a:r>
            <a:r>
              <a:rPr lang="ru-RU" sz="3200" dirty="0" err="1"/>
              <a:t>дружні</a:t>
            </a:r>
            <a:r>
              <a:rPr lang="ru-RU" sz="3200" dirty="0"/>
              <a:t> </a:t>
            </a:r>
            <a:r>
              <a:rPr lang="ru-RU" sz="3200" dirty="0" err="1"/>
              <a:t>відносини</a:t>
            </a:r>
            <a:r>
              <a:rPr lang="ru-RU" sz="3200" dirty="0"/>
              <a:t> з </a:t>
            </a:r>
            <a:r>
              <a:rPr lang="ru-RU" sz="3200" dirty="0" err="1"/>
              <a:t>однокласниками</a:t>
            </a:r>
            <a:r>
              <a:rPr lang="ru-RU" sz="3200" dirty="0"/>
              <a:t>, </a:t>
            </a:r>
            <a:r>
              <a:rPr lang="ru-RU" sz="3200" dirty="0" err="1"/>
              <a:t>позитивні</a:t>
            </a:r>
            <a:r>
              <a:rPr lang="ru-RU" sz="3200" dirty="0"/>
              <a:t> </a:t>
            </a:r>
            <a:r>
              <a:rPr lang="ru-RU" sz="3200" dirty="0" err="1"/>
              <a:t>взаємини</a:t>
            </a:r>
            <a:r>
              <a:rPr lang="ru-RU" sz="3200" dirty="0"/>
              <a:t> з </a:t>
            </a:r>
            <a:r>
              <a:rPr lang="ru-RU" sz="3200" dirty="0" err="1"/>
              <a:t>однолітками</a:t>
            </a:r>
            <a:r>
              <a:rPr lang="ru-RU" sz="3200" dirty="0"/>
              <a:t>);</a:t>
            </a:r>
          </a:p>
          <a:p>
            <a:r>
              <a:rPr lang="ru-RU" sz="3200" dirty="0"/>
              <a:t>    </a:t>
            </a:r>
            <a:r>
              <a:rPr lang="ru-RU" sz="3200" dirty="0" err="1"/>
              <a:t>сімейна</a:t>
            </a:r>
            <a:r>
              <a:rPr lang="ru-RU" sz="3200" dirty="0"/>
              <a:t> (в </a:t>
            </a:r>
            <a:r>
              <a:rPr lang="ru-RU" sz="3200" dirty="0" err="1"/>
              <a:t>умовах</a:t>
            </a:r>
            <a:r>
              <a:rPr lang="ru-RU" sz="3200" dirty="0"/>
              <a:t>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нової</a:t>
            </a:r>
            <a:r>
              <a:rPr lang="ru-RU" sz="3200" dirty="0"/>
              <a:t> </a:t>
            </a:r>
            <a:r>
              <a:rPr lang="ru-RU" sz="3200" dirty="0" err="1"/>
              <a:t>сім'ї</a:t>
            </a:r>
            <a:r>
              <a:rPr lang="ru-RU" sz="3200" dirty="0"/>
              <a:t>, в </a:t>
            </a:r>
            <a:r>
              <a:rPr lang="ru-RU" sz="3200" dirty="0" err="1"/>
              <a:t>умовах</a:t>
            </a:r>
            <a:r>
              <a:rPr lang="ru-RU" sz="3200" dirty="0"/>
              <a:t> </a:t>
            </a:r>
            <a:r>
              <a:rPr lang="ru-RU" sz="3200" dirty="0" err="1"/>
              <a:t>прийомних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 </a:t>
            </a:r>
            <a:r>
              <a:rPr lang="ru-RU" sz="3200" dirty="0" smtClean="0"/>
              <a:t>і  т</a:t>
            </a:r>
            <a:r>
              <a:rPr lang="ru-RU" sz="3200" dirty="0"/>
              <a:t>. д.);</a:t>
            </a:r>
          </a:p>
          <a:p>
            <a:r>
              <a:rPr lang="ru-RU" sz="3200" dirty="0"/>
              <a:t>    </a:t>
            </a:r>
            <a:r>
              <a:rPr lang="ru-RU" sz="3200" dirty="0" err="1"/>
              <a:t>інші</a:t>
            </a:r>
            <a:r>
              <a:rPr lang="ru-RU" sz="32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err="1"/>
              <a:t>Часові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/>
              <a:t>дезадаптації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    </a:t>
            </a:r>
            <a:r>
              <a:rPr lang="ru-RU" sz="1600" dirty="0" err="1"/>
              <a:t>тимчасова</a:t>
            </a:r>
            <a:r>
              <a:rPr lang="ru-RU" sz="1600" dirty="0"/>
              <a:t> </a:t>
            </a:r>
            <a:r>
              <a:rPr lang="ru-RU" sz="1600" dirty="0" err="1"/>
              <a:t>дезадаптованість</a:t>
            </a:r>
            <a:r>
              <a:rPr lang="ru-RU" sz="1600" dirty="0"/>
              <a:t>: </a:t>
            </a:r>
            <a:r>
              <a:rPr lang="ru-RU" sz="1600" dirty="0" err="1"/>
              <a:t>порушення</a:t>
            </a:r>
            <a:r>
              <a:rPr lang="ru-RU" sz="1600" dirty="0"/>
              <a:t> балансу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особистістю</a:t>
            </a:r>
            <a:r>
              <a:rPr lang="ru-RU" sz="1600" dirty="0"/>
              <a:t> та </a:t>
            </a:r>
            <a:r>
              <a:rPr lang="ru-RU" sz="1600" dirty="0" err="1"/>
              <a:t>середовищем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породжує</a:t>
            </a:r>
            <a:r>
              <a:rPr lang="ru-RU" sz="1600" dirty="0"/>
              <a:t> </a:t>
            </a:r>
            <a:r>
              <a:rPr lang="ru-RU" sz="1600" dirty="0" err="1"/>
              <a:t>адаптивну</a:t>
            </a:r>
            <a:r>
              <a:rPr lang="ru-RU" sz="1600" dirty="0"/>
              <a:t> </a:t>
            </a:r>
            <a:r>
              <a:rPr lang="ru-RU" sz="1600" dirty="0" err="1"/>
              <a:t>активність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;</a:t>
            </a:r>
          </a:p>
          <a:p>
            <a:r>
              <a:rPr lang="ru-RU" sz="1600" dirty="0"/>
              <a:t>    </a:t>
            </a:r>
            <a:r>
              <a:rPr lang="ru-RU" sz="1600" dirty="0" err="1"/>
              <a:t>стійка</a:t>
            </a:r>
            <a:r>
              <a:rPr lang="ru-RU" sz="1600" dirty="0"/>
              <a:t> </a:t>
            </a:r>
            <a:r>
              <a:rPr lang="ru-RU" sz="1600" dirty="0" err="1"/>
              <a:t>ситуативна</a:t>
            </a:r>
            <a:r>
              <a:rPr lang="ru-RU" sz="1600" dirty="0"/>
              <a:t> </a:t>
            </a:r>
            <a:r>
              <a:rPr lang="ru-RU" sz="1600" dirty="0" err="1"/>
              <a:t>дезадаптованість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: </a:t>
            </a:r>
            <a:r>
              <a:rPr lang="ru-RU" sz="1600" dirty="0" err="1"/>
              <a:t>відсутність</a:t>
            </a:r>
            <a:r>
              <a:rPr lang="ru-RU" sz="1600" dirty="0"/>
              <a:t> у особи </a:t>
            </a:r>
            <a:r>
              <a:rPr lang="ru-RU" sz="1600" dirty="0" err="1"/>
              <a:t>механізмів</a:t>
            </a:r>
            <a:r>
              <a:rPr lang="ru-RU" sz="1600" dirty="0"/>
              <a:t> </a:t>
            </a:r>
            <a:r>
              <a:rPr lang="ru-RU" sz="1600" dirty="0" err="1"/>
              <a:t>адаптації</a:t>
            </a:r>
            <a:r>
              <a:rPr lang="ru-RU" sz="1600" dirty="0"/>
              <a:t>, </a:t>
            </a:r>
            <a:r>
              <a:rPr lang="ru-RU" sz="1600" dirty="0" err="1"/>
              <a:t>наявність</a:t>
            </a:r>
            <a:r>
              <a:rPr lang="ru-RU" sz="1600" dirty="0"/>
              <a:t> </a:t>
            </a:r>
            <a:r>
              <a:rPr lang="ru-RU" sz="1600" dirty="0" err="1"/>
              <a:t>бажання</a:t>
            </a:r>
            <a:r>
              <a:rPr lang="ru-RU" sz="1600" dirty="0"/>
              <a:t>, але </a:t>
            </a:r>
            <a:r>
              <a:rPr lang="ru-RU" sz="1600" dirty="0" err="1"/>
              <a:t>невміння</a:t>
            </a:r>
            <a:r>
              <a:rPr lang="ru-RU" sz="1600" dirty="0"/>
              <a:t> </a:t>
            </a:r>
            <a:r>
              <a:rPr lang="ru-RU" sz="1600" dirty="0" err="1"/>
              <a:t>адаптуватися</a:t>
            </a:r>
            <a:r>
              <a:rPr lang="ru-RU" sz="1600" dirty="0"/>
              <a:t>;</a:t>
            </a:r>
          </a:p>
          <a:p>
            <a:r>
              <a:rPr lang="ru-RU" sz="1600" dirty="0"/>
              <a:t>    </a:t>
            </a:r>
            <a:r>
              <a:rPr lang="ru-RU" sz="1600" dirty="0" err="1"/>
              <a:t>загальна</a:t>
            </a:r>
            <a:r>
              <a:rPr lang="ru-RU" sz="1600" dirty="0"/>
              <a:t> </a:t>
            </a:r>
            <a:r>
              <a:rPr lang="ru-RU" sz="1600" dirty="0" err="1"/>
              <a:t>стійка</a:t>
            </a:r>
            <a:r>
              <a:rPr lang="ru-RU" sz="1600" dirty="0"/>
              <a:t> </a:t>
            </a:r>
            <a:r>
              <a:rPr lang="ru-RU" sz="1600" dirty="0" err="1"/>
              <a:t>дезадаптированность</a:t>
            </a:r>
            <a:r>
              <a:rPr lang="ru-RU" sz="1600" dirty="0"/>
              <a:t>: стан </a:t>
            </a:r>
            <a:r>
              <a:rPr lang="ru-RU" sz="1600" dirty="0" err="1"/>
              <a:t>перманентної</a:t>
            </a:r>
            <a:r>
              <a:rPr lang="ru-RU" sz="1600" dirty="0"/>
              <a:t> </a:t>
            </a:r>
            <a:r>
              <a:rPr lang="ru-RU" sz="1600" dirty="0" err="1"/>
              <a:t>фрустрованості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активізує</a:t>
            </a:r>
            <a:r>
              <a:rPr lang="ru-RU" sz="1600" dirty="0"/>
              <a:t> </a:t>
            </a:r>
            <a:r>
              <a:rPr lang="ru-RU" sz="1600" dirty="0" err="1"/>
              <a:t>патологічні</a:t>
            </a:r>
            <a:r>
              <a:rPr lang="ru-RU" sz="1600" dirty="0"/>
              <a:t> </a:t>
            </a:r>
            <a:r>
              <a:rPr lang="ru-RU" sz="1600" dirty="0" err="1"/>
              <a:t>захисні</a:t>
            </a:r>
            <a:r>
              <a:rPr lang="ru-RU" sz="1600" dirty="0"/>
              <a:t> </a:t>
            </a:r>
            <a:r>
              <a:rPr lang="ru-RU" sz="1600" dirty="0" err="1"/>
              <a:t>механізми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090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5846"/>
            <a:ext cx="5742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</a:t>
            </a:r>
            <a:r>
              <a:rPr lang="ru-RU" dirty="0" err="1" smtClean="0"/>
              <a:t>оєднання</a:t>
            </a:r>
            <a:endParaRPr lang="ru-RU" dirty="0" smtClean="0"/>
          </a:p>
          <a:p>
            <a:r>
              <a:rPr lang="ru-RU" dirty="0" err="1" smtClean="0"/>
              <a:t>максимальної</a:t>
            </a:r>
            <a:r>
              <a:rPr lang="ru-RU" dirty="0" smtClean="0"/>
              <a:t>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забезпеченням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endParaRPr lang="ru-RU" dirty="0" smtClean="0"/>
          </a:p>
          <a:p>
            <a:r>
              <a:rPr lang="ru-RU" dirty="0" smtClean="0"/>
              <a:t>норм.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відхиляється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очікуваної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endParaRPr lang="ru-RU" dirty="0" smtClean="0"/>
          </a:p>
          <a:p>
            <a:r>
              <a:rPr lang="ru-RU" dirty="0" err="1" smtClean="0"/>
              <a:t>громадян</a:t>
            </a:r>
            <a:r>
              <a:rPr lang="ru-RU" dirty="0" smtClean="0"/>
              <a:t> ( </a:t>
            </a:r>
            <a:r>
              <a:rPr lang="ru-RU" dirty="0" err="1" smtClean="0"/>
              <a:t>тобто</a:t>
            </a:r>
            <a:r>
              <a:rPr lang="ru-RU" dirty="0" smtClean="0"/>
              <a:t> є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дезадаптованою</a:t>
            </a:r>
            <a:r>
              <a:rPr lang="ru-RU" dirty="0" smtClean="0"/>
              <a:t>),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загроза</a:t>
            </a:r>
            <a:endParaRPr lang="ru-RU" dirty="0" smtClean="0"/>
          </a:p>
          <a:p>
            <a:r>
              <a:rPr lang="ru-RU" dirty="0" err="1" smtClean="0"/>
              <a:t>стабільності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Феномен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дезадаптованої</a:t>
            </a:r>
            <a:endParaRPr lang="ru-RU" dirty="0" smtClean="0"/>
          </a:p>
          <a:p>
            <a:r>
              <a:rPr lang="ru-RU" dirty="0" err="1" smtClean="0"/>
              <a:t>поведінки</a:t>
            </a:r>
            <a:r>
              <a:rPr lang="ru-RU" dirty="0" smtClean="0"/>
              <a:t>–</a:t>
            </a:r>
            <a:r>
              <a:rPr lang="ru-RU" dirty="0" err="1" smtClean="0"/>
              <a:t>це</a:t>
            </a:r>
            <a:r>
              <a:rPr lang="ru-RU" dirty="0" smtClean="0"/>
              <a:t> складна та </a:t>
            </a:r>
            <a:r>
              <a:rPr lang="ru-RU" dirty="0" err="1" smtClean="0"/>
              <a:t>багатоаспектна</a:t>
            </a:r>
            <a:r>
              <a:rPr lang="ru-RU" dirty="0" smtClean="0"/>
              <a:t> проблема, яка є предметом</a:t>
            </a:r>
          </a:p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наук.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аспект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endParaRPr lang="ru-RU" dirty="0" smtClean="0"/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своєчасну</a:t>
            </a:r>
            <a:r>
              <a:rPr lang="ru-RU" dirty="0" smtClean="0"/>
              <a:t> </a:t>
            </a:r>
            <a:r>
              <a:rPr lang="ru-RU" dirty="0" err="1" smtClean="0"/>
              <a:t>корекцію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endParaRPr lang="ru-RU" dirty="0" smtClean="0"/>
          </a:p>
          <a:p>
            <a:r>
              <a:rPr lang="ru-RU" dirty="0" err="1" smtClean="0"/>
              <a:t>проявам</a:t>
            </a:r>
            <a:r>
              <a:rPr lang="ru-RU" dirty="0" smtClean="0"/>
              <a:t> у </a:t>
            </a:r>
            <a:r>
              <a:rPr lang="ru-RU" dirty="0" err="1" smtClean="0"/>
              <a:t>конкретної</a:t>
            </a:r>
            <a:r>
              <a:rPr lang="ru-RU" dirty="0" smtClean="0"/>
              <a:t> особи.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25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err="1"/>
              <a:t>Нормальним</a:t>
            </a:r>
            <a:r>
              <a:rPr lang="ru-RU" sz="1800" dirty="0"/>
              <a:t> </a:t>
            </a:r>
            <a:r>
              <a:rPr lang="ru-RU" sz="1800" dirty="0" err="1"/>
              <a:t>вважається</a:t>
            </a:r>
            <a:r>
              <a:rPr lang="ru-RU" sz="1800" dirty="0"/>
              <a:t> те,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відповідає</a:t>
            </a:r>
            <a:r>
              <a:rPr lang="ru-RU" sz="1800" dirty="0"/>
              <a:t> </a:t>
            </a:r>
            <a:r>
              <a:rPr lang="ru-RU" sz="1800" dirty="0" err="1"/>
              <a:t>нормі</a:t>
            </a:r>
            <a:r>
              <a:rPr lang="ru-RU" sz="1800" dirty="0"/>
              <a:t>, </a:t>
            </a:r>
            <a:r>
              <a:rPr lang="ru-RU" sz="1800" dirty="0" err="1"/>
              <a:t>аномальним</a:t>
            </a:r>
            <a:r>
              <a:rPr lang="ru-RU" sz="1800" dirty="0"/>
              <a:t> – те, </a:t>
            </a:r>
            <a:r>
              <a:rPr lang="ru-RU" sz="1800" dirty="0" err="1"/>
              <a:t>що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лежить</a:t>
            </a:r>
            <a:r>
              <a:rPr lang="ru-RU" sz="1800" dirty="0"/>
              <a:t> поза нею.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Загальним</a:t>
            </a:r>
            <a:r>
              <a:rPr lang="ru-RU" sz="2400" dirty="0"/>
              <a:t> </a:t>
            </a:r>
            <a:r>
              <a:rPr lang="ru-RU" sz="2400" dirty="0" err="1"/>
              <a:t>підходом</a:t>
            </a:r>
            <a:r>
              <a:rPr lang="ru-RU" sz="2400" dirty="0"/>
              <a:t> у будь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науці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вивчає</a:t>
            </a:r>
            <a:r>
              <a:rPr lang="ru-RU" sz="2400" dirty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</a:t>
            </a:r>
          </a:p>
          <a:p>
            <a:r>
              <a:rPr lang="ru-RU" sz="2400" dirty="0"/>
              <a:t>для </a:t>
            </a:r>
            <a:r>
              <a:rPr lang="ru-RU" sz="2400" dirty="0" err="1"/>
              <a:t>розподілу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 на «</a:t>
            </a:r>
            <a:r>
              <a:rPr lang="ru-RU" sz="2400" dirty="0" err="1"/>
              <a:t>нормальні</a:t>
            </a:r>
            <a:r>
              <a:rPr lang="ru-RU" sz="2400" dirty="0"/>
              <a:t>» </a:t>
            </a:r>
            <a:r>
              <a:rPr lang="ru-RU" sz="2400" dirty="0" err="1"/>
              <a:t>чи</a:t>
            </a:r>
            <a:r>
              <a:rPr lang="ru-RU" sz="2400" dirty="0"/>
              <a:t> «</a:t>
            </a:r>
            <a:r>
              <a:rPr lang="ru-RU" sz="2400" dirty="0" err="1"/>
              <a:t>аномальні</a:t>
            </a:r>
            <a:r>
              <a:rPr lang="ru-RU" sz="2400" dirty="0"/>
              <a:t>» (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не</a:t>
            </a:r>
          </a:p>
          <a:p>
            <a:r>
              <a:rPr lang="ru-RU" sz="2400" dirty="0" err="1"/>
              <a:t>відповідають</a:t>
            </a:r>
            <a:r>
              <a:rPr lang="ru-RU" sz="2400" dirty="0"/>
              <a:t> </a:t>
            </a:r>
            <a:r>
              <a:rPr lang="ru-RU" sz="2400" dirty="0" err="1"/>
              <a:t>нормі</a:t>
            </a:r>
            <a:r>
              <a:rPr lang="ru-RU" sz="2400" dirty="0"/>
              <a:t>) є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прийнятої</a:t>
            </a:r>
            <a:r>
              <a:rPr lang="ru-RU" sz="2400" dirty="0"/>
              <a:t> на </a:t>
            </a:r>
            <a:r>
              <a:rPr lang="ru-RU" sz="2400" dirty="0" err="1"/>
              <a:t>даний</a:t>
            </a:r>
            <a:r>
              <a:rPr lang="ru-RU" sz="2400" dirty="0"/>
              <a:t> час </a:t>
            </a:r>
            <a:r>
              <a:rPr lang="ru-RU" sz="2400" dirty="0" err="1"/>
              <a:t>норми-еталону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/>
              <a:t>нормальною</a:t>
            </a:r>
          </a:p>
          <a:p>
            <a:r>
              <a:rPr lang="ru-RU" sz="1800" dirty="0" err="1"/>
              <a:t>поведінкою</a:t>
            </a:r>
            <a:r>
              <a:rPr lang="ru-RU" sz="1800" dirty="0"/>
              <a:t> </a:t>
            </a:r>
            <a:r>
              <a:rPr lang="ru-RU" sz="1800" dirty="0" err="1"/>
              <a:t>зазвичай</a:t>
            </a:r>
            <a:r>
              <a:rPr lang="ru-RU" sz="1800" dirty="0"/>
              <a:t> </a:t>
            </a:r>
            <a:r>
              <a:rPr lang="ru-RU" sz="1800" dirty="0" err="1"/>
              <a:t>розуміють</a:t>
            </a:r>
            <a:r>
              <a:rPr lang="ru-RU" sz="1800" dirty="0"/>
              <a:t> нормативно - </a:t>
            </a:r>
            <a:r>
              <a:rPr lang="ru-RU" sz="1800" dirty="0" err="1"/>
              <a:t>схвалювану</a:t>
            </a:r>
            <a:r>
              <a:rPr lang="ru-RU" sz="1800" dirty="0"/>
              <a:t> </a:t>
            </a:r>
            <a:r>
              <a:rPr lang="ru-RU" sz="1800" dirty="0" err="1"/>
              <a:t>поведінку</a:t>
            </a:r>
            <a:r>
              <a:rPr lang="ru-RU" sz="1800" dirty="0"/>
              <a:t>, не</a:t>
            </a:r>
          </a:p>
          <a:p>
            <a:r>
              <a:rPr lang="ru-RU" sz="1800" dirty="0" err="1"/>
              <a:t>пов’язану</a:t>
            </a:r>
            <a:r>
              <a:rPr lang="ru-RU" sz="1800" dirty="0"/>
              <a:t> з </a:t>
            </a:r>
            <a:r>
              <a:rPr lang="ru-RU" sz="1800" dirty="0" err="1"/>
              <a:t>хворобливими</a:t>
            </a:r>
            <a:r>
              <a:rPr lang="ru-RU" sz="1800" dirty="0"/>
              <a:t> </a:t>
            </a:r>
            <a:r>
              <a:rPr lang="ru-RU" sz="1800" dirty="0" err="1"/>
              <a:t>розладами</a:t>
            </a:r>
            <a:r>
              <a:rPr lang="ru-RU" sz="1800" dirty="0"/>
              <a:t>, </a:t>
            </a:r>
            <a:r>
              <a:rPr lang="ru-RU" sz="1800" dirty="0" err="1"/>
              <a:t>характерну</a:t>
            </a:r>
            <a:r>
              <a:rPr lang="ru-RU" sz="1800" dirty="0"/>
              <a:t> для </a:t>
            </a:r>
            <a:r>
              <a:rPr lang="ru-RU" sz="1800" dirty="0" err="1"/>
              <a:t>більшості</a:t>
            </a:r>
            <a:r>
              <a:rPr lang="ru-RU" sz="1800" dirty="0"/>
              <a:t> людей</a:t>
            </a:r>
          </a:p>
          <a:p>
            <a:r>
              <a:rPr lang="ru-RU" sz="1800" dirty="0" err="1"/>
              <a:t>даного</a:t>
            </a:r>
            <a:r>
              <a:rPr lang="ru-RU" sz="1800" dirty="0"/>
              <a:t> </a:t>
            </a:r>
            <a:r>
              <a:rPr lang="ru-RU" sz="1800" dirty="0" err="1"/>
              <a:t>соціуму</a:t>
            </a:r>
            <a:r>
              <a:rPr lang="ru-RU" sz="1800" dirty="0"/>
              <a:t>. </a:t>
            </a:r>
            <a:r>
              <a:rPr lang="ru-RU" sz="1800" dirty="0" err="1"/>
              <a:t>Якщо</a:t>
            </a:r>
            <a:r>
              <a:rPr lang="ru-RU" sz="1800" dirty="0"/>
              <a:t> ж </a:t>
            </a:r>
            <a:r>
              <a:rPr lang="ru-RU" sz="1800" dirty="0" err="1"/>
              <a:t>дії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суспільство</a:t>
            </a:r>
            <a:r>
              <a:rPr lang="ru-RU" sz="1800" dirty="0"/>
              <a:t> не </a:t>
            </a:r>
            <a:r>
              <a:rPr lang="ru-RU" sz="1800" dirty="0" err="1"/>
              <a:t>схвалює</a:t>
            </a:r>
            <a:r>
              <a:rPr lang="ru-RU" sz="1800" dirty="0"/>
              <a:t>- </a:t>
            </a:r>
            <a:r>
              <a:rPr lang="ru-RU" sz="1800" dirty="0" err="1"/>
              <a:t>це</a:t>
            </a:r>
            <a:endParaRPr lang="ru-RU" sz="1800" dirty="0"/>
          </a:p>
          <a:p>
            <a:r>
              <a:rPr lang="ru-RU" sz="1800" dirty="0" err="1"/>
              <a:t>патологічна</a:t>
            </a:r>
            <a:r>
              <a:rPr lang="ru-RU" sz="1800" dirty="0"/>
              <a:t>, нестандартна </a:t>
            </a:r>
            <a:r>
              <a:rPr lang="ru-RU" sz="1800" dirty="0" err="1"/>
              <a:t>поведінка</a:t>
            </a:r>
            <a:r>
              <a:rPr lang="ru-RU" sz="1800" dirty="0"/>
              <a:t> яка </a:t>
            </a:r>
            <a:r>
              <a:rPr lang="ru-RU" sz="1800" dirty="0" err="1"/>
              <a:t>вважається</a:t>
            </a:r>
            <a:r>
              <a:rPr lang="ru-RU" sz="1800" dirty="0"/>
              <a:t> аномальною.</a:t>
            </a:r>
          </a:p>
        </p:txBody>
      </p:sp>
    </p:spTree>
    <p:extLst>
      <p:ext uri="{BB962C8B-B14F-4D97-AF65-F5344CB8AC3E}">
        <p14:creationId xmlns:p14="http://schemas.microsoft.com/office/powerpoint/2010/main" val="290364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Для </a:t>
            </a:r>
            <a:r>
              <a:rPr lang="ru-RU" sz="1800" dirty="0" err="1"/>
              <a:t>визначення</a:t>
            </a:r>
            <a:r>
              <a:rPr lang="ru-RU" sz="1800" dirty="0"/>
              <a:t> </a:t>
            </a:r>
            <a:r>
              <a:rPr lang="ru-RU" sz="1800" dirty="0" err="1"/>
              <a:t>норми</a:t>
            </a:r>
            <a:r>
              <a:rPr lang="ru-RU" sz="1800" dirty="0"/>
              <a:t> у </a:t>
            </a:r>
            <a:r>
              <a:rPr lang="ru-RU" sz="1800" dirty="0" err="1"/>
              <a:t>поведінці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в </a:t>
            </a:r>
            <a:r>
              <a:rPr lang="ru-RU" sz="1800" dirty="0" err="1"/>
              <a:t>різних</a:t>
            </a:r>
            <a:r>
              <a:rPr lang="ru-RU" sz="1800" dirty="0"/>
              <a:t> науках</a:t>
            </a:r>
            <a:br>
              <a:rPr lang="ru-RU" sz="1800" dirty="0"/>
            </a:br>
            <a:r>
              <a:rPr lang="ru-RU" sz="1800" dirty="0" err="1"/>
              <a:t>застосовують</a:t>
            </a:r>
            <a:r>
              <a:rPr lang="ru-RU" sz="1800" dirty="0"/>
              <a:t> </a:t>
            </a:r>
            <a:r>
              <a:rPr lang="ru-RU" sz="1800" dirty="0" err="1"/>
              <a:t>спеціальні</a:t>
            </a:r>
            <a:r>
              <a:rPr lang="ru-RU" sz="1800" dirty="0"/>
              <a:t> </a:t>
            </a:r>
            <a:r>
              <a:rPr lang="ru-RU" sz="1800" dirty="0" err="1"/>
              <a:t>критерії</a:t>
            </a:r>
            <a:r>
              <a:rPr lang="ru-RU" sz="1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err="1"/>
              <a:t>Психопатологічний</a:t>
            </a:r>
            <a:r>
              <a:rPr lang="ru-RU" sz="1600" dirty="0"/>
              <a:t> </a:t>
            </a:r>
            <a:r>
              <a:rPr lang="ru-RU" sz="1600" dirty="0" err="1"/>
              <a:t>критерій</a:t>
            </a:r>
            <a:r>
              <a:rPr lang="ru-RU" sz="1600" dirty="0"/>
              <a:t> </a:t>
            </a:r>
            <a:r>
              <a:rPr lang="ru-RU" sz="1600" dirty="0" err="1"/>
              <a:t>використовується</a:t>
            </a:r>
            <a:r>
              <a:rPr lang="ru-RU" sz="1600" dirty="0"/>
              <a:t> в </a:t>
            </a:r>
            <a:r>
              <a:rPr lang="ru-RU" sz="1600" dirty="0" err="1"/>
              <a:t>медицині</a:t>
            </a:r>
            <a:r>
              <a:rPr lang="ru-RU" sz="1600" dirty="0"/>
              <a:t>.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критерію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прояви </a:t>
            </a:r>
            <a:r>
              <a:rPr lang="ru-RU" sz="1600" dirty="0" err="1"/>
              <a:t>поведінки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поділити</a:t>
            </a:r>
            <a:r>
              <a:rPr lang="ru-RU" sz="1600" dirty="0"/>
              <a:t> на </a:t>
            </a:r>
            <a:r>
              <a:rPr lang="ru-RU" sz="1600" dirty="0" err="1"/>
              <a:t>дві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 -</a:t>
            </a:r>
          </a:p>
          <a:p>
            <a:r>
              <a:rPr lang="ru-RU" sz="1600" dirty="0"/>
              <a:t>«</a:t>
            </a:r>
            <a:r>
              <a:rPr lang="ru-RU" sz="1600" dirty="0" err="1"/>
              <a:t>нормальні</a:t>
            </a:r>
            <a:r>
              <a:rPr lang="ru-RU" sz="1600" dirty="0"/>
              <a:t>» й «</a:t>
            </a:r>
            <a:r>
              <a:rPr lang="ru-RU" sz="1600" dirty="0" err="1"/>
              <a:t>патологічні</a:t>
            </a:r>
            <a:r>
              <a:rPr lang="ru-RU" sz="1600" dirty="0"/>
              <a:t>» в </a:t>
            </a:r>
            <a:r>
              <a:rPr lang="ru-RU" sz="1600" dirty="0" err="1"/>
              <a:t>значенні</a:t>
            </a:r>
            <a:r>
              <a:rPr lang="ru-RU" sz="1600" dirty="0"/>
              <a:t> «</a:t>
            </a:r>
            <a:r>
              <a:rPr lang="ru-RU" sz="1600" dirty="0" err="1"/>
              <a:t>здоров’я</a:t>
            </a:r>
            <a:r>
              <a:rPr lang="ru-RU" sz="1600" dirty="0"/>
              <a:t>» -«хвороба». </a:t>
            </a:r>
            <a:r>
              <a:rPr lang="ru-RU" sz="1600" dirty="0" smtClean="0"/>
              <a:t>Треба </a:t>
            </a:r>
            <a:r>
              <a:rPr lang="ru-RU" sz="1600" dirty="0" err="1" smtClean="0"/>
              <a:t>окремо</a:t>
            </a:r>
            <a:r>
              <a:rPr lang="ru-RU" sz="1600" dirty="0" smtClean="0"/>
              <a:t> </a:t>
            </a:r>
            <a:r>
              <a:rPr lang="ru-RU" sz="1600" dirty="0" err="1"/>
              <a:t>зазначити</a:t>
            </a:r>
            <a:r>
              <a:rPr lang="ru-RU" sz="1600" dirty="0"/>
              <a:t> </a:t>
            </a:r>
            <a:r>
              <a:rPr lang="ru-RU" sz="1600" dirty="0" err="1"/>
              <a:t>принципову</a:t>
            </a:r>
            <a:r>
              <a:rPr lang="ru-RU" sz="1600" dirty="0"/>
              <a:t> </a:t>
            </a:r>
            <a:r>
              <a:rPr lang="ru-RU" sz="1600" dirty="0" err="1"/>
              <a:t>відмінність</a:t>
            </a:r>
            <a:r>
              <a:rPr lang="ru-RU" sz="1600" dirty="0"/>
              <a:t> у </a:t>
            </a:r>
            <a:r>
              <a:rPr lang="ru-RU" sz="1600" dirty="0" err="1"/>
              <a:t>підходах</a:t>
            </a:r>
            <a:r>
              <a:rPr lang="ru-RU" sz="1600" dirty="0"/>
              <a:t> до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в </a:t>
            </a:r>
            <a:r>
              <a:rPr lang="ru-RU" sz="1600" dirty="0" err="1"/>
              <a:t>медицині</a:t>
            </a:r>
            <a:r>
              <a:rPr lang="ru-RU" sz="1600" dirty="0"/>
              <a:t> і тих </a:t>
            </a:r>
            <a:r>
              <a:rPr lang="ru-RU" sz="1600" dirty="0" err="1"/>
              <a:t>галузях</a:t>
            </a:r>
            <a:r>
              <a:rPr lang="ru-RU" sz="1600" dirty="0"/>
              <a:t> науки,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вивчають</a:t>
            </a:r>
            <a:r>
              <a:rPr lang="ru-RU" sz="1600" dirty="0"/>
              <a:t> </a:t>
            </a:r>
            <a:r>
              <a:rPr lang="ru-RU" sz="1600" dirty="0" err="1"/>
              <a:t>поведінку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Психічні</a:t>
            </a:r>
            <a:r>
              <a:rPr lang="ru-RU" sz="1600" dirty="0"/>
              <a:t> </a:t>
            </a:r>
            <a:r>
              <a:rPr lang="ru-RU" sz="1600" dirty="0" err="1"/>
              <a:t>захворювання</a:t>
            </a:r>
            <a:r>
              <a:rPr lang="ru-RU" sz="1600" dirty="0"/>
              <a:t>, </a:t>
            </a:r>
            <a:r>
              <a:rPr lang="ru-RU" sz="1600" dirty="0" err="1"/>
              <a:t>патологічні</a:t>
            </a:r>
            <a:r>
              <a:rPr lang="ru-RU" sz="1600" dirty="0"/>
              <a:t> </a:t>
            </a:r>
            <a:r>
              <a:rPr lang="ru-RU" sz="1600" dirty="0" err="1"/>
              <a:t>стани</a:t>
            </a:r>
            <a:r>
              <a:rPr lang="ru-RU" sz="1600" dirty="0"/>
              <a:t>, </a:t>
            </a:r>
            <a:r>
              <a:rPr lang="ru-RU" sz="1600" dirty="0" err="1"/>
              <a:t>неврози</a:t>
            </a:r>
            <a:r>
              <a:rPr lang="ru-RU" sz="1600" dirty="0"/>
              <a:t>, </a:t>
            </a:r>
            <a:r>
              <a:rPr lang="ru-RU" sz="1600" dirty="0" err="1" smtClean="0"/>
              <a:t>психосоматичні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розлади</a:t>
            </a:r>
            <a:r>
              <a:rPr lang="ru-RU" sz="1600" dirty="0" smtClean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медичної</a:t>
            </a:r>
            <a:r>
              <a:rPr lang="ru-RU" sz="1600" dirty="0"/>
              <a:t> </a:t>
            </a:r>
            <a:r>
              <a:rPr lang="ru-RU" sz="1600" dirty="0" err="1"/>
              <a:t>норми</a:t>
            </a:r>
            <a:r>
              <a:rPr lang="ru-RU" sz="1600" dirty="0"/>
              <a:t> </a:t>
            </a:r>
            <a:r>
              <a:rPr lang="ru-RU" sz="1600" dirty="0" err="1"/>
              <a:t>розглядаються</a:t>
            </a:r>
            <a:r>
              <a:rPr lang="ru-RU" sz="1600" dirty="0"/>
              <a:t> на </a:t>
            </a:r>
            <a:r>
              <a:rPr lang="ru-RU" sz="1600" dirty="0" err="1" smtClean="0"/>
              <a:t>осі</a:t>
            </a:r>
            <a:r>
              <a:rPr lang="ru-RU" sz="1600" dirty="0" smtClean="0"/>
              <a:t> «</a:t>
            </a:r>
            <a:r>
              <a:rPr lang="ru-RU" sz="1600" dirty="0" err="1"/>
              <a:t>здоров’я</a:t>
            </a:r>
            <a:r>
              <a:rPr lang="ru-RU" sz="1600" dirty="0"/>
              <a:t> - </a:t>
            </a:r>
            <a:r>
              <a:rPr lang="ru-RU" sz="1600" dirty="0" err="1"/>
              <a:t>передхвороба</a:t>
            </a:r>
            <a:r>
              <a:rPr lang="ru-RU" sz="1600" dirty="0"/>
              <a:t> - хвороба».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400" dirty="0" err="1"/>
              <a:t>Соціально</a:t>
            </a:r>
            <a:r>
              <a:rPr lang="ru-RU" sz="1400" dirty="0"/>
              <a:t> </a:t>
            </a:r>
            <a:r>
              <a:rPr lang="ru-RU" sz="1400" dirty="0" err="1"/>
              <a:t>дезадаптована</a:t>
            </a:r>
            <a:r>
              <a:rPr lang="ru-RU" sz="1400" dirty="0"/>
              <a:t> </a:t>
            </a:r>
            <a:r>
              <a:rPr lang="ru-RU" sz="1400" dirty="0" err="1"/>
              <a:t>поведінка</a:t>
            </a:r>
            <a:r>
              <a:rPr lang="ru-RU" sz="1400" dirty="0"/>
              <a:t> </a:t>
            </a:r>
            <a:r>
              <a:rPr lang="ru-RU" sz="1400" dirty="0" err="1"/>
              <a:t>відображає</a:t>
            </a:r>
            <a:r>
              <a:rPr lang="ru-RU" sz="1400" dirty="0"/>
              <a:t> </a:t>
            </a:r>
            <a:r>
              <a:rPr lang="ru-RU" sz="1400" dirty="0" err="1"/>
              <a:t>передусім</a:t>
            </a:r>
            <a:r>
              <a:rPr lang="ru-RU" sz="1400" dirty="0"/>
              <a:t> </a:t>
            </a:r>
            <a:r>
              <a:rPr lang="ru-RU" sz="1400" dirty="0" err="1"/>
              <a:t>соціально</a:t>
            </a:r>
            <a:r>
              <a:rPr lang="ru-RU" sz="1400" dirty="0"/>
              <a:t> –</a:t>
            </a:r>
          </a:p>
          <a:p>
            <a:r>
              <a:rPr lang="ru-RU" sz="1400" dirty="0" err="1"/>
              <a:t>психологічний</a:t>
            </a:r>
            <a:r>
              <a:rPr lang="ru-RU" sz="1400" dirty="0"/>
              <a:t> статус </a:t>
            </a:r>
            <a:r>
              <a:rPr lang="ru-RU" sz="1400" dirty="0" err="1"/>
              <a:t>особистості</a:t>
            </a:r>
            <a:r>
              <a:rPr lang="ru-RU" sz="1400" dirty="0"/>
              <a:t>, </a:t>
            </a:r>
            <a:r>
              <a:rPr lang="ru-RU" sz="1400" dirty="0" err="1"/>
              <a:t>отже</a:t>
            </a:r>
            <a:r>
              <a:rPr lang="ru-RU" sz="1400" dirty="0"/>
              <a:t>,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слід</a:t>
            </a:r>
            <a:r>
              <a:rPr lang="ru-RU" sz="1400" dirty="0"/>
              <a:t> </a:t>
            </a:r>
            <a:r>
              <a:rPr lang="ru-RU" sz="1400" dirty="0" err="1"/>
              <a:t>розглядати</a:t>
            </a:r>
            <a:r>
              <a:rPr lang="ru-RU" sz="1400" dirty="0"/>
              <a:t> на </a:t>
            </a:r>
            <a:r>
              <a:rPr lang="ru-RU" sz="1400" dirty="0" err="1"/>
              <a:t>осі</a:t>
            </a:r>
            <a:endParaRPr lang="ru-RU" sz="1400" dirty="0"/>
          </a:p>
          <a:p>
            <a:r>
              <a:rPr lang="ru-RU" sz="1400" dirty="0"/>
              <a:t>«</a:t>
            </a:r>
            <a:r>
              <a:rPr lang="ru-RU" sz="1400" dirty="0" err="1"/>
              <a:t>соціалізація</a:t>
            </a:r>
            <a:r>
              <a:rPr lang="ru-RU" sz="1400" dirty="0"/>
              <a:t> – </a:t>
            </a:r>
            <a:r>
              <a:rPr lang="ru-RU" sz="1400" dirty="0" err="1"/>
              <a:t>дезадаптації</a:t>
            </a:r>
            <a:r>
              <a:rPr lang="ru-RU" sz="1400" dirty="0"/>
              <a:t> – </a:t>
            </a:r>
            <a:r>
              <a:rPr lang="ru-RU" sz="1400" dirty="0" err="1"/>
              <a:t>ізоляція</a:t>
            </a:r>
            <a:r>
              <a:rPr lang="ru-RU" sz="1400" dirty="0"/>
              <a:t>».</a:t>
            </a:r>
          </a:p>
          <a:p>
            <a:r>
              <a:rPr lang="ru-RU" sz="1400" dirty="0" err="1"/>
              <a:t>Соціально</a:t>
            </a:r>
            <a:r>
              <a:rPr lang="ru-RU" sz="1400" dirty="0"/>
              <a:t> – </a:t>
            </a:r>
            <a:r>
              <a:rPr lang="ru-RU" sz="1400" dirty="0" err="1"/>
              <a:t>нормативний</a:t>
            </a:r>
            <a:r>
              <a:rPr lang="ru-RU" sz="1400" dirty="0"/>
              <a:t> </a:t>
            </a:r>
            <a:r>
              <a:rPr lang="ru-RU" sz="1400" dirty="0" err="1"/>
              <a:t>критерій</a:t>
            </a:r>
            <a:r>
              <a:rPr lang="ru-RU" sz="1400" dirty="0"/>
              <a:t> </a:t>
            </a:r>
            <a:r>
              <a:rPr lang="ru-RU" sz="1400" dirty="0" err="1" smtClean="0"/>
              <a:t>пов’язаний</a:t>
            </a:r>
            <a:r>
              <a:rPr lang="ru-RU" sz="1400" dirty="0" smtClean="0"/>
              <a:t> з </a:t>
            </a:r>
            <a:r>
              <a:rPr lang="ru-RU" sz="1400" dirty="0" err="1"/>
              <a:t>суспільним</a:t>
            </a:r>
            <a:r>
              <a:rPr lang="ru-RU" sz="1400" dirty="0"/>
              <a:t> </a:t>
            </a:r>
            <a:r>
              <a:rPr lang="ru-RU" sz="1400" dirty="0" err="1"/>
              <a:t>життям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 За </a:t>
            </a:r>
            <a:r>
              <a:rPr lang="ru-RU" sz="1400" dirty="0" err="1"/>
              <a:t>соціально</a:t>
            </a:r>
            <a:r>
              <a:rPr lang="ru-RU" sz="1400" dirty="0"/>
              <a:t> – </a:t>
            </a:r>
            <a:r>
              <a:rPr lang="ru-RU" sz="1400" dirty="0" err="1" smtClean="0"/>
              <a:t>нормативним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критерієм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поведінка</a:t>
            </a:r>
            <a:r>
              <a:rPr lang="ru-RU" sz="1400" dirty="0" smtClean="0"/>
              <a:t> </a:t>
            </a:r>
            <a:r>
              <a:rPr lang="ru-RU" sz="1400" dirty="0" err="1"/>
              <a:t>сприймається</a:t>
            </a:r>
            <a:r>
              <a:rPr lang="ru-RU" sz="1400" dirty="0"/>
              <a:t> як нормальна і </a:t>
            </a:r>
            <a:r>
              <a:rPr lang="ru-RU" sz="1400" dirty="0" err="1"/>
              <a:t>схвалюється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вона </a:t>
            </a:r>
            <a:r>
              <a:rPr lang="ru-RU" sz="1400" dirty="0" err="1"/>
              <a:t>відповідає</a:t>
            </a:r>
            <a:endParaRPr lang="ru-RU" sz="1400" dirty="0"/>
          </a:p>
          <a:p>
            <a:r>
              <a:rPr lang="ru-RU" sz="1400" dirty="0" err="1"/>
              <a:t>вимогам</a:t>
            </a:r>
            <a:r>
              <a:rPr lang="ru-RU" sz="1400" dirty="0"/>
              <a:t> </a:t>
            </a:r>
            <a:r>
              <a:rPr lang="ru-RU" sz="1400" dirty="0" err="1"/>
              <a:t>суспільства</a:t>
            </a:r>
            <a:r>
              <a:rPr lang="ru-RU" sz="1400" dirty="0"/>
              <a:t> на </a:t>
            </a:r>
            <a:r>
              <a:rPr lang="ru-RU" sz="1400" dirty="0" err="1"/>
              <a:t>даний</a:t>
            </a:r>
            <a:r>
              <a:rPr lang="ru-RU" sz="1400" dirty="0"/>
              <a:t> час. </a:t>
            </a:r>
            <a:r>
              <a:rPr lang="ru-RU" sz="1400" dirty="0" err="1"/>
              <a:t>Соціально</a:t>
            </a:r>
            <a:r>
              <a:rPr lang="ru-RU" sz="1400" dirty="0"/>
              <a:t> – </a:t>
            </a:r>
            <a:r>
              <a:rPr lang="ru-RU" sz="1400" dirty="0" err="1"/>
              <a:t>нормативний</a:t>
            </a:r>
            <a:r>
              <a:rPr lang="ru-RU" sz="1400" dirty="0"/>
              <a:t> </a:t>
            </a:r>
            <a:r>
              <a:rPr lang="ru-RU" sz="1400" dirty="0" err="1"/>
              <a:t>критерій</a:t>
            </a:r>
            <a:endParaRPr lang="ru-RU" sz="1400" dirty="0"/>
          </a:p>
          <a:p>
            <a:r>
              <a:rPr lang="ru-RU" sz="1400" dirty="0" err="1"/>
              <a:t>застосовується</a:t>
            </a:r>
            <a:r>
              <a:rPr lang="ru-RU" sz="1400" dirty="0"/>
              <a:t> у сферах, </a:t>
            </a:r>
            <a:r>
              <a:rPr lang="ru-RU" sz="1400" dirty="0" err="1"/>
              <a:t>пов’язаних</a:t>
            </a:r>
            <a:r>
              <a:rPr lang="ru-RU" sz="1400" dirty="0"/>
              <a:t> з </a:t>
            </a:r>
            <a:r>
              <a:rPr lang="ru-RU" sz="1400" dirty="0" err="1"/>
              <a:t>суспільним</a:t>
            </a:r>
            <a:r>
              <a:rPr lang="ru-RU" sz="1400" dirty="0"/>
              <a:t> </a:t>
            </a:r>
            <a:r>
              <a:rPr lang="ru-RU" sz="1400" dirty="0" err="1"/>
              <a:t>життям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 </a:t>
            </a:r>
            <a:r>
              <a:rPr lang="ru-RU" sz="1400" dirty="0" smtClean="0"/>
              <a:t>За </a:t>
            </a:r>
            <a:r>
              <a:rPr lang="ru-RU" sz="1400" dirty="0" err="1" smtClean="0"/>
              <a:t>соціально</a:t>
            </a:r>
            <a:r>
              <a:rPr lang="ru-RU" sz="1400" dirty="0" smtClean="0"/>
              <a:t> </a:t>
            </a:r>
            <a:r>
              <a:rPr lang="ru-RU" sz="1400" dirty="0"/>
              <a:t>– </a:t>
            </a:r>
            <a:r>
              <a:rPr lang="ru-RU" sz="1400" dirty="0" err="1"/>
              <a:t>нормативним</a:t>
            </a:r>
            <a:r>
              <a:rPr lang="ru-RU" sz="1400" dirty="0"/>
              <a:t> </a:t>
            </a:r>
            <a:r>
              <a:rPr lang="ru-RU" sz="1400" dirty="0" err="1"/>
              <a:t>критерієм</a:t>
            </a:r>
            <a:r>
              <a:rPr lang="ru-RU" sz="1400" dirty="0"/>
              <a:t> </a:t>
            </a:r>
            <a:r>
              <a:rPr lang="ru-RU" sz="1400" dirty="0" err="1"/>
              <a:t>поведінка</a:t>
            </a:r>
            <a:r>
              <a:rPr lang="ru-RU" sz="1400" dirty="0"/>
              <a:t> </a:t>
            </a:r>
            <a:r>
              <a:rPr lang="ru-RU" sz="1400" dirty="0" err="1"/>
              <a:t>сприймається</a:t>
            </a:r>
            <a:r>
              <a:rPr lang="ru-RU" sz="1400" dirty="0"/>
              <a:t> як нормальна</a:t>
            </a:r>
          </a:p>
          <a:p>
            <a:r>
              <a:rPr lang="ru-RU" sz="1400" dirty="0"/>
              <a:t>і </a:t>
            </a:r>
            <a:r>
              <a:rPr lang="ru-RU" sz="1400" dirty="0" err="1"/>
              <a:t>схвалюється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вона </a:t>
            </a:r>
            <a:r>
              <a:rPr lang="ru-RU" sz="1400" dirty="0" err="1"/>
              <a:t>відповідає</a:t>
            </a:r>
            <a:r>
              <a:rPr lang="ru-RU" sz="1400" dirty="0"/>
              <a:t> </a:t>
            </a:r>
            <a:r>
              <a:rPr lang="ru-RU" sz="1400" dirty="0" err="1"/>
              <a:t>вимогам</a:t>
            </a:r>
            <a:r>
              <a:rPr lang="ru-RU" sz="1400" dirty="0"/>
              <a:t> </a:t>
            </a:r>
            <a:r>
              <a:rPr lang="ru-RU" sz="1400" dirty="0" err="1"/>
              <a:t>суспільства</a:t>
            </a:r>
            <a:r>
              <a:rPr lang="ru-RU" sz="1400" dirty="0"/>
              <a:t> на </a:t>
            </a:r>
            <a:r>
              <a:rPr lang="ru-RU" sz="1400" dirty="0" err="1"/>
              <a:t>даний</a:t>
            </a:r>
            <a:r>
              <a:rPr lang="ru-RU" sz="1400" dirty="0"/>
              <a:t> час</a:t>
            </a:r>
          </a:p>
        </p:txBody>
      </p:sp>
    </p:spTree>
    <p:extLst>
      <p:ext uri="{BB962C8B-B14F-4D97-AF65-F5344CB8AC3E}">
        <p14:creationId xmlns:p14="http://schemas.microsoft.com/office/powerpoint/2010/main" val="28556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291264" cy="807950"/>
          </a:xfrm>
        </p:spPr>
        <p:txBody>
          <a:bodyPr/>
          <a:lstStyle/>
          <a:p>
            <a:r>
              <a:rPr lang="uk-UA" dirty="0" err="1" smtClean="0"/>
              <a:t>Дезадаптація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Нормальна, </a:t>
            </a:r>
            <a:r>
              <a:rPr lang="ru-RU" sz="1400" dirty="0" err="1"/>
              <a:t>успішна</a:t>
            </a:r>
            <a:r>
              <a:rPr lang="ru-RU" sz="1400" dirty="0"/>
              <a:t> </a:t>
            </a:r>
            <a:r>
              <a:rPr lang="ru-RU" sz="1400" dirty="0" err="1"/>
              <a:t>адаптація</a:t>
            </a:r>
            <a:r>
              <a:rPr lang="ru-RU" sz="1400" dirty="0"/>
              <a:t> </a:t>
            </a:r>
            <a:r>
              <a:rPr lang="ru-RU" sz="1400" dirty="0" err="1"/>
              <a:t>характеризується</a:t>
            </a:r>
            <a:r>
              <a:rPr lang="ru-RU" sz="1400" dirty="0"/>
              <a:t> оптимальною</a:t>
            </a:r>
          </a:p>
          <a:p>
            <a:r>
              <a:rPr lang="ru-RU" sz="1400" dirty="0" err="1"/>
              <a:t>рівновагою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цінностями</a:t>
            </a:r>
            <a:r>
              <a:rPr lang="ru-RU" sz="1400" dirty="0"/>
              <a:t>, </a:t>
            </a:r>
            <a:r>
              <a:rPr lang="ru-RU" sz="1400" dirty="0" err="1"/>
              <a:t>особливостями</a:t>
            </a:r>
            <a:r>
              <a:rPr lang="ru-RU" sz="1400" dirty="0"/>
              <a:t> </a:t>
            </a:r>
            <a:r>
              <a:rPr lang="ru-RU" sz="1400" dirty="0" err="1"/>
              <a:t>індивіда</a:t>
            </a:r>
            <a:r>
              <a:rPr lang="ru-RU" sz="1400" dirty="0"/>
              <a:t> й </a:t>
            </a:r>
            <a:r>
              <a:rPr lang="ru-RU" sz="1400" dirty="0" err="1" smtClean="0"/>
              <a:t>правилами,вимогами</a:t>
            </a:r>
            <a:r>
              <a:rPr lang="ru-RU" sz="1400" dirty="0" smtClean="0"/>
              <a:t> </a:t>
            </a:r>
            <a:r>
              <a:rPr lang="ru-RU" sz="1400" dirty="0" err="1"/>
              <a:t>оточуючого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соціального</a:t>
            </a:r>
            <a:r>
              <a:rPr lang="ru-RU" sz="1400" dirty="0"/>
              <a:t> </a:t>
            </a:r>
            <a:r>
              <a:rPr lang="ru-RU" sz="1400" dirty="0" err="1"/>
              <a:t>середовища</a:t>
            </a:r>
            <a:r>
              <a:rPr lang="ru-RU" sz="1400" dirty="0"/>
              <a:t>. </a:t>
            </a:r>
            <a:r>
              <a:rPr lang="ru-RU" sz="1400" dirty="0" err="1"/>
              <a:t>Соціалізація</a:t>
            </a:r>
            <a:r>
              <a:rPr lang="ru-RU" sz="1400" dirty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</a:t>
            </a:r>
            <a:r>
              <a:rPr lang="ru-RU" sz="1400" dirty="0" smtClean="0"/>
              <a:t> </a:t>
            </a:r>
            <a:r>
              <a:rPr lang="ru-RU" sz="1400" dirty="0" err="1"/>
              <a:t>входження</a:t>
            </a:r>
            <a:r>
              <a:rPr lang="ru-RU" sz="1400" dirty="0"/>
              <a:t> в </a:t>
            </a:r>
            <a:r>
              <a:rPr lang="ru-RU" sz="1400" dirty="0" err="1"/>
              <a:t>соціальне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, </a:t>
            </a:r>
            <a:r>
              <a:rPr lang="ru-RU" sz="1400" dirty="0" err="1"/>
              <a:t>охоплює</a:t>
            </a:r>
            <a:r>
              <a:rPr lang="ru-RU" sz="1400" dirty="0"/>
              <a:t> </a:t>
            </a:r>
            <a:r>
              <a:rPr lang="ru-RU" sz="1400" dirty="0" err="1"/>
              <a:t>засвоєння</a:t>
            </a:r>
            <a:r>
              <a:rPr lang="ru-RU" sz="1400" dirty="0"/>
              <a:t> </a:t>
            </a:r>
            <a:r>
              <a:rPr lang="ru-RU" sz="1400" dirty="0" err="1"/>
              <a:t>мови</a:t>
            </a:r>
            <a:r>
              <a:rPr lang="ru-RU" sz="1400" dirty="0"/>
              <a:t>, </a:t>
            </a:r>
            <a:r>
              <a:rPr lang="ru-RU" sz="1400" dirty="0" smtClean="0"/>
              <a:t>норм </a:t>
            </a:r>
            <a:r>
              <a:rPr lang="ru-RU" sz="1400" dirty="0" err="1" smtClean="0"/>
              <a:t>поведінки</a:t>
            </a:r>
            <a:r>
              <a:rPr lang="ru-RU" sz="1400" dirty="0"/>
              <a:t>, </a:t>
            </a:r>
            <a:r>
              <a:rPr lang="ru-RU" sz="1400" dirty="0" err="1"/>
              <a:t>моральних</a:t>
            </a:r>
            <a:r>
              <a:rPr lang="ru-RU" sz="1400" dirty="0"/>
              <a:t> </a:t>
            </a:r>
            <a:r>
              <a:rPr lang="ru-RU" sz="1400" dirty="0" err="1"/>
              <a:t>цінностей</a:t>
            </a:r>
            <a:r>
              <a:rPr lang="ru-RU" sz="1400" dirty="0"/>
              <a:t>,-</a:t>
            </a:r>
            <a:r>
              <a:rPr lang="ru-RU" sz="1400" dirty="0" err="1"/>
              <a:t>загалом</a:t>
            </a:r>
            <a:r>
              <a:rPr lang="ru-RU" sz="1400" dirty="0"/>
              <a:t> </a:t>
            </a:r>
            <a:r>
              <a:rPr lang="ru-RU" sz="1400" dirty="0" err="1"/>
              <a:t>усього</a:t>
            </a:r>
            <a:r>
              <a:rPr lang="ru-RU" sz="1400" dirty="0"/>
              <a:t> того,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smtClean="0"/>
              <a:t>становить культуру </a:t>
            </a:r>
            <a:r>
              <a:rPr lang="ru-RU" sz="1400" dirty="0" err="1"/>
              <a:t>суспільства</a:t>
            </a:r>
            <a:r>
              <a:rPr lang="ru-RU" sz="1400" dirty="0"/>
              <a:t>.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йде</a:t>
            </a:r>
            <a:r>
              <a:rPr lang="ru-RU" sz="1400" dirty="0"/>
              <a:t> </a:t>
            </a:r>
            <a:r>
              <a:rPr lang="ru-RU" sz="1400" dirty="0" err="1"/>
              <a:t>паралельно</a:t>
            </a:r>
            <a:r>
              <a:rPr lang="ru-RU" sz="1400" dirty="0"/>
              <a:t> з онтогенезом,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доросла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є </a:t>
            </a:r>
            <a:r>
              <a:rPr lang="ru-RU" sz="1400" dirty="0" err="1"/>
              <a:t>соціалізованою</a:t>
            </a:r>
            <a:r>
              <a:rPr lang="ru-RU" sz="1400" dirty="0"/>
              <a:t>. Повторна </a:t>
            </a:r>
            <a:r>
              <a:rPr lang="ru-RU" sz="1400" dirty="0" err="1"/>
              <a:t>соціалізація</a:t>
            </a:r>
            <a:r>
              <a:rPr lang="ru-RU" sz="1400" dirty="0"/>
              <a:t> </a:t>
            </a:r>
            <a:r>
              <a:rPr lang="ru-RU" sz="1400" dirty="0" err="1" smtClean="0"/>
              <a:t>дорослої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/>
              <a:t>відбувається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в тому </a:t>
            </a:r>
            <a:r>
              <a:rPr lang="ru-RU" sz="1400" dirty="0" err="1"/>
              <a:t>випадку</a:t>
            </a:r>
            <a:r>
              <a:rPr lang="ru-RU" sz="1400" dirty="0"/>
              <a:t>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потрапляє</a:t>
            </a:r>
            <a:r>
              <a:rPr lang="ru-RU" sz="1400" dirty="0"/>
              <a:t> в </a:t>
            </a:r>
            <a:r>
              <a:rPr lang="ru-RU" sz="1400" dirty="0" err="1"/>
              <a:t>нове</a:t>
            </a:r>
            <a:endParaRPr lang="ru-RU" sz="1400" dirty="0"/>
          </a:p>
          <a:p>
            <a:r>
              <a:rPr lang="ru-RU" sz="1400" dirty="0" err="1"/>
              <a:t>соціальне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 (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міграція</a:t>
            </a:r>
            <a:r>
              <a:rPr lang="ru-RU" sz="1400" dirty="0"/>
              <a:t> в </a:t>
            </a:r>
            <a:r>
              <a:rPr lang="ru-RU" sz="1400" dirty="0" err="1"/>
              <a:t>країну</a:t>
            </a:r>
            <a:r>
              <a:rPr lang="ru-RU" sz="1400" dirty="0"/>
              <a:t>, де </a:t>
            </a:r>
            <a:r>
              <a:rPr lang="ru-RU" sz="1400" dirty="0" err="1"/>
              <a:t>мова</a:t>
            </a:r>
            <a:r>
              <a:rPr lang="ru-RU" sz="1400" dirty="0"/>
              <a:t> й </a:t>
            </a:r>
            <a:r>
              <a:rPr lang="ru-RU" sz="1400" dirty="0" smtClean="0"/>
              <a:t>культура </a:t>
            </a:r>
            <a:r>
              <a:rPr lang="ru-RU" sz="1400" dirty="0" err="1" smtClean="0"/>
              <a:t>зовсім</a:t>
            </a:r>
            <a:r>
              <a:rPr lang="ru-RU" sz="1400" dirty="0" smtClean="0"/>
              <a:t> </a:t>
            </a:r>
            <a:r>
              <a:rPr lang="ru-RU" sz="1400" dirty="0" err="1"/>
              <a:t>інші</a:t>
            </a:r>
            <a:r>
              <a:rPr lang="ru-RU" sz="1400" dirty="0"/>
              <a:t>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dirty="0" err="1"/>
              <a:t>Процес</a:t>
            </a:r>
            <a:r>
              <a:rPr lang="ru-RU" sz="1800" dirty="0"/>
              <a:t> </a:t>
            </a:r>
            <a:r>
              <a:rPr lang="ru-RU" sz="1800" dirty="0" err="1"/>
              <a:t>входження</a:t>
            </a:r>
            <a:r>
              <a:rPr lang="ru-RU" sz="1800" dirty="0"/>
              <a:t> </a:t>
            </a:r>
            <a:r>
              <a:rPr lang="ru-RU" sz="1800" dirty="0" err="1"/>
              <a:t>дитини</a:t>
            </a:r>
            <a:r>
              <a:rPr lang="ru-RU" sz="1800" dirty="0"/>
              <a:t> в </a:t>
            </a:r>
            <a:r>
              <a:rPr lang="ru-RU" sz="1800" dirty="0" err="1"/>
              <a:t>соціальне</a:t>
            </a:r>
            <a:r>
              <a:rPr lang="ru-RU" sz="1800" dirty="0"/>
              <a:t> </a:t>
            </a:r>
            <a:r>
              <a:rPr lang="ru-RU" sz="1800" dirty="0" err="1"/>
              <a:t>середовище</a:t>
            </a:r>
            <a:r>
              <a:rPr lang="ru-RU" sz="1800" dirty="0"/>
              <a:t>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керівництвом</a:t>
            </a:r>
            <a:endParaRPr lang="ru-RU" sz="1800" dirty="0"/>
          </a:p>
          <a:p>
            <a:r>
              <a:rPr lang="ru-RU" sz="1800" dirty="0" err="1"/>
              <a:t>дорослої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</a:t>
            </a:r>
            <a:r>
              <a:rPr lang="ru-RU" sz="1800" dirty="0" err="1"/>
              <a:t>називається</a:t>
            </a:r>
            <a:r>
              <a:rPr lang="ru-RU" sz="1800" dirty="0"/>
              <a:t> </a:t>
            </a:r>
            <a:r>
              <a:rPr lang="ru-RU" sz="1800" dirty="0" err="1"/>
              <a:t>вихованням</a:t>
            </a:r>
            <a:r>
              <a:rPr lang="ru-RU" sz="1800" dirty="0"/>
              <a:t>. Таким чином, </a:t>
            </a:r>
            <a:r>
              <a:rPr lang="ru-RU" sz="1800" dirty="0" err="1"/>
              <a:t>дезадаптація</a:t>
            </a:r>
            <a:r>
              <a:rPr lang="ru-RU" sz="1800" dirty="0"/>
              <a:t> - </a:t>
            </a:r>
            <a:r>
              <a:rPr lang="ru-RU" sz="1800" dirty="0" err="1"/>
              <a:t>це</a:t>
            </a:r>
            <a:endParaRPr lang="ru-RU" sz="1800" dirty="0"/>
          </a:p>
          <a:p>
            <a:r>
              <a:rPr lang="ru-RU" sz="1800" dirty="0" err="1"/>
              <a:t>небажання</a:t>
            </a:r>
            <a:r>
              <a:rPr lang="ru-RU" sz="1800" dirty="0"/>
              <a:t> </a:t>
            </a:r>
            <a:r>
              <a:rPr lang="ru-RU" sz="1800" dirty="0" err="1"/>
              <a:t>визнавати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невміння</a:t>
            </a:r>
            <a:r>
              <a:rPr lang="ru-RU" sz="1800" dirty="0"/>
              <a:t> </a:t>
            </a:r>
            <a:r>
              <a:rPr lang="ru-RU" sz="1800" dirty="0" err="1"/>
              <a:t>виконувати</a:t>
            </a:r>
            <a:r>
              <a:rPr lang="ru-RU" sz="1800" dirty="0"/>
              <a:t> </a:t>
            </a:r>
            <a:r>
              <a:rPr lang="ru-RU" sz="1800" dirty="0" err="1"/>
              <a:t>вимоги</a:t>
            </a:r>
            <a:r>
              <a:rPr lang="ru-RU" sz="1800" dirty="0"/>
              <a:t> </a:t>
            </a:r>
            <a:r>
              <a:rPr lang="ru-RU" sz="1800" dirty="0" err="1"/>
              <a:t>соціального</a:t>
            </a:r>
            <a:endParaRPr lang="ru-RU" sz="1800" dirty="0"/>
          </a:p>
          <a:p>
            <a:r>
              <a:rPr lang="ru-RU" sz="1800" dirty="0" err="1"/>
              <a:t>середовища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реалізувати</a:t>
            </a:r>
            <a:r>
              <a:rPr lang="ru-RU" sz="1800" dirty="0"/>
              <a:t> свою </a:t>
            </a:r>
            <a:r>
              <a:rPr lang="ru-RU" sz="1800" dirty="0" err="1"/>
              <a:t>індивідуальність</a:t>
            </a:r>
            <a:r>
              <a:rPr lang="ru-RU" sz="1800" dirty="0"/>
              <a:t> у </a:t>
            </a:r>
            <a:r>
              <a:rPr lang="ru-RU" sz="1800" dirty="0" err="1"/>
              <a:t>конкретних</a:t>
            </a:r>
            <a:endParaRPr lang="ru-RU" sz="1800" dirty="0"/>
          </a:p>
          <a:p>
            <a:r>
              <a:rPr lang="ru-RU" sz="1800" dirty="0" err="1"/>
              <a:t>соціальних</a:t>
            </a:r>
            <a:r>
              <a:rPr lang="ru-RU" sz="1800" dirty="0"/>
              <a:t> </a:t>
            </a:r>
            <a:r>
              <a:rPr lang="ru-RU" sz="1800" dirty="0" err="1"/>
              <a:t>умовах</a:t>
            </a:r>
            <a:r>
              <a:rPr lang="ru-RU" sz="1800" dirty="0"/>
              <a:t>. Проблема </a:t>
            </a:r>
            <a:r>
              <a:rPr lang="ru-RU" sz="1800" dirty="0" err="1"/>
              <a:t>порушень</a:t>
            </a:r>
            <a:r>
              <a:rPr lang="ru-RU" sz="1800" dirty="0"/>
              <a:t> </a:t>
            </a:r>
            <a:r>
              <a:rPr lang="ru-RU" sz="1800" dirty="0" err="1"/>
              <a:t>соціальної</a:t>
            </a:r>
            <a:r>
              <a:rPr lang="ru-RU" sz="1800" dirty="0"/>
              <a:t> </a:t>
            </a:r>
            <a:r>
              <a:rPr lang="ru-RU" sz="1800" dirty="0" err="1"/>
              <a:t>адаптації</a:t>
            </a:r>
            <a:r>
              <a:rPr lang="ru-RU" sz="1800" dirty="0"/>
              <a:t> у </a:t>
            </a:r>
            <a:r>
              <a:rPr lang="ru-RU" sz="1800" dirty="0" err="1"/>
              <a:t>дітей</a:t>
            </a:r>
            <a:r>
              <a:rPr lang="ru-RU" sz="1800" dirty="0"/>
              <a:t> та</a:t>
            </a:r>
          </a:p>
          <a:p>
            <a:r>
              <a:rPr lang="ru-RU" sz="1800" dirty="0" err="1"/>
              <a:t>підлітків</a:t>
            </a:r>
            <a:r>
              <a:rPr lang="ru-RU" sz="1800" dirty="0"/>
              <a:t> </a:t>
            </a:r>
            <a:r>
              <a:rPr lang="ru-RU" sz="1800" dirty="0" err="1"/>
              <a:t>тісно</a:t>
            </a:r>
            <a:r>
              <a:rPr lang="ru-RU" sz="1800" dirty="0"/>
              <a:t> </a:t>
            </a:r>
            <a:r>
              <a:rPr lang="ru-RU" sz="1800" dirty="0" err="1"/>
              <a:t>пов’язана</a:t>
            </a:r>
            <a:r>
              <a:rPr lang="ru-RU" sz="1800" dirty="0"/>
              <a:t> з </a:t>
            </a:r>
            <a:r>
              <a:rPr lang="ru-RU" sz="1800" dirty="0" err="1"/>
              <a:t>глибинними</a:t>
            </a:r>
            <a:r>
              <a:rPr lang="ru-RU" sz="1800" dirty="0"/>
              <a:t> </a:t>
            </a:r>
            <a:r>
              <a:rPr lang="ru-RU" sz="1800" dirty="0" err="1"/>
              <a:t>відхиленнями</a:t>
            </a:r>
            <a:r>
              <a:rPr lang="ru-RU" sz="1800" dirty="0"/>
              <a:t> в </a:t>
            </a:r>
            <a:r>
              <a:rPr lang="ru-RU" sz="1800" dirty="0" err="1"/>
              <a:t>особистісному</a:t>
            </a:r>
            <a:endParaRPr lang="ru-RU" sz="1800" dirty="0"/>
          </a:p>
          <a:p>
            <a:r>
              <a:rPr lang="ru-RU" sz="1800" dirty="0" err="1"/>
              <a:t>розвитку</a:t>
            </a:r>
            <a:r>
              <a:rPr lang="ru-RU" sz="1800" dirty="0"/>
              <a:t>, </a:t>
            </a:r>
            <a:r>
              <a:rPr lang="ru-RU" sz="1800" dirty="0" err="1"/>
              <a:t>формуванням</a:t>
            </a:r>
            <a:r>
              <a:rPr lang="ru-RU" sz="1800" dirty="0"/>
              <a:t> </a:t>
            </a:r>
            <a:r>
              <a:rPr lang="ru-RU" sz="1800" dirty="0" err="1"/>
              <a:t>симптокомплексів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породжують</a:t>
            </a:r>
            <a:r>
              <a:rPr lang="ru-RU" sz="1800" dirty="0"/>
              <a:t> </a:t>
            </a:r>
            <a:r>
              <a:rPr lang="ru-RU" sz="1800" dirty="0" err="1"/>
              <a:t>схильність</a:t>
            </a:r>
            <a:r>
              <a:rPr lang="ru-RU" sz="1800" dirty="0"/>
              <a:t> до</a:t>
            </a:r>
          </a:p>
          <a:p>
            <a:r>
              <a:rPr lang="ru-RU" sz="1800" dirty="0" err="1"/>
              <a:t>вживання</a:t>
            </a:r>
            <a:r>
              <a:rPr lang="ru-RU" sz="1800" dirty="0"/>
              <a:t> </a:t>
            </a:r>
            <a:r>
              <a:rPr lang="ru-RU" sz="1800" dirty="0" err="1"/>
              <a:t>наркотичних</a:t>
            </a:r>
            <a:r>
              <a:rPr lang="ru-RU" sz="1800" dirty="0"/>
              <a:t> </a:t>
            </a:r>
            <a:r>
              <a:rPr lang="ru-RU" sz="1800" dirty="0" err="1"/>
              <a:t>речовин</a:t>
            </a:r>
            <a:r>
              <a:rPr lang="ru-RU" sz="1800" dirty="0"/>
              <a:t>, </a:t>
            </a:r>
            <a:r>
              <a:rPr lang="ru-RU" sz="1800" dirty="0" err="1"/>
              <a:t>девіантної</a:t>
            </a:r>
            <a:r>
              <a:rPr lang="ru-RU" sz="1800" dirty="0"/>
              <a:t> та </a:t>
            </a:r>
            <a:r>
              <a:rPr lang="ru-RU" sz="1800" dirty="0" err="1"/>
              <a:t>кримінальної</a:t>
            </a:r>
            <a:r>
              <a:rPr lang="ru-RU" sz="1800" dirty="0"/>
              <a:t> </a:t>
            </a:r>
            <a:r>
              <a:rPr lang="ru-RU" sz="1800" dirty="0" err="1"/>
              <a:t>поведінки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464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Методика «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теперішні</a:t>
            </a:r>
            <a:r>
              <a:rPr lang="ru-RU" dirty="0" smtClean="0"/>
              <a:t> і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» (Н. </a:t>
            </a:r>
            <a:r>
              <a:rPr lang="ru-RU" dirty="0" err="1" smtClean="0"/>
              <a:t>Водоп’янова</a:t>
            </a:r>
            <a:r>
              <a:rPr lang="ru-RU" dirty="0" smtClean="0"/>
              <a:t>, Н.</a:t>
            </a:r>
          </a:p>
          <a:p>
            <a:r>
              <a:rPr lang="ru-RU" dirty="0" err="1" smtClean="0"/>
              <a:t>Лік</a:t>
            </a:r>
            <a:r>
              <a:rPr lang="ru-RU" dirty="0" smtClean="0"/>
              <a:t>); методика «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»-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вмінням</a:t>
            </a:r>
            <a:endParaRPr lang="ru-RU" dirty="0" smtClean="0"/>
          </a:p>
          <a:p>
            <a:r>
              <a:rPr lang="ru-RU" dirty="0" err="1" smtClean="0"/>
              <a:t>підпорядковувати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поставленому</a:t>
            </a:r>
            <a:r>
              <a:rPr lang="ru-RU" dirty="0" smtClean="0"/>
              <a:t> </a:t>
            </a:r>
            <a:r>
              <a:rPr lang="ru-RU" dirty="0" err="1" smtClean="0"/>
              <a:t>завданню</a:t>
            </a:r>
            <a:r>
              <a:rPr lang="ru-RU" dirty="0" smtClean="0"/>
              <a:t>, методика «Намалюй по</a:t>
            </a:r>
          </a:p>
          <a:p>
            <a:r>
              <a:rPr lang="ru-RU" dirty="0" err="1" smtClean="0"/>
              <a:t>крапкам</a:t>
            </a:r>
            <a:r>
              <a:rPr lang="ru-RU" dirty="0" smtClean="0"/>
              <a:t>»–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долаючи</a:t>
            </a:r>
            <a:endParaRPr lang="ru-RU" dirty="0" smtClean="0"/>
          </a:p>
          <a:p>
            <a:r>
              <a:rPr lang="ru-RU" dirty="0" err="1" smtClean="0"/>
              <a:t>відволікаючий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сторонніх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; методика «</a:t>
            </a:r>
            <a:r>
              <a:rPr lang="ru-RU" dirty="0" err="1" smtClean="0"/>
              <a:t>Нерозв’язана</a:t>
            </a:r>
            <a:r>
              <a:rPr lang="ru-RU" dirty="0" smtClean="0"/>
              <a:t> задача»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вольових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; методика «</a:t>
            </a:r>
            <a:r>
              <a:rPr lang="ru-RU" dirty="0" err="1" smtClean="0"/>
              <a:t>Незакінчене</a:t>
            </a:r>
            <a:endParaRPr lang="ru-RU" dirty="0" smtClean="0"/>
          </a:p>
          <a:p>
            <a:r>
              <a:rPr lang="ru-RU" dirty="0" err="1" smtClean="0"/>
              <a:t>речення</a:t>
            </a:r>
            <a:r>
              <a:rPr lang="ru-RU" dirty="0" smtClean="0"/>
              <a:t>»–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особистісної</a:t>
            </a:r>
            <a:r>
              <a:rPr lang="ru-RU" dirty="0" smtClean="0"/>
              <a:t> </a:t>
            </a:r>
            <a:r>
              <a:rPr lang="ru-RU" dirty="0" err="1" smtClean="0"/>
              <a:t>рефлексії</a:t>
            </a:r>
            <a:r>
              <a:rPr lang="ru-RU" dirty="0" smtClean="0"/>
              <a:t>; методика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Сходинки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» </a:t>
            </a:r>
            <a:r>
              <a:rPr lang="ru-RU" dirty="0" err="1" smtClean="0"/>
              <a:t>Дембо</a:t>
            </a:r>
            <a:r>
              <a:rPr lang="ru-RU" dirty="0" smtClean="0"/>
              <a:t> –</a:t>
            </a:r>
            <a:r>
              <a:rPr lang="ru-RU" dirty="0" err="1" smtClean="0"/>
              <a:t>Рубінштейн</a:t>
            </a:r>
            <a:r>
              <a:rPr lang="ru-RU" dirty="0" smtClean="0"/>
              <a:t> (</a:t>
            </a:r>
            <a:r>
              <a:rPr lang="ru-RU" dirty="0" err="1" smtClean="0"/>
              <a:t>модифікація</a:t>
            </a:r>
            <a:r>
              <a:rPr lang="ru-RU" dirty="0" smtClean="0"/>
              <a:t> </a:t>
            </a:r>
            <a:r>
              <a:rPr lang="ru-RU" dirty="0" err="1" smtClean="0"/>
              <a:t>Т.М.Габріян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901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</TotalTime>
  <Words>1873</Words>
  <Application>Microsoft Office PowerPoint</Application>
  <PresentationFormat>Экран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Девіації як соціально-педагогічна проблема. Зміст та форми профілактики девіантної поведінки.  </vt:lpstr>
      <vt:lpstr>Презентация PowerPoint</vt:lpstr>
      <vt:lpstr>Дезадаптація - це небажання визнавати або невміння виконувати вимоги соціального середовища, а також реалізувати свою індивідуальність у конкретних соціальних умовах.</vt:lpstr>
      <vt:lpstr>Ознаки дезадаптації людини      Об'єктивні: зміна поведінки людини у соціальній сфері, її невідповідність своїм соціальним функціям, патологічна трансформацію поведінки.     Суб'єктивні: психоемоційні зрушення в особистості — від негативно забарвлених переживань до клінічно виражених психопатологічних синдромів.</vt:lpstr>
      <vt:lpstr>Презентация PowerPoint</vt:lpstr>
      <vt:lpstr>Нормальним вважається те, що відповідає нормі, аномальним – те, що лежить поза нею.</vt:lpstr>
      <vt:lpstr>Для визначення норми у поведінці людини в різних науках застосовують спеціальні критерії.</vt:lpstr>
      <vt:lpstr>Дезадаптація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Девіації як соціально-педагогічна проблема. Зміст та форми профілактики девіантної поведінки.</dc:title>
  <dc:creator>Пользователь</dc:creator>
  <cp:lastModifiedBy>Пользователь</cp:lastModifiedBy>
  <cp:revision>5</cp:revision>
  <dcterms:created xsi:type="dcterms:W3CDTF">2023-11-06T17:18:36Z</dcterms:created>
  <dcterms:modified xsi:type="dcterms:W3CDTF">2023-11-06T19:40:07Z</dcterms:modified>
</cp:coreProperties>
</file>