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146698-60D8-482A-B273-47A3425241A4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3CC3F85-8978-4E46-AC70-70FD88F2721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13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698-60D8-482A-B273-47A3425241A4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F85-8978-4E46-AC70-70FD88F272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698-60D8-482A-B273-47A3425241A4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F85-8978-4E46-AC70-70FD88F2721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738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698-60D8-482A-B273-47A3425241A4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F85-8978-4E46-AC70-70FD88F27214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17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698-60D8-482A-B273-47A3425241A4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F85-8978-4E46-AC70-70FD88F272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5654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698-60D8-482A-B273-47A3425241A4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F85-8978-4E46-AC70-70FD88F27214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45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698-60D8-482A-B273-47A3425241A4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F85-8978-4E46-AC70-70FD88F2721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935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698-60D8-482A-B273-47A3425241A4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F85-8978-4E46-AC70-70FD88F2721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668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698-60D8-482A-B273-47A3425241A4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F85-8978-4E46-AC70-70FD88F2721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51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698-60D8-482A-B273-47A3425241A4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F85-8978-4E46-AC70-70FD88F272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508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698-60D8-482A-B273-47A3425241A4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F85-8978-4E46-AC70-70FD88F2721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7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698-60D8-482A-B273-47A3425241A4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F85-8978-4E46-AC70-70FD88F272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898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698-60D8-482A-B273-47A3425241A4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F85-8978-4E46-AC70-70FD88F2721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84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698-60D8-482A-B273-47A3425241A4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F85-8978-4E46-AC70-70FD88F2721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0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698-60D8-482A-B273-47A3425241A4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F85-8978-4E46-AC70-70FD88F272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246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698-60D8-482A-B273-47A3425241A4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F85-8978-4E46-AC70-70FD88F27214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2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698-60D8-482A-B273-47A3425241A4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F85-8978-4E46-AC70-70FD88F272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0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146698-60D8-482A-B273-47A3425241A4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CC3F85-8978-4E46-AC70-70FD88F272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392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23081"/>
            <a:ext cx="9144000" cy="99628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  <a:cs typeface="Aharoni" panose="02010803020104030203" pitchFamily="2" charset="-79"/>
              </a:rPr>
              <a:t>«УФД/Бібліотека</a:t>
            </a:r>
            <a:r>
              <a:rPr lang="uk-UA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»</a:t>
            </a:r>
            <a:endParaRPr lang="uk-UA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388358" y="1555845"/>
            <a:ext cx="7246961" cy="4121624"/>
          </a:xfrm>
        </p:spPr>
        <p:txBody>
          <a:bodyPr>
            <a:normAutofit lnSpcReduction="10000"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нових умовах формування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значимих якостей випускника вищого навчального закладу, повинне бути орієнтованим не стільки на обсяг і повноту конкретного знання, скільки на здатність самостійно поповнювати знання, ставити і вирішувати різноманітні задачі, висувати альтернативні рішення, виробляти критерії добору найбільш ефективних з них. Досягнення цієї мети в значній мірі залежить від рівня інформаційної культури. Якщо раніше основними джерелами інформації були: спеціалізована література, періодичні видання, то сьогодні на зміну їм прийшли нові технології, такі як: публікації в Інтернеті, електронні бібліотеки,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-форуми, телеконференції,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-сайти університетів, бази даних на СD.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731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Важливим наслідком автоматизації стала трансформація професії </a:t>
            </a:r>
            <a:r>
              <a:rPr lang="uk-UA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бібліотекаря</a:t>
            </a:r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Зокрема, змінилися не лише назви, але й зміст діяльності, суть багатьох посад, відповідальність працівників, посадові інструкції тощо. Серед нових функцій бібліотекарів — надання доступу до електронних ресурсів, навігація в Інтернеті, ведення домашніх сторінок бібліотек, каталогізація веб-сайтів, автоматизація довідково-бібліографічного обслуговування. Внаслідок автоматизації бібліотечної діяльності </a:t>
            </a:r>
            <a:r>
              <a:rPr lang="uk-UA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переглянуто</a:t>
            </a:r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зміст і форми професійної підготовки працівників бібліотек та інформаційного навчання користувачів.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751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Інтегрована бібліотечна мережа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5402" y="2570580"/>
            <a:ext cx="5268036" cy="33189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— 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бібліотечної мережі «УФД/Бібліотека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    Інтернет-мережі, що підключена до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сітки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026" name="Picture 2" descr="Електронна бібліотека – ЦЕНТРАЛЬНОУКРАЇНСЬКИЙ ІНСТИТУТ РОЗВИТКУ ЛЮДИНИ  УНІВЕРСИТЕТУ &quot;УКРАЇН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58" y="2570580"/>
            <a:ext cx="4615640" cy="346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0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884" y="641446"/>
            <a:ext cx="9800229" cy="1583140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rgbClr val="00B050"/>
                </a:solidFill>
              </a:rPr>
              <a:t>Система </a:t>
            </a:r>
            <a:r>
              <a:rPr lang="uk-UA" i="1" dirty="0" smtClean="0">
                <a:solidFill>
                  <a:srgbClr val="00B050"/>
                </a:solidFill>
              </a:rPr>
              <a:t>«</a:t>
            </a:r>
            <a:r>
              <a:rPr lang="uk-UA" i="1" dirty="0">
                <a:solidFill>
                  <a:srgbClr val="00B050"/>
                </a:solidFill>
              </a:rPr>
              <a:t>УФД/</a:t>
            </a:r>
            <a:r>
              <a:rPr lang="uk-UA" i="1" dirty="0" err="1">
                <a:solidFill>
                  <a:srgbClr val="00B050"/>
                </a:solidFill>
              </a:rPr>
              <a:t>Бiблiотека</a:t>
            </a:r>
            <a:r>
              <a:rPr lang="uk-UA" i="1" dirty="0">
                <a:solidFill>
                  <a:srgbClr val="00B050"/>
                </a:solidFill>
              </a:rPr>
              <a:t>»</a:t>
            </a:r>
            <a:r>
              <a:rPr lang="uk-UA" i="1" dirty="0" smtClean="0">
                <a:solidFill>
                  <a:srgbClr val="00B050"/>
                </a:solidFill>
              </a:rPr>
              <a:t> передбачає засоби для здійснення таких основних дій:</a:t>
            </a:r>
            <a:endParaRPr lang="uk-UA" i="1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 та перегляду інформації електронного каталогу: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 документів за заданими критеріями (темами класифікаторів та значеннями полів бібліотечного опису або через зв’язки документів).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 відібраних документів за вказаними критеріями в порядку зростання або зменшення значень.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Ручний відбір документів шляхом складання переліку відібраних.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 та друк інформації щодо документів у вигляді переліків, каталожних карток та повних бібліографічних описів.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 інформації про наявність документів в фондах бібліотеки та інших місцях.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 електронних копій документів в разі їх наявності.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084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56944"/>
            <a:ext cx="9601196" cy="1303867"/>
          </a:xfrm>
        </p:spPr>
        <p:txBody>
          <a:bodyPr>
            <a:normAutofit/>
          </a:bodyPr>
          <a:lstStyle/>
          <a:p>
            <a:r>
              <a:rPr lang="uk-UA" sz="6000" i="1" dirty="0">
                <a:solidFill>
                  <a:srgbClr val="00B050"/>
                </a:solidFill>
              </a:rPr>
              <a:t>Для каталогізації документів</a:t>
            </a:r>
            <a:r>
              <a:rPr lang="uk-UA" sz="6000" i="1" dirty="0" smtClean="0">
                <a:solidFill>
                  <a:srgbClr val="00B050"/>
                </a:solidFill>
              </a:rPr>
              <a:t>:</a:t>
            </a:r>
            <a:endParaRPr lang="uk-UA" sz="6000" i="1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5401" y="2060811"/>
            <a:ext cx="9601196" cy="403973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та підтримка засобів класифікації документів різного типу: класифікаторів (ББК, УДК, </a:t>
            </a:r>
            <a:r>
              <a:rPr lang="uk-U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Дьюі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рубрикаторів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ключових слів та ін.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та підтримка авторитетних записів, різних переліків типових значень.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(створення) бібліотечних описів документів відповідно </a:t>
            </a:r>
            <a:r>
              <a:rPr lang="uk-U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держстандартам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зокрема 7.1-84, та стандартам USMARC та UNIMARC), реєстрація документів за зразком.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документів за обраними схемами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8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 документами (видання — номер — стаття, переклад — оригінал, серія —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підсерія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випуск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 посилань на електронну копію документа, яка може зберігатися в базі даних системи, в локальній мережі бібліотеки, в мережі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 електронного каталогу між групами працівників бібліотеки за межами відповідальності та доступності.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Друк каталожних карток різного типу шляхом застосування відповідних шаблонів.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бібліографічних довідок, покажчиків та інших документів шляхом застосування відповідних шаблонів.</a:t>
            </a:r>
          </a:p>
          <a:p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i="1" dirty="0">
                <a:solidFill>
                  <a:srgbClr val="00B050"/>
                </a:solidFill>
              </a:rPr>
              <a:t>Для каталогізації документів</a:t>
            </a:r>
            <a:r>
              <a:rPr lang="uk-UA" sz="6000" i="1" dirty="0" smtClean="0">
                <a:solidFill>
                  <a:srgbClr val="00B050"/>
                </a:solidFill>
              </a:rPr>
              <a:t>:</a:t>
            </a:r>
            <a:endParaRPr lang="uk-UA" sz="6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7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i="1" dirty="0">
                <a:solidFill>
                  <a:srgbClr val="00B050"/>
                </a:solidFill>
              </a:rPr>
              <a:t>Для комплектування бібліотеки</a:t>
            </a:r>
            <a:r>
              <a:rPr lang="uk-UA" sz="5400" i="1" dirty="0" smtClean="0">
                <a:solidFill>
                  <a:srgbClr val="00B050"/>
                </a:solidFill>
              </a:rPr>
              <a:t>:</a:t>
            </a:r>
            <a:endParaRPr lang="uk-UA" sz="5400" i="1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 інформації про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книгопостачальників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їх пропозицій щодо придбання літератури.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 інформації про потреби в літературі.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аналізу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книгозабезпеченості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 інформації про відмовлення читачам (в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відсутність примірників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1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замовлень на придбання літератури.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 партій літератури. Розподіл примірників за місцями розподілу та збереження.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актів надходження та списання.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 книг інвентарного та сумарного обліку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стану фонду шляхом відбору примірників за різними ознаками та складання відповідних звітів.</a:t>
            </a:r>
          </a:p>
          <a:p>
            <a:endParaRPr lang="uk-UA" sz="1400" dirty="0">
              <a:latin typeface="Arial Black" panose="020B0A04020102020204" pitchFamily="34" charset="0"/>
            </a:endParaRPr>
          </a:p>
          <a:p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95401" y="832007"/>
            <a:ext cx="9601196" cy="1303867"/>
          </a:xfrm>
        </p:spPr>
        <p:txBody>
          <a:bodyPr>
            <a:noAutofit/>
          </a:bodyPr>
          <a:lstStyle/>
          <a:p>
            <a:r>
              <a:rPr lang="uk-UA" sz="5400" i="1" dirty="0">
                <a:solidFill>
                  <a:srgbClr val="00B050"/>
                </a:solidFill>
              </a:rPr>
              <a:t>Для комплектування бібліотеки</a:t>
            </a:r>
            <a:r>
              <a:rPr lang="uk-UA" sz="5400" i="1" dirty="0" smtClean="0">
                <a:solidFill>
                  <a:srgbClr val="00B050"/>
                </a:solidFill>
              </a:rPr>
              <a:t>:</a:t>
            </a:r>
            <a:endParaRPr lang="uk-UA" sz="5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7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i="1" dirty="0">
                <a:solidFill>
                  <a:srgbClr val="00B050"/>
                </a:solidFill>
              </a:rPr>
              <a:t>Для обслуговування читачів</a:t>
            </a:r>
            <a:r>
              <a:rPr lang="uk-UA" sz="5400" i="1" dirty="0" smtClean="0">
                <a:solidFill>
                  <a:srgbClr val="00B050"/>
                </a:solidFill>
              </a:rPr>
              <a:t>:</a:t>
            </a:r>
            <a:endParaRPr lang="uk-UA" sz="5400" i="1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 та утримання інформації щодо читачів бібліотеки.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Відбір читачів за різними критеріями (шифр, прізвище, документи, які утримувались чи утримуються тощо), сортування, перегляд та друк відібраної інформації.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Відбір примірників замовлених документів та реєстрація видачі їх читачам.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повернення документів читачами.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 штрих-кодових технологій та технологій RFID.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4929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 система забезпечує</a:t>
            </a:r>
            <a:r>
              <a:rPr lang="uk-UA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</a:rPr>
              <a:t>Наявність груп користувачів з визначеними правами на перегляд та коригування інформації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</a:rPr>
              <a:t>Запис і зберігання даних про факти коригування бібліографічних описів та іншої інформації в системі.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</a:rPr>
              <a:t>Експорт та імпорт бібліотечних описів документів та інформації про наявність в форматі XML.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</a:rPr>
              <a:t>Експорт та імпорт бібліотечних описів документів в форматах USMARC, UNIMARC.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</a:rPr>
              <a:t>Експорт та імпорт інформації про читачів та організації в форматі XML.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</a:rPr>
              <a:t>Ведення інформації про відвідування бібліотеки, послуги та масові заходи.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</a:rPr>
              <a:t>Налагодження параметрів для пристосування системи до поточних потреб.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8820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676</Words>
  <Application>Microsoft Office PowerPoint</Application>
  <PresentationFormat>Широкий екран</PresentationFormat>
  <Paragraphs>51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Aharoni</vt:lpstr>
      <vt:lpstr>Arial</vt:lpstr>
      <vt:lpstr>Arial Black</vt:lpstr>
      <vt:lpstr>Garamond</vt:lpstr>
      <vt:lpstr>Times New Roman</vt:lpstr>
      <vt:lpstr>Wingdings</vt:lpstr>
      <vt:lpstr>Природа</vt:lpstr>
      <vt:lpstr>«УФД/Бібліотека»</vt:lpstr>
      <vt:lpstr>Інтегрована бібліотечна мережа</vt:lpstr>
      <vt:lpstr>Система «УФД/Бiблiотека» передбачає засоби для здійснення таких основних дій:</vt:lpstr>
      <vt:lpstr>Для каталогізації документів:</vt:lpstr>
      <vt:lpstr>Для каталогізації документів:</vt:lpstr>
      <vt:lpstr>Для комплектування бібліотеки:</vt:lpstr>
      <vt:lpstr>Для комплектування бібліотеки:</vt:lpstr>
      <vt:lpstr>Для обслуговування читачів:</vt:lpstr>
      <vt:lpstr>Також система забезпечує:</vt:lpstr>
      <vt:lpstr>Висновки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«УФД/Бібліотека»</dc:title>
  <dc:creator>LIROL5</dc:creator>
  <cp:lastModifiedBy>LIROL5</cp:lastModifiedBy>
  <cp:revision>2</cp:revision>
  <dcterms:created xsi:type="dcterms:W3CDTF">2023-11-13T14:07:37Z</dcterms:created>
  <dcterms:modified xsi:type="dcterms:W3CDTF">2023-11-13T14:23:18Z</dcterms:modified>
</cp:coreProperties>
</file>