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76" r:id="rId8"/>
    <p:sldId id="279" r:id="rId9"/>
    <p:sldId id="277" r:id="rId10"/>
    <p:sldId id="278" r:id="rId11"/>
    <p:sldId id="280" r:id="rId12"/>
    <p:sldId id="281" r:id="rId13"/>
    <p:sldId id="282" r:id="rId14"/>
    <p:sldId id="283" r:id="rId15"/>
    <p:sldId id="285" r:id="rId16"/>
    <p:sldId id="284" r:id="rId17"/>
    <p:sldId id="287" r:id="rId18"/>
    <p:sldId id="286" r:id="rId19"/>
    <p:sldId id="288" r:id="rId20"/>
    <p:sldId id="289" r:id="rId21"/>
    <p:sldId id="290" r:id="rId22"/>
    <p:sldId id="291" r:id="rId23"/>
    <p:sldId id="292" r:id="rId24"/>
    <p:sldId id="293" r:id="rId25"/>
    <p:sldId id="262" r:id="rId26"/>
    <p:sldId id="294" r:id="rId27"/>
    <p:sldId id="295" r:id="rId28"/>
    <p:sldId id="263" r:id="rId29"/>
    <p:sldId id="264" r:id="rId30"/>
    <p:sldId id="296" r:id="rId31"/>
    <p:sldId id="297" r:id="rId32"/>
    <p:sldId id="298" r:id="rId33"/>
    <p:sldId id="299" r:id="rId34"/>
    <p:sldId id="300" r:id="rId35"/>
    <p:sldId id="301" r:id="rId36"/>
    <p:sldId id="302" r:id="rId37"/>
    <p:sldId id="303" r:id="rId38"/>
    <p:sldId id="304" r:id="rId39"/>
    <p:sldId id="305" r:id="rId40"/>
    <p:sldId id="306" r:id="rId41"/>
    <p:sldId id="265" r:id="rId42"/>
    <p:sldId id="266" r:id="rId43"/>
    <p:sldId id="267"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271" r:id="rId59"/>
    <p:sldId id="321" r:id="rId60"/>
    <p:sldId id="322" r:id="rId61"/>
    <p:sldId id="323" r:id="rId62"/>
    <p:sldId id="326" r:id="rId63"/>
    <p:sldId id="324" r:id="rId64"/>
    <p:sldId id="325" r:id="rId65"/>
    <p:sldId id="327" r:id="rId66"/>
    <p:sldId id="328" r:id="rId67"/>
    <p:sldId id="268" r:id="rId68"/>
    <p:sldId id="269" r:id="rId69"/>
    <p:sldId id="270" r:id="rId70"/>
    <p:sldId id="329" r:id="rId71"/>
    <p:sldId id="330" r:id="rId72"/>
    <p:sldId id="331" r:id="rId73"/>
    <p:sldId id="332" r:id="rId74"/>
    <p:sldId id="333" r:id="rId75"/>
    <p:sldId id="334" r:id="rId76"/>
    <p:sldId id="272" r:id="rId77"/>
    <p:sldId id="337" r:id="rId78"/>
    <p:sldId id="273" r:id="rId79"/>
    <p:sldId id="274" r:id="rId80"/>
    <p:sldId id="335" r:id="rId81"/>
    <p:sldId id="336" r:id="rId82"/>
    <p:sldId id="340" r:id="rId83"/>
    <p:sldId id="339" r:id="rId84"/>
    <p:sldId id="341" r:id="rId85"/>
    <p:sldId id="342" r:id="rId86"/>
    <p:sldId id="343" r:id="rId87"/>
    <p:sldId id="345" r:id="rId88"/>
    <p:sldId id="344" r:id="rId89"/>
    <p:sldId id="346" r:id="rId90"/>
    <p:sldId id="347" r:id="rId91"/>
    <p:sldId id="348" r:id="rId92"/>
    <p:sldId id="349" r:id="rId93"/>
    <p:sldId id="350" r:id="rId94"/>
    <p:sldId id="352" r:id="rId95"/>
    <p:sldId id="351" r:id="rId96"/>
    <p:sldId id="353" r:id="rId97"/>
    <p:sldId id="338" r:id="rId98"/>
    <p:sldId id="354" r:id="rId99"/>
    <p:sldId id="355" r:id="rId100"/>
    <p:sldId id="275" r:id="rId101"/>
    <p:sldId id="356" r:id="rId102"/>
    <p:sldId id="357" r:id="rId103"/>
    <p:sldId id="358"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92" autoAdjust="0"/>
    <p:restoredTop sz="94660"/>
  </p:normalViewPr>
  <p:slideViewPr>
    <p:cSldViewPr snapToGrid="0">
      <p:cViewPr varScale="1">
        <p:scale>
          <a:sx n="78" d="100"/>
          <a:sy n="78" d="100"/>
        </p:scale>
        <p:origin x="12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1CDEC-43C4-4DBD-8359-A371B7615D40}"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5C7937B-839E-4BE1-959A-DDF746E4CCA8}">
      <dgm:prSet/>
      <dgm:spPr/>
      <dgm:t>
        <a:bodyPr/>
        <a:lstStyle/>
        <a:p>
          <a:r>
            <a:rPr lang="ru-RU"/>
            <a:t>6.1.1. Визначення та склад національного багатства </a:t>
          </a:r>
          <a:endParaRPr lang="en-US"/>
        </a:p>
      </dgm:t>
    </dgm:pt>
    <dgm:pt modelId="{43431CA8-FFD4-4C6D-AEFD-9C1AF856D10F}" type="parTrans" cxnId="{3EF4DFBA-89F8-4244-990F-D6AAED975383}">
      <dgm:prSet/>
      <dgm:spPr/>
      <dgm:t>
        <a:bodyPr/>
        <a:lstStyle/>
        <a:p>
          <a:endParaRPr lang="en-US"/>
        </a:p>
      </dgm:t>
    </dgm:pt>
    <dgm:pt modelId="{CA034756-29FC-4D3D-9C1A-38ECE82B0742}" type="sibTrans" cxnId="{3EF4DFBA-89F8-4244-990F-D6AAED975383}">
      <dgm:prSet/>
      <dgm:spPr/>
      <dgm:t>
        <a:bodyPr/>
        <a:lstStyle/>
        <a:p>
          <a:endParaRPr lang="en-US"/>
        </a:p>
      </dgm:t>
    </dgm:pt>
    <dgm:pt modelId="{AE1288BB-FD94-490B-BC2E-06B77E552D1C}">
      <dgm:prSet/>
      <dgm:spPr/>
      <dgm:t>
        <a:bodyPr/>
        <a:lstStyle/>
        <a:p>
          <a:r>
            <a:rPr lang="ru-RU"/>
            <a:t>6.1.2. Статистичні показники національного багатств</a:t>
          </a:r>
          <a:endParaRPr lang="en-US"/>
        </a:p>
      </dgm:t>
    </dgm:pt>
    <dgm:pt modelId="{C1CFF6A8-BA74-4DA5-81A8-3CC337C2BF9D}" type="parTrans" cxnId="{B8DEB11A-1881-47CE-AD9E-B349F80F0729}">
      <dgm:prSet/>
      <dgm:spPr/>
      <dgm:t>
        <a:bodyPr/>
        <a:lstStyle/>
        <a:p>
          <a:endParaRPr lang="en-US"/>
        </a:p>
      </dgm:t>
    </dgm:pt>
    <dgm:pt modelId="{86D36B8F-BA11-4BBD-8048-AEA7F4CFB7B8}" type="sibTrans" cxnId="{B8DEB11A-1881-47CE-AD9E-B349F80F0729}">
      <dgm:prSet/>
      <dgm:spPr/>
      <dgm:t>
        <a:bodyPr/>
        <a:lstStyle/>
        <a:p>
          <a:endParaRPr lang="en-US"/>
        </a:p>
      </dgm:t>
    </dgm:pt>
    <dgm:pt modelId="{73448BA5-B453-40B9-B1DC-2DEE6EEF7CA1}" type="pres">
      <dgm:prSet presAssocID="{3791CDEC-43C4-4DBD-8359-A371B7615D40}" presName="linear" presStyleCnt="0">
        <dgm:presLayoutVars>
          <dgm:animLvl val="lvl"/>
          <dgm:resizeHandles val="exact"/>
        </dgm:presLayoutVars>
      </dgm:prSet>
      <dgm:spPr/>
    </dgm:pt>
    <dgm:pt modelId="{CF236462-8E0B-49A9-A4C1-3C18DB7C24DA}" type="pres">
      <dgm:prSet presAssocID="{B5C7937B-839E-4BE1-959A-DDF746E4CCA8}" presName="parentText" presStyleLbl="node1" presStyleIdx="0" presStyleCnt="2">
        <dgm:presLayoutVars>
          <dgm:chMax val="0"/>
          <dgm:bulletEnabled val="1"/>
        </dgm:presLayoutVars>
      </dgm:prSet>
      <dgm:spPr/>
    </dgm:pt>
    <dgm:pt modelId="{1B57E6FA-B9C7-4375-B174-26531CA583EC}" type="pres">
      <dgm:prSet presAssocID="{CA034756-29FC-4D3D-9C1A-38ECE82B0742}" presName="spacer" presStyleCnt="0"/>
      <dgm:spPr/>
    </dgm:pt>
    <dgm:pt modelId="{F7A46360-ABD4-4FA0-8461-CF91B0E62F50}" type="pres">
      <dgm:prSet presAssocID="{AE1288BB-FD94-490B-BC2E-06B77E552D1C}" presName="parentText" presStyleLbl="node1" presStyleIdx="1" presStyleCnt="2">
        <dgm:presLayoutVars>
          <dgm:chMax val="0"/>
          <dgm:bulletEnabled val="1"/>
        </dgm:presLayoutVars>
      </dgm:prSet>
      <dgm:spPr/>
    </dgm:pt>
  </dgm:ptLst>
  <dgm:cxnLst>
    <dgm:cxn modelId="{B8DEB11A-1881-47CE-AD9E-B349F80F0729}" srcId="{3791CDEC-43C4-4DBD-8359-A371B7615D40}" destId="{AE1288BB-FD94-490B-BC2E-06B77E552D1C}" srcOrd="1" destOrd="0" parTransId="{C1CFF6A8-BA74-4DA5-81A8-3CC337C2BF9D}" sibTransId="{86D36B8F-BA11-4BBD-8048-AEA7F4CFB7B8}"/>
    <dgm:cxn modelId="{12FAFF5B-B594-4362-BFBA-F8D25E412551}" type="presOf" srcId="{AE1288BB-FD94-490B-BC2E-06B77E552D1C}" destId="{F7A46360-ABD4-4FA0-8461-CF91B0E62F50}" srcOrd="0" destOrd="0" presId="urn:microsoft.com/office/officeart/2005/8/layout/vList2"/>
    <dgm:cxn modelId="{6648DF7B-12D6-4FFF-ADD8-B987746A0533}" type="presOf" srcId="{3791CDEC-43C4-4DBD-8359-A371B7615D40}" destId="{73448BA5-B453-40B9-B1DC-2DEE6EEF7CA1}" srcOrd="0" destOrd="0" presId="urn:microsoft.com/office/officeart/2005/8/layout/vList2"/>
    <dgm:cxn modelId="{3EF4DFBA-89F8-4244-990F-D6AAED975383}" srcId="{3791CDEC-43C4-4DBD-8359-A371B7615D40}" destId="{B5C7937B-839E-4BE1-959A-DDF746E4CCA8}" srcOrd="0" destOrd="0" parTransId="{43431CA8-FFD4-4C6D-AEFD-9C1AF856D10F}" sibTransId="{CA034756-29FC-4D3D-9C1A-38ECE82B0742}"/>
    <dgm:cxn modelId="{4002D8C1-21A5-4A0A-8902-3507C57C7A17}" type="presOf" srcId="{B5C7937B-839E-4BE1-959A-DDF746E4CCA8}" destId="{CF236462-8E0B-49A9-A4C1-3C18DB7C24DA}" srcOrd="0" destOrd="0" presId="urn:microsoft.com/office/officeart/2005/8/layout/vList2"/>
    <dgm:cxn modelId="{3F86BF8C-6DC9-453E-B44D-E53F0D8527A7}" type="presParOf" srcId="{73448BA5-B453-40B9-B1DC-2DEE6EEF7CA1}" destId="{CF236462-8E0B-49A9-A4C1-3C18DB7C24DA}" srcOrd="0" destOrd="0" presId="urn:microsoft.com/office/officeart/2005/8/layout/vList2"/>
    <dgm:cxn modelId="{C02E93A6-8AD1-4255-8E54-1C8D2A9E522D}" type="presParOf" srcId="{73448BA5-B453-40B9-B1DC-2DEE6EEF7CA1}" destId="{1B57E6FA-B9C7-4375-B174-26531CA583EC}" srcOrd="1" destOrd="0" presId="urn:microsoft.com/office/officeart/2005/8/layout/vList2"/>
    <dgm:cxn modelId="{91630826-2FA8-485E-9327-2D23238243F8}" type="presParOf" srcId="{73448BA5-B453-40B9-B1DC-2DEE6EEF7CA1}" destId="{F7A46360-ABD4-4FA0-8461-CF91B0E62F5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300E12-683A-4CE1-9EFA-CFBA36EBD56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792F06D-EC13-4C99-B026-401EA059453A}">
      <dgm:prSet/>
      <dgm:spPr/>
      <dgm:t>
        <a:bodyPr/>
        <a:lstStyle/>
        <a:p>
          <a:r>
            <a:rPr lang="uk-UA"/>
            <a:t>інфляція – процес підвищення загального рівня цін та знецінювання грошей, який викликано розбалансованістю між грошовою масою та товарним покриттям</a:t>
          </a:r>
          <a:endParaRPr lang="en-US"/>
        </a:p>
      </dgm:t>
    </dgm:pt>
    <dgm:pt modelId="{B5772C5A-6ED8-45B6-8442-3FE2457E4FDF}" type="parTrans" cxnId="{47ED7FF0-6609-4756-B2C0-894C985B68FB}">
      <dgm:prSet/>
      <dgm:spPr/>
      <dgm:t>
        <a:bodyPr/>
        <a:lstStyle/>
        <a:p>
          <a:endParaRPr lang="en-US"/>
        </a:p>
      </dgm:t>
    </dgm:pt>
    <dgm:pt modelId="{C9324952-0225-45BA-B908-D4A297607756}" type="sibTrans" cxnId="{47ED7FF0-6609-4756-B2C0-894C985B68FB}">
      <dgm:prSet/>
      <dgm:spPr/>
      <dgm:t>
        <a:bodyPr/>
        <a:lstStyle/>
        <a:p>
          <a:endParaRPr lang="en-US"/>
        </a:p>
      </dgm:t>
    </dgm:pt>
    <dgm:pt modelId="{DBC5CA39-0AB5-4199-9362-E8F139F9F410}">
      <dgm:prSet/>
      <dgm:spPr/>
      <dgm:t>
        <a:bodyPr/>
        <a:lstStyle/>
        <a:p>
          <a:r>
            <a:rPr lang="uk-UA"/>
            <a:t>Індекс інфляції – це відношення загальної потужності інфляційного зсуву до суми наявних доходів у поточному році. Потужність інфляційного зсуву у витратах населення на товари і послуги являє собою абсолютну вартісну оцінку зниження купівельної сили грошей за рахунок інфляційного зростання середніх цін та тарифів, яка може бути обчислена як різниця чисельника та знаменника індексу цін (див. (4.24) або (4.25))</a:t>
          </a:r>
          <a:endParaRPr lang="en-US"/>
        </a:p>
      </dgm:t>
    </dgm:pt>
    <dgm:pt modelId="{7B52A41D-A65F-4E39-9DFE-C377456DDCD3}" type="parTrans" cxnId="{B5EBD5EE-49A3-4582-B436-5C216A7051A3}">
      <dgm:prSet/>
      <dgm:spPr/>
      <dgm:t>
        <a:bodyPr/>
        <a:lstStyle/>
        <a:p>
          <a:endParaRPr lang="en-US"/>
        </a:p>
      </dgm:t>
    </dgm:pt>
    <dgm:pt modelId="{025DB044-1033-431B-9484-AD1EBB09521F}" type="sibTrans" cxnId="{B5EBD5EE-49A3-4582-B436-5C216A7051A3}">
      <dgm:prSet/>
      <dgm:spPr/>
      <dgm:t>
        <a:bodyPr/>
        <a:lstStyle/>
        <a:p>
          <a:endParaRPr lang="en-US"/>
        </a:p>
      </dgm:t>
    </dgm:pt>
    <dgm:pt modelId="{480DFDCF-89C7-4A83-9328-000AB5A36967}" type="pres">
      <dgm:prSet presAssocID="{C1300E12-683A-4CE1-9EFA-CFBA36EBD560}" presName="hierChild1" presStyleCnt="0">
        <dgm:presLayoutVars>
          <dgm:chPref val="1"/>
          <dgm:dir/>
          <dgm:animOne val="branch"/>
          <dgm:animLvl val="lvl"/>
          <dgm:resizeHandles/>
        </dgm:presLayoutVars>
      </dgm:prSet>
      <dgm:spPr/>
    </dgm:pt>
    <dgm:pt modelId="{AC79853F-2B7A-4DDD-8F39-D34861B521E8}" type="pres">
      <dgm:prSet presAssocID="{4792F06D-EC13-4C99-B026-401EA059453A}" presName="hierRoot1" presStyleCnt="0"/>
      <dgm:spPr/>
    </dgm:pt>
    <dgm:pt modelId="{712A6FD5-7426-421C-AA93-CC3DC07DD6EF}" type="pres">
      <dgm:prSet presAssocID="{4792F06D-EC13-4C99-B026-401EA059453A}" presName="composite" presStyleCnt="0"/>
      <dgm:spPr/>
    </dgm:pt>
    <dgm:pt modelId="{8B5201AD-CEF1-4A82-9F82-9686A17F9BE7}" type="pres">
      <dgm:prSet presAssocID="{4792F06D-EC13-4C99-B026-401EA059453A}" presName="background" presStyleLbl="node0" presStyleIdx="0" presStyleCnt="2"/>
      <dgm:spPr/>
    </dgm:pt>
    <dgm:pt modelId="{9264ADBA-5DB5-4E4C-AED1-602EC2BA7401}" type="pres">
      <dgm:prSet presAssocID="{4792F06D-EC13-4C99-B026-401EA059453A}" presName="text" presStyleLbl="fgAcc0" presStyleIdx="0" presStyleCnt="2">
        <dgm:presLayoutVars>
          <dgm:chPref val="3"/>
        </dgm:presLayoutVars>
      </dgm:prSet>
      <dgm:spPr/>
    </dgm:pt>
    <dgm:pt modelId="{DE074A0A-2A5F-46D7-A188-FF3A578D189C}" type="pres">
      <dgm:prSet presAssocID="{4792F06D-EC13-4C99-B026-401EA059453A}" presName="hierChild2" presStyleCnt="0"/>
      <dgm:spPr/>
    </dgm:pt>
    <dgm:pt modelId="{45704218-35AF-45C9-B3AC-0F4451E89FEC}" type="pres">
      <dgm:prSet presAssocID="{DBC5CA39-0AB5-4199-9362-E8F139F9F410}" presName="hierRoot1" presStyleCnt="0"/>
      <dgm:spPr/>
    </dgm:pt>
    <dgm:pt modelId="{89F6F953-8E9B-48AB-977A-7322475526D1}" type="pres">
      <dgm:prSet presAssocID="{DBC5CA39-0AB5-4199-9362-E8F139F9F410}" presName="composite" presStyleCnt="0"/>
      <dgm:spPr/>
    </dgm:pt>
    <dgm:pt modelId="{7E8642FC-2431-4380-9159-62C67ADAC53E}" type="pres">
      <dgm:prSet presAssocID="{DBC5CA39-0AB5-4199-9362-E8F139F9F410}" presName="background" presStyleLbl="node0" presStyleIdx="1" presStyleCnt="2"/>
      <dgm:spPr/>
    </dgm:pt>
    <dgm:pt modelId="{E9EE3984-3897-45B5-95D9-B318A035B9BE}" type="pres">
      <dgm:prSet presAssocID="{DBC5CA39-0AB5-4199-9362-E8F139F9F410}" presName="text" presStyleLbl="fgAcc0" presStyleIdx="1" presStyleCnt="2">
        <dgm:presLayoutVars>
          <dgm:chPref val="3"/>
        </dgm:presLayoutVars>
      </dgm:prSet>
      <dgm:spPr/>
    </dgm:pt>
    <dgm:pt modelId="{8B090962-D54A-4194-95F5-3869FFA5E9BB}" type="pres">
      <dgm:prSet presAssocID="{DBC5CA39-0AB5-4199-9362-E8F139F9F410}" presName="hierChild2" presStyleCnt="0"/>
      <dgm:spPr/>
    </dgm:pt>
  </dgm:ptLst>
  <dgm:cxnLst>
    <dgm:cxn modelId="{A54CE864-D65A-4D71-AEA5-EC90B6708B52}" type="presOf" srcId="{DBC5CA39-0AB5-4199-9362-E8F139F9F410}" destId="{E9EE3984-3897-45B5-95D9-B318A035B9BE}" srcOrd="0" destOrd="0" presId="urn:microsoft.com/office/officeart/2005/8/layout/hierarchy1"/>
    <dgm:cxn modelId="{3CC846AB-8FB3-41ED-88B4-E65E0EFC1B9B}" type="presOf" srcId="{4792F06D-EC13-4C99-B026-401EA059453A}" destId="{9264ADBA-5DB5-4E4C-AED1-602EC2BA7401}" srcOrd="0" destOrd="0" presId="urn:microsoft.com/office/officeart/2005/8/layout/hierarchy1"/>
    <dgm:cxn modelId="{2B179AAE-FDAE-49B5-8534-E8F823A330D8}" type="presOf" srcId="{C1300E12-683A-4CE1-9EFA-CFBA36EBD560}" destId="{480DFDCF-89C7-4A83-9328-000AB5A36967}" srcOrd="0" destOrd="0" presId="urn:microsoft.com/office/officeart/2005/8/layout/hierarchy1"/>
    <dgm:cxn modelId="{B5EBD5EE-49A3-4582-B436-5C216A7051A3}" srcId="{C1300E12-683A-4CE1-9EFA-CFBA36EBD560}" destId="{DBC5CA39-0AB5-4199-9362-E8F139F9F410}" srcOrd="1" destOrd="0" parTransId="{7B52A41D-A65F-4E39-9DFE-C377456DDCD3}" sibTransId="{025DB044-1033-431B-9484-AD1EBB09521F}"/>
    <dgm:cxn modelId="{47ED7FF0-6609-4756-B2C0-894C985B68FB}" srcId="{C1300E12-683A-4CE1-9EFA-CFBA36EBD560}" destId="{4792F06D-EC13-4C99-B026-401EA059453A}" srcOrd="0" destOrd="0" parTransId="{B5772C5A-6ED8-45B6-8442-3FE2457E4FDF}" sibTransId="{C9324952-0225-45BA-B908-D4A297607756}"/>
    <dgm:cxn modelId="{1D02817B-44CF-4EF5-B0E5-5FD75CCC2AD5}" type="presParOf" srcId="{480DFDCF-89C7-4A83-9328-000AB5A36967}" destId="{AC79853F-2B7A-4DDD-8F39-D34861B521E8}" srcOrd="0" destOrd="0" presId="urn:microsoft.com/office/officeart/2005/8/layout/hierarchy1"/>
    <dgm:cxn modelId="{6A5E173B-D069-495F-BA4B-E00291310F41}" type="presParOf" srcId="{AC79853F-2B7A-4DDD-8F39-D34861B521E8}" destId="{712A6FD5-7426-421C-AA93-CC3DC07DD6EF}" srcOrd="0" destOrd="0" presId="urn:microsoft.com/office/officeart/2005/8/layout/hierarchy1"/>
    <dgm:cxn modelId="{9A2D7AED-720F-4C39-B10E-529AD87F8C6F}" type="presParOf" srcId="{712A6FD5-7426-421C-AA93-CC3DC07DD6EF}" destId="{8B5201AD-CEF1-4A82-9F82-9686A17F9BE7}" srcOrd="0" destOrd="0" presId="urn:microsoft.com/office/officeart/2005/8/layout/hierarchy1"/>
    <dgm:cxn modelId="{F270BF19-260B-41F6-A7E3-46D9187431C9}" type="presParOf" srcId="{712A6FD5-7426-421C-AA93-CC3DC07DD6EF}" destId="{9264ADBA-5DB5-4E4C-AED1-602EC2BA7401}" srcOrd="1" destOrd="0" presId="urn:microsoft.com/office/officeart/2005/8/layout/hierarchy1"/>
    <dgm:cxn modelId="{7E772B8F-6F19-47F9-8474-DEF0A92C33AD}" type="presParOf" srcId="{AC79853F-2B7A-4DDD-8F39-D34861B521E8}" destId="{DE074A0A-2A5F-46D7-A188-FF3A578D189C}" srcOrd="1" destOrd="0" presId="urn:microsoft.com/office/officeart/2005/8/layout/hierarchy1"/>
    <dgm:cxn modelId="{382E85AB-0D37-499B-BCDA-3C4E2303E11E}" type="presParOf" srcId="{480DFDCF-89C7-4A83-9328-000AB5A36967}" destId="{45704218-35AF-45C9-B3AC-0F4451E89FEC}" srcOrd="1" destOrd="0" presId="urn:microsoft.com/office/officeart/2005/8/layout/hierarchy1"/>
    <dgm:cxn modelId="{949556DB-8113-4A9D-84F1-4F9B23CE8FEA}" type="presParOf" srcId="{45704218-35AF-45C9-B3AC-0F4451E89FEC}" destId="{89F6F953-8E9B-48AB-977A-7322475526D1}" srcOrd="0" destOrd="0" presId="urn:microsoft.com/office/officeart/2005/8/layout/hierarchy1"/>
    <dgm:cxn modelId="{A4E46E28-F1CF-4661-8157-1000D87DD405}" type="presParOf" srcId="{89F6F953-8E9B-48AB-977A-7322475526D1}" destId="{7E8642FC-2431-4380-9159-62C67ADAC53E}" srcOrd="0" destOrd="0" presId="urn:microsoft.com/office/officeart/2005/8/layout/hierarchy1"/>
    <dgm:cxn modelId="{3BF735D8-370E-4F9A-8B52-95B233F12F18}" type="presParOf" srcId="{89F6F953-8E9B-48AB-977A-7322475526D1}" destId="{E9EE3984-3897-45B5-95D9-B318A035B9BE}" srcOrd="1" destOrd="0" presId="urn:microsoft.com/office/officeart/2005/8/layout/hierarchy1"/>
    <dgm:cxn modelId="{8C969FF2-AEE3-4450-AD89-C8CBB864541A}" type="presParOf" srcId="{45704218-35AF-45C9-B3AC-0F4451E89FEC}" destId="{8B090962-D54A-4194-95F5-3869FFA5E9B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AE6B5E-4A55-4962-8104-9B97EF69ADA8}"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A142ABDF-41AE-4D47-81C4-F9B9B0183FE5}">
      <dgm:prSet/>
      <dgm:spPr/>
      <dgm:t>
        <a:bodyPr/>
        <a:lstStyle/>
        <a:p>
          <a:r>
            <a:rPr lang="ru-RU"/>
            <a:t>До загальнодержавних податків належать: </a:t>
          </a:r>
          <a:endParaRPr lang="en-US"/>
        </a:p>
      </dgm:t>
    </dgm:pt>
    <dgm:pt modelId="{F00A3A3E-2866-4B99-97DB-0FCD4162A985}" type="parTrans" cxnId="{BC6019AD-D22F-49D1-B007-E426FC50C186}">
      <dgm:prSet/>
      <dgm:spPr/>
      <dgm:t>
        <a:bodyPr/>
        <a:lstStyle/>
        <a:p>
          <a:endParaRPr lang="en-US"/>
        </a:p>
      </dgm:t>
    </dgm:pt>
    <dgm:pt modelId="{92AF9BEE-CB04-4EFE-BB7E-57DFA0CE4C3A}" type="sibTrans" cxnId="{BC6019AD-D22F-49D1-B007-E426FC50C186}">
      <dgm:prSet/>
      <dgm:spPr/>
      <dgm:t>
        <a:bodyPr/>
        <a:lstStyle/>
        <a:p>
          <a:endParaRPr lang="en-US"/>
        </a:p>
      </dgm:t>
    </dgm:pt>
    <dgm:pt modelId="{88B28439-7930-4687-8BE1-7C8A30E1C32F}">
      <dgm:prSet/>
      <dgm:spPr/>
      <dgm:t>
        <a:bodyPr/>
        <a:lstStyle/>
        <a:p>
          <a:r>
            <a:rPr lang="ru-RU"/>
            <a:t>- податок на прибуток підприємств; </a:t>
          </a:r>
          <a:endParaRPr lang="en-US"/>
        </a:p>
      </dgm:t>
    </dgm:pt>
    <dgm:pt modelId="{0CCAA0B8-3D1F-46C7-B141-ABA3DF37999D}" type="parTrans" cxnId="{F455D31B-0ABD-4E5D-BB5C-6238E1DAE224}">
      <dgm:prSet/>
      <dgm:spPr/>
      <dgm:t>
        <a:bodyPr/>
        <a:lstStyle/>
        <a:p>
          <a:endParaRPr lang="en-US"/>
        </a:p>
      </dgm:t>
    </dgm:pt>
    <dgm:pt modelId="{8B68F558-475C-4562-8440-5C2C6E736749}" type="sibTrans" cxnId="{F455D31B-0ABD-4E5D-BB5C-6238E1DAE224}">
      <dgm:prSet/>
      <dgm:spPr/>
      <dgm:t>
        <a:bodyPr/>
        <a:lstStyle/>
        <a:p>
          <a:endParaRPr lang="en-US"/>
        </a:p>
      </dgm:t>
    </dgm:pt>
    <dgm:pt modelId="{FE72FC82-D55E-4504-8802-CEBA201B79E3}">
      <dgm:prSet/>
      <dgm:spPr/>
      <dgm:t>
        <a:bodyPr/>
        <a:lstStyle/>
        <a:p>
          <a:r>
            <a:rPr lang="ru-RU"/>
            <a:t>- податок на доходи фізичних осіб; </a:t>
          </a:r>
          <a:endParaRPr lang="en-US"/>
        </a:p>
      </dgm:t>
    </dgm:pt>
    <dgm:pt modelId="{A3909158-3F2B-4415-BBB8-AB48629AB0E9}" type="parTrans" cxnId="{EE1C4350-4905-47CD-B196-FD424ADA43FC}">
      <dgm:prSet/>
      <dgm:spPr/>
      <dgm:t>
        <a:bodyPr/>
        <a:lstStyle/>
        <a:p>
          <a:endParaRPr lang="en-US"/>
        </a:p>
      </dgm:t>
    </dgm:pt>
    <dgm:pt modelId="{61367885-0825-40D9-8C9E-1E95FC8F2DD8}" type="sibTrans" cxnId="{EE1C4350-4905-47CD-B196-FD424ADA43FC}">
      <dgm:prSet/>
      <dgm:spPr/>
      <dgm:t>
        <a:bodyPr/>
        <a:lstStyle/>
        <a:p>
          <a:endParaRPr lang="en-US"/>
        </a:p>
      </dgm:t>
    </dgm:pt>
    <dgm:pt modelId="{BBA3FE1E-8A5C-4A1A-B3C5-37DB0CE221F6}">
      <dgm:prSet/>
      <dgm:spPr/>
      <dgm:t>
        <a:bodyPr/>
        <a:lstStyle/>
        <a:p>
          <a:r>
            <a:rPr lang="ru-RU"/>
            <a:t>- податок на додану вартість; </a:t>
          </a:r>
          <a:endParaRPr lang="en-US"/>
        </a:p>
      </dgm:t>
    </dgm:pt>
    <dgm:pt modelId="{1B6A2707-D630-489D-A5BF-00329878110C}" type="parTrans" cxnId="{7583138B-3C03-492C-BAB8-7D6B78FD4592}">
      <dgm:prSet/>
      <dgm:spPr/>
      <dgm:t>
        <a:bodyPr/>
        <a:lstStyle/>
        <a:p>
          <a:endParaRPr lang="en-US"/>
        </a:p>
      </dgm:t>
    </dgm:pt>
    <dgm:pt modelId="{7061C7C4-6D2B-4807-8BF3-CF70B41D54F1}" type="sibTrans" cxnId="{7583138B-3C03-492C-BAB8-7D6B78FD4592}">
      <dgm:prSet/>
      <dgm:spPr/>
      <dgm:t>
        <a:bodyPr/>
        <a:lstStyle/>
        <a:p>
          <a:endParaRPr lang="en-US"/>
        </a:p>
      </dgm:t>
    </dgm:pt>
    <dgm:pt modelId="{6417B75B-6BF0-4BDA-A1AA-11860EA52E21}">
      <dgm:prSet/>
      <dgm:spPr/>
      <dgm:t>
        <a:bodyPr/>
        <a:lstStyle/>
        <a:p>
          <a:r>
            <a:rPr lang="ru-RU"/>
            <a:t>- акцизний податок; </a:t>
          </a:r>
          <a:endParaRPr lang="en-US"/>
        </a:p>
      </dgm:t>
    </dgm:pt>
    <dgm:pt modelId="{B89B03DD-2260-4B20-B688-3840D519D740}" type="parTrans" cxnId="{920E8958-80B3-4833-837E-CA8133B27558}">
      <dgm:prSet/>
      <dgm:spPr/>
      <dgm:t>
        <a:bodyPr/>
        <a:lstStyle/>
        <a:p>
          <a:endParaRPr lang="en-US"/>
        </a:p>
      </dgm:t>
    </dgm:pt>
    <dgm:pt modelId="{CECF10F2-8830-4FC7-80D5-5261CF8240BE}" type="sibTrans" cxnId="{920E8958-80B3-4833-837E-CA8133B27558}">
      <dgm:prSet/>
      <dgm:spPr/>
      <dgm:t>
        <a:bodyPr/>
        <a:lstStyle/>
        <a:p>
          <a:endParaRPr lang="en-US"/>
        </a:p>
      </dgm:t>
    </dgm:pt>
    <dgm:pt modelId="{36BFAF7B-BEDE-40EC-8E42-E763781DBC9C}">
      <dgm:prSet/>
      <dgm:spPr/>
      <dgm:t>
        <a:bodyPr/>
        <a:lstStyle/>
        <a:p>
          <a:r>
            <a:rPr lang="ru-RU"/>
            <a:t>- екологічний податок; </a:t>
          </a:r>
          <a:endParaRPr lang="en-US"/>
        </a:p>
      </dgm:t>
    </dgm:pt>
    <dgm:pt modelId="{015DD706-9C2E-44C0-9ADE-50F0F9C70E3A}" type="parTrans" cxnId="{053CD29A-E1F2-4DD0-9E6C-A79306A6191E}">
      <dgm:prSet/>
      <dgm:spPr/>
      <dgm:t>
        <a:bodyPr/>
        <a:lstStyle/>
        <a:p>
          <a:endParaRPr lang="en-US"/>
        </a:p>
      </dgm:t>
    </dgm:pt>
    <dgm:pt modelId="{958A6451-A054-4B15-A060-09A2AAFC795F}" type="sibTrans" cxnId="{053CD29A-E1F2-4DD0-9E6C-A79306A6191E}">
      <dgm:prSet/>
      <dgm:spPr/>
      <dgm:t>
        <a:bodyPr/>
        <a:lstStyle/>
        <a:p>
          <a:endParaRPr lang="en-US"/>
        </a:p>
      </dgm:t>
    </dgm:pt>
    <dgm:pt modelId="{396784A9-6853-4DB0-A8DF-84A40151A735}">
      <dgm:prSet/>
      <dgm:spPr/>
      <dgm:t>
        <a:bodyPr/>
        <a:lstStyle/>
        <a:p>
          <a:r>
            <a:rPr lang="ru-RU"/>
            <a:t>- рентна плата; </a:t>
          </a:r>
          <a:endParaRPr lang="en-US"/>
        </a:p>
      </dgm:t>
    </dgm:pt>
    <dgm:pt modelId="{C20BF00F-56BF-461A-9D16-B18AD50EF15F}" type="parTrans" cxnId="{F9217261-6CDE-4A8C-A0A5-3B2A6C981885}">
      <dgm:prSet/>
      <dgm:spPr/>
      <dgm:t>
        <a:bodyPr/>
        <a:lstStyle/>
        <a:p>
          <a:endParaRPr lang="en-US"/>
        </a:p>
      </dgm:t>
    </dgm:pt>
    <dgm:pt modelId="{F1C42CBE-1857-4E06-BCE2-57475A354E63}" type="sibTrans" cxnId="{F9217261-6CDE-4A8C-A0A5-3B2A6C981885}">
      <dgm:prSet/>
      <dgm:spPr/>
      <dgm:t>
        <a:bodyPr/>
        <a:lstStyle/>
        <a:p>
          <a:endParaRPr lang="en-US"/>
        </a:p>
      </dgm:t>
    </dgm:pt>
    <dgm:pt modelId="{DB85613C-ECB4-45D1-9E12-9F2E37A6AEB0}">
      <dgm:prSet/>
      <dgm:spPr/>
      <dgm:t>
        <a:bodyPr/>
        <a:lstStyle/>
        <a:p>
          <a:r>
            <a:rPr lang="ru-RU"/>
            <a:t>- мито. </a:t>
          </a:r>
          <a:endParaRPr lang="en-US"/>
        </a:p>
      </dgm:t>
    </dgm:pt>
    <dgm:pt modelId="{FE5C8CDF-468A-4011-8B0E-18A10D47A18C}" type="parTrans" cxnId="{4AB5E01E-ECC9-417F-A7EA-CD31490AF1E2}">
      <dgm:prSet/>
      <dgm:spPr/>
      <dgm:t>
        <a:bodyPr/>
        <a:lstStyle/>
        <a:p>
          <a:endParaRPr lang="en-US"/>
        </a:p>
      </dgm:t>
    </dgm:pt>
    <dgm:pt modelId="{59DD3F85-8A5C-461B-82F1-01148FF900C0}" type="sibTrans" cxnId="{4AB5E01E-ECC9-417F-A7EA-CD31490AF1E2}">
      <dgm:prSet/>
      <dgm:spPr/>
      <dgm:t>
        <a:bodyPr/>
        <a:lstStyle/>
        <a:p>
          <a:endParaRPr lang="en-US"/>
        </a:p>
      </dgm:t>
    </dgm:pt>
    <dgm:pt modelId="{3032E8D4-CDDF-4F2E-AFA4-7E917FFB6402}">
      <dgm:prSet/>
      <dgm:spPr/>
      <dgm:t>
        <a:bodyPr/>
        <a:lstStyle/>
        <a:p>
          <a:r>
            <a:rPr lang="ru-RU"/>
            <a:t>До місцевих податків і зборів належать:</a:t>
          </a:r>
          <a:endParaRPr lang="en-US"/>
        </a:p>
      </dgm:t>
    </dgm:pt>
    <dgm:pt modelId="{B2605896-8E5E-4DC6-8136-589BAD47812D}" type="parTrans" cxnId="{4867244C-FEB6-4081-BA18-03DB557F93EA}">
      <dgm:prSet/>
      <dgm:spPr/>
      <dgm:t>
        <a:bodyPr/>
        <a:lstStyle/>
        <a:p>
          <a:endParaRPr lang="en-US"/>
        </a:p>
      </dgm:t>
    </dgm:pt>
    <dgm:pt modelId="{0DAC3034-1B19-4BE4-B257-E5385592221B}" type="sibTrans" cxnId="{4867244C-FEB6-4081-BA18-03DB557F93EA}">
      <dgm:prSet/>
      <dgm:spPr/>
      <dgm:t>
        <a:bodyPr/>
        <a:lstStyle/>
        <a:p>
          <a:endParaRPr lang="en-US"/>
        </a:p>
      </dgm:t>
    </dgm:pt>
    <dgm:pt modelId="{6BDD082A-1C77-4CF0-B4F5-ECF90B8E642E}">
      <dgm:prSet/>
      <dgm:spPr/>
      <dgm:t>
        <a:bodyPr/>
        <a:lstStyle/>
        <a:p>
          <a:r>
            <a:rPr lang="ru-RU"/>
            <a:t>- податок на майно;</a:t>
          </a:r>
          <a:endParaRPr lang="en-US"/>
        </a:p>
      </dgm:t>
    </dgm:pt>
    <dgm:pt modelId="{1706B817-8EF8-42A1-AD1C-54AA5A0CC6E2}" type="parTrans" cxnId="{0A303E53-9ACF-4558-A545-8801B95F4421}">
      <dgm:prSet/>
      <dgm:spPr/>
      <dgm:t>
        <a:bodyPr/>
        <a:lstStyle/>
        <a:p>
          <a:endParaRPr lang="en-US"/>
        </a:p>
      </dgm:t>
    </dgm:pt>
    <dgm:pt modelId="{C177A597-7D31-400D-B076-5D613393E8F9}" type="sibTrans" cxnId="{0A303E53-9ACF-4558-A545-8801B95F4421}">
      <dgm:prSet/>
      <dgm:spPr/>
      <dgm:t>
        <a:bodyPr/>
        <a:lstStyle/>
        <a:p>
          <a:endParaRPr lang="en-US"/>
        </a:p>
      </dgm:t>
    </dgm:pt>
    <dgm:pt modelId="{C6850AD3-2C3D-4CFF-9360-EAF55BB807D3}">
      <dgm:prSet/>
      <dgm:spPr/>
      <dgm:t>
        <a:bodyPr/>
        <a:lstStyle/>
        <a:p>
          <a:r>
            <a:rPr lang="ru-RU"/>
            <a:t>- єдиний податок; </a:t>
          </a:r>
          <a:endParaRPr lang="en-US"/>
        </a:p>
      </dgm:t>
    </dgm:pt>
    <dgm:pt modelId="{6B0CA961-ACB6-4BA2-B12C-94712458080F}" type="parTrans" cxnId="{853096F3-81B7-4493-A991-80ECA6545CAD}">
      <dgm:prSet/>
      <dgm:spPr/>
      <dgm:t>
        <a:bodyPr/>
        <a:lstStyle/>
        <a:p>
          <a:endParaRPr lang="en-US"/>
        </a:p>
      </dgm:t>
    </dgm:pt>
    <dgm:pt modelId="{24F8CEF1-7FA4-4A4B-B9EC-C75823863230}" type="sibTrans" cxnId="{853096F3-81B7-4493-A991-80ECA6545CAD}">
      <dgm:prSet/>
      <dgm:spPr/>
      <dgm:t>
        <a:bodyPr/>
        <a:lstStyle/>
        <a:p>
          <a:endParaRPr lang="en-US"/>
        </a:p>
      </dgm:t>
    </dgm:pt>
    <dgm:pt modelId="{95B2812F-9F39-44DD-B7A9-22F95F89C09C}">
      <dgm:prSet/>
      <dgm:spPr/>
      <dgm:t>
        <a:bodyPr/>
        <a:lstStyle/>
        <a:p>
          <a:r>
            <a:rPr lang="ru-RU"/>
            <a:t>- збір за місця для паркування транспортних засобів; </a:t>
          </a:r>
          <a:endParaRPr lang="en-US"/>
        </a:p>
      </dgm:t>
    </dgm:pt>
    <dgm:pt modelId="{12F57E26-0E20-4875-BA8F-14AE8ACF3285}" type="parTrans" cxnId="{F013BAD7-32BE-4450-97F4-EE821210A627}">
      <dgm:prSet/>
      <dgm:spPr/>
      <dgm:t>
        <a:bodyPr/>
        <a:lstStyle/>
        <a:p>
          <a:endParaRPr lang="en-US"/>
        </a:p>
      </dgm:t>
    </dgm:pt>
    <dgm:pt modelId="{C0DEE498-C7F0-4344-9457-1099C2771762}" type="sibTrans" cxnId="{F013BAD7-32BE-4450-97F4-EE821210A627}">
      <dgm:prSet/>
      <dgm:spPr/>
      <dgm:t>
        <a:bodyPr/>
        <a:lstStyle/>
        <a:p>
          <a:endParaRPr lang="en-US"/>
        </a:p>
      </dgm:t>
    </dgm:pt>
    <dgm:pt modelId="{92C0681E-26B3-4D1D-8BE8-157E0669102F}">
      <dgm:prSet/>
      <dgm:spPr/>
      <dgm:t>
        <a:bodyPr/>
        <a:lstStyle/>
        <a:p>
          <a:r>
            <a:rPr lang="ru-RU"/>
            <a:t>- туристичний збір.</a:t>
          </a:r>
          <a:endParaRPr lang="en-US"/>
        </a:p>
      </dgm:t>
    </dgm:pt>
    <dgm:pt modelId="{08164297-FBE8-438F-B0AD-88941070A1B2}" type="parTrans" cxnId="{6EC831F2-CB92-4B1C-B01F-9F8698FADFC4}">
      <dgm:prSet/>
      <dgm:spPr/>
      <dgm:t>
        <a:bodyPr/>
        <a:lstStyle/>
        <a:p>
          <a:endParaRPr lang="en-US"/>
        </a:p>
      </dgm:t>
    </dgm:pt>
    <dgm:pt modelId="{2F6DD292-6063-42D3-9707-6559F03F37B3}" type="sibTrans" cxnId="{6EC831F2-CB92-4B1C-B01F-9F8698FADFC4}">
      <dgm:prSet/>
      <dgm:spPr/>
      <dgm:t>
        <a:bodyPr/>
        <a:lstStyle/>
        <a:p>
          <a:endParaRPr lang="en-US"/>
        </a:p>
      </dgm:t>
    </dgm:pt>
    <dgm:pt modelId="{C238384A-C31B-487D-85E8-B8D5211C711F}" type="pres">
      <dgm:prSet presAssocID="{F3AE6B5E-4A55-4962-8104-9B97EF69ADA8}" presName="Name0" presStyleCnt="0">
        <dgm:presLayoutVars>
          <dgm:dir/>
          <dgm:resizeHandles val="exact"/>
        </dgm:presLayoutVars>
      </dgm:prSet>
      <dgm:spPr/>
    </dgm:pt>
    <dgm:pt modelId="{6330446E-8673-4CE4-BB05-B52344AA1256}" type="pres">
      <dgm:prSet presAssocID="{A142ABDF-41AE-4D47-81C4-F9B9B0183FE5}" presName="node" presStyleLbl="node1" presStyleIdx="0" presStyleCnt="2">
        <dgm:presLayoutVars>
          <dgm:bulletEnabled val="1"/>
        </dgm:presLayoutVars>
      </dgm:prSet>
      <dgm:spPr/>
    </dgm:pt>
    <dgm:pt modelId="{87B97AC5-3E60-4ABE-B5F7-3B57E025C788}" type="pres">
      <dgm:prSet presAssocID="{92AF9BEE-CB04-4EFE-BB7E-57DFA0CE4C3A}" presName="sibTrans" presStyleLbl="sibTrans1D1" presStyleIdx="0" presStyleCnt="1"/>
      <dgm:spPr/>
    </dgm:pt>
    <dgm:pt modelId="{59C1F00D-FC06-45E2-8EBF-515FB2E377CE}" type="pres">
      <dgm:prSet presAssocID="{92AF9BEE-CB04-4EFE-BB7E-57DFA0CE4C3A}" presName="connectorText" presStyleLbl="sibTrans1D1" presStyleIdx="0" presStyleCnt="1"/>
      <dgm:spPr/>
    </dgm:pt>
    <dgm:pt modelId="{27E4E5B5-1436-4C92-A35D-999250B5BF85}" type="pres">
      <dgm:prSet presAssocID="{3032E8D4-CDDF-4F2E-AFA4-7E917FFB6402}" presName="node" presStyleLbl="node1" presStyleIdx="1" presStyleCnt="2">
        <dgm:presLayoutVars>
          <dgm:bulletEnabled val="1"/>
        </dgm:presLayoutVars>
      </dgm:prSet>
      <dgm:spPr/>
    </dgm:pt>
  </dgm:ptLst>
  <dgm:cxnLst>
    <dgm:cxn modelId="{7C9D0602-A8C4-4DB3-973E-1F116B3F8456}" type="presOf" srcId="{92AF9BEE-CB04-4EFE-BB7E-57DFA0CE4C3A}" destId="{87B97AC5-3E60-4ABE-B5F7-3B57E025C788}" srcOrd="0" destOrd="0" presId="urn:microsoft.com/office/officeart/2016/7/layout/RepeatingBendingProcessNew"/>
    <dgm:cxn modelId="{5FAF770F-A3E2-4A99-8AD3-EDB7DB3B45AE}" type="presOf" srcId="{95B2812F-9F39-44DD-B7A9-22F95F89C09C}" destId="{27E4E5B5-1436-4C92-A35D-999250B5BF85}" srcOrd="0" destOrd="3" presId="urn:microsoft.com/office/officeart/2016/7/layout/RepeatingBendingProcessNew"/>
    <dgm:cxn modelId="{F455D31B-0ABD-4E5D-BB5C-6238E1DAE224}" srcId="{A142ABDF-41AE-4D47-81C4-F9B9B0183FE5}" destId="{88B28439-7930-4687-8BE1-7C8A30E1C32F}" srcOrd="0" destOrd="0" parTransId="{0CCAA0B8-3D1F-46C7-B141-ABA3DF37999D}" sibTransId="{8B68F558-475C-4562-8440-5C2C6E736749}"/>
    <dgm:cxn modelId="{4AB5E01E-ECC9-417F-A7EA-CD31490AF1E2}" srcId="{A142ABDF-41AE-4D47-81C4-F9B9B0183FE5}" destId="{DB85613C-ECB4-45D1-9E12-9F2E37A6AEB0}" srcOrd="6" destOrd="0" parTransId="{FE5C8CDF-468A-4011-8B0E-18A10D47A18C}" sibTransId="{59DD3F85-8A5C-461B-82F1-01148FF900C0}"/>
    <dgm:cxn modelId="{8A8D205D-3B2B-469D-A238-8C1BBD48ABAB}" type="presOf" srcId="{396784A9-6853-4DB0-A8DF-84A40151A735}" destId="{6330446E-8673-4CE4-BB05-B52344AA1256}" srcOrd="0" destOrd="6" presId="urn:microsoft.com/office/officeart/2016/7/layout/RepeatingBendingProcessNew"/>
    <dgm:cxn modelId="{D2BB1D5F-27B9-41F9-86F4-2C210B1CBCAC}" type="presOf" srcId="{36BFAF7B-BEDE-40EC-8E42-E763781DBC9C}" destId="{6330446E-8673-4CE4-BB05-B52344AA1256}" srcOrd="0" destOrd="5" presId="urn:microsoft.com/office/officeart/2016/7/layout/RepeatingBendingProcessNew"/>
    <dgm:cxn modelId="{F9217261-6CDE-4A8C-A0A5-3B2A6C981885}" srcId="{A142ABDF-41AE-4D47-81C4-F9B9B0183FE5}" destId="{396784A9-6853-4DB0-A8DF-84A40151A735}" srcOrd="5" destOrd="0" parTransId="{C20BF00F-56BF-461A-9D16-B18AD50EF15F}" sibTransId="{F1C42CBE-1857-4E06-BCE2-57475A354E63}"/>
    <dgm:cxn modelId="{4867244C-FEB6-4081-BA18-03DB557F93EA}" srcId="{F3AE6B5E-4A55-4962-8104-9B97EF69ADA8}" destId="{3032E8D4-CDDF-4F2E-AFA4-7E917FFB6402}" srcOrd="1" destOrd="0" parTransId="{B2605896-8E5E-4DC6-8136-589BAD47812D}" sibTransId="{0DAC3034-1B19-4BE4-B257-E5385592221B}"/>
    <dgm:cxn modelId="{EE1C4350-4905-47CD-B196-FD424ADA43FC}" srcId="{A142ABDF-41AE-4D47-81C4-F9B9B0183FE5}" destId="{FE72FC82-D55E-4504-8802-CEBA201B79E3}" srcOrd="1" destOrd="0" parTransId="{A3909158-3F2B-4415-BBB8-AB48629AB0E9}" sibTransId="{61367885-0825-40D9-8C9E-1E95FC8F2DD8}"/>
    <dgm:cxn modelId="{2F8DD071-BC86-488D-9521-845DBC210701}" type="presOf" srcId="{92AF9BEE-CB04-4EFE-BB7E-57DFA0CE4C3A}" destId="{59C1F00D-FC06-45E2-8EBF-515FB2E377CE}" srcOrd="1" destOrd="0" presId="urn:microsoft.com/office/officeart/2016/7/layout/RepeatingBendingProcessNew"/>
    <dgm:cxn modelId="{0A303E53-9ACF-4558-A545-8801B95F4421}" srcId="{3032E8D4-CDDF-4F2E-AFA4-7E917FFB6402}" destId="{6BDD082A-1C77-4CF0-B4F5-ECF90B8E642E}" srcOrd="0" destOrd="0" parTransId="{1706B817-8EF8-42A1-AD1C-54AA5A0CC6E2}" sibTransId="{C177A597-7D31-400D-B076-5D613393E8F9}"/>
    <dgm:cxn modelId="{920E8958-80B3-4833-837E-CA8133B27558}" srcId="{A142ABDF-41AE-4D47-81C4-F9B9B0183FE5}" destId="{6417B75B-6BF0-4BDA-A1AA-11860EA52E21}" srcOrd="3" destOrd="0" parTransId="{B89B03DD-2260-4B20-B688-3840D519D740}" sibTransId="{CECF10F2-8830-4FC7-80D5-5261CF8240BE}"/>
    <dgm:cxn modelId="{7583138B-3C03-492C-BAB8-7D6B78FD4592}" srcId="{A142ABDF-41AE-4D47-81C4-F9B9B0183FE5}" destId="{BBA3FE1E-8A5C-4A1A-B3C5-37DB0CE221F6}" srcOrd="2" destOrd="0" parTransId="{1B6A2707-D630-489D-A5BF-00329878110C}" sibTransId="{7061C7C4-6D2B-4807-8BF3-CF70B41D54F1}"/>
    <dgm:cxn modelId="{B75F638B-55C0-468F-83BA-09D19B025ECB}" type="presOf" srcId="{C6850AD3-2C3D-4CFF-9360-EAF55BB807D3}" destId="{27E4E5B5-1436-4C92-A35D-999250B5BF85}" srcOrd="0" destOrd="2" presId="urn:microsoft.com/office/officeart/2016/7/layout/RepeatingBendingProcessNew"/>
    <dgm:cxn modelId="{F0CF5892-416B-4DE2-9813-61B47732222C}" type="presOf" srcId="{BBA3FE1E-8A5C-4A1A-B3C5-37DB0CE221F6}" destId="{6330446E-8673-4CE4-BB05-B52344AA1256}" srcOrd="0" destOrd="3" presId="urn:microsoft.com/office/officeart/2016/7/layout/RepeatingBendingProcessNew"/>
    <dgm:cxn modelId="{714C8F95-5FE5-41E8-89E8-1258D52D05D9}" type="presOf" srcId="{88B28439-7930-4687-8BE1-7C8A30E1C32F}" destId="{6330446E-8673-4CE4-BB05-B52344AA1256}" srcOrd="0" destOrd="1" presId="urn:microsoft.com/office/officeart/2016/7/layout/RepeatingBendingProcessNew"/>
    <dgm:cxn modelId="{053CD29A-E1F2-4DD0-9E6C-A79306A6191E}" srcId="{A142ABDF-41AE-4D47-81C4-F9B9B0183FE5}" destId="{36BFAF7B-BEDE-40EC-8E42-E763781DBC9C}" srcOrd="4" destOrd="0" parTransId="{015DD706-9C2E-44C0-9ADE-50F0F9C70E3A}" sibTransId="{958A6451-A054-4B15-A060-09A2AAFC795F}"/>
    <dgm:cxn modelId="{FC7E759F-8E8C-456C-8014-D2201C653EEE}" type="presOf" srcId="{FE72FC82-D55E-4504-8802-CEBA201B79E3}" destId="{6330446E-8673-4CE4-BB05-B52344AA1256}" srcOrd="0" destOrd="2" presId="urn:microsoft.com/office/officeart/2016/7/layout/RepeatingBendingProcessNew"/>
    <dgm:cxn modelId="{BC6019AD-D22F-49D1-B007-E426FC50C186}" srcId="{F3AE6B5E-4A55-4962-8104-9B97EF69ADA8}" destId="{A142ABDF-41AE-4D47-81C4-F9B9B0183FE5}" srcOrd="0" destOrd="0" parTransId="{F00A3A3E-2866-4B99-97DB-0FCD4162A985}" sibTransId="{92AF9BEE-CB04-4EFE-BB7E-57DFA0CE4C3A}"/>
    <dgm:cxn modelId="{7C6E1CB7-D0C9-4838-87DC-DD14F5013DA8}" type="presOf" srcId="{DB85613C-ECB4-45D1-9E12-9F2E37A6AEB0}" destId="{6330446E-8673-4CE4-BB05-B52344AA1256}" srcOrd="0" destOrd="7" presId="urn:microsoft.com/office/officeart/2016/7/layout/RepeatingBendingProcessNew"/>
    <dgm:cxn modelId="{EBAD99B7-4F1D-4E3C-BD17-F0FBD28C70E3}" type="presOf" srcId="{3032E8D4-CDDF-4F2E-AFA4-7E917FFB6402}" destId="{27E4E5B5-1436-4C92-A35D-999250B5BF85}" srcOrd="0" destOrd="0" presId="urn:microsoft.com/office/officeart/2016/7/layout/RepeatingBendingProcessNew"/>
    <dgm:cxn modelId="{242A5FBC-77E1-41E4-813A-DE736270A2BF}" type="presOf" srcId="{A142ABDF-41AE-4D47-81C4-F9B9B0183FE5}" destId="{6330446E-8673-4CE4-BB05-B52344AA1256}" srcOrd="0" destOrd="0" presId="urn:microsoft.com/office/officeart/2016/7/layout/RepeatingBendingProcessNew"/>
    <dgm:cxn modelId="{777EDFC3-EBF5-4F51-B0A9-EE34CC6EDBCB}" type="presOf" srcId="{6417B75B-6BF0-4BDA-A1AA-11860EA52E21}" destId="{6330446E-8673-4CE4-BB05-B52344AA1256}" srcOrd="0" destOrd="4" presId="urn:microsoft.com/office/officeart/2016/7/layout/RepeatingBendingProcessNew"/>
    <dgm:cxn modelId="{3D2C7FD2-1A35-4E08-BF94-AEE17FB7FE2B}" type="presOf" srcId="{6BDD082A-1C77-4CF0-B4F5-ECF90B8E642E}" destId="{27E4E5B5-1436-4C92-A35D-999250B5BF85}" srcOrd="0" destOrd="1" presId="urn:microsoft.com/office/officeart/2016/7/layout/RepeatingBendingProcessNew"/>
    <dgm:cxn modelId="{F013BAD7-32BE-4450-97F4-EE821210A627}" srcId="{3032E8D4-CDDF-4F2E-AFA4-7E917FFB6402}" destId="{95B2812F-9F39-44DD-B7A9-22F95F89C09C}" srcOrd="2" destOrd="0" parTransId="{12F57E26-0E20-4875-BA8F-14AE8ACF3285}" sibTransId="{C0DEE498-C7F0-4344-9457-1099C2771762}"/>
    <dgm:cxn modelId="{6C4378E9-EB02-42D7-A878-897EDB389070}" type="presOf" srcId="{F3AE6B5E-4A55-4962-8104-9B97EF69ADA8}" destId="{C238384A-C31B-487D-85E8-B8D5211C711F}" srcOrd="0" destOrd="0" presId="urn:microsoft.com/office/officeart/2016/7/layout/RepeatingBendingProcessNew"/>
    <dgm:cxn modelId="{6EC831F2-CB92-4B1C-B01F-9F8698FADFC4}" srcId="{3032E8D4-CDDF-4F2E-AFA4-7E917FFB6402}" destId="{92C0681E-26B3-4D1D-8BE8-157E0669102F}" srcOrd="3" destOrd="0" parTransId="{08164297-FBE8-438F-B0AD-88941070A1B2}" sibTransId="{2F6DD292-6063-42D3-9707-6559F03F37B3}"/>
    <dgm:cxn modelId="{853096F3-81B7-4493-A991-80ECA6545CAD}" srcId="{3032E8D4-CDDF-4F2E-AFA4-7E917FFB6402}" destId="{C6850AD3-2C3D-4CFF-9360-EAF55BB807D3}" srcOrd="1" destOrd="0" parTransId="{6B0CA961-ACB6-4BA2-B12C-94712458080F}" sibTransId="{24F8CEF1-7FA4-4A4B-B9EC-C75823863230}"/>
    <dgm:cxn modelId="{EF97E0FF-54AE-477F-8150-3A4DB1EE52C1}" type="presOf" srcId="{92C0681E-26B3-4D1D-8BE8-157E0669102F}" destId="{27E4E5B5-1436-4C92-A35D-999250B5BF85}" srcOrd="0" destOrd="4" presId="urn:microsoft.com/office/officeart/2016/7/layout/RepeatingBendingProcessNew"/>
    <dgm:cxn modelId="{CD83045A-94D6-458F-844C-03CCA10AF557}" type="presParOf" srcId="{C238384A-C31B-487D-85E8-B8D5211C711F}" destId="{6330446E-8673-4CE4-BB05-B52344AA1256}" srcOrd="0" destOrd="0" presId="urn:microsoft.com/office/officeart/2016/7/layout/RepeatingBendingProcessNew"/>
    <dgm:cxn modelId="{ABDBF9E9-85DF-4F90-8548-E6BCEB826842}" type="presParOf" srcId="{C238384A-C31B-487D-85E8-B8D5211C711F}" destId="{87B97AC5-3E60-4ABE-B5F7-3B57E025C788}" srcOrd="1" destOrd="0" presId="urn:microsoft.com/office/officeart/2016/7/layout/RepeatingBendingProcessNew"/>
    <dgm:cxn modelId="{1843954D-8D80-49B4-81D2-B1365D2592AE}" type="presParOf" srcId="{87B97AC5-3E60-4ABE-B5F7-3B57E025C788}" destId="{59C1F00D-FC06-45E2-8EBF-515FB2E377CE}" srcOrd="0" destOrd="0" presId="urn:microsoft.com/office/officeart/2016/7/layout/RepeatingBendingProcessNew"/>
    <dgm:cxn modelId="{DAD0DE22-F782-412A-AB34-884FFFF7881C}" type="presParOf" srcId="{C238384A-C31B-487D-85E8-B8D5211C711F}" destId="{27E4E5B5-1436-4C92-A35D-999250B5BF85}" srcOrd="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876DE7-4C32-4103-98C5-552355281F64}"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C139E9DF-8182-40A9-A0FD-6894B396E17E}">
      <dgm:prSet/>
      <dgm:spPr/>
      <dgm:t>
        <a:bodyPr/>
        <a:lstStyle/>
        <a:p>
          <a:r>
            <a:rPr lang="uk-UA"/>
            <a:t>- визначення показників фінансового стану господарської діяльності; </a:t>
          </a:r>
          <a:endParaRPr lang="en-US"/>
        </a:p>
      </dgm:t>
    </dgm:pt>
    <dgm:pt modelId="{8F5F1298-FC85-4E8C-90C1-50B977E38618}" type="parTrans" cxnId="{872FBA8E-8520-4EF1-9285-7FE22E58F37D}">
      <dgm:prSet/>
      <dgm:spPr/>
      <dgm:t>
        <a:bodyPr/>
        <a:lstStyle/>
        <a:p>
          <a:endParaRPr lang="en-US"/>
        </a:p>
      </dgm:t>
    </dgm:pt>
    <dgm:pt modelId="{56D68508-653C-4928-AF3A-B31BC1EE564A}" type="sibTrans" cxnId="{872FBA8E-8520-4EF1-9285-7FE22E58F37D}">
      <dgm:prSet/>
      <dgm:spPr/>
      <dgm:t>
        <a:bodyPr/>
        <a:lstStyle/>
        <a:p>
          <a:endParaRPr lang="en-US"/>
        </a:p>
      </dgm:t>
    </dgm:pt>
    <dgm:pt modelId="{AE8E1036-38CB-4F9A-9A8E-FBE326DC0222}">
      <dgm:prSet/>
      <dgm:spPr/>
      <dgm:t>
        <a:bodyPr/>
        <a:lstStyle/>
        <a:p>
          <a:r>
            <a:rPr lang="uk-UA"/>
            <a:t>- обчислення показників доходів, прибутку та рентабельності;</a:t>
          </a:r>
          <a:endParaRPr lang="en-US"/>
        </a:p>
      </dgm:t>
    </dgm:pt>
    <dgm:pt modelId="{59CBC643-3569-431F-B10D-979E4DA252D4}" type="parTrans" cxnId="{CB4C414B-8E39-4746-AB66-24831C0D9E88}">
      <dgm:prSet/>
      <dgm:spPr/>
      <dgm:t>
        <a:bodyPr/>
        <a:lstStyle/>
        <a:p>
          <a:endParaRPr lang="en-US"/>
        </a:p>
      </dgm:t>
    </dgm:pt>
    <dgm:pt modelId="{57CB96E9-0537-4556-BE14-CD5E7ACA0712}" type="sibTrans" cxnId="{CB4C414B-8E39-4746-AB66-24831C0D9E88}">
      <dgm:prSet/>
      <dgm:spPr/>
      <dgm:t>
        <a:bodyPr/>
        <a:lstStyle/>
        <a:p>
          <a:endParaRPr lang="en-US"/>
        </a:p>
      </dgm:t>
    </dgm:pt>
    <dgm:pt modelId="{8DE0C26D-27A4-41AD-ACDE-736AC2EBF31B}">
      <dgm:prSet/>
      <dgm:spPr/>
      <dgm:t>
        <a:bodyPr/>
        <a:lstStyle/>
        <a:p>
          <a:r>
            <a:rPr lang="uk-UA"/>
            <a:t>- вивчення структури прибутку та факторів його формування; </a:t>
          </a:r>
          <a:endParaRPr lang="en-US"/>
        </a:p>
      </dgm:t>
    </dgm:pt>
    <dgm:pt modelId="{34F8490C-492F-49AE-BE98-4CBDBD5B0EBF}" type="parTrans" cxnId="{8A6D9104-740E-4981-A990-790751C0D97E}">
      <dgm:prSet/>
      <dgm:spPr/>
      <dgm:t>
        <a:bodyPr/>
        <a:lstStyle/>
        <a:p>
          <a:endParaRPr lang="en-US"/>
        </a:p>
      </dgm:t>
    </dgm:pt>
    <dgm:pt modelId="{237A8822-C25D-4A98-AF0F-80BEBFC543E8}" type="sibTrans" cxnId="{8A6D9104-740E-4981-A990-790751C0D97E}">
      <dgm:prSet/>
      <dgm:spPr/>
      <dgm:t>
        <a:bodyPr/>
        <a:lstStyle/>
        <a:p>
          <a:endParaRPr lang="en-US"/>
        </a:p>
      </dgm:t>
    </dgm:pt>
    <dgm:pt modelId="{86DE49DF-0DBC-43F6-9D31-A016C3F7F202}">
      <dgm:prSet/>
      <dgm:spPr/>
      <dgm:t>
        <a:bodyPr/>
        <a:lstStyle/>
        <a:p>
          <a:r>
            <a:rPr lang="uk-UA"/>
            <a:t>- характеристика дебіторської та кредиторської заборгованості; </a:t>
          </a:r>
          <a:endParaRPr lang="en-US"/>
        </a:p>
      </dgm:t>
    </dgm:pt>
    <dgm:pt modelId="{DF28E178-8926-4F80-85FB-7FAAB8E8F9A8}" type="parTrans" cxnId="{AF73039D-9833-4170-844D-53796F29D254}">
      <dgm:prSet/>
      <dgm:spPr/>
      <dgm:t>
        <a:bodyPr/>
        <a:lstStyle/>
        <a:p>
          <a:endParaRPr lang="en-US"/>
        </a:p>
      </dgm:t>
    </dgm:pt>
    <dgm:pt modelId="{5CAAD5DE-1351-42C4-A35C-1FD50EAEEEA1}" type="sibTrans" cxnId="{AF73039D-9833-4170-844D-53796F29D254}">
      <dgm:prSet/>
      <dgm:spPr/>
      <dgm:t>
        <a:bodyPr/>
        <a:lstStyle/>
        <a:p>
          <a:endParaRPr lang="en-US"/>
        </a:p>
      </dgm:t>
    </dgm:pt>
    <dgm:pt modelId="{D7290CBD-64DA-492E-B417-D3525BC88C07}">
      <dgm:prSet/>
      <dgm:spPr/>
      <dgm:t>
        <a:bodyPr/>
        <a:lstStyle/>
        <a:p>
          <a:r>
            <a:rPr lang="uk-UA"/>
            <a:t>- оцінка фінансової стійкості та платоспроможності підприємств.</a:t>
          </a:r>
          <a:endParaRPr lang="en-US"/>
        </a:p>
      </dgm:t>
    </dgm:pt>
    <dgm:pt modelId="{67429184-C749-418E-99F2-87D9779D5F34}" type="parTrans" cxnId="{C984F808-C1BC-42D4-9472-F9C70232D8D7}">
      <dgm:prSet/>
      <dgm:spPr/>
      <dgm:t>
        <a:bodyPr/>
        <a:lstStyle/>
        <a:p>
          <a:endParaRPr lang="en-US"/>
        </a:p>
      </dgm:t>
    </dgm:pt>
    <dgm:pt modelId="{4143CBC4-6F6F-42F0-B491-2B34FF824A41}" type="sibTrans" cxnId="{C984F808-C1BC-42D4-9472-F9C70232D8D7}">
      <dgm:prSet/>
      <dgm:spPr/>
      <dgm:t>
        <a:bodyPr/>
        <a:lstStyle/>
        <a:p>
          <a:endParaRPr lang="en-US"/>
        </a:p>
      </dgm:t>
    </dgm:pt>
    <dgm:pt modelId="{D3386846-8ECA-4383-A31E-DB675E9EA450}" type="pres">
      <dgm:prSet presAssocID="{65876DE7-4C32-4103-98C5-552355281F64}" presName="Name0" presStyleCnt="0">
        <dgm:presLayoutVars>
          <dgm:dir/>
          <dgm:animLvl val="lvl"/>
          <dgm:resizeHandles val="exact"/>
        </dgm:presLayoutVars>
      </dgm:prSet>
      <dgm:spPr/>
    </dgm:pt>
    <dgm:pt modelId="{C3FAE36C-EFF2-41C3-AF05-12EC49EF6B11}" type="pres">
      <dgm:prSet presAssocID="{C139E9DF-8182-40A9-A0FD-6894B396E17E}" presName="linNode" presStyleCnt="0"/>
      <dgm:spPr/>
    </dgm:pt>
    <dgm:pt modelId="{28EF853A-263C-4F4E-AC1B-510045824F8F}" type="pres">
      <dgm:prSet presAssocID="{C139E9DF-8182-40A9-A0FD-6894B396E17E}" presName="parentText" presStyleLbl="node1" presStyleIdx="0" presStyleCnt="5">
        <dgm:presLayoutVars>
          <dgm:chMax val="1"/>
          <dgm:bulletEnabled val="1"/>
        </dgm:presLayoutVars>
      </dgm:prSet>
      <dgm:spPr/>
    </dgm:pt>
    <dgm:pt modelId="{13E50B7F-9B5A-4F07-A52E-8BF812E041E7}" type="pres">
      <dgm:prSet presAssocID="{56D68508-653C-4928-AF3A-B31BC1EE564A}" presName="sp" presStyleCnt="0"/>
      <dgm:spPr/>
    </dgm:pt>
    <dgm:pt modelId="{AA4C108D-D167-4380-A480-F866B7C8B174}" type="pres">
      <dgm:prSet presAssocID="{AE8E1036-38CB-4F9A-9A8E-FBE326DC0222}" presName="linNode" presStyleCnt="0"/>
      <dgm:spPr/>
    </dgm:pt>
    <dgm:pt modelId="{410D7558-E7D2-4B28-9EE5-1F02A956B7DB}" type="pres">
      <dgm:prSet presAssocID="{AE8E1036-38CB-4F9A-9A8E-FBE326DC0222}" presName="parentText" presStyleLbl="node1" presStyleIdx="1" presStyleCnt="5">
        <dgm:presLayoutVars>
          <dgm:chMax val="1"/>
          <dgm:bulletEnabled val="1"/>
        </dgm:presLayoutVars>
      </dgm:prSet>
      <dgm:spPr/>
    </dgm:pt>
    <dgm:pt modelId="{9EB0DDBC-D1D6-42B4-8683-0123FFC23168}" type="pres">
      <dgm:prSet presAssocID="{57CB96E9-0537-4556-BE14-CD5E7ACA0712}" presName="sp" presStyleCnt="0"/>
      <dgm:spPr/>
    </dgm:pt>
    <dgm:pt modelId="{497F539E-F8E5-4382-8EFE-2064D7EE047D}" type="pres">
      <dgm:prSet presAssocID="{8DE0C26D-27A4-41AD-ACDE-736AC2EBF31B}" presName="linNode" presStyleCnt="0"/>
      <dgm:spPr/>
    </dgm:pt>
    <dgm:pt modelId="{516BF10C-F0EE-4471-B76A-A347BEDCA2D1}" type="pres">
      <dgm:prSet presAssocID="{8DE0C26D-27A4-41AD-ACDE-736AC2EBF31B}" presName="parentText" presStyleLbl="node1" presStyleIdx="2" presStyleCnt="5">
        <dgm:presLayoutVars>
          <dgm:chMax val="1"/>
          <dgm:bulletEnabled val="1"/>
        </dgm:presLayoutVars>
      </dgm:prSet>
      <dgm:spPr/>
    </dgm:pt>
    <dgm:pt modelId="{7784E3EE-EAA3-4FB1-8DFF-7C6ED487D2FD}" type="pres">
      <dgm:prSet presAssocID="{237A8822-C25D-4A98-AF0F-80BEBFC543E8}" presName="sp" presStyleCnt="0"/>
      <dgm:spPr/>
    </dgm:pt>
    <dgm:pt modelId="{7C90BC5A-356A-41F5-82DE-69A4A400A153}" type="pres">
      <dgm:prSet presAssocID="{86DE49DF-0DBC-43F6-9D31-A016C3F7F202}" presName="linNode" presStyleCnt="0"/>
      <dgm:spPr/>
    </dgm:pt>
    <dgm:pt modelId="{07886C63-28D1-4BF5-BE31-341C30E57AD3}" type="pres">
      <dgm:prSet presAssocID="{86DE49DF-0DBC-43F6-9D31-A016C3F7F202}" presName="parentText" presStyleLbl="node1" presStyleIdx="3" presStyleCnt="5">
        <dgm:presLayoutVars>
          <dgm:chMax val="1"/>
          <dgm:bulletEnabled val="1"/>
        </dgm:presLayoutVars>
      </dgm:prSet>
      <dgm:spPr/>
    </dgm:pt>
    <dgm:pt modelId="{B54BBD45-8A16-48C6-BF70-60D2D4925680}" type="pres">
      <dgm:prSet presAssocID="{5CAAD5DE-1351-42C4-A35C-1FD50EAEEEA1}" presName="sp" presStyleCnt="0"/>
      <dgm:spPr/>
    </dgm:pt>
    <dgm:pt modelId="{B27295F8-FA7B-407B-8486-91ED964125F1}" type="pres">
      <dgm:prSet presAssocID="{D7290CBD-64DA-492E-B417-D3525BC88C07}" presName="linNode" presStyleCnt="0"/>
      <dgm:spPr/>
    </dgm:pt>
    <dgm:pt modelId="{5541BA35-399A-476E-AD9A-DAA7DE4EFA7C}" type="pres">
      <dgm:prSet presAssocID="{D7290CBD-64DA-492E-B417-D3525BC88C07}" presName="parentText" presStyleLbl="node1" presStyleIdx="4" presStyleCnt="5">
        <dgm:presLayoutVars>
          <dgm:chMax val="1"/>
          <dgm:bulletEnabled val="1"/>
        </dgm:presLayoutVars>
      </dgm:prSet>
      <dgm:spPr/>
    </dgm:pt>
  </dgm:ptLst>
  <dgm:cxnLst>
    <dgm:cxn modelId="{8A6D9104-740E-4981-A990-790751C0D97E}" srcId="{65876DE7-4C32-4103-98C5-552355281F64}" destId="{8DE0C26D-27A4-41AD-ACDE-736AC2EBF31B}" srcOrd="2" destOrd="0" parTransId="{34F8490C-492F-49AE-BE98-4CBDBD5B0EBF}" sibTransId="{237A8822-C25D-4A98-AF0F-80BEBFC543E8}"/>
    <dgm:cxn modelId="{C984F808-C1BC-42D4-9472-F9C70232D8D7}" srcId="{65876DE7-4C32-4103-98C5-552355281F64}" destId="{D7290CBD-64DA-492E-B417-D3525BC88C07}" srcOrd="4" destOrd="0" parTransId="{67429184-C749-418E-99F2-87D9779D5F34}" sibTransId="{4143CBC4-6F6F-42F0-B491-2B34FF824A41}"/>
    <dgm:cxn modelId="{DF1C1B2B-99FA-46B1-B6F9-CB3267CB2170}" type="presOf" srcId="{D7290CBD-64DA-492E-B417-D3525BC88C07}" destId="{5541BA35-399A-476E-AD9A-DAA7DE4EFA7C}" srcOrd="0" destOrd="0" presId="urn:microsoft.com/office/officeart/2005/8/layout/vList5"/>
    <dgm:cxn modelId="{61D15E35-19FE-48F0-9F9C-E92206090F09}" type="presOf" srcId="{AE8E1036-38CB-4F9A-9A8E-FBE326DC0222}" destId="{410D7558-E7D2-4B28-9EE5-1F02A956B7DB}" srcOrd="0" destOrd="0" presId="urn:microsoft.com/office/officeart/2005/8/layout/vList5"/>
    <dgm:cxn modelId="{CB4C414B-8E39-4746-AB66-24831C0D9E88}" srcId="{65876DE7-4C32-4103-98C5-552355281F64}" destId="{AE8E1036-38CB-4F9A-9A8E-FBE326DC0222}" srcOrd="1" destOrd="0" parTransId="{59CBC643-3569-431F-B10D-979E4DA252D4}" sibTransId="{57CB96E9-0537-4556-BE14-CD5E7ACA0712}"/>
    <dgm:cxn modelId="{F42A8655-394C-406A-B679-23DDF29368D9}" type="presOf" srcId="{65876DE7-4C32-4103-98C5-552355281F64}" destId="{D3386846-8ECA-4383-A31E-DB675E9EA450}" srcOrd="0" destOrd="0" presId="urn:microsoft.com/office/officeart/2005/8/layout/vList5"/>
    <dgm:cxn modelId="{89E98682-4574-4AAE-9206-46FB67FF4196}" type="presOf" srcId="{C139E9DF-8182-40A9-A0FD-6894B396E17E}" destId="{28EF853A-263C-4F4E-AC1B-510045824F8F}" srcOrd="0" destOrd="0" presId="urn:microsoft.com/office/officeart/2005/8/layout/vList5"/>
    <dgm:cxn modelId="{872FBA8E-8520-4EF1-9285-7FE22E58F37D}" srcId="{65876DE7-4C32-4103-98C5-552355281F64}" destId="{C139E9DF-8182-40A9-A0FD-6894B396E17E}" srcOrd="0" destOrd="0" parTransId="{8F5F1298-FC85-4E8C-90C1-50B977E38618}" sibTransId="{56D68508-653C-4928-AF3A-B31BC1EE564A}"/>
    <dgm:cxn modelId="{AF73039D-9833-4170-844D-53796F29D254}" srcId="{65876DE7-4C32-4103-98C5-552355281F64}" destId="{86DE49DF-0DBC-43F6-9D31-A016C3F7F202}" srcOrd="3" destOrd="0" parTransId="{DF28E178-8926-4F80-85FB-7FAAB8E8F9A8}" sibTransId="{5CAAD5DE-1351-42C4-A35C-1FD50EAEEEA1}"/>
    <dgm:cxn modelId="{F00E04F1-390C-402F-9FBE-C88B5C4BD013}" type="presOf" srcId="{8DE0C26D-27A4-41AD-ACDE-736AC2EBF31B}" destId="{516BF10C-F0EE-4471-B76A-A347BEDCA2D1}" srcOrd="0" destOrd="0" presId="urn:microsoft.com/office/officeart/2005/8/layout/vList5"/>
    <dgm:cxn modelId="{52F4F8F9-963C-41CB-97E6-F3CD7B02FAB8}" type="presOf" srcId="{86DE49DF-0DBC-43F6-9D31-A016C3F7F202}" destId="{07886C63-28D1-4BF5-BE31-341C30E57AD3}" srcOrd="0" destOrd="0" presId="urn:microsoft.com/office/officeart/2005/8/layout/vList5"/>
    <dgm:cxn modelId="{AB605225-5EB0-4D9C-9E93-9D80D0F705DA}" type="presParOf" srcId="{D3386846-8ECA-4383-A31E-DB675E9EA450}" destId="{C3FAE36C-EFF2-41C3-AF05-12EC49EF6B11}" srcOrd="0" destOrd="0" presId="urn:microsoft.com/office/officeart/2005/8/layout/vList5"/>
    <dgm:cxn modelId="{DAA007F4-EE39-45C0-B145-FE561F93F307}" type="presParOf" srcId="{C3FAE36C-EFF2-41C3-AF05-12EC49EF6B11}" destId="{28EF853A-263C-4F4E-AC1B-510045824F8F}" srcOrd="0" destOrd="0" presId="urn:microsoft.com/office/officeart/2005/8/layout/vList5"/>
    <dgm:cxn modelId="{4C2E7AB4-3A2E-496C-A8E1-3A9120914B31}" type="presParOf" srcId="{D3386846-8ECA-4383-A31E-DB675E9EA450}" destId="{13E50B7F-9B5A-4F07-A52E-8BF812E041E7}" srcOrd="1" destOrd="0" presId="urn:microsoft.com/office/officeart/2005/8/layout/vList5"/>
    <dgm:cxn modelId="{EC6045EC-B17E-422B-9B05-D5F05B1F44F6}" type="presParOf" srcId="{D3386846-8ECA-4383-A31E-DB675E9EA450}" destId="{AA4C108D-D167-4380-A480-F866B7C8B174}" srcOrd="2" destOrd="0" presId="urn:microsoft.com/office/officeart/2005/8/layout/vList5"/>
    <dgm:cxn modelId="{6B1D5C26-1DD1-434B-ADCE-FBD781A15D1D}" type="presParOf" srcId="{AA4C108D-D167-4380-A480-F866B7C8B174}" destId="{410D7558-E7D2-4B28-9EE5-1F02A956B7DB}" srcOrd="0" destOrd="0" presId="urn:microsoft.com/office/officeart/2005/8/layout/vList5"/>
    <dgm:cxn modelId="{9C219311-337E-443A-B29E-E65345FCD840}" type="presParOf" srcId="{D3386846-8ECA-4383-A31E-DB675E9EA450}" destId="{9EB0DDBC-D1D6-42B4-8683-0123FFC23168}" srcOrd="3" destOrd="0" presId="urn:microsoft.com/office/officeart/2005/8/layout/vList5"/>
    <dgm:cxn modelId="{F72F5FA1-377D-468F-A537-AE30AF42C8D4}" type="presParOf" srcId="{D3386846-8ECA-4383-A31E-DB675E9EA450}" destId="{497F539E-F8E5-4382-8EFE-2064D7EE047D}" srcOrd="4" destOrd="0" presId="urn:microsoft.com/office/officeart/2005/8/layout/vList5"/>
    <dgm:cxn modelId="{DF033610-266E-4B7E-A3EB-6632C00284F5}" type="presParOf" srcId="{497F539E-F8E5-4382-8EFE-2064D7EE047D}" destId="{516BF10C-F0EE-4471-B76A-A347BEDCA2D1}" srcOrd="0" destOrd="0" presId="urn:microsoft.com/office/officeart/2005/8/layout/vList5"/>
    <dgm:cxn modelId="{CDE2A21F-A7F3-481C-B913-A4C573A942BB}" type="presParOf" srcId="{D3386846-8ECA-4383-A31E-DB675E9EA450}" destId="{7784E3EE-EAA3-4FB1-8DFF-7C6ED487D2FD}" srcOrd="5" destOrd="0" presId="urn:microsoft.com/office/officeart/2005/8/layout/vList5"/>
    <dgm:cxn modelId="{20FE2734-55B5-415E-812B-74362242CDE1}" type="presParOf" srcId="{D3386846-8ECA-4383-A31E-DB675E9EA450}" destId="{7C90BC5A-356A-41F5-82DE-69A4A400A153}" srcOrd="6" destOrd="0" presId="urn:microsoft.com/office/officeart/2005/8/layout/vList5"/>
    <dgm:cxn modelId="{39064ED2-04CB-4A2A-BC72-765E1FBE9A99}" type="presParOf" srcId="{7C90BC5A-356A-41F5-82DE-69A4A400A153}" destId="{07886C63-28D1-4BF5-BE31-341C30E57AD3}" srcOrd="0" destOrd="0" presId="urn:microsoft.com/office/officeart/2005/8/layout/vList5"/>
    <dgm:cxn modelId="{BA2438D8-403A-483C-8619-3804323F0D38}" type="presParOf" srcId="{D3386846-8ECA-4383-A31E-DB675E9EA450}" destId="{B54BBD45-8A16-48C6-BF70-60D2D4925680}" srcOrd="7" destOrd="0" presId="urn:microsoft.com/office/officeart/2005/8/layout/vList5"/>
    <dgm:cxn modelId="{44064743-0243-4D4E-9FE5-80F0640A304D}" type="presParOf" srcId="{D3386846-8ECA-4383-A31E-DB675E9EA450}" destId="{B27295F8-FA7B-407B-8486-91ED964125F1}" srcOrd="8" destOrd="0" presId="urn:microsoft.com/office/officeart/2005/8/layout/vList5"/>
    <dgm:cxn modelId="{EB1B6080-F43F-45EB-AA82-221F2F8A98AF}" type="presParOf" srcId="{B27295F8-FA7B-407B-8486-91ED964125F1}" destId="{5541BA35-399A-476E-AD9A-DAA7DE4EFA7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F873FC4-58FF-419E-B5D1-46F4524A3A7B}"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63DA1FD-C7B9-4D4E-9D8F-07F671293E13}">
      <dgm:prSet/>
      <dgm:spPr/>
      <dgm:t>
        <a:bodyPr/>
        <a:lstStyle/>
        <a:p>
          <a:r>
            <a:rPr lang="ru-RU"/>
            <a:t>Сума господарських коштів у розпорядженні підприємства (валюта балансу). </a:t>
          </a:r>
          <a:endParaRPr lang="en-US"/>
        </a:p>
      </dgm:t>
    </dgm:pt>
    <dgm:pt modelId="{6C2E1D63-3DB6-41F6-A1C4-0F8173C52D1F}" type="parTrans" cxnId="{F35FC3E0-43D3-4660-A204-5C5D98355385}">
      <dgm:prSet/>
      <dgm:spPr/>
      <dgm:t>
        <a:bodyPr/>
        <a:lstStyle/>
        <a:p>
          <a:endParaRPr lang="en-US"/>
        </a:p>
      </dgm:t>
    </dgm:pt>
    <dgm:pt modelId="{4912F395-D195-42A3-BC61-AA734EA34E70}" type="sibTrans" cxnId="{F35FC3E0-43D3-4660-A204-5C5D98355385}">
      <dgm:prSet/>
      <dgm:spPr/>
      <dgm:t>
        <a:bodyPr/>
        <a:lstStyle/>
        <a:p>
          <a:endParaRPr lang="en-US"/>
        </a:p>
      </dgm:t>
    </dgm:pt>
    <dgm:pt modelId="{C54A6D9F-B517-4CEB-A673-F135359D8D9E}">
      <dgm:prSet/>
      <dgm:spPr/>
      <dgm:t>
        <a:bodyPr/>
        <a:lstStyle/>
        <a:p>
          <a:r>
            <a:rPr lang="ru-RU"/>
            <a:t>Питома вага активної частини основних засобів</a:t>
          </a:r>
          <a:endParaRPr lang="en-US"/>
        </a:p>
      </dgm:t>
    </dgm:pt>
    <dgm:pt modelId="{69B55FC6-135A-46E8-BAF8-F9A4123852E8}" type="parTrans" cxnId="{67324129-B87A-49D3-B343-CF1700E0B310}">
      <dgm:prSet/>
      <dgm:spPr/>
      <dgm:t>
        <a:bodyPr/>
        <a:lstStyle/>
        <a:p>
          <a:endParaRPr lang="en-US"/>
        </a:p>
      </dgm:t>
    </dgm:pt>
    <dgm:pt modelId="{A2DB193F-2B79-4FD7-9CCB-34ECE5FB8290}" type="sibTrans" cxnId="{67324129-B87A-49D3-B343-CF1700E0B310}">
      <dgm:prSet/>
      <dgm:spPr/>
      <dgm:t>
        <a:bodyPr/>
        <a:lstStyle/>
        <a:p>
          <a:endParaRPr lang="en-US"/>
        </a:p>
      </dgm:t>
    </dgm:pt>
    <dgm:pt modelId="{DAB8889E-8E8A-4EA6-A9D4-1EAF35EE5F3D}">
      <dgm:prSet/>
      <dgm:spPr/>
      <dgm:t>
        <a:bodyPr/>
        <a:lstStyle/>
        <a:p>
          <a:r>
            <a:rPr lang="uk-UA"/>
            <a:t>Коефіцієнт зносу основних засобів.</a:t>
          </a:r>
          <a:endParaRPr lang="en-US"/>
        </a:p>
      </dgm:t>
    </dgm:pt>
    <dgm:pt modelId="{58DBD67E-34C6-4C9A-8F5B-6DE4B9194DFC}" type="parTrans" cxnId="{0E7A46A5-DEEE-41ED-88C3-D391EF8257A2}">
      <dgm:prSet/>
      <dgm:spPr/>
      <dgm:t>
        <a:bodyPr/>
        <a:lstStyle/>
        <a:p>
          <a:endParaRPr lang="en-US"/>
        </a:p>
      </dgm:t>
    </dgm:pt>
    <dgm:pt modelId="{F429977E-C535-47F5-8FDF-D5FF1378D3F0}" type="sibTrans" cxnId="{0E7A46A5-DEEE-41ED-88C3-D391EF8257A2}">
      <dgm:prSet/>
      <dgm:spPr/>
      <dgm:t>
        <a:bodyPr/>
        <a:lstStyle/>
        <a:p>
          <a:endParaRPr lang="en-US"/>
        </a:p>
      </dgm:t>
    </dgm:pt>
    <dgm:pt modelId="{4D240D07-4D82-497B-8846-9986CADF25B4}">
      <dgm:prSet/>
      <dgm:spPr/>
      <dgm:t>
        <a:bodyPr/>
        <a:lstStyle/>
        <a:p>
          <a:r>
            <a:rPr lang="ru-RU"/>
            <a:t>Коефіцієнт оновлення основних засобів.</a:t>
          </a:r>
          <a:endParaRPr lang="en-US"/>
        </a:p>
      </dgm:t>
    </dgm:pt>
    <dgm:pt modelId="{B1C168BD-CD82-4F86-BA29-FB7DBACD5BEA}" type="parTrans" cxnId="{B380341E-477B-4CD5-A8A8-8BA8D250A137}">
      <dgm:prSet/>
      <dgm:spPr/>
      <dgm:t>
        <a:bodyPr/>
        <a:lstStyle/>
        <a:p>
          <a:endParaRPr lang="en-US"/>
        </a:p>
      </dgm:t>
    </dgm:pt>
    <dgm:pt modelId="{16C6B337-1F71-4829-B04A-F54563EC4124}" type="sibTrans" cxnId="{B380341E-477B-4CD5-A8A8-8BA8D250A137}">
      <dgm:prSet/>
      <dgm:spPr/>
      <dgm:t>
        <a:bodyPr/>
        <a:lstStyle/>
        <a:p>
          <a:endParaRPr lang="en-US"/>
        </a:p>
      </dgm:t>
    </dgm:pt>
    <dgm:pt modelId="{55EED0CD-ABD7-4241-B999-8DCF2109BE24}">
      <dgm:prSet/>
      <dgm:spPr/>
      <dgm:t>
        <a:bodyPr/>
        <a:lstStyle/>
        <a:p>
          <a:r>
            <a:rPr lang="uk-UA"/>
            <a:t>Коефіцієнт вибуття основних засобів. </a:t>
          </a:r>
          <a:endParaRPr lang="en-US"/>
        </a:p>
      </dgm:t>
    </dgm:pt>
    <dgm:pt modelId="{44A5C41C-EB13-4CD4-89F4-7C33D67F52E0}" type="parTrans" cxnId="{C7F9A0C5-D76D-44D5-8132-23BFD03A91D7}">
      <dgm:prSet/>
      <dgm:spPr/>
      <dgm:t>
        <a:bodyPr/>
        <a:lstStyle/>
        <a:p>
          <a:endParaRPr lang="en-US"/>
        </a:p>
      </dgm:t>
    </dgm:pt>
    <dgm:pt modelId="{35BEF610-F166-4A98-840E-BE45460F1A6D}" type="sibTrans" cxnId="{C7F9A0C5-D76D-44D5-8132-23BFD03A91D7}">
      <dgm:prSet/>
      <dgm:spPr/>
      <dgm:t>
        <a:bodyPr/>
        <a:lstStyle/>
        <a:p>
          <a:endParaRPr lang="en-US"/>
        </a:p>
      </dgm:t>
    </dgm:pt>
    <dgm:pt modelId="{8B26927F-C0DC-42B6-865F-54EC8D072DC4}" type="pres">
      <dgm:prSet presAssocID="{7F873FC4-58FF-419E-B5D1-46F4524A3A7B}" presName="linear" presStyleCnt="0">
        <dgm:presLayoutVars>
          <dgm:animLvl val="lvl"/>
          <dgm:resizeHandles val="exact"/>
        </dgm:presLayoutVars>
      </dgm:prSet>
      <dgm:spPr/>
    </dgm:pt>
    <dgm:pt modelId="{77BC433F-2181-4086-93A9-EC83C0D09678}" type="pres">
      <dgm:prSet presAssocID="{063DA1FD-C7B9-4D4E-9D8F-07F671293E13}" presName="parentText" presStyleLbl="node1" presStyleIdx="0" presStyleCnt="5">
        <dgm:presLayoutVars>
          <dgm:chMax val="0"/>
          <dgm:bulletEnabled val="1"/>
        </dgm:presLayoutVars>
      </dgm:prSet>
      <dgm:spPr/>
    </dgm:pt>
    <dgm:pt modelId="{E843E529-1AAD-4570-8BE0-2B4CCBD641AD}" type="pres">
      <dgm:prSet presAssocID="{4912F395-D195-42A3-BC61-AA734EA34E70}" presName="spacer" presStyleCnt="0"/>
      <dgm:spPr/>
    </dgm:pt>
    <dgm:pt modelId="{CCF3FAD0-8970-4655-961B-ABA56C961F84}" type="pres">
      <dgm:prSet presAssocID="{C54A6D9F-B517-4CEB-A673-F135359D8D9E}" presName="parentText" presStyleLbl="node1" presStyleIdx="1" presStyleCnt="5">
        <dgm:presLayoutVars>
          <dgm:chMax val="0"/>
          <dgm:bulletEnabled val="1"/>
        </dgm:presLayoutVars>
      </dgm:prSet>
      <dgm:spPr/>
    </dgm:pt>
    <dgm:pt modelId="{F182F23B-423F-4051-89B1-2EC11388FDDE}" type="pres">
      <dgm:prSet presAssocID="{A2DB193F-2B79-4FD7-9CCB-34ECE5FB8290}" presName="spacer" presStyleCnt="0"/>
      <dgm:spPr/>
    </dgm:pt>
    <dgm:pt modelId="{E2CB7022-4817-4AC3-8B03-85DC3DC6C286}" type="pres">
      <dgm:prSet presAssocID="{DAB8889E-8E8A-4EA6-A9D4-1EAF35EE5F3D}" presName="parentText" presStyleLbl="node1" presStyleIdx="2" presStyleCnt="5">
        <dgm:presLayoutVars>
          <dgm:chMax val="0"/>
          <dgm:bulletEnabled val="1"/>
        </dgm:presLayoutVars>
      </dgm:prSet>
      <dgm:spPr/>
    </dgm:pt>
    <dgm:pt modelId="{64E41118-2BCF-4829-BCFB-CD7583C9C981}" type="pres">
      <dgm:prSet presAssocID="{F429977E-C535-47F5-8FDF-D5FF1378D3F0}" presName="spacer" presStyleCnt="0"/>
      <dgm:spPr/>
    </dgm:pt>
    <dgm:pt modelId="{E2255166-E6CB-47F6-950C-544999BA4B7B}" type="pres">
      <dgm:prSet presAssocID="{4D240D07-4D82-497B-8846-9986CADF25B4}" presName="parentText" presStyleLbl="node1" presStyleIdx="3" presStyleCnt="5">
        <dgm:presLayoutVars>
          <dgm:chMax val="0"/>
          <dgm:bulletEnabled val="1"/>
        </dgm:presLayoutVars>
      </dgm:prSet>
      <dgm:spPr/>
    </dgm:pt>
    <dgm:pt modelId="{94A6E8F6-2B37-4102-BC8E-68B66A1E1738}" type="pres">
      <dgm:prSet presAssocID="{16C6B337-1F71-4829-B04A-F54563EC4124}" presName="spacer" presStyleCnt="0"/>
      <dgm:spPr/>
    </dgm:pt>
    <dgm:pt modelId="{DB26AD38-1556-408E-8C74-7FC7A32B92B8}" type="pres">
      <dgm:prSet presAssocID="{55EED0CD-ABD7-4241-B999-8DCF2109BE24}" presName="parentText" presStyleLbl="node1" presStyleIdx="4" presStyleCnt="5">
        <dgm:presLayoutVars>
          <dgm:chMax val="0"/>
          <dgm:bulletEnabled val="1"/>
        </dgm:presLayoutVars>
      </dgm:prSet>
      <dgm:spPr/>
    </dgm:pt>
  </dgm:ptLst>
  <dgm:cxnLst>
    <dgm:cxn modelId="{7F7C150D-8317-4F8C-915A-E3902DCCCE19}" type="presOf" srcId="{C54A6D9F-B517-4CEB-A673-F135359D8D9E}" destId="{CCF3FAD0-8970-4655-961B-ABA56C961F84}" srcOrd="0" destOrd="0" presId="urn:microsoft.com/office/officeart/2005/8/layout/vList2"/>
    <dgm:cxn modelId="{B380341E-477B-4CD5-A8A8-8BA8D250A137}" srcId="{7F873FC4-58FF-419E-B5D1-46F4524A3A7B}" destId="{4D240D07-4D82-497B-8846-9986CADF25B4}" srcOrd="3" destOrd="0" parTransId="{B1C168BD-CD82-4F86-BA29-FB7DBACD5BEA}" sibTransId="{16C6B337-1F71-4829-B04A-F54563EC4124}"/>
    <dgm:cxn modelId="{67324129-B87A-49D3-B343-CF1700E0B310}" srcId="{7F873FC4-58FF-419E-B5D1-46F4524A3A7B}" destId="{C54A6D9F-B517-4CEB-A673-F135359D8D9E}" srcOrd="1" destOrd="0" parTransId="{69B55FC6-135A-46E8-BAF8-F9A4123852E8}" sibTransId="{A2DB193F-2B79-4FD7-9CCB-34ECE5FB8290}"/>
    <dgm:cxn modelId="{BDA7E25E-D78C-4709-8F67-FE45F93AD2DC}" type="presOf" srcId="{DAB8889E-8E8A-4EA6-A9D4-1EAF35EE5F3D}" destId="{E2CB7022-4817-4AC3-8B03-85DC3DC6C286}" srcOrd="0" destOrd="0" presId="urn:microsoft.com/office/officeart/2005/8/layout/vList2"/>
    <dgm:cxn modelId="{E8F68A60-863D-4621-AAE3-75E5D4F20B58}" type="presOf" srcId="{7F873FC4-58FF-419E-B5D1-46F4524A3A7B}" destId="{8B26927F-C0DC-42B6-865F-54EC8D072DC4}" srcOrd="0" destOrd="0" presId="urn:microsoft.com/office/officeart/2005/8/layout/vList2"/>
    <dgm:cxn modelId="{79B90761-27EE-474D-9487-7E7C78AC5003}" type="presOf" srcId="{55EED0CD-ABD7-4241-B999-8DCF2109BE24}" destId="{DB26AD38-1556-408E-8C74-7FC7A32B92B8}" srcOrd="0" destOrd="0" presId="urn:microsoft.com/office/officeart/2005/8/layout/vList2"/>
    <dgm:cxn modelId="{0E7A46A5-DEEE-41ED-88C3-D391EF8257A2}" srcId="{7F873FC4-58FF-419E-B5D1-46F4524A3A7B}" destId="{DAB8889E-8E8A-4EA6-A9D4-1EAF35EE5F3D}" srcOrd="2" destOrd="0" parTransId="{58DBD67E-34C6-4C9A-8F5B-6DE4B9194DFC}" sibTransId="{F429977E-C535-47F5-8FDF-D5FF1378D3F0}"/>
    <dgm:cxn modelId="{C093D3A9-9B82-4093-BD40-027A8AEF48A0}" type="presOf" srcId="{4D240D07-4D82-497B-8846-9986CADF25B4}" destId="{E2255166-E6CB-47F6-950C-544999BA4B7B}" srcOrd="0" destOrd="0" presId="urn:microsoft.com/office/officeart/2005/8/layout/vList2"/>
    <dgm:cxn modelId="{C7F9A0C5-D76D-44D5-8132-23BFD03A91D7}" srcId="{7F873FC4-58FF-419E-B5D1-46F4524A3A7B}" destId="{55EED0CD-ABD7-4241-B999-8DCF2109BE24}" srcOrd="4" destOrd="0" parTransId="{44A5C41C-EB13-4CD4-89F4-7C33D67F52E0}" sibTransId="{35BEF610-F166-4A98-840E-BE45460F1A6D}"/>
    <dgm:cxn modelId="{F35FC3E0-43D3-4660-A204-5C5D98355385}" srcId="{7F873FC4-58FF-419E-B5D1-46F4524A3A7B}" destId="{063DA1FD-C7B9-4D4E-9D8F-07F671293E13}" srcOrd="0" destOrd="0" parTransId="{6C2E1D63-3DB6-41F6-A1C4-0F8173C52D1F}" sibTransId="{4912F395-D195-42A3-BC61-AA734EA34E70}"/>
    <dgm:cxn modelId="{9E00FCF5-C233-42AA-95CF-935DD4A8E1D7}" type="presOf" srcId="{063DA1FD-C7B9-4D4E-9D8F-07F671293E13}" destId="{77BC433F-2181-4086-93A9-EC83C0D09678}" srcOrd="0" destOrd="0" presId="urn:microsoft.com/office/officeart/2005/8/layout/vList2"/>
    <dgm:cxn modelId="{2526628A-0C23-4514-A0EA-23118089807A}" type="presParOf" srcId="{8B26927F-C0DC-42B6-865F-54EC8D072DC4}" destId="{77BC433F-2181-4086-93A9-EC83C0D09678}" srcOrd="0" destOrd="0" presId="urn:microsoft.com/office/officeart/2005/8/layout/vList2"/>
    <dgm:cxn modelId="{E3084A9C-C729-452C-86F1-B602DFD24C5D}" type="presParOf" srcId="{8B26927F-C0DC-42B6-865F-54EC8D072DC4}" destId="{E843E529-1AAD-4570-8BE0-2B4CCBD641AD}" srcOrd="1" destOrd="0" presId="urn:microsoft.com/office/officeart/2005/8/layout/vList2"/>
    <dgm:cxn modelId="{8E07B0DE-F138-4104-B672-AF6E3DA8BAFF}" type="presParOf" srcId="{8B26927F-C0DC-42B6-865F-54EC8D072DC4}" destId="{CCF3FAD0-8970-4655-961B-ABA56C961F84}" srcOrd="2" destOrd="0" presId="urn:microsoft.com/office/officeart/2005/8/layout/vList2"/>
    <dgm:cxn modelId="{C6205608-1682-4CDE-BA20-4EBD896764F1}" type="presParOf" srcId="{8B26927F-C0DC-42B6-865F-54EC8D072DC4}" destId="{F182F23B-423F-4051-89B1-2EC11388FDDE}" srcOrd="3" destOrd="0" presId="urn:microsoft.com/office/officeart/2005/8/layout/vList2"/>
    <dgm:cxn modelId="{8E0F4639-911B-4018-861C-515208DB18B0}" type="presParOf" srcId="{8B26927F-C0DC-42B6-865F-54EC8D072DC4}" destId="{E2CB7022-4817-4AC3-8B03-85DC3DC6C286}" srcOrd="4" destOrd="0" presId="urn:microsoft.com/office/officeart/2005/8/layout/vList2"/>
    <dgm:cxn modelId="{ACF662C6-EABC-4A1F-B0F3-D04DD7140ADD}" type="presParOf" srcId="{8B26927F-C0DC-42B6-865F-54EC8D072DC4}" destId="{64E41118-2BCF-4829-BCFB-CD7583C9C981}" srcOrd="5" destOrd="0" presId="urn:microsoft.com/office/officeart/2005/8/layout/vList2"/>
    <dgm:cxn modelId="{BFAFC29C-4B17-491D-ACA8-B96B91A65FF7}" type="presParOf" srcId="{8B26927F-C0DC-42B6-865F-54EC8D072DC4}" destId="{E2255166-E6CB-47F6-950C-544999BA4B7B}" srcOrd="6" destOrd="0" presId="urn:microsoft.com/office/officeart/2005/8/layout/vList2"/>
    <dgm:cxn modelId="{8A2302FA-4A12-4F73-8CEB-4D2D98F58DD9}" type="presParOf" srcId="{8B26927F-C0DC-42B6-865F-54EC8D072DC4}" destId="{94A6E8F6-2B37-4102-BC8E-68B66A1E1738}" srcOrd="7" destOrd="0" presId="urn:microsoft.com/office/officeart/2005/8/layout/vList2"/>
    <dgm:cxn modelId="{66855EBF-1B9D-47F5-A405-CCE7C68E36C2}" type="presParOf" srcId="{8B26927F-C0DC-42B6-865F-54EC8D072DC4}" destId="{DB26AD38-1556-408E-8C74-7FC7A32B92B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7C8E794-19B2-49C7-BB34-EF09F6D436C4}"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BADDCACB-628D-45B0-81CE-C18A31DD8248}">
      <dgm:prSet/>
      <dgm:spPr/>
      <dgm:t>
        <a:bodyPr/>
        <a:lstStyle/>
        <a:p>
          <a:r>
            <a:rPr lang="ru-RU"/>
            <a:t>1) Абсолютний показник прибутковості – це сума прибутку або доходів. </a:t>
          </a:r>
          <a:endParaRPr lang="en-US"/>
        </a:p>
      </dgm:t>
    </dgm:pt>
    <dgm:pt modelId="{25766476-D415-486A-B0E5-56F002046C21}" type="parTrans" cxnId="{3F061D40-D701-455B-9DCE-292B9A7636A6}">
      <dgm:prSet/>
      <dgm:spPr/>
      <dgm:t>
        <a:bodyPr/>
        <a:lstStyle/>
        <a:p>
          <a:endParaRPr lang="en-US"/>
        </a:p>
      </dgm:t>
    </dgm:pt>
    <dgm:pt modelId="{499801ED-F469-4145-869F-DBDEC5A6CA22}" type="sibTrans" cxnId="{3F061D40-D701-455B-9DCE-292B9A7636A6}">
      <dgm:prSet/>
      <dgm:spPr/>
      <dgm:t>
        <a:bodyPr/>
        <a:lstStyle/>
        <a:p>
          <a:endParaRPr lang="en-US"/>
        </a:p>
      </dgm:t>
    </dgm:pt>
    <dgm:pt modelId="{6478F722-5087-4568-B967-7D161EF3270C}">
      <dgm:prSet/>
      <dgm:spPr/>
      <dgm:t>
        <a:bodyPr/>
        <a:lstStyle/>
        <a:p>
          <a:r>
            <a:rPr lang="uk-UA"/>
            <a:t>Прибуток як абсолютний показник </a:t>
          </a:r>
          <a:endParaRPr lang="en-US"/>
        </a:p>
      </dgm:t>
    </dgm:pt>
    <dgm:pt modelId="{E26F02F6-40EF-4866-B2C0-234F7DCF42C2}" type="parTrans" cxnId="{8703E91F-2541-4E50-A845-33E5C7AFB516}">
      <dgm:prSet/>
      <dgm:spPr/>
      <dgm:t>
        <a:bodyPr/>
        <a:lstStyle/>
        <a:p>
          <a:endParaRPr lang="en-US"/>
        </a:p>
      </dgm:t>
    </dgm:pt>
    <dgm:pt modelId="{0BA4AECE-0D8E-4651-A962-9C10A84C7782}" type="sibTrans" cxnId="{8703E91F-2541-4E50-A845-33E5C7AFB516}">
      <dgm:prSet/>
      <dgm:spPr/>
      <dgm:t>
        <a:bodyPr/>
        <a:lstStyle/>
        <a:p>
          <a:endParaRPr lang="en-US"/>
        </a:p>
      </dgm:t>
    </dgm:pt>
    <dgm:pt modelId="{B8709A68-E7D8-40AE-9E38-1FF20976C280}">
      <dgm:prSet/>
      <dgm:spPr/>
      <dgm:t>
        <a:bodyPr/>
        <a:lstStyle/>
        <a:p>
          <a:r>
            <a:rPr lang="uk-UA"/>
            <a:t>Балансовий прибуток</a:t>
          </a:r>
          <a:endParaRPr lang="en-US"/>
        </a:p>
      </dgm:t>
    </dgm:pt>
    <dgm:pt modelId="{5364091C-624D-4D86-9926-92F051A62B8D}" type="parTrans" cxnId="{F8530C66-F21B-4514-BEF1-25BDA5CB4A01}">
      <dgm:prSet/>
      <dgm:spPr/>
      <dgm:t>
        <a:bodyPr/>
        <a:lstStyle/>
        <a:p>
          <a:endParaRPr lang="en-US"/>
        </a:p>
      </dgm:t>
    </dgm:pt>
    <dgm:pt modelId="{AD63B0BC-6984-4949-85FD-359B90F91D2E}" type="sibTrans" cxnId="{F8530C66-F21B-4514-BEF1-25BDA5CB4A01}">
      <dgm:prSet/>
      <dgm:spPr/>
      <dgm:t>
        <a:bodyPr/>
        <a:lstStyle/>
        <a:p>
          <a:endParaRPr lang="en-US"/>
        </a:p>
      </dgm:t>
    </dgm:pt>
    <dgm:pt modelId="{3DCDF18E-7BC1-4BCF-BED6-179183495509}">
      <dgm:prSet/>
      <dgm:spPr/>
      <dgm:t>
        <a:bodyPr/>
        <a:lstStyle/>
        <a:p>
          <a:r>
            <a:rPr lang="uk-UA"/>
            <a:t>Прибуток від реалізації продукції</a:t>
          </a:r>
          <a:endParaRPr lang="en-US"/>
        </a:p>
      </dgm:t>
    </dgm:pt>
    <dgm:pt modelId="{8B269E36-007C-4134-94E5-53BE4C24949C}" type="parTrans" cxnId="{B4EC8FF1-7257-4252-9D60-5E318538C292}">
      <dgm:prSet/>
      <dgm:spPr/>
      <dgm:t>
        <a:bodyPr/>
        <a:lstStyle/>
        <a:p>
          <a:endParaRPr lang="en-US"/>
        </a:p>
      </dgm:t>
    </dgm:pt>
    <dgm:pt modelId="{082686E5-660B-4FED-9D6D-BAABDB8FE78D}" type="sibTrans" cxnId="{B4EC8FF1-7257-4252-9D60-5E318538C292}">
      <dgm:prSet/>
      <dgm:spPr/>
      <dgm:t>
        <a:bodyPr/>
        <a:lstStyle/>
        <a:p>
          <a:endParaRPr lang="en-US"/>
        </a:p>
      </dgm:t>
    </dgm:pt>
    <dgm:pt modelId="{B076B23B-3D3F-4DA9-86CA-64193C404676}">
      <dgm:prSet/>
      <dgm:spPr/>
      <dgm:t>
        <a:bodyPr/>
        <a:lstStyle/>
        <a:p>
          <a:r>
            <a:rPr lang="uk-UA"/>
            <a:t>Валовий прибуток</a:t>
          </a:r>
          <a:endParaRPr lang="en-US"/>
        </a:p>
      </dgm:t>
    </dgm:pt>
    <dgm:pt modelId="{420FC9C4-C18E-4CFE-A469-E17C620F186A}" type="parTrans" cxnId="{CF660683-7EDE-4FA7-BEC7-6EA1FE35EF7F}">
      <dgm:prSet/>
      <dgm:spPr/>
      <dgm:t>
        <a:bodyPr/>
        <a:lstStyle/>
        <a:p>
          <a:endParaRPr lang="en-US"/>
        </a:p>
      </dgm:t>
    </dgm:pt>
    <dgm:pt modelId="{6CFEADCF-36D3-4774-910B-9A1AF7CC5397}" type="sibTrans" cxnId="{CF660683-7EDE-4FA7-BEC7-6EA1FE35EF7F}">
      <dgm:prSet/>
      <dgm:spPr/>
      <dgm:t>
        <a:bodyPr/>
        <a:lstStyle/>
        <a:p>
          <a:endParaRPr lang="en-US"/>
        </a:p>
      </dgm:t>
    </dgm:pt>
    <dgm:pt modelId="{2E13AEED-3177-4C68-8410-8A68A50AE4CD}">
      <dgm:prSet/>
      <dgm:spPr/>
      <dgm:t>
        <a:bodyPr/>
        <a:lstStyle/>
        <a:p>
          <a:r>
            <a:rPr lang="uk-UA"/>
            <a:t>Чистий прибуток</a:t>
          </a:r>
          <a:endParaRPr lang="en-US"/>
        </a:p>
      </dgm:t>
    </dgm:pt>
    <dgm:pt modelId="{CA1316BA-7389-4017-9BE5-FF49806C5BB5}" type="parTrans" cxnId="{FEFFA2D7-F22F-40DF-B070-71EA7C858CE4}">
      <dgm:prSet/>
      <dgm:spPr/>
      <dgm:t>
        <a:bodyPr/>
        <a:lstStyle/>
        <a:p>
          <a:endParaRPr lang="en-US"/>
        </a:p>
      </dgm:t>
    </dgm:pt>
    <dgm:pt modelId="{4186402A-42DD-454B-AD44-D5242D135443}" type="sibTrans" cxnId="{FEFFA2D7-F22F-40DF-B070-71EA7C858CE4}">
      <dgm:prSet/>
      <dgm:spPr/>
      <dgm:t>
        <a:bodyPr/>
        <a:lstStyle/>
        <a:p>
          <a:endParaRPr lang="en-US"/>
        </a:p>
      </dgm:t>
    </dgm:pt>
    <dgm:pt modelId="{2A4ED76D-A310-4338-A5CF-904D2D0CF84D}" type="pres">
      <dgm:prSet presAssocID="{F7C8E794-19B2-49C7-BB34-EF09F6D436C4}" presName="vert0" presStyleCnt="0">
        <dgm:presLayoutVars>
          <dgm:dir/>
          <dgm:animOne val="branch"/>
          <dgm:animLvl val="lvl"/>
        </dgm:presLayoutVars>
      </dgm:prSet>
      <dgm:spPr/>
    </dgm:pt>
    <dgm:pt modelId="{520341DB-AF2A-4A61-B472-40C30AE2051E}" type="pres">
      <dgm:prSet presAssocID="{BADDCACB-628D-45B0-81CE-C18A31DD8248}" presName="thickLine" presStyleLbl="alignNode1" presStyleIdx="0" presStyleCnt="6"/>
      <dgm:spPr/>
    </dgm:pt>
    <dgm:pt modelId="{4EB167D0-0045-476D-A2E9-53F029CBF95A}" type="pres">
      <dgm:prSet presAssocID="{BADDCACB-628D-45B0-81CE-C18A31DD8248}" presName="horz1" presStyleCnt="0"/>
      <dgm:spPr/>
    </dgm:pt>
    <dgm:pt modelId="{5ACC6D5A-0083-4D08-804A-16FBEECC5CF7}" type="pres">
      <dgm:prSet presAssocID="{BADDCACB-628D-45B0-81CE-C18A31DD8248}" presName="tx1" presStyleLbl="revTx" presStyleIdx="0" presStyleCnt="6"/>
      <dgm:spPr/>
    </dgm:pt>
    <dgm:pt modelId="{DA746B7F-2976-4EC5-845C-A3840980A2B3}" type="pres">
      <dgm:prSet presAssocID="{BADDCACB-628D-45B0-81CE-C18A31DD8248}" presName="vert1" presStyleCnt="0"/>
      <dgm:spPr/>
    </dgm:pt>
    <dgm:pt modelId="{C5DA956A-7107-4C6D-8752-E0141BA10E1E}" type="pres">
      <dgm:prSet presAssocID="{6478F722-5087-4568-B967-7D161EF3270C}" presName="thickLine" presStyleLbl="alignNode1" presStyleIdx="1" presStyleCnt="6"/>
      <dgm:spPr/>
    </dgm:pt>
    <dgm:pt modelId="{78EBF6E7-EA08-479D-AA3E-DBF9BF0B602C}" type="pres">
      <dgm:prSet presAssocID="{6478F722-5087-4568-B967-7D161EF3270C}" presName="horz1" presStyleCnt="0"/>
      <dgm:spPr/>
    </dgm:pt>
    <dgm:pt modelId="{B400AD1F-D19F-43E3-B8E7-76348AC323C2}" type="pres">
      <dgm:prSet presAssocID="{6478F722-5087-4568-B967-7D161EF3270C}" presName="tx1" presStyleLbl="revTx" presStyleIdx="1" presStyleCnt="6"/>
      <dgm:spPr/>
    </dgm:pt>
    <dgm:pt modelId="{B17305C3-89EF-4F0B-8F54-B7AF241B7B91}" type="pres">
      <dgm:prSet presAssocID="{6478F722-5087-4568-B967-7D161EF3270C}" presName="vert1" presStyleCnt="0"/>
      <dgm:spPr/>
    </dgm:pt>
    <dgm:pt modelId="{F5E65CC1-83B2-4C5B-8B6A-E888477B3A89}" type="pres">
      <dgm:prSet presAssocID="{B8709A68-E7D8-40AE-9E38-1FF20976C280}" presName="thickLine" presStyleLbl="alignNode1" presStyleIdx="2" presStyleCnt="6"/>
      <dgm:spPr/>
    </dgm:pt>
    <dgm:pt modelId="{8B54EA9D-137A-4018-8E35-EE8180C6ACA4}" type="pres">
      <dgm:prSet presAssocID="{B8709A68-E7D8-40AE-9E38-1FF20976C280}" presName="horz1" presStyleCnt="0"/>
      <dgm:spPr/>
    </dgm:pt>
    <dgm:pt modelId="{5D2F9800-9204-46C0-91E7-AEACB1793A9C}" type="pres">
      <dgm:prSet presAssocID="{B8709A68-E7D8-40AE-9E38-1FF20976C280}" presName="tx1" presStyleLbl="revTx" presStyleIdx="2" presStyleCnt="6"/>
      <dgm:spPr/>
    </dgm:pt>
    <dgm:pt modelId="{D093CE1C-0C7D-4CD4-B111-FA7B704F0D45}" type="pres">
      <dgm:prSet presAssocID="{B8709A68-E7D8-40AE-9E38-1FF20976C280}" presName="vert1" presStyleCnt="0"/>
      <dgm:spPr/>
    </dgm:pt>
    <dgm:pt modelId="{28F74CA6-334C-4120-AC6C-1EB9150F69B9}" type="pres">
      <dgm:prSet presAssocID="{3DCDF18E-7BC1-4BCF-BED6-179183495509}" presName="thickLine" presStyleLbl="alignNode1" presStyleIdx="3" presStyleCnt="6"/>
      <dgm:spPr/>
    </dgm:pt>
    <dgm:pt modelId="{C3B38596-AEE3-4EBC-9F4E-2B08FC3D3E2C}" type="pres">
      <dgm:prSet presAssocID="{3DCDF18E-7BC1-4BCF-BED6-179183495509}" presName="horz1" presStyleCnt="0"/>
      <dgm:spPr/>
    </dgm:pt>
    <dgm:pt modelId="{5B84389E-8EC7-4C36-BD49-642DAA29282C}" type="pres">
      <dgm:prSet presAssocID="{3DCDF18E-7BC1-4BCF-BED6-179183495509}" presName="tx1" presStyleLbl="revTx" presStyleIdx="3" presStyleCnt="6"/>
      <dgm:spPr/>
    </dgm:pt>
    <dgm:pt modelId="{26B18C5B-448E-4150-B4EA-3844BB36C332}" type="pres">
      <dgm:prSet presAssocID="{3DCDF18E-7BC1-4BCF-BED6-179183495509}" presName="vert1" presStyleCnt="0"/>
      <dgm:spPr/>
    </dgm:pt>
    <dgm:pt modelId="{A1EDA6CE-3641-4E3D-BDA7-B54A2473B865}" type="pres">
      <dgm:prSet presAssocID="{B076B23B-3D3F-4DA9-86CA-64193C404676}" presName="thickLine" presStyleLbl="alignNode1" presStyleIdx="4" presStyleCnt="6"/>
      <dgm:spPr/>
    </dgm:pt>
    <dgm:pt modelId="{D8C76257-2E33-4EE3-B22C-2F8461D39C1C}" type="pres">
      <dgm:prSet presAssocID="{B076B23B-3D3F-4DA9-86CA-64193C404676}" presName="horz1" presStyleCnt="0"/>
      <dgm:spPr/>
    </dgm:pt>
    <dgm:pt modelId="{683DFCFE-F673-499F-8272-3DF98381C675}" type="pres">
      <dgm:prSet presAssocID="{B076B23B-3D3F-4DA9-86CA-64193C404676}" presName="tx1" presStyleLbl="revTx" presStyleIdx="4" presStyleCnt="6"/>
      <dgm:spPr/>
    </dgm:pt>
    <dgm:pt modelId="{8F8887F4-D732-4DA0-99C1-47494A017CBA}" type="pres">
      <dgm:prSet presAssocID="{B076B23B-3D3F-4DA9-86CA-64193C404676}" presName="vert1" presStyleCnt="0"/>
      <dgm:spPr/>
    </dgm:pt>
    <dgm:pt modelId="{948251BB-3FA5-4441-BA69-C6C974BDAA6E}" type="pres">
      <dgm:prSet presAssocID="{2E13AEED-3177-4C68-8410-8A68A50AE4CD}" presName="thickLine" presStyleLbl="alignNode1" presStyleIdx="5" presStyleCnt="6"/>
      <dgm:spPr/>
    </dgm:pt>
    <dgm:pt modelId="{385AA349-44AC-4F17-8F26-846328AA8950}" type="pres">
      <dgm:prSet presAssocID="{2E13AEED-3177-4C68-8410-8A68A50AE4CD}" presName="horz1" presStyleCnt="0"/>
      <dgm:spPr/>
    </dgm:pt>
    <dgm:pt modelId="{C2944020-01F9-4F52-86E9-5E823F37916A}" type="pres">
      <dgm:prSet presAssocID="{2E13AEED-3177-4C68-8410-8A68A50AE4CD}" presName="tx1" presStyleLbl="revTx" presStyleIdx="5" presStyleCnt="6"/>
      <dgm:spPr/>
    </dgm:pt>
    <dgm:pt modelId="{C3B70AB9-AECD-449C-90E6-13FD3B2F78CF}" type="pres">
      <dgm:prSet presAssocID="{2E13AEED-3177-4C68-8410-8A68A50AE4CD}" presName="vert1" presStyleCnt="0"/>
      <dgm:spPr/>
    </dgm:pt>
  </dgm:ptLst>
  <dgm:cxnLst>
    <dgm:cxn modelId="{4E2CB40B-E519-4F4C-9CCF-4660F699B610}" type="presOf" srcId="{2E13AEED-3177-4C68-8410-8A68A50AE4CD}" destId="{C2944020-01F9-4F52-86E9-5E823F37916A}" srcOrd="0" destOrd="0" presId="urn:microsoft.com/office/officeart/2008/layout/LinedList"/>
    <dgm:cxn modelId="{8703E91F-2541-4E50-A845-33E5C7AFB516}" srcId="{F7C8E794-19B2-49C7-BB34-EF09F6D436C4}" destId="{6478F722-5087-4568-B967-7D161EF3270C}" srcOrd="1" destOrd="0" parTransId="{E26F02F6-40EF-4866-B2C0-234F7DCF42C2}" sibTransId="{0BA4AECE-0D8E-4651-A962-9C10A84C7782}"/>
    <dgm:cxn modelId="{02C5C031-4402-454C-81F5-283616AC5B74}" type="presOf" srcId="{BADDCACB-628D-45B0-81CE-C18A31DD8248}" destId="{5ACC6D5A-0083-4D08-804A-16FBEECC5CF7}" srcOrd="0" destOrd="0" presId="urn:microsoft.com/office/officeart/2008/layout/LinedList"/>
    <dgm:cxn modelId="{3F061D40-D701-455B-9DCE-292B9A7636A6}" srcId="{F7C8E794-19B2-49C7-BB34-EF09F6D436C4}" destId="{BADDCACB-628D-45B0-81CE-C18A31DD8248}" srcOrd="0" destOrd="0" parTransId="{25766476-D415-486A-B0E5-56F002046C21}" sibTransId="{499801ED-F469-4145-869F-DBDEC5A6CA22}"/>
    <dgm:cxn modelId="{F8530C66-F21B-4514-BEF1-25BDA5CB4A01}" srcId="{F7C8E794-19B2-49C7-BB34-EF09F6D436C4}" destId="{B8709A68-E7D8-40AE-9E38-1FF20976C280}" srcOrd="2" destOrd="0" parTransId="{5364091C-624D-4D86-9926-92F051A62B8D}" sibTransId="{AD63B0BC-6984-4949-85FD-359B90F91D2E}"/>
    <dgm:cxn modelId="{CF660683-7EDE-4FA7-BEC7-6EA1FE35EF7F}" srcId="{F7C8E794-19B2-49C7-BB34-EF09F6D436C4}" destId="{B076B23B-3D3F-4DA9-86CA-64193C404676}" srcOrd="4" destOrd="0" parTransId="{420FC9C4-C18E-4CFE-A469-E17C620F186A}" sibTransId="{6CFEADCF-36D3-4774-910B-9A1AF7CC5397}"/>
    <dgm:cxn modelId="{2E968E9B-C7D1-4A2A-8288-50A5F8821378}" type="presOf" srcId="{B076B23B-3D3F-4DA9-86CA-64193C404676}" destId="{683DFCFE-F673-499F-8272-3DF98381C675}" srcOrd="0" destOrd="0" presId="urn:microsoft.com/office/officeart/2008/layout/LinedList"/>
    <dgm:cxn modelId="{F716B9AD-C4C9-45E9-A822-3526B3EA9435}" type="presOf" srcId="{B8709A68-E7D8-40AE-9E38-1FF20976C280}" destId="{5D2F9800-9204-46C0-91E7-AEACB1793A9C}" srcOrd="0" destOrd="0" presId="urn:microsoft.com/office/officeart/2008/layout/LinedList"/>
    <dgm:cxn modelId="{CC1CC9CB-DF11-41C2-B445-F6159C86B800}" type="presOf" srcId="{F7C8E794-19B2-49C7-BB34-EF09F6D436C4}" destId="{2A4ED76D-A310-4338-A5CF-904D2D0CF84D}" srcOrd="0" destOrd="0" presId="urn:microsoft.com/office/officeart/2008/layout/LinedList"/>
    <dgm:cxn modelId="{4ABE35D4-D73D-45DA-AF7A-1BEF4B64109B}" type="presOf" srcId="{3DCDF18E-7BC1-4BCF-BED6-179183495509}" destId="{5B84389E-8EC7-4C36-BD49-642DAA29282C}" srcOrd="0" destOrd="0" presId="urn:microsoft.com/office/officeart/2008/layout/LinedList"/>
    <dgm:cxn modelId="{FEFFA2D7-F22F-40DF-B070-71EA7C858CE4}" srcId="{F7C8E794-19B2-49C7-BB34-EF09F6D436C4}" destId="{2E13AEED-3177-4C68-8410-8A68A50AE4CD}" srcOrd="5" destOrd="0" parTransId="{CA1316BA-7389-4017-9BE5-FF49806C5BB5}" sibTransId="{4186402A-42DD-454B-AD44-D5242D135443}"/>
    <dgm:cxn modelId="{B4EC8FF1-7257-4252-9D60-5E318538C292}" srcId="{F7C8E794-19B2-49C7-BB34-EF09F6D436C4}" destId="{3DCDF18E-7BC1-4BCF-BED6-179183495509}" srcOrd="3" destOrd="0" parTransId="{8B269E36-007C-4134-94E5-53BE4C24949C}" sibTransId="{082686E5-660B-4FED-9D6D-BAABDB8FE78D}"/>
    <dgm:cxn modelId="{B96B7BFB-72E5-493C-8707-4A571CFC65C6}" type="presOf" srcId="{6478F722-5087-4568-B967-7D161EF3270C}" destId="{B400AD1F-D19F-43E3-B8E7-76348AC323C2}" srcOrd="0" destOrd="0" presId="urn:microsoft.com/office/officeart/2008/layout/LinedList"/>
    <dgm:cxn modelId="{9B3E2F59-4286-4ED6-B103-6D90FA24EB7B}" type="presParOf" srcId="{2A4ED76D-A310-4338-A5CF-904D2D0CF84D}" destId="{520341DB-AF2A-4A61-B472-40C30AE2051E}" srcOrd="0" destOrd="0" presId="urn:microsoft.com/office/officeart/2008/layout/LinedList"/>
    <dgm:cxn modelId="{47BE5327-10DF-4B30-B3F5-5B3640964CCC}" type="presParOf" srcId="{2A4ED76D-A310-4338-A5CF-904D2D0CF84D}" destId="{4EB167D0-0045-476D-A2E9-53F029CBF95A}" srcOrd="1" destOrd="0" presId="urn:microsoft.com/office/officeart/2008/layout/LinedList"/>
    <dgm:cxn modelId="{2F6D8BE9-FA8F-48F7-97E0-0B51FCC07829}" type="presParOf" srcId="{4EB167D0-0045-476D-A2E9-53F029CBF95A}" destId="{5ACC6D5A-0083-4D08-804A-16FBEECC5CF7}" srcOrd="0" destOrd="0" presId="urn:microsoft.com/office/officeart/2008/layout/LinedList"/>
    <dgm:cxn modelId="{8B08D7B9-7D98-411C-9183-FFA62F16E18B}" type="presParOf" srcId="{4EB167D0-0045-476D-A2E9-53F029CBF95A}" destId="{DA746B7F-2976-4EC5-845C-A3840980A2B3}" srcOrd="1" destOrd="0" presId="urn:microsoft.com/office/officeart/2008/layout/LinedList"/>
    <dgm:cxn modelId="{A20ECB8A-0212-42EF-8024-89D67C8623E0}" type="presParOf" srcId="{2A4ED76D-A310-4338-A5CF-904D2D0CF84D}" destId="{C5DA956A-7107-4C6D-8752-E0141BA10E1E}" srcOrd="2" destOrd="0" presId="urn:microsoft.com/office/officeart/2008/layout/LinedList"/>
    <dgm:cxn modelId="{CE359169-1269-4C4F-958B-7B5CCFAE55A0}" type="presParOf" srcId="{2A4ED76D-A310-4338-A5CF-904D2D0CF84D}" destId="{78EBF6E7-EA08-479D-AA3E-DBF9BF0B602C}" srcOrd="3" destOrd="0" presId="urn:microsoft.com/office/officeart/2008/layout/LinedList"/>
    <dgm:cxn modelId="{C04C1418-E7DB-41B6-8FB2-D0117F54335C}" type="presParOf" srcId="{78EBF6E7-EA08-479D-AA3E-DBF9BF0B602C}" destId="{B400AD1F-D19F-43E3-B8E7-76348AC323C2}" srcOrd="0" destOrd="0" presId="urn:microsoft.com/office/officeart/2008/layout/LinedList"/>
    <dgm:cxn modelId="{8253E768-F555-40C2-834E-643236095DFA}" type="presParOf" srcId="{78EBF6E7-EA08-479D-AA3E-DBF9BF0B602C}" destId="{B17305C3-89EF-4F0B-8F54-B7AF241B7B91}" srcOrd="1" destOrd="0" presId="urn:microsoft.com/office/officeart/2008/layout/LinedList"/>
    <dgm:cxn modelId="{44DBDFC2-39D2-4476-8DA6-07874608B001}" type="presParOf" srcId="{2A4ED76D-A310-4338-A5CF-904D2D0CF84D}" destId="{F5E65CC1-83B2-4C5B-8B6A-E888477B3A89}" srcOrd="4" destOrd="0" presId="urn:microsoft.com/office/officeart/2008/layout/LinedList"/>
    <dgm:cxn modelId="{81FD290E-60BD-47C7-8F81-8B4D5993CC8D}" type="presParOf" srcId="{2A4ED76D-A310-4338-A5CF-904D2D0CF84D}" destId="{8B54EA9D-137A-4018-8E35-EE8180C6ACA4}" srcOrd="5" destOrd="0" presId="urn:microsoft.com/office/officeart/2008/layout/LinedList"/>
    <dgm:cxn modelId="{8BF51FD5-38F8-4B24-833F-506A16136346}" type="presParOf" srcId="{8B54EA9D-137A-4018-8E35-EE8180C6ACA4}" destId="{5D2F9800-9204-46C0-91E7-AEACB1793A9C}" srcOrd="0" destOrd="0" presId="urn:microsoft.com/office/officeart/2008/layout/LinedList"/>
    <dgm:cxn modelId="{2CF6FF29-EC1D-4A0A-A846-CC7FF1FA5925}" type="presParOf" srcId="{8B54EA9D-137A-4018-8E35-EE8180C6ACA4}" destId="{D093CE1C-0C7D-4CD4-B111-FA7B704F0D45}" srcOrd="1" destOrd="0" presId="urn:microsoft.com/office/officeart/2008/layout/LinedList"/>
    <dgm:cxn modelId="{F41BD1A9-BA49-4653-8D8E-1997D9C79B5F}" type="presParOf" srcId="{2A4ED76D-A310-4338-A5CF-904D2D0CF84D}" destId="{28F74CA6-334C-4120-AC6C-1EB9150F69B9}" srcOrd="6" destOrd="0" presId="urn:microsoft.com/office/officeart/2008/layout/LinedList"/>
    <dgm:cxn modelId="{4366893D-D439-4F0F-9322-0A1720677425}" type="presParOf" srcId="{2A4ED76D-A310-4338-A5CF-904D2D0CF84D}" destId="{C3B38596-AEE3-4EBC-9F4E-2B08FC3D3E2C}" srcOrd="7" destOrd="0" presId="urn:microsoft.com/office/officeart/2008/layout/LinedList"/>
    <dgm:cxn modelId="{7A3ABD37-FC38-4959-B134-96CF9ED37969}" type="presParOf" srcId="{C3B38596-AEE3-4EBC-9F4E-2B08FC3D3E2C}" destId="{5B84389E-8EC7-4C36-BD49-642DAA29282C}" srcOrd="0" destOrd="0" presId="urn:microsoft.com/office/officeart/2008/layout/LinedList"/>
    <dgm:cxn modelId="{899D808E-BFD8-48F0-8E2D-194C63C69AA5}" type="presParOf" srcId="{C3B38596-AEE3-4EBC-9F4E-2B08FC3D3E2C}" destId="{26B18C5B-448E-4150-B4EA-3844BB36C332}" srcOrd="1" destOrd="0" presId="urn:microsoft.com/office/officeart/2008/layout/LinedList"/>
    <dgm:cxn modelId="{42F87C02-3113-4CD9-BB7A-C2A4812503AC}" type="presParOf" srcId="{2A4ED76D-A310-4338-A5CF-904D2D0CF84D}" destId="{A1EDA6CE-3641-4E3D-BDA7-B54A2473B865}" srcOrd="8" destOrd="0" presId="urn:microsoft.com/office/officeart/2008/layout/LinedList"/>
    <dgm:cxn modelId="{AC5678E2-11FD-496B-B3A7-27CD25663197}" type="presParOf" srcId="{2A4ED76D-A310-4338-A5CF-904D2D0CF84D}" destId="{D8C76257-2E33-4EE3-B22C-2F8461D39C1C}" srcOrd="9" destOrd="0" presId="urn:microsoft.com/office/officeart/2008/layout/LinedList"/>
    <dgm:cxn modelId="{87F649A4-C6FB-4E7B-A687-FEF0E2812E3A}" type="presParOf" srcId="{D8C76257-2E33-4EE3-B22C-2F8461D39C1C}" destId="{683DFCFE-F673-499F-8272-3DF98381C675}" srcOrd="0" destOrd="0" presId="urn:microsoft.com/office/officeart/2008/layout/LinedList"/>
    <dgm:cxn modelId="{D137049F-F43A-4B32-BC34-F91965210841}" type="presParOf" srcId="{D8C76257-2E33-4EE3-B22C-2F8461D39C1C}" destId="{8F8887F4-D732-4DA0-99C1-47494A017CBA}" srcOrd="1" destOrd="0" presId="urn:microsoft.com/office/officeart/2008/layout/LinedList"/>
    <dgm:cxn modelId="{E38A1601-716C-4762-A32C-373D70581384}" type="presParOf" srcId="{2A4ED76D-A310-4338-A5CF-904D2D0CF84D}" destId="{948251BB-3FA5-4441-BA69-C6C974BDAA6E}" srcOrd="10" destOrd="0" presId="urn:microsoft.com/office/officeart/2008/layout/LinedList"/>
    <dgm:cxn modelId="{2BE81340-BF27-4A22-ACD2-F1EF8302D88E}" type="presParOf" srcId="{2A4ED76D-A310-4338-A5CF-904D2D0CF84D}" destId="{385AA349-44AC-4F17-8F26-846328AA8950}" srcOrd="11" destOrd="0" presId="urn:microsoft.com/office/officeart/2008/layout/LinedList"/>
    <dgm:cxn modelId="{516D108A-7ECE-4B2E-9B4C-C4242B5E02CE}" type="presParOf" srcId="{385AA349-44AC-4F17-8F26-846328AA8950}" destId="{C2944020-01F9-4F52-86E9-5E823F37916A}" srcOrd="0" destOrd="0" presId="urn:microsoft.com/office/officeart/2008/layout/LinedList"/>
    <dgm:cxn modelId="{0BD3ECE4-FAA5-4E71-92B4-E2F4033A3F55}" type="presParOf" srcId="{385AA349-44AC-4F17-8F26-846328AA8950}" destId="{C3B70AB9-AECD-449C-90E6-13FD3B2F78C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3E1F7F-03FC-42ED-8EBB-DF17F9A42FB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074127F-084F-480B-AACA-706E9684E2F0}">
      <dgm:prSet/>
      <dgm:spPr/>
      <dgm:t>
        <a:bodyPr/>
        <a:lstStyle/>
        <a:p>
          <a:r>
            <a:rPr lang="uk-UA"/>
            <a:t>Загальна рентабельність (капіталу)</a:t>
          </a:r>
          <a:endParaRPr lang="en-US"/>
        </a:p>
      </dgm:t>
    </dgm:pt>
    <dgm:pt modelId="{C0F20E9D-47C3-4287-B2B1-5A928265A060}" type="parTrans" cxnId="{1F364867-20B7-4E41-8E26-E30423E0BA2D}">
      <dgm:prSet/>
      <dgm:spPr/>
      <dgm:t>
        <a:bodyPr/>
        <a:lstStyle/>
        <a:p>
          <a:endParaRPr lang="en-US"/>
        </a:p>
      </dgm:t>
    </dgm:pt>
    <dgm:pt modelId="{473700FE-2347-46D7-82FC-7C513578D1C9}" type="sibTrans" cxnId="{1F364867-20B7-4E41-8E26-E30423E0BA2D}">
      <dgm:prSet/>
      <dgm:spPr/>
      <dgm:t>
        <a:bodyPr/>
        <a:lstStyle/>
        <a:p>
          <a:endParaRPr lang="en-US"/>
        </a:p>
      </dgm:t>
    </dgm:pt>
    <dgm:pt modelId="{C043F874-0325-4BBA-AABF-35D772E19140}">
      <dgm:prSet/>
      <dgm:spPr/>
      <dgm:t>
        <a:bodyPr/>
        <a:lstStyle/>
        <a:p>
          <a:r>
            <a:rPr lang="uk-UA"/>
            <a:t>Рівень рентабельності виробництва продукції</a:t>
          </a:r>
          <a:endParaRPr lang="en-US"/>
        </a:p>
      </dgm:t>
    </dgm:pt>
    <dgm:pt modelId="{E7A2468B-740E-4BD0-87B7-7AF6548935B7}" type="parTrans" cxnId="{4A14FCE7-3F9B-46B8-9B27-8FDC8EB8E15B}">
      <dgm:prSet/>
      <dgm:spPr/>
      <dgm:t>
        <a:bodyPr/>
        <a:lstStyle/>
        <a:p>
          <a:endParaRPr lang="en-US"/>
        </a:p>
      </dgm:t>
    </dgm:pt>
    <dgm:pt modelId="{1DE56C46-B83C-4EEE-8969-697AD0317A7D}" type="sibTrans" cxnId="{4A14FCE7-3F9B-46B8-9B27-8FDC8EB8E15B}">
      <dgm:prSet/>
      <dgm:spPr/>
      <dgm:t>
        <a:bodyPr/>
        <a:lstStyle/>
        <a:p>
          <a:endParaRPr lang="en-US"/>
        </a:p>
      </dgm:t>
    </dgm:pt>
    <dgm:pt modelId="{8E22494D-4BE8-4B31-B366-73016F5EF4DC}">
      <dgm:prSet/>
      <dgm:spPr/>
      <dgm:t>
        <a:bodyPr/>
        <a:lstStyle/>
        <a:p>
          <a:r>
            <a:rPr lang="uk-UA"/>
            <a:t>Рівень рентабельності продажу (продукції)</a:t>
          </a:r>
          <a:endParaRPr lang="en-US"/>
        </a:p>
      </dgm:t>
    </dgm:pt>
    <dgm:pt modelId="{F74EFA9F-138B-46AE-B19C-C6B97688B4A2}" type="parTrans" cxnId="{8E125E43-5A72-4BB5-8143-05ECE4D2F67D}">
      <dgm:prSet/>
      <dgm:spPr/>
      <dgm:t>
        <a:bodyPr/>
        <a:lstStyle/>
        <a:p>
          <a:endParaRPr lang="en-US"/>
        </a:p>
      </dgm:t>
    </dgm:pt>
    <dgm:pt modelId="{39299DF8-8FC2-45C2-86D5-7EBAB29F1F42}" type="sibTrans" cxnId="{8E125E43-5A72-4BB5-8143-05ECE4D2F67D}">
      <dgm:prSet/>
      <dgm:spPr/>
      <dgm:t>
        <a:bodyPr/>
        <a:lstStyle/>
        <a:p>
          <a:endParaRPr lang="en-US"/>
        </a:p>
      </dgm:t>
    </dgm:pt>
    <dgm:pt modelId="{4900BD40-8BB7-4264-862F-D9C69CEC37AB}">
      <dgm:prSet/>
      <dgm:spPr/>
      <dgm:t>
        <a:bodyPr/>
        <a:lstStyle/>
        <a:p>
          <a:r>
            <a:rPr lang="uk-UA"/>
            <a:t>Рівень рентабельності операційної діяльності </a:t>
          </a:r>
          <a:endParaRPr lang="en-US"/>
        </a:p>
      </dgm:t>
    </dgm:pt>
    <dgm:pt modelId="{5A5EFF82-5AD5-485E-A471-1CC3D9059A2F}" type="parTrans" cxnId="{BD69716A-58A2-4397-B3FB-CA245DD2A0FF}">
      <dgm:prSet/>
      <dgm:spPr/>
      <dgm:t>
        <a:bodyPr/>
        <a:lstStyle/>
        <a:p>
          <a:endParaRPr lang="en-US"/>
        </a:p>
      </dgm:t>
    </dgm:pt>
    <dgm:pt modelId="{7D153BE1-7FEE-4072-9C3E-6BDC872DDC39}" type="sibTrans" cxnId="{BD69716A-58A2-4397-B3FB-CA245DD2A0FF}">
      <dgm:prSet/>
      <dgm:spPr/>
      <dgm:t>
        <a:bodyPr/>
        <a:lstStyle/>
        <a:p>
          <a:endParaRPr lang="en-US"/>
        </a:p>
      </dgm:t>
    </dgm:pt>
    <dgm:pt modelId="{85E80F45-99FF-4259-8210-8602E027CB47}" type="pres">
      <dgm:prSet presAssocID="{CE3E1F7F-03FC-42ED-8EBB-DF17F9A42FB4}" presName="linear" presStyleCnt="0">
        <dgm:presLayoutVars>
          <dgm:animLvl val="lvl"/>
          <dgm:resizeHandles val="exact"/>
        </dgm:presLayoutVars>
      </dgm:prSet>
      <dgm:spPr/>
    </dgm:pt>
    <dgm:pt modelId="{ED1ADA44-6F40-407C-B68C-47A05F9837DC}" type="pres">
      <dgm:prSet presAssocID="{6074127F-084F-480B-AACA-706E9684E2F0}" presName="parentText" presStyleLbl="node1" presStyleIdx="0" presStyleCnt="4">
        <dgm:presLayoutVars>
          <dgm:chMax val="0"/>
          <dgm:bulletEnabled val="1"/>
        </dgm:presLayoutVars>
      </dgm:prSet>
      <dgm:spPr/>
    </dgm:pt>
    <dgm:pt modelId="{729BF85A-8646-41B4-AE45-316CAA5258CE}" type="pres">
      <dgm:prSet presAssocID="{473700FE-2347-46D7-82FC-7C513578D1C9}" presName="spacer" presStyleCnt="0"/>
      <dgm:spPr/>
    </dgm:pt>
    <dgm:pt modelId="{43E6215E-4437-4550-9AA8-EDC89BB4E93C}" type="pres">
      <dgm:prSet presAssocID="{C043F874-0325-4BBA-AABF-35D772E19140}" presName="parentText" presStyleLbl="node1" presStyleIdx="1" presStyleCnt="4">
        <dgm:presLayoutVars>
          <dgm:chMax val="0"/>
          <dgm:bulletEnabled val="1"/>
        </dgm:presLayoutVars>
      </dgm:prSet>
      <dgm:spPr/>
    </dgm:pt>
    <dgm:pt modelId="{2334E2FB-7BC3-487C-8149-82035369E3E7}" type="pres">
      <dgm:prSet presAssocID="{1DE56C46-B83C-4EEE-8969-697AD0317A7D}" presName="spacer" presStyleCnt="0"/>
      <dgm:spPr/>
    </dgm:pt>
    <dgm:pt modelId="{C08E21CC-5285-4BA7-9447-E4EB164F7701}" type="pres">
      <dgm:prSet presAssocID="{8E22494D-4BE8-4B31-B366-73016F5EF4DC}" presName="parentText" presStyleLbl="node1" presStyleIdx="2" presStyleCnt="4">
        <dgm:presLayoutVars>
          <dgm:chMax val="0"/>
          <dgm:bulletEnabled val="1"/>
        </dgm:presLayoutVars>
      </dgm:prSet>
      <dgm:spPr/>
    </dgm:pt>
    <dgm:pt modelId="{69F6EFB3-D01C-4269-B21E-2EDE874E4FBC}" type="pres">
      <dgm:prSet presAssocID="{39299DF8-8FC2-45C2-86D5-7EBAB29F1F42}" presName="spacer" presStyleCnt="0"/>
      <dgm:spPr/>
    </dgm:pt>
    <dgm:pt modelId="{D7310FF9-E5C2-4071-BA6C-240266A79F4C}" type="pres">
      <dgm:prSet presAssocID="{4900BD40-8BB7-4264-862F-D9C69CEC37AB}" presName="parentText" presStyleLbl="node1" presStyleIdx="3" presStyleCnt="4">
        <dgm:presLayoutVars>
          <dgm:chMax val="0"/>
          <dgm:bulletEnabled val="1"/>
        </dgm:presLayoutVars>
      </dgm:prSet>
      <dgm:spPr/>
    </dgm:pt>
  </dgm:ptLst>
  <dgm:cxnLst>
    <dgm:cxn modelId="{6C88480F-B9E0-40BC-9CE9-573F14B03200}" type="presOf" srcId="{6074127F-084F-480B-AACA-706E9684E2F0}" destId="{ED1ADA44-6F40-407C-B68C-47A05F9837DC}" srcOrd="0" destOrd="0" presId="urn:microsoft.com/office/officeart/2005/8/layout/vList2"/>
    <dgm:cxn modelId="{BE866734-CA41-4C0C-8DA7-181AAB8032BB}" type="presOf" srcId="{8E22494D-4BE8-4B31-B366-73016F5EF4DC}" destId="{C08E21CC-5285-4BA7-9447-E4EB164F7701}" srcOrd="0" destOrd="0" presId="urn:microsoft.com/office/officeart/2005/8/layout/vList2"/>
    <dgm:cxn modelId="{8E125E43-5A72-4BB5-8143-05ECE4D2F67D}" srcId="{CE3E1F7F-03FC-42ED-8EBB-DF17F9A42FB4}" destId="{8E22494D-4BE8-4B31-B366-73016F5EF4DC}" srcOrd="2" destOrd="0" parTransId="{F74EFA9F-138B-46AE-B19C-C6B97688B4A2}" sibTransId="{39299DF8-8FC2-45C2-86D5-7EBAB29F1F42}"/>
    <dgm:cxn modelId="{1F364867-20B7-4E41-8E26-E30423E0BA2D}" srcId="{CE3E1F7F-03FC-42ED-8EBB-DF17F9A42FB4}" destId="{6074127F-084F-480B-AACA-706E9684E2F0}" srcOrd="0" destOrd="0" parTransId="{C0F20E9D-47C3-4287-B2B1-5A928265A060}" sibTransId="{473700FE-2347-46D7-82FC-7C513578D1C9}"/>
    <dgm:cxn modelId="{BD69716A-58A2-4397-B3FB-CA245DD2A0FF}" srcId="{CE3E1F7F-03FC-42ED-8EBB-DF17F9A42FB4}" destId="{4900BD40-8BB7-4264-862F-D9C69CEC37AB}" srcOrd="3" destOrd="0" parTransId="{5A5EFF82-5AD5-485E-A471-1CC3D9059A2F}" sibTransId="{7D153BE1-7FEE-4072-9C3E-6BDC872DDC39}"/>
    <dgm:cxn modelId="{AF54F54C-B7DE-4D89-A41E-1EC59DB1ECA2}" type="presOf" srcId="{CE3E1F7F-03FC-42ED-8EBB-DF17F9A42FB4}" destId="{85E80F45-99FF-4259-8210-8602E027CB47}" srcOrd="0" destOrd="0" presId="urn:microsoft.com/office/officeart/2005/8/layout/vList2"/>
    <dgm:cxn modelId="{D264B4A8-C44E-45AD-A369-A3EED1AB6C8C}" type="presOf" srcId="{4900BD40-8BB7-4264-862F-D9C69CEC37AB}" destId="{D7310FF9-E5C2-4071-BA6C-240266A79F4C}" srcOrd="0" destOrd="0" presId="urn:microsoft.com/office/officeart/2005/8/layout/vList2"/>
    <dgm:cxn modelId="{4958BED4-AFDF-4009-91E6-77E80EF48A9B}" type="presOf" srcId="{C043F874-0325-4BBA-AABF-35D772E19140}" destId="{43E6215E-4437-4550-9AA8-EDC89BB4E93C}" srcOrd="0" destOrd="0" presId="urn:microsoft.com/office/officeart/2005/8/layout/vList2"/>
    <dgm:cxn modelId="{4A14FCE7-3F9B-46B8-9B27-8FDC8EB8E15B}" srcId="{CE3E1F7F-03FC-42ED-8EBB-DF17F9A42FB4}" destId="{C043F874-0325-4BBA-AABF-35D772E19140}" srcOrd="1" destOrd="0" parTransId="{E7A2468B-740E-4BD0-87B7-7AF6548935B7}" sibTransId="{1DE56C46-B83C-4EEE-8969-697AD0317A7D}"/>
    <dgm:cxn modelId="{59E8BD2C-2EA0-4046-A825-F3D1047C890B}" type="presParOf" srcId="{85E80F45-99FF-4259-8210-8602E027CB47}" destId="{ED1ADA44-6F40-407C-B68C-47A05F9837DC}" srcOrd="0" destOrd="0" presId="urn:microsoft.com/office/officeart/2005/8/layout/vList2"/>
    <dgm:cxn modelId="{4E14BA03-4B28-4A58-B683-62718F33B12D}" type="presParOf" srcId="{85E80F45-99FF-4259-8210-8602E027CB47}" destId="{729BF85A-8646-41B4-AE45-316CAA5258CE}" srcOrd="1" destOrd="0" presId="urn:microsoft.com/office/officeart/2005/8/layout/vList2"/>
    <dgm:cxn modelId="{B360784B-8F03-4CFD-904E-633BC499DA6A}" type="presParOf" srcId="{85E80F45-99FF-4259-8210-8602E027CB47}" destId="{43E6215E-4437-4550-9AA8-EDC89BB4E93C}" srcOrd="2" destOrd="0" presId="urn:microsoft.com/office/officeart/2005/8/layout/vList2"/>
    <dgm:cxn modelId="{4B8A1EF0-7E8A-4DCB-9D89-24F97489D898}" type="presParOf" srcId="{85E80F45-99FF-4259-8210-8602E027CB47}" destId="{2334E2FB-7BC3-487C-8149-82035369E3E7}" srcOrd="3" destOrd="0" presId="urn:microsoft.com/office/officeart/2005/8/layout/vList2"/>
    <dgm:cxn modelId="{AC4DAE85-B61D-4B76-B8A8-67C09FFF3051}" type="presParOf" srcId="{85E80F45-99FF-4259-8210-8602E027CB47}" destId="{C08E21CC-5285-4BA7-9447-E4EB164F7701}" srcOrd="4" destOrd="0" presId="urn:microsoft.com/office/officeart/2005/8/layout/vList2"/>
    <dgm:cxn modelId="{5917E02F-0BFB-4972-8CAB-90CB6DC2197F}" type="presParOf" srcId="{85E80F45-99FF-4259-8210-8602E027CB47}" destId="{69F6EFB3-D01C-4269-B21E-2EDE874E4FBC}" srcOrd="5" destOrd="0" presId="urn:microsoft.com/office/officeart/2005/8/layout/vList2"/>
    <dgm:cxn modelId="{92CF5898-6434-4D5B-9874-AA67D26A63E0}" type="presParOf" srcId="{85E80F45-99FF-4259-8210-8602E027CB47}" destId="{D7310FF9-E5C2-4071-BA6C-240266A79F4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3CB366A-9F3F-4F1A-8239-6BED0253CFDC}"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DF0662DC-3ACA-483F-A2B2-170C9DFA67C9}">
      <dgm:prSet/>
      <dgm:spPr/>
      <dgm:t>
        <a:bodyPr/>
        <a:lstStyle/>
        <a:p>
          <a:r>
            <a:rPr lang="uk-UA"/>
            <a:t>З метою аналізу фінансово-господарської діяльності підприємства формуються індексні моделі рентабельності. </a:t>
          </a:r>
          <a:endParaRPr lang="en-US"/>
        </a:p>
      </dgm:t>
    </dgm:pt>
    <dgm:pt modelId="{747A0625-9193-465F-9F3A-09744322F902}" type="parTrans" cxnId="{43D1B4B4-CD74-4C61-96F4-AB712A2EBF6A}">
      <dgm:prSet/>
      <dgm:spPr/>
      <dgm:t>
        <a:bodyPr/>
        <a:lstStyle/>
        <a:p>
          <a:endParaRPr lang="en-US"/>
        </a:p>
      </dgm:t>
    </dgm:pt>
    <dgm:pt modelId="{6B8A1692-44F2-4AC0-80B9-5490DC1A6CBE}" type="sibTrans" cxnId="{43D1B4B4-CD74-4C61-96F4-AB712A2EBF6A}">
      <dgm:prSet/>
      <dgm:spPr/>
      <dgm:t>
        <a:bodyPr/>
        <a:lstStyle/>
        <a:p>
          <a:endParaRPr lang="en-US"/>
        </a:p>
      </dgm:t>
    </dgm:pt>
    <dgm:pt modelId="{2A0F6130-77F2-4241-9E06-1931BDB3F43A}">
      <dgm:prSet/>
      <dgm:spPr/>
      <dgm:t>
        <a:bodyPr/>
        <a:lstStyle/>
        <a:p>
          <a:r>
            <a:rPr lang="uk-UA"/>
            <a:t>Наприклад, індексна модель залежності рентабельності реалізованої продукції від </a:t>
          </a:r>
          <a:endParaRPr lang="en-US"/>
        </a:p>
      </dgm:t>
    </dgm:pt>
    <dgm:pt modelId="{DEDF8D23-4636-4340-A7AD-BD1E49D8020F}" type="parTrans" cxnId="{EF72F406-3DD9-4643-AB79-B541B8F0B105}">
      <dgm:prSet/>
      <dgm:spPr/>
      <dgm:t>
        <a:bodyPr/>
        <a:lstStyle/>
        <a:p>
          <a:endParaRPr lang="en-US"/>
        </a:p>
      </dgm:t>
    </dgm:pt>
    <dgm:pt modelId="{657EF2DF-FCA7-4D62-9738-0C0633A41FE7}" type="sibTrans" cxnId="{EF72F406-3DD9-4643-AB79-B541B8F0B105}">
      <dgm:prSet/>
      <dgm:spPr/>
      <dgm:t>
        <a:bodyPr/>
        <a:lstStyle/>
        <a:p>
          <a:endParaRPr lang="en-US"/>
        </a:p>
      </dgm:t>
    </dgm:pt>
    <dgm:pt modelId="{0E9B4B54-D51B-4D41-8ED8-78C2247AF4F3}">
      <dgm:prSet/>
      <dgm:spPr/>
      <dgm:t>
        <a:bodyPr/>
        <a:lstStyle/>
        <a:p>
          <a:r>
            <a:rPr lang="uk-UA"/>
            <a:t>середньої ціни (р), </a:t>
          </a:r>
          <a:endParaRPr lang="en-US"/>
        </a:p>
      </dgm:t>
    </dgm:pt>
    <dgm:pt modelId="{A8956AEF-F556-482D-9879-28C7B1C085AA}" type="parTrans" cxnId="{0E7E9956-38AD-4A7C-8FCF-8D18A21359EF}">
      <dgm:prSet/>
      <dgm:spPr/>
      <dgm:t>
        <a:bodyPr/>
        <a:lstStyle/>
        <a:p>
          <a:endParaRPr lang="en-US"/>
        </a:p>
      </dgm:t>
    </dgm:pt>
    <dgm:pt modelId="{65D8BD8F-75DB-4CA5-8A10-F0F27EC6785C}" type="sibTrans" cxnId="{0E7E9956-38AD-4A7C-8FCF-8D18A21359EF}">
      <dgm:prSet/>
      <dgm:spPr/>
      <dgm:t>
        <a:bodyPr/>
        <a:lstStyle/>
        <a:p>
          <a:endParaRPr lang="en-US"/>
        </a:p>
      </dgm:t>
    </dgm:pt>
    <dgm:pt modelId="{DF06BC7E-6C8D-4E21-801E-95456BF04168}">
      <dgm:prSet/>
      <dgm:spPr/>
      <dgm:t>
        <a:bodyPr/>
        <a:lstStyle/>
        <a:p>
          <a:r>
            <a:rPr lang="uk-UA"/>
            <a:t>собівартості одиниці (</a:t>
          </a:r>
          <a:r>
            <a:rPr lang="en-GB"/>
            <a:t>z),</a:t>
          </a:r>
          <a:endParaRPr lang="en-US"/>
        </a:p>
      </dgm:t>
    </dgm:pt>
    <dgm:pt modelId="{AF3EED63-8765-4610-A93A-C2346C79C5E7}" type="parTrans" cxnId="{3EA0CC8C-6E39-4D09-ABA6-BFE972851675}">
      <dgm:prSet/>
      <dgm:spPr/>
      <dgm:t>
        <a:bodyPr/>
        <a:lstStyle/>
        <a:p>
          <a:endParaRPr lang="en-US"/>
        </a:p>
      </dgm:t>
    </dgm:pt>
    <dgm:pt modelId="{AD2F771B-1AA8-456A-88F7-27F4D141F66E}" type="sibTrans" cxnId="{3EA0CC8C-6E39-4D09-ABA6-BFE972851675}">
      <dgm:prSet/>
      <dgm:spPr/>
      <dgm:t>
        <a:bodyPr/>
        <a:lstStyle/>
        <a:p>
          <a:endParaRPr lang="en-US"/>
        </a:p>
      </dgm:t>
    </dgm:pt>
    <dgm:pt modelId="{2E6770FE-67C8-4B56-896A-4AF7D0E4D625}">
      <dgm:prSet/>
      <dgm:spPr/>
      <dgm:t>
        <a:bodyPr/>
        <a:lstStyle/>
        <a:p>
          <a:r>
            <a:rPr lang="uk-UA"/>
            <a:t>фізичного обсягу реалізованої продукції (</a:t>
          </a:r>
          <a:r>
            <a:rPr lang="en-GB"/>
            <a:t>q)</a:t>
          </a:r>
          <a:endParaRPr lang="en-US"/>
        </a:p>
      </dgm:t>
    </dgm:pt>
    <dgm:pt modelId="{A717EFC0-FBD9-4F70-A22E-C94E4FB291F4}" type="parTrans" cxnId="{07970DA9-AD89-4907-BF30-F1ED15E44355}">
      <dgm:prSet/>
      <dgm:spPr/>
      <dgm:t>
        <a:bodyPr/>
        <a:lstStyle/>
        <a:p>
          <a:endParaRPr lang="en-US"/>
        </a:p>
      </dgm:t>
    </dgm:pt>
    <dgm:pt modelId="{8A270ED0-95AE-44E7-8ACB-A46B90AE65E7}" type="sibTrans" cxnId="{07970DA9-AD89-4907-BF30-F1ED15E44355}">
      <dgm:prSet/>
      <dgm:spPr/>
      <dgm:t>
        <a:bodyPr/>
        <a:lstStyle/>
        <a:p>
          <a:endParaRPr lang="en-US"/>
        </a:p>
      </dgm:t>
    </dgm:pt>
    <dgm:pt modelId="{BA399134-E220-4F69-8CB7-97AD9F3A8E15}" type="pres">
      <dgm:prSet presAssocID="{73CB366A-9F3F-4F1A-8239-6BED0253CFDC}" presName="vert0" presStyleCnt="0">
        <dgm:presLayoutVars>
          <dgm:dir/>
          <dgm:animOne val="branch"/>
          <dgm:animLvl val="lvl"/>
        </dgm:presLayoutVars>
      </dgm:prSet>
      <dgm:spPr/>
    </dgm:pt>
    <dgm:pt modelId="{2133B65B-74AF-4872-AB4C-31C6F84017D9}" type="pres">
      <dgm:prSet presAssocID="{DF0662DC-3ACA-483F-A2B2-170C9DFA67C9}" presName="thickLine" presStyleLbl="alignNode1" presStyleIdx="0" presStyleCnt="5"/>
      <dgm:spPr/>
    </dgm:pt>
    <dgm:pt modelId="{D91BA3C3-9086-4411-B36C-C696DD73FAA5}" type="pres">
      <dgm:prSet presAssocID="{DF0662DC-3ACA-483F-A2B2-170C9DFA67C9}" presName="horz1" presStyleCnt="0"/>
      <dgm:spPr/>
    </dgm:pt>
    <dgm:pt modelId="{C92FFF61-C081-4D2C-98B7-CDD60B77DFF5}" type="pres">
      <dgm:prSet presAssocID="{DF0662DC-3ACA-483F-A2B2-170C9DFA67C9}" presName="tx1" presStyleLbl="revTx" presStyleIdx="0" presStyleCnt="5"/>
      <dgm:spPr/>
    </dgm:pt>
    <dgm:pt modelId="{186EAB75-DE39-441A-8D4D-517E3ED37595}" type="pres">
      <dgm:prSet presAssocID="{DF0662DC-3ACA-483F-A2B2-170C9DFA67C9}" presName="vert1" presStyleCnt="0"/>
      <dgm:spPr/>
    </dgm:pt>
    <dgm:pt modelId="{8BB9B2BD-90E0-4491-8791-31A3AF9F6439}" type="pres">
      <dgm:prSet presAssocID="{2A0F6130-77F2-4241-9E06-1931BDB3F43A}" presName="thickLine" presStyleLbl="alignNode1" presStyleIdx="1" presStyleCnt="5"/>
      <dgm:spPr/>
    </dgm:pt>
    <dgm:pt modelId="{3CDB2958-5110-4419-847E-4480F0E515C5}" type="pres">
      <dgm:prSet presAssocID="{2A0F6130-77F2-4241-9E06-1931BDB3F43A}" presName="horz1" presStyleCnt="0"/>
      <dgm:spPr/>
    </dgm:pt>
    <dgm:pt modelId="{6BCA8557-1D3A-4613-B002-57BAF70498CD}" type="pres">
      <dgm:prSet presAssocID="{2A0F6130-77F2-4241-9E06-1931BDB3F43A}" presName="tx1" presStyleLbl="revTx" presStyleIdx="1" presStyleCnt="5"/>
      <dgm:spPr/>
    </dgm:pt>
    <dgm:pt modelId="{0E7CFDFC-38D8-4475-B5B2-66DB8D75750C}" type="pres">
      <dgm:prSet presAssocID="{2A0F6130-77F2-4241-9E06-1931BDB3F43A}" presName="vert1" presStyleCnt="0"/>
      <dgm:spPr/>
    </dgm:pt>
    <dgm:pt modelId="{A298BD75-92EB-48E0-8F17-F0018C3D2E84}" type="pres">
      <dgm:prSet presAssocID="{0E9B4B54-D51B-4D41-8ED8-78C2247AF4F3}" presName="thickLine" presStyleLbl="alignNode1" presStyleIdx="2" presStyleCnt="5"/>
      <dgm:spPr/>
    </dgm:pt>
    <dgm:pt modelId="{EEF47822-35A9-4B6A-83F8-99C6F61664AB}" type="pres">
      <dgm:prSet presAssocID="{0E9B4B54-D51B-4D41-8ED8-78C2247AF4F3}" presName="horz1" presStyleCnt="0"/>
      <dgm:spPr/>
    </dgm:pt>
    <dgm:pt modelId="{EE4436D9-FF29-408F-B8C2-19FDEE052F2A}" type="pres">
      <dgm:prSet presAssocID="{0E9B4B54-D51B-4D41-8ED8-78C2247AF4F3}" presName="tx1" presStyleLbl="revTx" presStyleIdx="2" presStyleCnt="5"/>
      <dgm:spPr/>
    </dgm:pt>
    <dgm:pt modelId="{642189E6-ED77-488F-9124-FFA623E9A772}" type="pres">
      <dgm:prSet presAssocID="{0E9B4B54-D51B-4D41-8ED8-78C2247AF4F3}" presName="vert1" presStyleCnt="0"/>
      <dgm:spPr/>
    </dgm:pt>
    <dgm:pt modelId="{2F93B3C4-FBC1-41D4-AF74-90B8844D07DC}" type="pres">
      <dgm:prSet presAssocID="{DF06BC7E-6C8D-4E21-801E-95456BF04168}" presName="thickLine" presStyleLbl="alignNode1" presStyleIdx="3" presStyleCnt="5"/>
      <dgm:spPr/>
    </dgm:pt>
    <dgm:pt modelId="{CF36A782-695E-4C77-BA2D-4B5FA7DF6539}" type="pres">
      <dgm:prSet presAssocID="{DF06BC7E-6C8D-4E21-801E-95456BF04168}" presName="horz1" presStyleCnt="0"/>
      <dgm:spPr/>
    </dgm:pt>
    <dgm:pt modelId="{1769F984-A1B9-46C4-84D3-F7F8574FA899}" type="pres">
      <dgm:prSet presAssocID="{DF06BC7E-6C8D-4E21-801E-95456BF04168}" presName="tx1" presStyleLbl="revTx" presStyleIdx="3" presStyleCnt="5"/>
      <dgm:spPr/>
    </dgm:pt>
    <dgm:pt modelId="{28B5C3C6-F85F-4792-A857-6B1773B30AF4}" type="pres">
      <dgm:prSet presAssocID="{DF06BC7E-6C8D-4E21-801E-95456BF04168}" presName="vert1" presStyleCnt="0"/>
      <dgm:spPr/>
    </dgm:pt>
    <dgm:pt modelId="{54963E90-A876-4DF0-8E57-22D48D5C8489}" type="pres">
      <dgm:prSet presAssocID="{2E6770FE-67C8-4B56-896A-4AF7D0E4D625}" presName="thickLine" presStyleLbl="alignNode1" presStyleIdx="4" presStyleCnt="5"/>
      <dgm:spPr/>
    </dgm:pt>
    <dgm:pt modelId="{D4375301-4BEA-4543-9CF7-74B45781661B}" type="pres">
      <dgm:prSet presAssocID="{2E6770FE-67C8-4B56-896A-4AF7D0E4D625}" presName="horz1" presStyleCnt="0"/>
      <dgm:spPr/>
    </dgm:pt>
    <dgm:pt modelId="{38B9C74C-9D3F-42E9-9E8F-640BC8CEBEB4}" type="pres">
      <dgm:prSet presAssocID="{2E6770FE-67C8-4B56-896A-4AF7D0E4D625}" presName="tx1" presStyleLbl="revTx" presStyleIdx="4" presStyleCnt="5"/>
      <dgm:spPr/>
    </dgm:pt>
    <dgm:pt modelId="{AF0A9438-55D0-402E-8A30-E90A40AC2C8B}" type="pres">
      <dgm:prSet presAssocID="{2E6770FE-67C8-4B56-896A-4AF7D0E4D625}" presName="vert1" presStyleCnt="0"/>
      <dgm:spPr/>
    </dgm:pt>
  </dgm:ptLst>
  <dgm:cxnLst>
    <dgm:cxn modelId="{EF72F406-3DD9-4643-AB79-B541B8F0B105}" srcId="{73CB366A-9F3F-4F1A-8239-6BED0253CFDC}" destId="{2A0F6130-77F2-4241-9E06-1931BDB3F43A}" srcOrd="1" destOrd="0" parTransId="{DEDF8D23-4636-4340-A7AD-BD1E49D8020F}" sibTransId="{657EF2DF-FCA7-4D62-9738-0C0633A41FE7}"/>
    <dgm:cxn modelId="{946F3D5C-F1B0-4819-B169-3B3B23A61A29}" type="presOf" srcId="{2A0F6130-77F2-4241-9E06-1931BDB3F43A}" destId="{6BCA8557-1D3A-4613-B002-57BAF70498CD}" srcOrd="0" destOrd="0" presId="urn:microsoft.com/office/officeart/2008/layout/LinedList"/>
    <dgm:cxn modelId="{0BEF7168-2572-4D94-B467-9DC57EB1AAFD}" type="presOf" srcId="{DF0662DC-3ACA-483F-A2B2-170C9DFA67C9}" destId="{C92FFF61-C081-4D2C-98B7-CDD60B77DFF5}" srcOrd="0" destOrd="0" presId="urn:microsoft.com/office/officeart/2008/layout/LinedList"/>
    <dgm:cxn modelId="{0E7E9956-38AD-4A7C-8FCF-8D18A21359EF}" srcId="{73CB366A-9F3F-4F1A-8239-6BED0253CFDC}" destId="{0E9B4B54-D51B-4D41-8ED8-78C2247AF4F3}" srcOrd="2" destOrd="0" parTransId="{A8956AEF-F556-482D-9879-28C7B1C085AA}" sibTransId="{65D8BD8F-75DB-4CA5-8A10-F0F27EC6785C}"/>
    <dgm:cxn modelId="{3EA0CC8C-6E39-4D09-ABA6-BFE972851675}" srcId="{73CB366A-9F3F-4F1A-8239-6BED0253CFDC}" destId="{DF06BC7E-6C8D-4E21-801E-95456BF04168}" srcOrd="3" destOrd="0" parTransId="{AF3EED63-8765-4610-A93A-C2346C79C5E7}" sibTransId="{AD2F771B-1AA8-456A-88F7-27F4D141F66E}"/>
    <dgm:cxn modelId="{07970DA9-AD89-4907-BF30-F1ED15E44355}" srcId="{73CB366A-9F3F-4F1A-8239-6BED0253CFDC}" destId="{2E6770FE-67C8-4B56-896A-4AF7D0E4D625}" srcOrd="4" destOrd="0" parTransId="{A717EFC0-FBD9-4F70-A22E-C94E4FB291F4}" sibTransId="{8A270ED0-95AE-44E7-8ACB-A46B90AE65E7}"/>
    <dgm:cxn modelId="{43D1B4B4-CD74-4C61-96F4-AB712A2EBF6A}" srcId="{73CB366A-9F3F-4F1A-8239-6BED0253CFDC}" destId="{DF0662DC-3ACA-483F-A2B2-170C9DFA67C9}" srcOrd="0" destOrd="0" parTransId="{747A0625-9193-465F-9F3A-09744322F902}" sibTransId="{6B8A1692-44F2-4AC0-80B9-5490DC1A6CBE}"/>
    <dgm:cxn modelId="{BD0F59BD-FD0D-473E-9FB4-0D0258D3DAB5}" type="presOf" srcId="{73CB366A-9F3F-4F1A-8239-6BED0253CFDC}" destId="{BA399134-E220-4F69-8CB7-97AD9F3A8E15}" srcOrd="0" destOrd="0" presId="urn:microsoft.com/office/officeart/2008/layout/LinedList"/>
    <dgm:cxn modelId="{760A70D2-412D-4679-90C8-AB2391BB7F9D}" type="presOf" srcId="{DF06BC7E-6C8D-4E21-801E-95456BF04168}" destId="{1769F984-A1B9-46C4-84D3-F7F8574FA899}" srcOrd="0" destOrd="0" presId="urn:microsoft.com/office/officeart/2008/layout/LinedList"/>
    <dgm:cxn modelId="{246A97E1-24E0-4530-9EFF-9805EFF3839C}" type="presOf" srcId="{0E9B4B54-D51B-4D41-8ED8-78C2247AF4F3}" destId="{EE4436D9-FF29-408F-B8C2-19FDEE052F2A}" srcOrd="0" destOrd="0" presId="urn:microsoft.com/office/officeart/2008/layout/LinedList"/>
    <dgm:cxn modelId="{1A6C92E2-23B1-42D6-8BA9-24D8105EB9AF}" type="presOf" srcId="{2E6770FE-67C8-4B56-896A-4AF7D0E4D625}" destId="{38B9C74C-9D3F-42E9-9E8F-640BC8CEBEB4}" srcOrd="0" destOrd="0" presId="urn:microsoft.com/office/officeart/2008/layout/LinedList"/>
    <dgm:cxn modelId="{6D978DA0-964C-4114-BC68-0BDDAB3072B7}" type="presParOf" srcId="{BA399134-E220-4F69-8CB7-97AD9F3A8E15}" destId="{2133B65B-74AF-4872-AB4C-31C6F84017D9}" srcOrd="0" destOrd="0" presId="urn:microsoft.com/office/officeart/2008/layout/LinedList"/>
    <dgm:cxn modelId="{9418DC4B-9D63-4960-9F18-03DBA46831A5}" type="presParOf" srcId="{BA399134-E220-4F69-8CB7-97AD9F3A8E15}" destId="{D91BA3C3-9086-4411-B36C-C696DD73FAA5}" srcOrd="1" destOrd="0" presId="urn:microsoft.com/office/officeart/2008/layout/LinedList"/>
    <dgm:cxn modelId="{ED5C90B1-BF70-413E-9A2E-ABBF7EBBA835}" type="presParOf" srcId="{D91BA3C3-9086-4411-B36C-C696DD73FAA5}" destId="{C92FFF61-C081-4D2C-98B7-CDD60B77DFF5}" srcOrd="0" destOrd="0" presId="urn:microsoft.com/office/officeart/2008/layout/LinedList"/>
    <dgm:cxn modelId="{0790E2FD-6FD2-43F8-AA18-5980B16A9A42}" type="presParOf" srcId="{D91BA3C3-9086-4411-B36C-C696DD73FAA5}" destId="{186EAB75-DE39-441A-8D4D-517E3ED37595}" srcOrd="1" destOrd="0" presId="urn:microsoft.com/office/officeart/2008/layout/LinedList"/>
    <dgm:cxn modelId="{8B9E4213-C878-496A-A9DB-615D40B53F39}" type="presParOf" srcId="{BA399134-E220-4F69-8CB7-97AD9F3A8E15}" destId="{8BB9B2BD-90E0-4491-8791-31A3AF9F6439}" srcOrd="2" destOrd="0" presId="urn:microsoft.com/office/officeart/2008/layout/LinedList"/>
    <dgm:cxn modelId="{CBA9D4E6-5E24-4C7C-BC7A-B2F63E681399}" type="presParOf" srcId="{BA399134-E220-4F69-8CB7-97AD9F3A8E15}" destId="{3CDB2958-5110-4419-847E-4480F0E515C5}" srcOrd="3" destOrd="0" presId="urn:microsoft.com/office/officeart/2008/layout/LinedList"/>
    <dgm:cxn modelId="{0231CA2F-2B6D-4E4F-9080-B85C83792214}" type="presParOf" srcId="{3CDB2958-5110-4419-847E-4480F0E515C5}" destId="{6BCA8557-1D3A-4613-B002-57BAF70498CD}" srcOrd="0" destOrd="0" presId="urn:microsoft.com/office/officeart/2008/layout/LinedList"/>
    <dgm:cxn modelId="{67287AEA-05F4-484C-850D-C406A4EA1D94}" type="presParOf" srcId="{3CDB2958-5110-4419-847E-4480F0E515C5}" destId="{0E7CFDFC-38D8-4475-B5B2-66DB8D75750C}" srcOrd="1" destOrd="0" presId="urn:microsoft.com/office/officeart/2008/layout/LinedList"/>
    <dgm:cxn modelId="{5F396811-9048-45AE-BED8-063FF3E9DE1A}" type="presParOf" srcId="{BA399134-E220-4F69-8CB7-97AD9F3A8E15}" destId="{A298BD75-92EB-48E0-8F17-F0018C3D2E84}" srcOrd="4" destOrd="0" presId="urn:microsoft.com/office/officeart/2008/layout/LinedList"/>
    <dgm:cxn modelId="{31BD7DC2-79C5-48D2-8F70-E21B92565334}" type="presParOf" srcId="{BA399134-E220-4F69-8CB7-97AD9F3A8E15}" destId="{EEF47822-35A9-4B6A-83F8-99C6F61664AB}" srcOrd="5" destOrd="0" presId="urn:microsoft.com/office/officeart/2008/layout/LinedList"/>
    <dgm:cxn modelId="{EE84CAE7-093A-4AA1-B3E8-8C037E4805D2}" type="presParOf" srcId="{EEF47822-35A9-4B6A-83F8-99C6F61664AB}" destId="{EE4436D9-FF29-408F-B8C2-19FDEE052F2A}" srcOrd="0" destOrd="0" presId="urn:microsoft.com/office/officeart/2008/layout/LinedList"/>
    <dgm:cxn modelId="{049CB2CD-1C3E-4C84-8046-941A0B7FB7D1}" type="presParOf" srcId="{EEF47822-35A9-4B6A-83F8-99C6F61664AB}" destId="{642189E6-ED77-488F-9124-FFA623E9A772}" srcOrd="1" destOrd="0" presId="urn:microsoft.com/office/officeart/2008/layout/LinedList"/>
    <dgm:cxn modelId="{4108F0E9-F974-4C1F-B7C7-64866438DD7B}" type="presParOf" srcId="{BA399134-E220-4F69-8CB7-97AD9F3A8E15}" destId="{2F93B3C4-FBC1-41D4-AF74-90B8844D07DC}" srcOrd="6" destOrd="0" presId="urn:microsoft.com/office/officeart/2008/layout/LinedList"/>
    <dgm:cxn modelId="{CC8DF112-20F3-47AB-9CB9-7E8500D14617}" type="presParOf" srcId="{BA399134-E220-4F69-8CB7-97AD9F3A8E15}" destId="{CF36A782-695E-4C77-BA2D-4B5FA7DF6539}" srcOrd="7" destOrd="0" presId="urn:microsoft.com/office/officeart/2008/layout/LinedList"/>
    <dgm:cxn modelId="{FB4AFF80-ECA0-4C18-BF64-985A40BAA04C}" type="presParOf" srcId="{CF36A782-695E-4C77-BA2D-4B5FA7DF6539}" destId="{1769F984-A1B9-46C4-84D3-F7F8574FA899}" srcOrd="0" destOrd="0" presId="urn:microsoft.com/office/officeart/2008/layout/LinedList"/>
    <dgm:cxn modelId="{F5B94B20-D435-4F9B-B53B-2D1E9CCE1C4D}" type="presParOf" srcId="{CF36A782-695E-4C77-BA2D-4B5FA7DF6539}" destId="{28B5C3C6-F85F-4792-A857-6B1773B30AF4}" srcOrd="1" destOrd="0" presId="urn:microsoft.com/office/officeart/2008/layout/LinedList"/>
    <dgm:cxn modelId="{52B742A6-C52C-4F53-BEAD-3801893EB5C5}" type="presParOf" srcId="{BA399134-E220-4F69-8CB7-97AD9F3A8E15}" destId="{54963E90-A876-4DF0-8E57-22D48D5C8489}" srcOrd="8" destOrd="0" presId="urn:microsoft.com/office/officeart/2008/layout/LinedList"/>
    <dgm:cxn modelId="{5DF41578-C207-498D-AAF1-A140B03453B2}" type="presParOf" srcId="{BA399134-E220-4F69-8CB7-97AD9F3A8E15}" destId="{D4375301-4BEA-4543-9CF7-74B45781661B}" srcOrd="9" destOrd="0" presId="urn:microsoft.com/office/officeart/2008/layout/LinedList"/>
    <dgm:cxn modelId="{D57300BC-2641-4D4E-B1DF-F7387BB6D3F9}" type="presParOf" srcId="{D4375301-4BEA-4543-9CF7-74B45781661B}" destId="{38B9C74C-9D3F-42E9-9E8F-640BC8CEBEB4}" srcOrd="0" destOrd="0" presId="urn:microsoft.com/office/officeart/2008/layout/LinedList"/>
    <dgm:cxn modelId="{1D890985-DBD9-4C30-86C4-86716B19BFD7}" type="presParOf" srcId="{D4375301-4BEA-4543-9CF7-74B45781661B}" destId="{AF0A9438-55D0-402E-8A30-E90A40AC2C8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74A53D0-7FBD-44D0-99AA-6C45F3087001}"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8C1DB1CA-1C6C-432C-BBDE-6E30BC11F33F}">
      <dgm:prSet/>
      <dgm:spPr/>
      <dgm:t>
        <a:bodyPr/>
        <a:lstStyle/>
        <a:p>
          <a:r>
            <a:rPr lang="uk-UA"/>
            <a:t>Рентабельність усього капіталу </a:t>
          </a:r>
          <a:endParaRPr lang="en-US"/>
        </a:p>
      </dgm:t>
    </dgm:pt>
    <dgm:pt modelId="{D5450B54-B03E-4333-8F39-AD9C576800D3}" type="parTrans" cxnId="{C8F25FB5-A529-4CB2-B6EB-3117B28A5446}">
      <dgm:prSet/>
      <dgm:spPr/>
      <dgm:t>
        <a:bodyPr/>
        <a:lstStyle/>
        <a:p>
          <a:endParaRPr lang="en-US"/>
        </a:p>
      </dgm:t>
    </dgm:pt>
    <dgm:pt modelId="{F94CD96B-A348-4528-9032-1EFCFA56F47D}" type="sibTrans" cxnId="{C8F25FB5-A529-4CB2-B6EB-3117B28A5446}">
      <dgm:prSet/>
      <dgm:spPr/>
      <dgm:t>
        <a:bodyPr/>
        <a:lstStyle/>
        <a:p>
          <a:endParaRPr lang="en-US"/>
        </a:p>
      </dgm:t>
    </dgm:pt>
    <dgm:pt modelId="{7AE85BC0-8745-4540-B15C-D952C445090C}">
      <dgm:prSet/>
      <dgm:spPr/>
      <dgm:t>
        <a:bodyPr/>
        <a:lstStyle/>
        <a:p>
          <a:r>
            <a:rPr lang="uk-UA"/>
            <a:t>Рентабельність власного капіталу </a:t>
          </a:r>
          <a:endParaRPr lang="en-US"/>
        </a:p>
      </dgm:t>
    </dgm:pt>
    <dgm:pt modelId="{3151FDC0-CA99-4EF6-97FA-2BCFAD8A8BEE}" type="parTrans" cxnId="{010846A9-C2BD-4EE0-BA8B-F9EF77E4FF40}">
      <dgm:prSet/>
      <dgm:spPr/>
      <dgm:t>
        <a:bodyPr/>
        <a:lstStyle/>
        <a:p>
          <a:endParaRPr lang="en-US"/>
        </a:p>
      </dgm:t>
    </dgm:pt>
    <dgm:pt modelId="{A867E38C-BB22-49A4-A9B3-74469CA585A7}" type="sibTrans" cxnId="{010846A9-C2BD-4EE0-BA8B-F9EF77E4FF40}">
      <dgm:prSet/>
      <dgm:spPr/>
      <dgm:t>
        <a:bodyPr/>
        <a:lstStyle/>
        <a:p>
          <a:endParaRPr lang="en-US"/>
        </a:p>
      </dgm:t>
    </dgm:pt>
    <dgm:pt modelId="{1F1D7144-352D-4535-9E23-ED71577334D9}">
      <dgm:prSet/>
      <dgm:spPr/>
      <dgm:t>
        <a:bodyPr/>
        <a:lstStyle/>
        <a:p>
          <a:r>
            <a:rPr lang="uk-UA"/>
            <a:t>Рентабельність змінного капіталу</a:t>
          </a:r>
          <a:endParaRPr lang="en-US"/>
        </a:p>
      </dgm:t>
    </dgm:pt>
    <dgm:pt modelId="{6B02A412-4EDA-4336-9ECC-509F96075C23}" type="parTrans" cxnId="{21C14958-C05D-459D-92F7-1D0A70E6C964}">
      <dgm:prSet/>
      <dgm:spPr/>
      <dgm:t>
        <a:bodyPr/>
        <a:lstStyle/>
        <a:p>
          <a:endParaRPr lang="en-US"/>
        </a:p>
      </dgm:t>
    </dgm:pt>
    <dgm:pt modelId="{460DEED8-1D51-48E6-A94B-2D946BAA8107}" type="sibTrans" cxnId="{21C14958-C05D-459D-92F7-1D0A70E6C964}">
      <dgm:prSet/>
      <dgm:spPr/>
      <dgm:t>
        <a:bodyPr/>
        <a:lstStyle/>
        <a:p>
          <a:endParaRPr lang="en-US"/>
        </a:p>
      </dgm:t>
    </dgm:pt>
    <dgm:pt modelId="{C37F5AE9-7D9B-4177-AFD8-62EE908D74DC}">
      <dgm:prSet/>
      <dgm:spPr/>
      <dgm:t>
        <a:bodyPr/>
        <a:lstStyle/>
        <a:p>
          <a:r>
            <a:rPr lang="uk-UA"/>
            <a:t>Коефіцієнт віддачі інвестицій (за чистим прибутком)</a:t>
          </a:r>
          <a:endParaRPr lang="en-US"/>
        </a:p>
      </dgm:t>
    </dgm:pt>
    <dgm:pt modelId="{AC3BD7EC-C2FD-45F2-9BF5-A6B2107817DD}" type="parTrans" cxnId="{C773DF2D-FA57-4120-8610-9ED4AFE395D2}">
      <dgm:prSet/>
      <dgm:spPr/>
      <dgm:t>
        <a:bodyPr/>
        <a:lstStyle/>
        <a:p>
          <a:endParaRPr lang="en-US"/>
        </a:p>
      </dgm:t>
    </dgm:pt>
    <dgm:pt modelId="{CBAAAC30-EFA5-44DE-BCDF-4128EF84AFF3}" type="sibTrans" cxnId="{C773DF2D-FA57-4120-8610-9ED4AFE395D2}">
      <dgm:prSet/>
      <dgm:spPr/>
      <dgm:t>
        <a:bodyPr/>
        <a:lstStyle/>
        <a:p>
          <a:endParaRPr lang="en-US"/>
        </a:p>
      </dgm:t>
    </dgm:pt>
    <dgm:pt modelId="{8CC28101-755A-4F6E-ADA4-D70FC67DC70C}">
      <dgm:prSet/>
      <dgm:spPr/>
      <dgm:t>
        <a:bodyPr/>
        <a:lstStyle/>
        <a:p>
          <a:r>
            <a:rPr lang="uk-UA"/>
            <a:t>Коефіцієнт віддачі акціонерного капіталу(за чистим прибутком)</a:t>
          </a:r>
          <a:endParaRPr lang="en-US"/>
        </a:p>
      </dgm:t>
    </dgm:pt>
    <dgm:pt modelId="{36BFA544-A6D4-433B-99B9-42EB8374B43A}" type="parTrans" cxnId="{6B6994B4-8639-4C82-B2B8-84B2CB150503}">
      <dgm:prSet/>
      <dgm:spPr/>
      <dgm:t>
        <a:bodyPr/>
        <a:lstStyle/>
        <a:p>
          <a:endParaRPr lang="en-US"/>
        </a:p>
      </dgm:t>
    </dgm:pt>
    <dgm:pt modelId="{B49319B6-2DF2-47FF-AB43-3B243F5A82A9}" type="sibTrans" cxnId="{6B6994B4-8639-4C82-B2B8-84B2CB150503}">
      <dgm:prSet/>
      <dgm:spPr/>
      <dgm:t>
        <a:bodyPr/>
        <a:lstStyle/>
        <a:p>
          <a:endParaRPr lang="en-US"/>
        </a:p>
      </dgm:t>
    </dgm:pt>
    <dgm:pt modelId="{7B21766F-B4F5-4CF7-9250-7B54E8118433}" type="pres">
      <dgm:prSet presAssocID="{A74A53D0-7FBD-44D0-99AA-6C45F3087001}" presName="vert0" presStyleCnt="0">
        <dgm:presLayoutVars>
          <dgm:dir/>
          <dgm:animOne val="branch"/>
          <dgm:animLvl val="lvl"/>
        </dgm:presLayoutVars>
      </dgm:prSet>
      <dgm:spPr/>
    </dgm:pt>
    <dgm:pt modelId="{52FC0184-6288-47F6-8221-79575A626404}" type="pres">
      <dgm:prSet presAssocID="{8C1DB1CA-1C6C-432C-BBDE-6E30BC11F33F}" presName="thickLine" presStyleLbl="alignNode1" presStyleIdx="0" presStyleCnt="5"/>
      <dgm:spPr/>
    </dgm:pt>
    <dgm:pt modelId="{8E0E975A-C188-408C-A668-9EA685470456}" type="pres">
      <dgm:prSet presAssocID="{8C1DB1CA-1C6C-432C-BBDE-6E30BC11F33F}" presName="horz1" presStyleCnt="0"/>
      <dgm:spPr/>
    </dgm:pt>
    <dgm:pt modelId="{D28EAFEF-67D1-49BD-B944-B9D73C2968B2}" type="pres">
      <dgm:prSet presAssocID="{8C1DB1CA-1C6C-432C-BBDE-6E30BC11F33F}" presName="tx1" presStyleLbl="revTx" presStyleIdx="0" presStyleCnt="5"/>
      <dgm:spPr/>
    </dgm:pt>
    <dgm:pt modelId="{E62465D1-097B-48CD-B164-86F1FB942350}" type="pres">
      <dgm:prSet presAssocID="{8C1DB1CA-1C6C-432C-BBDE-6E30BC11F33F}" presName="vert1" presStyleCnt="0"/>
      <dgm:spPr/>
    </dgm:pt>
    <dgm:pt modelId="{643B2970-3E44-44D1-B24F-65ADF75FFCAA}" type="pres">
      <dgm:prSet presAssocID="{7AE85BC0-8745-4540-B15C-D952C445090C}" presName="thickLine" presStyleLbl="alignNode1" presStyleIdx="1" presStyleCnt="5"/>
      <dgm:spPr/>
    </dgm:pt>
    <dgm:pt modelId="{8AD2EFF0-BCA5-4FB3-8FCE-4D21E3BC97C6}" type="pres">
      <dgm:prSet presAssocID="{7AE85BC0-8745-4540-B15C-D952C445090C}" presName="horz1" presStyleCnt="0"/>
      <dgm:spPr/>
    </dgm:pt>
    <dgm:pt modelId="{5EF714FF-0640-4943-8725-BD3B3371100A}" type="pres">
      <dgm:prSet presAssocID="{7AE85BC0-8745-4540-B15C-D952C445090C}" presName="tx1" presStyleLbl="revTx" presStyleIdx="1" presStyleCnt="5"/>
      <dgm:spPr/>
    </dgm:pt>
    <dgm:pt modelId="{C39C101C-008D-47EF-9F38-1736D39E0762}" type="pres">
      <dgm:prSet presAssocID="{7AE85BC0-8745-4540-B15C-D952C445090C}" presName="vert1" presStyleCnt="0"/>
      <dgm:spPr/>
    </dgm:pt>
    <dgm:pt modelId="{F4CFAFA1-3869-40F9-9BCE-7FFCF20F8AC3}" type="pres">
      <dgm:prSet presAssocID="{1F1D7144-352D-4535-9E23-ED71577334D9}" presName="thickLine" presStyleLbl="alignNode1" presStyleIdx="2" presStyleCnt="5"/>
      <dgm:spPr/>
    </dgm:pt>
    <dgm:pt modelId="{D6DC70E3-A597-465E-9B95-E0FD6F18E31B}" type="pres">
      <dgm:prSet presAssocID="{1F1D7144-352D-4535-9E23-ED71577334D9}" presName="horz1" presStyleCnt="0"/>
      <dgm:spPr/>
    </dgm:pt>
    <dgm:pt modelId="{3F1B7F97-1F01-4D43-A90F-77D575A015FD}" type="pres">
      <dgm:prSet presAssocID="{1F1D7144-352D-4535-9E23-ED71577334D9}" presName="tx1" presStyleLbl="revTx" presStyleIdx="2" presStyleCnt="5"/>
      <dgm:spPr/>
    </dgm:pt>
    <dgm:pt modelId="{BC505484-7CE5-4644-B71D-B58C160F74F6}" type="pres">
      <dgm:prSet presAssocID="{1F1D7144-352D-4535-9E23-ED71577334D9}" presName="vert1" presStyleCnt="0"/>
      <dgm:spPr/>
    </dgm:pt>
    <dgm:pt modelId="{86D9E4D8-D2A1-4B5A-8DFD-7DDADA42E504}" type="pres">
      <dgm:prSet presAssocID="{C37F5AE9-7D9B-4177-AFD8-62EE908D74DC}" presName="thickLine" presStyleLbl="alignNode1" presStyleIdx="3" presStyleCnt="5"/>
      <dgm:spPr/>
    </dgm:pt>
    <dgm:pt modelId="{FB850D20-7741-4561-B3D5-7B0267C35F4A}" type="pres">
      <dgm:prSet presAssocID="{C37F5AE9-7D9B-4177-AFD8-62EE908D74DC}" presName="horz1" presStyleCnt="0"/>
      <dgm:spPr/>
    </dgm:pt>
    <dgm:pt modelId="{26D399A3-2F00-4855-B089-D5FBDCB59329}" type="pres">
      <dgm:prSet presAssocID="{C37F5AE9-7D9B-4177-AFD8-62EE908D74DC}" presName="tx1" presStyleLbl="revTx" presStyleIdx="3" presStyleCnt="5"/>
      <dgm:spPr/>
    </dgm:pt>
    <dgm:pt modelId="{B4B37862-0AB8-47C4-97E6-5CA917E340B2}" type="pres">
      <dgm:prSet presAssocID="{C37F5AE9-7D9B-4177-AFD8-62EE908D74DC}" presName="vert1" presStyleCnt="0"/>
      <dgm:spPr/>
    </dgm:pt>
    <dgm:pt modelId="{1AE2A802-5AA4-4E91-86CD-0FC52C791254}" type="pres">
      <dgm:prSet presAssocID="{8CC28101-755A-4F6E-ADA4-D70FC67DC70C}" presName="thickLine" presStyleLbl="alignNode1" presStyleIdx="4" presStyleCnt="5"/>
      <dgm:spPr/>
    </dgm:pt>
    <dgm:pt modelId="{240D5010-F24A-4CBE-966F-51115F651E64}" type="pres">
      <dgm:prSet presAssocID="{8CC28101-755A-4F6E-ADA4-D70FC67DC70C}" presName="horz1" presStyleCnt="0"/>
      <dgm:spPr/>
    </dgm:pt>
    <dgm:pt modelId="{F9AC0386-EBBC-4A78-9BF0-2298E2CA78B5}" type="pres">
      <dgm:prSet presAssocID="{8CC28101-755A-4F6E-ADA4-D70FC67DC70C}" presName="tx1" presStyleLbl="revTx" presStyleIdx="4" presStyleCnt="5"/>
      <dgm:spPr/>
    </dgm:pt>
    <dgm:pt modelId="{695B1E39-9580-4308-89C3-927C15A4645C}" type="pres">
      <dgm:prSet presAssocID="{8CC28101-755A-4F6E-ADA4-D70FC67DC70C}" presName="vert1" presStyleCnt="0"/>
      <dgm:spPr/>
    </dgm:pt>
  </dgm:ptLst>
  <dgm:cxnLst>
    <dgm:cxn modelId="{C773DF2D-FA57-4120-8610-9ED4AFE395D2}" srcId="{A74A53D0-7FBD-44D0-99AA-6C45F3087001}" destId="{C37F5AE9-7D9B-4177-AFD8-62EE908D74DC}" srcOrd="3" destOrd="0" parTransId="{AC3BD7EC-C2FD-45F2-9BF5-A6B2107817DD}" sibTransId="{CBAAAC30-EFA5-44DE-BCDF-4128EF84AFF3}"/>
    <dgm:cxn modelId="{21C14958-C05D-459D-92F7-1D0A70E6C964}" srcId="{A74A53D0-7FBD-44D0-99AA-6C45F3087001}" destId="{1F1D7144-352D-4535-9E23-ED71577334D9}" srcOrd="2" destOrd="0" parTransId="{6B02A412-4EDA-4336-9ECC-509F96075C23}" sibTransId="{460DEED8-1D51-48E6-A94B-2D946BAA8107}"/>
    <dgm:cxn modelId="{C4D3968E-D467-456C-9301-44C14425FE44}" type="presOf" srcId="{A74A53D0-7FBD-44D0-99AA-6C45F3087001}" destId="{7B21766F-B4F5-4CF7-9250-7B54E8118433}" srcOrd="0" destOrd="0" presId="urn:microsoft.com/office/officeart/2008/layout/LinedList"/>
    <dgm:cxn modelId="{010846A9-C2BD-4EE0-BA8B-F9EF77E4FF40}" srcId="{A74A53D0-7FBD-44D0-99AA-6C45F3087001}" destId="{7AE85BC0-8745-4540-B15C-D952C445090C}" srcOrd="1" destOrd="0" parTransId="{3151FDC0-CA99-4EF6-97FA-2BCFAD8A8BEE}" sibTransId="{A867E38C-BB22-49A4-A9B3-74469CA585A7}"/>
    <dgm:cxn modelId="{6B6994B4-8639-4C82-B2B8-84B2CB150503}" srcId="{A74A53D0-7FBD-44D0-99AA-6C45F3087001}" destId="{8CC28101-755A-4F6E-ADA4-D70FC67DC70C}" srcOrd="4" destOrd="0" parTransId="{36BFA544-A6D4-433B-99B9-42EB8374B43A}" sibTransId="{B49319B6-2DF2-47FF-AB43-3B243F5A82A9}"/>
    <dgm:cxn modelId="{C8F25FB5-A529-4CB2-B6EB-3117B28A5446}" srcId="{A74A53D0-7FBD-44D0-99AA-6C45F3087001}" destId="{8C1DB1CA-1C6C-432C-BBDE-6E30BC11F33F}" srcOrd="0" destOrd="0" parTransId="{D5450B54-B03E-4333-8F39-AD9C576800D3}" sibTransId="{F94CD96B-A348-4528-9032-1EFCFA56F47D}"/>
    <dgm:cxn modelId="{85674AB5-7247-43C6-ACF0-D63337C02E8B}" type="presOf" srcId="{8C1DB1CA-1C6C-432C-BBDE-6E30BC11F33F}" destId="{D28EAFEF-67D1-49BD-B944-B9D73C2968B2}" srcOrd="0" destOrd="0" presId="urn:microsoft.com/office/officeart/2008/layout/LinedList"/>
    <dgm:cxn modelId="{20E19FBD-14DD-446E-A42C-48C7E3932CCE}" type="presOf" srcId="{C37F5AE9-7D9B-4177-AFD8-62EE908D74DC}" destId="{26D399A3-2F00-4855-B089-D5FBDCB59329}" srcOrd="0" destOrd="0" presId="urn:microsoft.com/office/officeart/2008/layout/LinedList"/>
    <dgm:cxn modelId="{D3CE3BE5-8075-40EA-9AF9-55E5792B5D6F}" type="presOf" srcId="{1F1D7144-352D-4535-9E23-ED71577334D9}" destId="{3F1B7F97-1F01-4D43-A90F-77D575A015FD}" srcOrd="0" destOrd="0" presId="urn:microsoft.com/office/officeart/2008/layout/LinedList"/>
    <dgm:cxn modelId="{563FA7EE-A90B-4F9F-9DDF-92CB20B44D10}" type="presOf" srcId="{7AE85BC0-8745-4540-B15C-D952C445090C}" destId="{5EF714FF-0640-4943-8725-BD3B3371100A}" srcOrd="0" destOrd="0" presId="urn:microsoft.com/office/officeart/2008/layout/LinedList"/>
    <dgm:cxn modelId="{B2F1FFFD-312E-4A8A-BE87-26851486CFE7}" type="presOf" srcId="{8CC28101-755A-4F6E-ADA4-D70FC67DC70C}" destId="{F9AC0386-EBBC-4A78-9BF0-2298E2CA78B5}" srcOrd="0" destOrd="0" presId="urn:microsoft.com/office/officeart/2008/layout/LinedList"/>
    <dgm:cxn modelId="{3BE8838C-1B83-48C4-8148-5ED901DA04CA}" type="presParOf" srcId="{7B21766F-B4F5-4CF7-9250-7B54E8118433}" destId="{52FC0184-6288-47F6-8221-79575A626404}" srcOrd="0" destOrd="0" presId="urn:microsoft.com/office/officeart/2008/layout/LinedList"/>
    <dgm:cxn modelId="{CCA1D899-4965-4990-A7FB-2030BC52F9AA}" type="presParOf" srcId="{7B21766F-B4F5-4CF7-9250-7B54E8118433}" destId="{8E0E975A-C188-408C-A668-9EA685470456}" srcOrd="1" destOrd="0" presId="urn:microsoft.com/office/officeart/2008/layout/LinedList"/>
    <dgm:cxn modelId="{9AE6E711-0C91-49CC-B5EA-0BFA4759E5A5}" type="presParOf" srcId="{8E0E975A-C188-408C-A668-9EA685470456}" destId="{D28EAFEF-67D1-49BD-B944-B9D73C2968B2}" srcOrd="0" destOrd="0" presId="urn:microsoft.com/office/officeart/2008/layout/LinedList"/>
    <dgm:cxn modelId="{88168A1D-39CC-46FA-947D-62846FB45619}" type="presParOf" srcId="{8E0E975A-C188-408C-A668-9EA685470456}" destId="{E62465D1-097B-48CD-B164-86F1FB942350}" srcOrd="1" destOrd="0" presId="urn:microsoft.com/office/officeart/2008/layout/LinedList"/>
    <dgm:cxn modelId="{44481F6D-E6AC-41E6-ABC0-BFBF5BD4F981}" type="presParOf" srcId="{7B21766F-B4F5-4CF7-9250-7B54E8118433}" destId="{643B2970-3E44-44D1-B24F-65ADF75FFCAA}" srcOrd="2" destOrd="0" presId="urn:microsoft.com/office/officeart/2008/layout/LinedList"/>
    <dgm:cxn modelId="{A4BA2348-B918-4FB6-84BE-CDA9B0A56656}" type="presParOf" srcId="{7B21766F-B4F5-4CF7-9250-7B54E8118433}" destId="{8AD2EFF0-BCA5-4FB3-8FCE-4D21E3BC97C6}" srcOrd="3" destOrd="0" presId="urn:microsoft.com/office/officeart/2008/layout/LinedList"/>
    <dgm:cxn modelId="{470E9FF4-E59D-43F8-B9A2-72BF352F0595}" type="presParOf" srcId="{8AD2EFF0-BCA5-4FB3-8FCE-4D21E3BC97C6}" destId="{5EF714FF-0640-4943-8725-BD3B3371100A}" srcOrd="0" destOrd="0" presId="urn:microsoft.com/office/officeart/2008/layout/LinedList"/>
    <dgm:cxn modelId="{9A26EC07-03F8-43B1-8F23-2A597F3DE542}" type="presParOf" srcId="{8AD2EFF0-BCA5-4FB3-8FCE-4D21E3BC97C6}" destId="{C39C101C-008D-47EF-9F38-1736D39E0762}" srcOrd="1" destOrd="0" presId="urn:microsoft.com/office/officeart/2008/layout/LinedList"/>
    <dgm:cxn modelId="{B70415FC-9B9B-4659-915B-6581F5C3DE29}" type="presParOf" srcId="{7B21766F-B4F5-4CF7-9250-7B54E8118433}" destId="{F4CFAFA1-3869-40F9-9BCE-7FFCF20F8AC3}" srcOrd="4" destOrd="0" presId="urn:microsoft.com/office/officeart/2008/layout/LinedList"/>
    <dgm:cxn modelId="{6379ECF8-ADCD-42BE-A85A-BFFA3AE7F51C}" type="presParOf" srcId="{7B21766F-B4F5-4CF7-9250-7B54E8118433}" destId="{D6DC70E3-A597-465E-9B95-E0FD6F18E31B}" srcOrd="5" destOrd="0" presId="urn:microsoft.com/office/officeart/2008/layout/LinedList"/>
    <dgm:cxn modelId="{EBFA93A2-2BB8-46FF-8566-1391FBCDD548}" type="presParOf" srcId="{D6DC70E3-A597-465E-9B95-E0FD6F18E31B}" destId="{3F1B7F97-1F01-4D43-A90F-77D575A015FD}" srcOrd="0" destOrd="0" presId="urn:microsoft.com/office/officeart/2008/layout/LinedList"/>
    <dgm:cxn modelId="{376520DE-54C1-4218-BFD1-F0A0EFEF1F2E}" type="presParOf" srcId="{D6DC70E3-A597-465E-9B95-E0FD6F18E31B}" destId="{BC505484-7CE5-4644-B71D-B58C160F74F6}" srcOrd="1" destOrd="0" presId="urn:microsoft.com/office/officeart/2008/layout/LinedList"/>
    <dgm:cxn modelId="{216FAA21-1412-4D38-BC85-AE9EB0F1CB72}" type="presParOf" srcId="{7B21766F-B4F5-4CF7-9250-7B54E8118433}" destId="{86D9E4D8-D2A1-4B5A-8DFD-7DDADA42E504}" srcOrd="6" destOrd="0" presId="urn:microsoft.com/office/officeart/2008/layout/LinedList"/>
    <dgm:cxn modelId="{AE2951E1-428D-42BD-8C8C-85FFC65B53D5}" type="presParOf" srcId="{7B21766F-B4F5-4CF7-9250-7B54E8118433}" destId="{FB850D20-7741-4561-B3D5-7B0267C35F4A}" srcOrd="7" destOrd="0" presId="urn:microsoft.com/office/officeart/2008/layout/LinedList"/>
    <dgm:cxn modelId="{34EBB575-C0A8-46E1-947F-455F69D04F87}" type="presParOf" srcId="{FB850D20-7741-4561-B3D5-7B0267C35F4A}" destId="{26D399A3-2F00-4855-B089-D5FBDCB59329}" srcOrd="0" destOrd="0" presId="urn:microsoft.com/office/officeart/2008/layout/LinedList"/>
    <dgm:cxn modelId="{0B796B54-D2EE-490C-B3F4-D45828887972}" type="presParOf" srcId="{FB850D20-7741-4561-B3D5-7B0267C35F4A}" destId="{B4B37862-0AB8-47C4-97E6-5CA917E340B2}" srcOrd="1" destOrd="0" presId="urn:microsoft.com/office/officeart/2008/layout/LinedList"/>
    <dgm:cxn modelId="{69740F15-1A9B-40B4-97F7-78973FB84DDC}" type="presParOf" srcId="{7B21766F-B4F5-4CF7-9250-7B54E8118433}" destId="{1AE2A802-5AA4-4E91-86CD-0FC52C791254}" srcOrd="8" destOrd="0" presId="urn:microsoft.com/office/officeart/2008/layout/LinedList"/>
    <dgm:cxn modelId="{1C0E415E-F440-4969-9F85-96C5F6F4401F}" type="presParOf" srcId="{7B21766F-B4F5-4CF7-9250-7B54E8118433}" destId="{240D5010-F24A-4CBE-966F-51115F651E64}" srcOrd="9" destOrd="0" presId="urn:microsoft.com/office/officeart/2008/layout/LinedList"/>
    <dgm:cxn modelId="{BA643DE2-1A02-4BC0-A3BD-222251B967A9}" type="presParOf" srcId="{240D5010-F24A-4CBE-966F-51115F651E64}" destId="{F9AC0386-EBBC-4A78-9BF0-2298E2CA78B5}" srcOrd="0" destOrd="0" presId="urn:microsoft.com/office/officeart/2008/layout/LinedList"/>
    <dgm:cxn modelId="{636C1AAA-4503-401F-B22F-A317ABE92D71}" type="presParOf" srcId="{240D5010-F24A-4CBE-966F-51115F651E64}" destId="{695B1E39-9580-4308-89C3-927C15A464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7E1EF30-B43E-4144-A5DF-E9FFE6A1B38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10EDF50-5096-4CCA-9DBF-4C9B6FB717CA}">
      <dgm:prSet/>
      <dgm:spPr/>
      <dgm:t>
        <a:bodyPr/>
        <a:lstStyle/>
        <a:p>
          <a:r>
            <a:rPr lang="uk-UA"/>
            <a:t>- ідентифікаційний код ЄДРПОУ, код за КОАТУУ, код за КВЕД, код за СКОФ;</a:t>
          </a:r>
          <a:endParaRPr lang="en-US"/>
        </a:p>
      </dgm:t>
    </dgm:pt>
    <dgm:pt modelId="{74F818E5-019E-4A32-B326-2B1C3678B55C}" type="parTrans" cxnId="{736A62BB-E8B9-4CCC-8373-FE0F1B833110}">
      <dgm:prSet/>
      <dgm:spPr/>
      <dgm:t>
        <a:bodyPr/>
        <a:lstStyle/>
        <a:p>
          <a:endParaRPr lang="en-US"/>
        </a:p>
      </dgm:t>
    </dgm:pt>
    <dgm:pt modelId="{F8954BE9-BF47-434B-A57F-D59FD262FBF3}" type="sibTrans" cxnId="{736A62BB-E8B9-4CCC-8373-FE0F1B833110}">
      <dgm:prSet/>
      <dgm:spPr/>
      <dgm:t>
        <a:bodyPr/>
        <a:lstStyle/>
        <a:p>
          <a:endParaRPr lang="en-US"/>
        </a:p>
      </dgm:t>
    </dgm:pt>
    <dgm:pt modelId="{8BA0A63C-969F-4AF1-B693-1409028F6EEA}">
      <dgm:prSet/>
      <dgm:spPr/>
      <dgm:t>
        <a:bodyPr/>
        <a:lstStyle/>
        <a:p>
          <a:r>
            <a:rPr lang="uk-UA"/>
            <a:t>- чистий дохід від реалізації продукції (товарів, робіт, послуг); - чисті зароблені страхові премії; </a:t>
          </a:r>
          <a:endParaRPr lang="en-US"/>
        </a:p>
      </dgm:t>
    </dgm:pt>
    <dgm:pt modelId="{EAE6E5F5-49D2-4668-9727-EB9F8AD18F74}" type="parTrans" cxnId="{1716A923-A21D-408F-AD12-A8AA3572D97C}">
      <dgm:prSet/>
      <dgm:spPr/>
      <dgm:t>
        <a:bodyPr/>
        <a:lstStyle/>
        <a:p>
          <a:endParaRPr lang="en-US"/>
        </a:p>
      </dgm:t>
    </dgm:pt>
    <dgm:pt modelId="{EFDC779E-3543-4162-88A8-EDF958646632}" type="sibTrans" cxnId="{1716A923-A21D-408F-AD12-A8AA3572D97C}">
      <dgm:prSet/>
      <dgm:spPr/>
      <dgm:t>
        <a:bodyPr/>
        <a:lstStyle/>
        <a:p>
          <a:endParaRPr lang="en-US"/>
        </a:p>
      </dgm:t>
    </dgm:pt>
    <dgm:pt modelId="{48AAB2AE-CF31-4E57-9ACA-A071214C153C}">
      <dgm:prSet/>
      <dgm:spPr/>
      <dgm:t>
        <a:bodyPr/>
        <a:lstStyle/>
        <a:p>
          <a:r>
            <a:rPr lang="uk-UA"/>
            <a:t>- середня кількість працівників; </a:t>
          </a:r>
          <a:endParaRPr lang="en-US"/>
        </a:p>
      </dgm:t>
    </dgm:pt>
    <dgm:pt modelId="{9F8CA500-9317-4F33-97B7-E91C413DA5B5}" type="parTrans" cxnId="{8BB1925A-A0E2-4CED-A661-4D192D531611}">
      <dgm:prSet/>
      <dgm:spPr/>
      <dgm:t>
        <a:bodyPr/>
        <a:lstStyle/>
        <a:p>
          <a:endParaRPr lang="en-US"/>
        </a:p>
      </dgm:t>
    </dgm:pt>
    <dgm:pt modelId="{471ED3FD-D359-4C51-8355-2AABECE0A774}" type="sibTrans" cxnId="{8BB1925A-A0E2-4CED-A661-4D192D531611}">
      <dgm:prSet/>
      <dgm:spPr/>
      <dgm:t>
        <a:bodyPr/>
        <a:lstStyle/>
        <a:p>
          <a:endParaRPr lang="en-US"/>
        </a:p>
      </dgm:t>
    </dgm:pt>
    <dgm:pt modelId="{64D2D107-B04A-4024-B758-670B9DA1AE9A}">
      <dgm:prSet/>
      <dgm:spPr/>
      <dgm:t>
        <a:bodyPr/>
        <a:lstStyle/>
        <a:p>
          <a:r>
            <a:rPr lang="uk-UA"/>
            <a:t>- кількість підприємств, що склали та подали фінансову звітність за МСФЗ</a:t>
          </a:r>
          <a:endParaRPr lang="en-US"/>
        </a:p>
      </dgm:t>
    </dgm:pt>
    <dgm:pt modelId="{4E4B0B95-AA7A-4C89-ACBC-789B694D20C1}" type="parTrans" cxnId="{CC0C7BEF-D618-442D-8EB5-642131622006}">
      <dgm:prSet/>
      <dgm:spPr/>
      <dgm:t>
        <a:bodyPr/>
        <a:lstStyle/>
        <a:p>
          <a:endParaRPr lang="en-US"/>
        </a:p>
      </dgm:t>
    </dgm:pt>
    <dgm:pt modelId="{4E4D944A-2959-4AF0-945E-918A7754DB04}" type="sibTrans" cxnId="{CC0C7BEF-D618-442D-8EB5-642131622006}">
      <dgm:prSet/>
      <dgm:spPr/>
      <dgm:t>
        <a:bodyPr/>
        <a:lstStyle/>
        <a:p>
          <a:endParaRPr lang="en-US"/>
        </a:p>
      </dgm:t>
    </dgm:pt>
    <dgm:pt modelId="{D9379BDE-84F7-48B2-8AB3-E8002167D72A}" type="pres">
      <dgm:prSet presAssocID="{D7E1EF30-B43E-4144-A5DF-E9FFE6A1B38C}" presName="linear" presStyleCnt="0">
        <dgm:presLayoutVars>
          <dgm:animLvl val="lvl"/>
          <dgm:resizeHandles val="exact"/>
        </dgm:presLayoutVars>
      </dgm:prSet>
      <dgm:spPr/>
    </dgm:pt>
    <dgm:pt modelId="{520A57C1-1203-46EC-9243-80A840418810}" type="pres">
      <dgm:prSet presAssocID="{310EDF50-5096-4CCA-9DBF-4C9B6FB717CA}" presName="parentText" presStyleLbl="node1" presStyleIdx="0" presStyleCnt="4">
        <dgm:presLayoutVars>
          <dgm:chMax val="0"/>
          <dgm:bulletEnabled val="1"/>
        </dgm:presLayoutVars>
      </dgm:prSet>
      <dgm:spPr/>
    </dgm:pt>
    <dgm:pt modelId="{828E3E74-04EA-4948-9A4D-29F490172127}" type="pres">
      <dgm:prSet presAssocID="{F8954BE9-BF47-434B-A57F-D59FD262FBF3}" presName="spacer" presStyleCnt="0"/>
      <dgm:spPr/>
    </dgm:pt>
    <dgm:pt modelId="{3C513D31-3D07-4D38-A20B-6790C3376FF0}" type="pres">
      <dgm:prSet presAssocID="{8BA0A63C-969F-4AF1-B693-1409028F6EEA}" presName="parentText" presStyleLbl="node1" presStyleIdx="1" presStyleCnt="4">
        <dgm:presLayoutVars>
          <dgm:chMax val="0"/>
          <dgm:bulletEnabled val="1"/>
        </dgm:presLayoutVars>
      </dgm:prSet>
      <dgm:spPr/>
    </dgm:pt>
    <dgm:pt modelId="{4B3AACD8-972F-43A9-B67D-D5AE5F275E29}" type="pres">
      <dgm:prSet presAssocID="{EFDC779E-3543-4162-88A8-EDF958646632}" presName="spacer" presStyleCnt="0"/>
      <dgm:spPr/>
    </dgm:pt>
    <dgm:pt modelId="{EB6D2E83-0861-460F-A8E6-FD7F374DD5CF}" type="pres">
      <dgm:prSet presAssocID="{48AAB2AE-CF31-4E57-9ACA-A071214C153C}" presName="parentText" presStyleLbl="node1" presStyleIdx="2" presStyleCnt="4">
        <dgm:presLayoutVars>
          <dgm:chMax val="0"/>
          <dgm:bulletEnabled val="1"/>
        </dgm:presLayoutVars>
      </dgm:prSet>
      <dgm:spPr/>
    </dgm:pt>
    <dgm:pt modelId="{E2680378-3B37-42A6-82B4-C3C6B0919F56}" type="pres">
      <dgm:prSet presAssocID="{471ED3FD-D359-4C51-8355-2AABECE0A774}" presName="spacer" presStyleCnt="0"/>
      <dgm:spPr/>
    </dgm:pt>
    <dgm:pt modelId="{F09E6946-01D4-4FD6-B306-0E124B4A1244}" type="pres">
      <dgm:prSet presAssocID="{64D2D107-B04A-4024-B758-670B9DA1AE9A}" presName="parentText" presStyleLbl="node1" presStyleIdx="3" presStyleCnt="4">
        <dgm:presLayoutVars>
          <dgm:chMax val="0"/>
          <dgm:bulletEnabled val="1"/>
        </dgm:presLayoutVars>
      </dgm:prSet>
      <dgm:spPr/>
    </dgm:pt>
  </dgm:ptLst>
  <dgm:cxnLst>
    <dgm:cxn modelId="{1716A923-A21D-408F-AD12-A8AA3572D97C}" srcId="{D7E1EF30-B43E-4144-A5DF-E9FFE6A1B38C}" destId="{8BA0A63C-969F-4AF1-B693-1409028F6EEA}" srcOrd="1" destOrd="0" parTransId="{EAE6E5F5-49D2-4668-9727-EB9F8AD18F74}" sibTransId="{EFDC779E-3543-4162-88A8-EDF958646632}"/>
    <dgm:cxn modelId="{E912663C-BCFD-4AB5-9DB7-FD9567698743}" type="presOf" srcId="{64D2D107-B04A-4024-B758-670B9DA1AE9A}" destId="{F09E6946-01D4-4FD6-B306-0E124B4A1244}" srcOrd="0" destOrd="0" presId="urn:microsoft.com/office/officeart/2005/8/layout/vList2"/>
    <dgm:cxn modelId="{87619F3D-F352-4CDB-BFD1-A674E6064B5B}" type="presOf" srcId="{D7E1EF30-B43E-4144-A5DF-E9FFE6A1B38C}" destId="{D9379BDE-84F7-48B2-8AB3-E8002167D72A}" srcOrd="0" destOrd="0" presId="urn:microsoft.com/office/officeart/2005/8/layout/vList2"/>
    <dgm:cxn modelId="{66C9315D-20EB-4B23-B9C5-4AB05D59B6C1}" type="presOf" srcId="{48AAB2AE-CF31-4E57-9ACA-A071214C153C}" destId="{EB6D2E83-0861-460F-A8E6-FD7F374DD5CF}" srcOrd="0" destOrd="0" presId="urn:microsoft.com/office/officeart/2005/8/layout/vList2"/>
    <dgm:cxn modelId="{8BB1925A-A0E2-4CED-A661-4D192D531611}" srcId="{D7E1EF30-B43E-4144-A5DF-E9FFE6A1B38C}" destId="{48AAB2AE-CF31-4E57-9ACA-A071214C153C}" srcOrd="2" destOrd="0" parTransId="{9F8CA500-9317-4F33-97B7-E91C413DA5B5}" sibTransId="{471ED3FD-D359-4C51-8355-2AABECE0A774}"/>
    <dgm:cxn modelId="{736A62BB-E8B9-4CCC-8373-FE0F1B833110}" srcId="{D7E1EF30-B43E-4144-A5DF-E9FFE6A1B38C}" destId="{310EDF50-5096-4CCA-9DBF-4C9B6FB717CA}" srcOrd="0" destOrd="0" parTransId="{74F818E5-019E-4A32-B326-2B1C3678B55C}" sibTransId="{F8954BE9-BF47-434B-A57F-D59FD262FBF3}"/>
    <dgm:cxn modelId="{2AC37CC2-014B-4209-B079-B1C3AB936BC4}" type="presOf" srcId="{8BA0A63C-969F-4AF1-B693-1409028F6EEA}" destId="{3C513D31-3D07-4D38-A20B-6790C3376FF0}" srcOrd="0" destOrd="0" presId="urn:microsoft.com/office/officeart/2005/8/layout/vList2"/>
    <dgm:cxn modelId="{273BAADF-AE50-4F72-B4E0-C12985F628C7}" type="presOf" srcId="{310EDF50-5096-4CCA-9DBF-4C9B6FB717CA}" destId="{520A57C1-1203-46EC-9243-80A840418810}" srcOrd="0" destOrd="0" presId="urn:microsoft.com/office/officeart/2005/8/layout/vList2"/>
    <dgm:cxn modelId="{CC0C7BEF-D618-442D-8EB5-642131622006}" srcId="{D7E1EF30-B43E-4144-A5DF-E9FFE6A1B38C}" destId="{64D2D107-B04A-4024-B758-670B9DA1AE9A}" srcOrd="3" destOrd="0" parTransId="{4E4B0B95-AA7A-4C89-ACBC-789B694D20C1}" sibTransId="{4E4D944A-2959-4AF0-945E-918A7754DB04}"/>
    <dgm:cxn modelId="{336C88A8-575E-47B0-B008-8905F84A7A06}" type="presParOf" srcId="{D9379BDE-84F7-48B2-8AB3-E8002167D72A}" destId="{520A57C1-1203-46EC-9243-80A840418810}" srcOrd="0" destOrd="0" presId="urn:microsoft.com/office/officeart/2005/8/layout/vList2"/>
    <dgm:cxn modelId="{31F322AD-7933-4B60-A834-7BF926D20CA8}" type="presParOf" srcId="{D9379BDE-84F7-48B2-8AB3-E8002167D72A}" destId="{828E3E74-04EA-4948-9A4D-29F490172127}" srcOrd="1" destOrd="0" presId="urn:microsoft.com/office/officeart/2005/8/layout/vList2"/>
    <dgm:cxn modelId="{9A09A0AC-2DB3-4D70-ADBB-1B34DA405D77}" type="presParOf" srcId="{D9379BDE-84F7-48B2-8AB3-E8002167D72A}" destId="{3C513D31-3D07-4D38-A20B-6790C3376FF0}" srcOrd="2" destOrd="0" presId="urn:microsoft.com/office/officeart/2005/8/layout/vList2"/>
    <dgm:cxn modelId="{2FA5A005-F2E7-4CBA-9A58-3D3850F83B54}" type="presParOf" srcId="{D9379BDE-84F7-48B2-8AB3-E8002167D72A}" destId="{4B3AACD8-972F-43A9-B67D-D5AE5F275E29}" srcOrd="3" destOrd="0" presId="urn:microsoft.com/office/officeart/2005/8/layout/vList2"/>
    <dgm:cxn modelId="{54E10826-9B13-4EDB-8F5B-44103C2752B1}" type="presParOf" srcId="{D9379BDE-84F7-48B2-8AB3-E8002167D72A}" destId="{EB6D2E83-0861-460F-A8E6-FD7F374DD5CF}" srcOrd="4" destOrd="0" presId="urn:microsoft.com/office/officeart/2005/8/layout/vList2"/>
    <dgm:cxn modelId="{4CDD9088-A69F-4E8F-B9AD-424B4D4CBFF5}" type="presParOf" srcId="{D9379BDE-84F7-48B2-8AB3-E8002167D72A}" destId="{E2680378-3B37-42A6-82B4-C3C6B0919F56}" srcOrd="5" destOrd="0" presId="urn:microsoft.com/office/officeart/2005/8/layout/vList2"/>
    <dgm:cxn modelId="{25042FD3-43B8-4837-B7B1-1D91B83B9BEF}" type="presParOf" srcId="{D9379BDE-84F7-48B2-8AB3-E8002167D72A}" destId="{F09E6946-01D4-4FD6-B306-0E124B4A124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3ED602-7EDE-445C-B221-0454EB569BD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1D62D9F-14B4-470C-96C0-85A6A52096F2}">
      <dgm:prSet/>
      <dgm:spPr/>
      <dgm:t>
        <a:bodyPr/>
        <a:lstStyle/>
        <a:p>
          <a:r>
            <a:rPr lang="uk-UA" dirty="0"/>
            <a:t>Фінансова вимога – це платіж або ряд платежів, які підлягають виплаті кредитору дебітором відповідно до умов договору. Як і зобов’язання, фінансові вимоги є безумовними. </a:t>
          </a:r>
          <a:endParaRPr lang="en-US" dirty="0"/>
        </a:p>
      </dgm:t>
    </dgm:pt>
    <dgm:pt modelId="{7FC6C2DD-C1EB-47C7-B203-7C244D6A6CB7}" type="parTrans" cxnId="{06878E3A-FC52-4FEC-A4B2-19C7657A3978}">
      <dgm:prSet/>
      <dgm:spPr/>
      <dgm:t>
        <a:bodyPr/>
        <a:lstStyle/>
        <a:p>
          <a:endParaRPr lang="en-US"/>
        </a:p>
      </dgm:t>
    </dgm:pt>
    <dgm:pt modelId="{384483E9-A1BF-4523-A92B-42990CAC4448}" type="sibTrans" cxnId="{06878E3A-FC52-4FEC-A4B2-19C7657A3978}">
      <dgm:prSet/>
      <dgm:spPr/>
      <dgm:t>
        <a:bodyPr/>
        <a:lstStyle/>
        <a:p>
          <a:endParaRPr lang="en-US"/>
        </a:p>
      </dgm:t>
    </dgm:pt>
    <dgm:pt modelId="{858CA17E-71A9-44E8-9886-72F516ACC177}">
      <dgm:prSet/>
      <dgm:spPr/>
      <dgm:t>
        <a:bodyPr/>
        <a:lstStyle/>
        <a:p>
          <a:r>
            <a:rPr lang="uk-UA"/>
            <a:t>Зобов’язання виникає, коли одна одиниця (дебітор) зобов’язується за певних обставин здійснити платіж або ряд платежів іншій одиниці (кредитору). Коли існує зобов’язання, то існує кореспондуюча з нею фінансова вимога кредитора до дебітора.</a:t>
          </a:r>
          <a:endParaRPr lang="en-US"/>
        </a:p>
      </dgm:t>
    </dgm:pt>
    <dgm:pt modelId="{8F564E4E-ED55-4612-9BD5-ACD9E1AA7562}" type="parTrans" cxnId="{40CF8483-A858-4B24-BDB1-1C334071AE98}">
      <dgm:prSet/>
      <dgm:spPr/>
      <dgm:t>
        <a:bodyPr/>
        <a:lstStyle/>
        <a:p>
          <a:endParaRPr lang="en-US"/>
        </a:p>
      </dgm:t>
    </dgm:pt>
    <dgm:pt modelId="{F6950088-B2BC-48E9-9ADA-005FE9F3DF2A}" type="sibTrans" cxnId="{40CF8483-A858-4B24-BDB1-1C334071AE98}">
      <dgm:prSet/>
      <dgm:spPr/>
      <dgm:t>
        <a:bodyPr/>
        <a:lstStyle/>
        <a:p>
          <a:endParaRPr lang="en-US"/>
        </a:p>
      </dgm:t>
    </dgm:pt>
    <dgm:pt modelId="{C4D35102-DB8D-4C13-B16C-91BB123E016C}" type="pres">
      <dgm:prSet presAssocID="{B53ED602-7EDE-445C-B221-0454EB569BDB}" presName="hierChild1" presStyleCnt="0">
        <dgm:presLayoutVars>
          <dgm:chPref val="1"/>
          <dgm:dir/>
          <dgm:animOne val="branch"/>
          <dgm:animLvl val="lvl"/>
          <dgm:resizeHandles/>
        </dgm:presLayoutVars>
      </dgm:prSet>
      <dgm:spPr/>
    </dgm:pt>
    <dgm:pt modelId="{82825F25-04E6-41A3-A07D-38FBCAAF59E1}" type="pres">
      <dgm:prSet presAssocID="{91D62D9F-14B4-470C-96C0-85A6A52096F2}" presName="hierRoot1" presStyleCnt="0"/>
      <dgm:spPr/>
    </dgm:pt>
    <dgm:pt modelId="{ABF5E9E0-D20F-426C-A889-87B484FFEB72}" type="pres">
      <dgm:prSet presAssocID="{91D62D9F-14B4-470C-96C0-85A6A52096F2}" presName="composite" presStyleCnt="0"/>
      <dgm:spPr/>
    </dgm:pt>
    <dgm:pt modelId="{E4134F65-F008-4A28-90A1-04088FD5BD6D}" type="pres">
      <dgm:prSet presAssocID="{91D62D9F-14B4-470C-96C0-85A6A52096F2}" presName="background" presStyleLbl="node0" presStyleIdx="0" presStyleCnt="2"/>
      <dgm:spPr/>
    </dgm:pt>
    <dgm:pt modelId="{403CA7D5-9F97-40A5-A032-EAAFDD12CD02}" type="pres">
      <dgm:prSet presAssocID="{91D62D9F-14B4-470C-96C0-85A6A52096F2}" presName="text" presStyleLbl="fgAcc0" presStyleIdx="0" presStyleCnt="2">
        <dgm:presLayoutVars>
          <dgm:chPref val="3"/>
        </dgm:presLayoutVars>
      </dgm:prSet>
      <dgm:spPr/>
    </dgm:pt>
    <dgm:pt modelId="{E418029F-CBF8-4240-8060-DFADD6217CE0}" type="pres">
      <dgm:prSet presAssocID="{91D62D9F-14B4-470C-96C0-85A6A52096F2}" presName="hierChild2" presStyleCnt="0"/>
      <dgm:spPr/>
    </dgm:pt>
    <dgm:pt modelId="{E9256CB8-E19B-446D-A4F6-26D5A0E557C2}" type="pres">
      <dgm:prSet presAssocID="{858CA17E-71A9-44E8-9886-72F516ACC177}" presName="hierRoot1" presStyleCnt="0"/>
      <dgm:spPr/>
    </dgm:pt>
    <dgm:pt modelId="{4C2237F9-B20D-4D4B-9CC7-931D0FEF0346}" type="pres">
      <dgm:prSet presAssocID="{858CA17E-71A9-44E8-9886-72F516ACC177}" presName="composite" presStyleCnt="0"/>
      <dgm:spPr/>
    </dgm:pt>
    <dgm:pt modelId="{FD5C48CA-C4F4-44CB-B194-44F6C1841C0F}" type="pres">
      <dgm:prSet presAssocID="{858CA17E-71A9-44E8-9886-72F516ACC177}" presName="background" presStyleLbl="node0" presStyleIdx="1" presStyleCnt="2"/>
      <dgm:spPr/>
    </dgm:pt>
    <dgm:pt modelId="{A0F01B48-6DA3-4916-AA98-8C921A64BE56}" type="pres">
      <dgm:prSet presAssocID="{858CA17E-71A9-44E8-9886-72F516ACC177}" presName="text" presStyleLbl="fgAcc0" presStyleIdx="1" presStyleCnt="2">
        <dgm:presLayoutVars>
          <dgm:chPref val="3"/>
        </dgm:presLayoutVars>
      </dgm:prSet>
      <dgm:spPr/>
    </dgm:pt>
    <dgm:pt modelId="{81954A93-A2BD-47A2-A910-3991D4112931}" type="pres">
      <dgm:prSet presAssocID="{858CA17E-71A9-44E8-9886-72F516ACC177}" presName="hierChild2" presStyleCnt="0"/>
      <dgm:spPr/>
    </dgm:pt>
  </dgm:ptLst>
  <dgm:cxnLst>
    <dgm:cxn modelId="{134D1930-4177-4A3F-8EC4-20C6E1BE1CF5}" type="presOf" srcId="{858CA17E-71A9-44E8-9886-72F516ACC177}" destId="{A0F01B48-6DA3-4916-AA98-8C921A64BE56}" srcOrd="0" destOrd="0" presId="urn:microsoft.com/office/officeart/2005/8/layout/hierarchy1"/>
    <dgm:cxn modelId="{06878E3A-FC52-4FEC-A4B2-19C7657A3978}" srcId="{B53ED602-7EDE-445C-B221-0454EB569BDB}" destId="{91D62D9F-14B4-470C-96C0-85A6A52096F2}" srcOrd="0" destOrd="0" parTransId="{7FC6C2DD-C1EB-47C7-B203-7C244D6A6CB7}" sibTransId="{384483E9-A1BF-4523-A92B-42990CAC4448}"/>
    <dgm:cxn modelId="{40CF8483-A858-4B24-BDB1-1C334071AE98}" srcId="{B53ED602-7EDE-445C-B221-0454EB569BDB}" destId="{858CA17E-71A9-44E8-9886-72F516ACC177}" srcOrd="1" destOrd="0" parTransId="{8F564E4E-ED55-4612-9BD5-ACD9E1AA7562}" sibTransId="{F6950088-B2BC-48E9-9ADA-005FE9F3DF2A}"/>
    <dgm:cxn modelId="{8C0EEE90-A550-4BAC-88FA-E75392F79F72}" type="presOf" srcId="{91D62D9F-14B4-470C-96C0-85A6A52096F2}" destId="{403CA7D5-9F97-40A5-A032-EAAFDD12CD02}" srcOrd="0" destOrd="0" presId="urn:microsoft.com/office/officeart/2005/8/layout/hierarchy1"/>
    <dgm:cxn modelId="{A1BC77CE-FA28-4ED6-9D09-7D5D6E4DDCD0}" type="presOf" srcId="{B53ED602-7EDE-445C-B221-0454EB569BDB}" destId="{C4D35102-DB8D-4C13-B16C-91BB123E016C}" srcOrd="0" destOrd="0" presId="urn:microsoft.com/office/officeart/2005/8/layout/hierarchy1"/>
    <dgm:cxn modelId="{0EE44DFB-3B8F-475B-B2FE-4B763E29C3E9}" type="presParOf" srcId="{C4D35102-DB8D-4C13-B16C-91BB123E016C}" destId="{82825F25-04E6-41A3-A07D-38FBCAAF59E1}" srcOrd="0" destOrd="0" presId="urn:microsoft.com/office/officeart/2005/8/layout/hierarchy1"/>
    <dgm:cxn modelId="{D2B8B801-4029-493D-9FCD-7D1A2A956889}" type="presParOf" srcId="{82825F25-04E6-41A3-A07D-38FBCAAF59E1}" destId="{ABF5E9E0-D20F-426C-A889-87B484FFEB72}" srcOrd="0" destOrd="0" presId="urn:microsoft.com/office/officeart/2005/8/layout/hierarchy1"/>
    <dgm:cxn modelId="{101F3CEF-B774-4C78-8693-81688306C2D9}" type="presParOf" srcId="{ABF5E9E0-D20F-426C-A889-87B484FFEB72}" destId="{E4134F65-F008-4A28-90A1-04088FD5BD6D}" srcOrd="0" destOrd="0" presId="urn:microsoft.com/office/officeart/2005/8/layout/hierarchy1"/>
    <dgm:cxn modelId="{E9A34F50-510C-44FF-ACC4-F368D3125A7F}" type="presParOf" srcId="{ABF5E9E0-D20F-426C-A889-87B484FFEB72}" destId="{403CA7D5-9F97-40A5-A032-EAAFDD12CD02}" srcOrd="1" destOrd="0" presId="urn:microsoft.com/office/officeart/2005/8/layout/hierarchy1"/>
    <dgm:cxn modelId="{A58D3B28-52FF-4DD1-8861-8D276C9AB461}" type="presParOf" srcId="{82825F25-04E6-41A3-A07D-38FBCAAF59E1}" destId="{E418029F-CBF8-4240-8060-DFADD6217CE0}" srcOrd="1" destOrd="0" presId="urn:microsoft.com/office/officeart/2005/8/layout/hierarchy1"/>
    <dgm:cxn modelId="{686A84C6-41D2-471F-8E63-06700A71BA42}" type="presParOf" srcId="{C4D35102-DB8D-4C13-B16C-91BB123E016C}" destId="{E9256CB8-E19B-446D-A4F6-26D5A0E557C2}" srcOrd="1" destOrd="0" presId="urn:microsoft.com/office/officeart/2005/8/layout/hierarchy1"/>
    <dgm:cxn modelId="{7597B896-52AA-4CA8-94B7-2C38390A5F10}" type="presParOf" srcId="{E9256CB8-E19B-446D-A4F6-26D5A0E557C2}" destId="{4C2237F9-B20D-4D4B-9CC7-931D0FEF0346}" srcOrd="0" destOrd="0" presId="urn:microsoft.com/office/officeart/2005/8/layout/hierarchy1"/>
    <dgm:cxn modelId="{50797884-6300-4DC2-B2DD-6FA4D8B43E2B}" type="presParOf" srcId="{4C2237F9-B20D-4D4B-9CC7-931D0FEF0346}" destId="{FD5C48CA-C4F4-44CB-B194-44F6C1841C0F}" srcOrd="0" destOrd="0" presId="urn:microsoft.com/office/officeart/2005/8/layout/hierarchy1"/>
    <dgm:cxn modelId="{B46D53B0-8DB1-4857-8A7A-76EC3D604612}" type="presParOf" srcId="{4C2237F9-B20D-4D4B-9CC7-931D0FEF0346}" destId="{A0F01B48-6DA3-4916-AA98-8C921A64BE56}" srcOrd="1" destOrd="0" presId="urn:microsoft.com/office/officeart/2005/8/layout/hierarchy1"/>
    <dgm:cxn modelId="{35035C84-381A-4D41-B094-E2D0BF7862B7}" type="presParOf" srcId="{E9256CB8-E19B-446D-A4F6-26D5A0E557C2}" destId="{81954A93-A2BD-47A2-A910-3991D411293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437170-03D5-463E-BAC1-597009F0701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EBD147C-BE65-469E-83E3-885070E53F1B}">
      <dgm:prSet/>
      <dgm:spPr/>
      <dgm:t>
        <a:bodyPr/>
        <a:lstStyle/>
        <a:p>
          <a:r>
            <a:rPr lang="uk-UA" dirty="0"/>
            <a:t>Існують три основні типи вироблених активів: </a:t>
          </a:r>
          <a:endParaRPr lang="en-US" dirty="0"/>
        </a:p>
      </dgm:t>
    </dgm:pt>
    <dgm:pt modelId="{E1261D1C-E0C4-4948-A8E3-C0739EB7BA76}" type="parTrans" cxnId="{D2D3BB65-085D-4E76-96D8-3458512846BC}">
      <dgm:prSet/>
      <dgm:spPr/>
      <dgm:t>
        <a:bodyPr/>
        <a:lstStyle/>
        <a:p>
          <a:endParaRPr lang="en-US"/>
        </a:p>
      </dgm:t>
    </dgm:pt>
    <dgm:pt modelId="{2246FF7F-F46B-4A1D-B6FD-A13C9D74A3E0}" type="sibTrans" cxnId="{D2D3BB65-085D-4E76-96D8-3458512846BC}">
      <dgm:prSet/>
      <dgm:spPr/>
      <dgm:t>
        <a:bodyPr/>
        <a:lstStyle/>
        <a:p>
          <a:endParaRPr lang="en-US"/>
        </a:p>
      </dgm:t>
    </dgm:pt>
    <dgm:pt modelId="{ABE2565C-5A3C-4FD1-8956-301289D07429}">
      <dgm:prSet/>
      <dgm:spPr/>
      <dgm:t>
        <a:bodyPr/>
        <a:lstStyle/>
        <a:p>
          <a:r>
            <a:rPr lang="uk-UA" dirty="0"/>
            <a:t>- основний капітал;</a:t>
          </a:r>
          <a:endParaRPr lang="en-US" dirty="0"/>
        </a:p>
      </dgm:t>
    </dgm:pt>
    <dgm:pt modelId="{98E81A2E-84DF-4025-8A7D-A975DECEDDE2}" type="parTrans" cxnId="{34470AA6-7232-405C-B38E-BEEEF9E47F1D}">
      <dgm:prSet/>
      <dgm:spPr/>
      <dgm:t>
        <a:bodyPr/>
        <a:lstStyle/>
        <a:p>
          <a:endParaRPr lang="en-US"/>
        </a:p>
      </dgm:t>
    </dgm:pt>
    <dgm:pt modelId="{46C20D19-34D4-4F2B-A563-2EB0A0CFBE43}" type="sibTrans" cxnId="{34470AA6-7232-405C-B38E-BEEEF9E47F1D}">
      <dgm:prSet/>
      <dgm:spPr/>
      <dgm:t>
        <a:bodyPr/>
        <a:lstStyle/>
        <a:p>
          <a:endParaRPr lang="en-US"/>
        </a:p>
      </dgm:t>
    </dgm:pt>
    <dgm:pt modelId="{C1ED1B44-1320-4503-A74F-7369E2F743C0}">
      <dgm:prSet/>
      <dgm:spPr/>
      <dgm:t>
        <a:bodyPr/>
        <a:lstStyle/>
        <a:p>
          <a:r>
            <a:rPr lang="uk-UA" dirty="0"/>
            <a:t>- матеріальні оборотні кошти; </a:t>
          </a:r>
          <a:endParaRPr lang="en-US" dirty="0"/>
        </a:p>
      </dgm:t>
    </dgm:pt>
    <dgm:pt modelId="{FE832ADE-E45B-4485-B461-3EE19D537E40}" type="parTrans" cxnId="{2D19BEEC-F0B1-4319-8510-66CF56F30723}">
      <dgm:prSet/>
      <dgm:spPr/>
      <dgm:t>
        <a:bodyPr/>
        <a:lstStyle/>
        <a:p>
          <a:endParaRPr lang="en-US"/>
        </a:p>
      </dgm:t>
    </dgm:pt>
    <dgm:pt modelId="{C79E3B02-87DF-4249-84FF-A1F6ADDA0F5A}" type="sibTrans" cxnId="{2D19BEEC-F0B1-4319-8510-66CF56F30723}">
      <dgm:prSet/>
      <dgm:spPr/>
      <dgm:t>
        <a:bodyPr/>
        <a:lstStyle/>
        <a:p>
          <a:endParaRPr lang="en-US"/>
        </a:p>
      </dgm:t>
    </dgm:pt>
    <dgm:pt modelId="{54F0180C-2CB0-4E20-BE71-E5BF8A107C9C}">
      <dgm:prSet/>
      <dgm:spPr/>
      <dgm:t>
        <a:bodyPr/>
        <a:lstStyle/>
        <a:p>
          <a:r>
            <a:rPr lang="uk-UA" dirty="0"/>
            <a:t>- цінності. </a:t>
          </a:r>
          <a:endParaRPr lang="en-US" dirty="0"/>
        </a:p>
      </dgm:t>
    </dgm:pt>
    <dgm:pt modelId="{E3DBAC87-F37A-4712-A25B-19AEF4ED37BA}" type="parTrans" cxnId="{03E4A30F-3E43-42BB-8F61-6A69AC64145D}">
      <dgm:prSet/>
      <dgm:spPr/>
      <dgm:t>
        <a:bodyPr/>
        <a:lstStyle/>
        <a:p>
          <a:endParaRPr lang="en-US"/>
        </a:p>
      </dgm:t>
    </dgm:pt>
    <dgm:pt modelId="{78F3BC2F-ED70-4952-9B69-469332A43FF1}" type="sibTrans" cxnId="{03E4A30F-3E43-42BB-8F61-6A69AC64145D}">
      <dgm:prSet/>
      <dgm:spPr/>
      <dgm:t>
        <a:bodyPr/>
        <a:lstStyle/>
        <a:p>
          <a:endParaRPr lang="en-US"/>
        </a:p>
      </dgm:t>
    </dgm:pt>
    <dgm:pt modelId="{A2D6B533-9B49-49A4-A936-9AC18487F51D}">
      <dgm:prSet/>
      <dgm:spPr/>
      <dgm:t>
        <a:bodyPr/>
        <a:lstStyle/>
        <a:p>
          <a:r>
            <a:rPr lang="uk-UA"/>
            <a:t>Основний капітал і матеріальні оборотні кошти є активами, власниками яких є тільки виробники з метою виробництва. Цінності як запаси вартості можуть бути у власності будь-якої інституціональної одиниці.</a:t>
          </a:r>
          <a:endParaRPr lang="en-US"/>
        </a:p>
      </dgm:t>
    </dgm:pt>
    <dgm:pt modelId="{4F45C0ED-7BB5-4B5C-AB82-8CB168CBE904}" type="parTrans" cxnId="{7037A35D-3A3F-47F8-9C2B-C6F08BE45D0F}">
      <dgm:prSet/>
      <dgm:spPr/>
      <dgm:t>
        <a:bodyPr/>
        <a:lstStyle/>
        <a:p>
          <a:endParaRPr lang="en-US"/>
        </a:p>
      </dgm:t>
    </dgm:pt>
    <dgm:pt modelId="{52526A56-F0B4-48C7-A3C8-D646349BFECE}" type="sibTrans" cxnId="{7037A35D-3A3F-47F8-9C2B-C6F08BE45D0F}">
      <dgm:prSet/>
      <dgm:spPr/>
      <dgm:t>
        <a:bodyPr/>
        <a:lstStyle/>
        <a:p>
          <a:endParaRPr lang="en-US"/>
        </a:p>
      </dgm:t>
    </dgm:pt>
    <dgm:pt modelId="{3FE88379-7B41-4243-8360-34C48BFAD4A4}" type="pres">
      <dgm:prSet presAssocID="{9E437170-03D5-463E-BAC1-597009F07014}" presName="linear" presStyleCnt="0">
        <dgm:presLayoutVars>
          <dgm:animLvl val="lvl"/>
          <dgm:resizeHandles val="exact"/>
        </dgm:presLayoutVars>
      </dgm:prSet>
      <dgm:spPr/>
    </dgm:pt>
    <dgm:pt modelId="{827A9DFE-D15B-43B4-8AF3-581A9DB1BECE}" type="pres">
      <dgm:prSet presAssocID="{FEBD147C-BE65-469E-83E3-885070E53F1B}" presName="parentText" presStyleLbl="node1" presStyleIdx="0" presStyleCnt="2">
        <dgm:presLayoutVars>
          <dgm:chMax val="0"/>
          <dgm:bulletEnabled val="1"/>
        </dgm:presLayoutVars>
      </dgm:prSet>
      <dgm:spPr/>
    </dgm:pt>
    <dgm:pt modelId="{B10F649C-17C9-49B0-9591-C0F7EB4E581A}" type="pres">
      <dgm:prSet presAssocID="{FEBD147C-BE65-469E-83E3-885070E53F1B}" presName="childText" presStyleLbl="revTx" presStyleIdx="0" presStyleCnt="1">
        <dgm:presLayoutVars>
          <dgm:bulletEnabled val="1"/>
        </dgm:presLayoutVars>
      </dgm:prSet>
      <dgm:spPr/>
    </dgm:pt>
    <dgm:pt modelId="{6A1BAF05-F987-43D5-AE41-B42CED0563CA}" type="pres">
      <dgm:prSet presAssocID="{A2D6B533-9B49-49A4-A936-9AC18487F51D}" presName="parentText" presStyleLbl="node1" presStyleIdx="1" presStyleCnt="2">
        <dgm:presLayoutVars>
          <dgm:chMax val="0"/>
          <dgm:bulletEnabled val="1"/>
        </dgm:presLayoutVars>
      </dgm:prSet>
      <dgm:spPr/>
    </dgm:pt>
  </dgm:ptLst>
  <dgm:cxnLst>
    <dgm:cxn modelId="{229BCA07-359D-4BD1-ABDD-E9212BB2E784}" type="presOf" srcId="{A2D6B533-9B49-49A4-A936-9AC18487F51D}" destId="{6A1BAF05-F987-43D5-AE41-B42CED0563CA}" srcOrd="0" destOrd="0" presId="urn:microsoft.com/office/officeart/2005/8/layout/vList2"/>
    <dgm:cxn modelId="{03E4A30F-3E43-42BB-8F61-6A69AC64145D}" srcId="{FEBD147C-BE65-469E-83E3-885070E53F1B}" destId="{54F0180C-2CB0-4E20-BE71-E5BF8A107C9C}" srcOrd="2" destOrd="0" parTransId="{E3DBAC87-F37A-4712-A25B-19AEF4ED37BA}" sibTransId="{78F3BC2F-ED70-4952-9B69-469332A43FF1}"/>
    <dgm:cxn modelId="{02463237-E6E3-4BF2-89E4-0E1C9C57D5C6}" type="presOf" srcId="{C1ED1B44-1320-4503-A74F-7369E2F743C0}" destId="{B10F649C-17C9-49B0-9591-C0F7EB4E581A}" srcOrd="0" destOrd="1" presId="urn:microsoft.com/office/officeart/2005/8/layout/vList2"/>
    <dgm:cxn modelId="{7037A35D-3A3F-47F8-9C2B-C6F08BE45D0F}" srcId="{9E437170-03D5-463E-BAC1-597009F07014}" destId="{A2D6B533-9B49-49A4-A936-9AC18487F51D}" srcOrd="1" destOrd="0" parTransId="{4F45C0ED-7BB5-4B5C-AB82-8CB168CBE904}" sibTransId="{52526A56-F0B4-48C7-A3C8-D646349BFECE}"/>
    <dgm:cxn modelId="{D2D3BB65-085D-4E76-96D8-3458512846BC}" srcId="{9E437170-03D5-463E-BAC1-597009F07014}" destId="{FEBD147C-BE65-469E-83E3-885070E53F1B}" srcOrd="0" destOrd="0" parTransId="{E1261D1C-E0C4-4948-A8E3-C0739EB7BA76}" sibTransId="{2246FF7F-F46B-4A1D-B6FD-A13C9D74A3E0}"/>
    <dgm:cxn modelId="{BB15906A-FCE7-4E88-BD98-A5BABE8AD7AD}" type="presOf" srcId="{FEBD147C-BE65-469E-83E3-885070E53F1B}" destId="{827A9DFE-D15B-43B4-8AF3-581A9DB1BECE}" srcOrd="0" destOrd="0" presId="urn:microsoft.com/office/officeart/2005/8/layout/vList2"/>
    <dgm:cxn modelId="{BC9CF792-2F04-4018-856D-61DF0981060A}" type="presOf" srcId="{54F0180C-2CB0-4E20-BE71-E5BF8A107C9C}" destId="{B10F649C-17C9-49B0-9591-C0F7EB4E581A}" srcOrd="0" destOrd="2" presId="urn:microsoft.com/office/officeart/2005/8/layout/vList2"/>
    <dgm:cxn modelId="{C65EF198-80FB-49E7-81F0-857D751B941E}" type="presOf" srcId="{ABE2565C-5A3C-4FD1-8956-301289D07429}" destId="{B10F649C-17C9-49B0-9591-C0F7EB4E581A}" srcOrd="0" destOrd="0" presId="urn:microsoft.com/office/officeart/2005/8/layout/vList2"/>
    <dgm:cxn modelId="{34470AA6-7232-405C-B38E-BEEEF9E47F1D}" srcId="{FEBD147C-BE65-469E-83E3-885070E53F1B}" destId="{ABE2565C-5A3C-4FD1-8956-301289D07429}" srcOrd="0" destOrd="0" parTransId="{98E81A2E-84DF-4025-8A7D-A975DECEDDE2}" sibTransId="{46C20D19-34D4-4F2B-A563-2EB0A0CFBE43}"/>
    <dgm:cxn modelId="{2D19BEEC-F0B1-4319-8510-66CF56F30723}" srcId="{FEBD147C-BE65-469E-83E3-885070E53F1B}" destId="{C1ED1B44-1320-4503-A74F-7369E2F743C0}" srcOrd="1" destOrd="0" parTransId="{FE832ADE-E45B-4485-B461-3EE19D537E40}" sibTransId="{C79E3B02-87DF-4249-84FF-A1F6ADDA0F5A}"/>
    <dgm:cxn modelId="{0C038BF4-9F41-48AC-BD3A-1140DBF303A2}" type="presOf" srcId="{9E437170-03D5-463E-BAC1-597009F07014}" destId="{3FE88379-7B41-4243-8360-34C48BFAD4A4}" srcOrd="0" destOrd="0" presId="urn:microsoft.com/office/officeart/2005/8/layout/vList2"/>
    <dgm:cxn modelId="{824A578E-6E7C-426A-BFE8-B9D5A28CED4C}" type="presParOf" srcId="{3FE88379-7B41-4243-8360-34C48BFAD4A4}" destId="{827A9DFE-D15B-43B4-8AF3-581A9DB1BECE}" srcOrd="0" destOrd="0" presId="urn:microsoft.com/office/officeart/2005/8/layout/vList2"/>
    <dgm:cxn modelId="{D03A3038-A69E-478C-9CA4-68A28DFAD080}" type="presParOf" srcId="{3FE88379-7B41-4243-8360-34C48BFAD4A4}" destId="{B10F649C-17C9-49B0-9591-C0F7EB4E581A}" srcOrd="1" destOrd="0" presId="urn:microsoft.com/office/officeart/2005/8/layout/vList2"/>
    <dgm:cxn modelId="{CBB69A1F-9871-4694-9EA7-FBBAE34DFB81}" type="presParOf" srcId="{3FE88379-7B41-4243-8360-34C48BFAD4A4}" destId="{6A1BAF05-F987-43D5-AE41-B42CED0563C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919AE2-8C6D-4ACC-B02D-3B5B8105EED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2E6ED15-E4CB-441E-98E0-D8527A0B22DC}">
      <dgm:prSet/>
      <dgm:spPr/>
      <dgm:t>
        <a:bodyPr/>
        <a:lstStyle/>
        <a:p>
          <a:r>
            <a:rPr lang="uk-UA" dirty="0"/>
            <a:t>Цінності – це вироблені товари значної вартості, які не використовуються переважно з метою виробництва або споживання, а зберігаються протягом деякого періоду часу в якості запасів вартості. </a:t>
          </a:r>
          <a:endParaRPr lang="en-US" dirty="0"/>
        </a:p>
      </dgm:t>
    </dgm:pt>
    <dgm:pt modelId="{F8614515-AFB8-4AF7-8341-C664FF5A5808}" type="parTrans" cxnId="{1426E3C0-C29D-453A-B9BA-3D68A3F8CC0E}">
      <dgm:prSet/>
      <dgm:spPr/>
      <dgm:t>
        <a:bodyPr/>
        <a:lstStyle/>
        <a:p>
          <a:endParaRPr lang="en-US"/>
        </a:p>
      </dgm:t>
    </dgm:pt>
    <dgm:pt modelId="{19335734-BCEB-43F9-8459-D31EF9B6C71B}" type="sibTrans" cxnId="{1426E3C0-C29D-453A-B9BA-3D68A3F8CC0E}">
      <dgm:prSet/>
      <dgm:spPr/>
      <dgm:t>
        <a:bodyPr/>
        <a:lstStyle/>
        <a:p>
          <a:endParaRPr lang="en-US"/>
        </a:p>
      </dgm:t>
    </dgm:pt>
    <dgm:pt modelId="{E9138EBE-1867-4DAC-B75E-E0E99D4480B3}">
      <dgm:prSet/>
      <dgm:spPr/>
      <dgm:t>
        <a:bodyPr/>
        <a:lstStyle/>
        <a:p>
          <a:r>
            <a:rPr lang="uk-UA"/>
            <a:t>Передбачається, що протягом тривалого періоду часу реальна вартість цінностей збільшиться або, принаймні, не зменшиться, і що цінності не втратять своїх фізичних властивостей при нормальних умовах. </a:t>
          </a:r>
          <a:endParaRPr lang="en-US"/>
        </a:p>
      </dgm:t>
    </dgm:pt>
    <dgm:pt modelId="{6A93601D-00B9-46B9-9FF6-679E5B852744}" type="parTrans" cxnId="{F6C4406E-1D15-4CCF-BC8A-85905D111976}">
      <dgm:prSet/>
      <dgm:spPr/>
      <dgm:t>
        <a:bodyPr/>
        <a:lstStyle/>
        <a:p>
          <a:endParaRPr lang="en-US"/>
        </a:p>
      </dgm:t>
    </dgm:pt>
    <dgm:pt modelId="{22FEB9BB-AD27-422E-954C-FBF655ED90BF}" type="sibTrans" cxnId="{F6C4406E-1D15-4CCF-BC8A-85905D111976}">
      <dgm:prSet/>
      <dgm:spPr/>
      <dgm:t>
        <a:bodyPr/>
        <a:lstStyle/>
        <a:p>
          <a:endParaRPr lang="en-US"/>
        </a:p>
      </dgm:t>
    </dgm:pt>
    <dgm:pt modelId="{CCD50AA7-2350-46F6-89D8-0C75F07FC26E}">
      <dgm:prSet/>
      <dgm:spPr/>
      <dgm:t>
        <a:bodyPr/>
        <a:lstStyle/>
        <a:p>
          <a:r>
            <a:rPr lang="uk-UA"/>
            <a:t>Цінності включають дорогоцінні метали і камені, ювелірні вироби, твори мистецтва тощо. Цінностями можуть володіти всі сектори економіки. </a:t>
          </a:r>
          <a:endParaRPr lang="en-US"/>
        </a:p>
      </dgm:t>
    </dgm:pt>
    <dgm:pt modelId="{8D06B123-9E7E-482B-9EE8-FF95468741AC}" type="parTrans" cxnId="{8C0ECF6E-523B-4D8B-A03C-D89FEC9613D3}">
      <dgm:prSet/>
      <dgm:spPr/>
      <dgm:t>
        <a:bodyPr/>
        <a:lstStyle/>
        <a:p>
          <a:endParaRPr lang="en-US"/>
        </a:p>
      </dgm:t>
    </dgm:pt>
    <dgm:pt modelId="{11450056-32D9-44A1-9029-F1A32205B1D6}" type="sibTrans" cxnId="{8C0ECF6E-523B-4D8B-A03C-D89FEC9613D3}">
      <dgm:prSet/>
      <dgm:spPr/>
      <dgm:t>
        <a:bodyPr/>
        <a:lstStyle/>
        <a:p>
          <a:endParaRPr lang="en-US"/>
        </a:p>
      </dgm:t>
    </dgm:pt>
    <dgm:pt modelId="{B86B9EDE-3D43-4FB9-8C04-44A92D45D6AC}" type="pres">
      <dgm:prSet presAssocID="{53919AE2-8C6D-4ACC-B02D-3B5B8105EEDF}" presName="linear" presStyleCnt="0">
        <dgm:presLayoutVars>
          <dgm:animLvl val="lvl"/>
          <dgm:resizeHandles val="exact"/>
        </dgm:presLayoutVars>
      </dgm:prSet>
      <dgm:spPr/>
    </dgm:pt>
    <dgm:pt modelId="{E19E2892-632E-4122-8F7C-A2996DFBDA62}" type="pres">
      <dgm:prSet presAssocID="{32E6ED15-E4CB-441E-98E0-D8527A0B22DC}" presName="parentText" presStyleLbl="node1" presStyleIdx="0" presStyleCnt="3">
        <dgm:presLayoutVars>
          <dgm:chMax val="0"/>
          <dgm:bulletEnabled val="1"/>
        </dgm:presLayoutVars>
      </dgm:prSet>
      <dgm:spPr/>
    </dgm:pt>
    <dgm:pt modelId="{5E677A00-2D5E-4F6B-9720-BED9C1B1DF81}" type="pres">
      <dgm:prSet presAssocID="{19335734-BCEB-43F9-8459-D31EF9B6C71B}" presName="spacer" presStyleCnt="0"/>
      <dgm:spPr/>
    </dgm:pt>
    <dgm:pt modelId="{F67DE97C-1C67-4B00-BC78-20B5694C954C}" type="pres">
      <dgm:prSet presAssocID="{E9138EBE-1867-4DAC-B75E-E0E99D4480B3}" presName="parentText" presStyleLbl="node1" presStyleIdx="1" presStyleCnt="3">
        <dgm:presLayoutVars>
          <dgm:chMax val="0"/>
          <dgm:bulletEnabled val="1"/>
        </dgm:presLayoutVars>
      </dgm:prSet>
      <dgm:spPr/>
    </dgm:pt>
    <dgm:pt modelId="{52C38A8C-5222-4572-8CCC-40F22E5A3E8B}" type="pres">
      <dgm:prSet presAssocID="{22FEB9BB-AD27-422E-954C-FBF655ED90BF}" presName="spacer" presStyleCnt="0"/>
      <dgm:spPr/>
    </dgm:pt>
    <dgm:pt modelId="{35DDE947-FAB5-42A4-910B-D459938B5CD4}" type="pres">
      <dgm:prSet presAssocID="{CCD50AA7-2350-46F6-89D8-0C75F07FC26E}" presName="parentText" presStyleLbl="node1" presStyleIdx="2" presStyleCnt="3">
        <dgm:presLayoutVars>
          <dgm:chMax val="0"/>
          <dgm:bulletEnabled val="1"/>
        </dgm:presLayoutVars>
      </dgm:prSet>
      <dgm:spPr/>
    </dgm:pt>
  </dgm:ptLst>
  <dgm:cxnLst>
    <dgm:cxn modelId="{F6C4406E-1D15-4CCF-BC8A-85905D111976}" srcId="{53919AE2-8C6D-4ACC-B02D-3B5B8105EEDF}" destId="{E9138EBE-1867-4DAC-B75E-E0E99D4480B3}" srcOrd="1" destOrd="0" parTransId="{6A93601D-00B9-46B9-9FF6-679E5B852744}" sibTransId="{22FEB9BB-AD27-422E-954C-FBF655ED90BF}"/>
    <dgm:cxn modelId="{8C0ECF6E-523B-4D8B-A03C-D89FEC9613D3}" srcId="{53919AE2-8C6D-4ACC-B02D-3B5B8105EEDF}" destId="{CCD50AA7-2350-46F6-89D8-0C75F07FC26E}" srcOrd="2" destOrd="0" parTransId="{8D06B123-9E7E-482B-9EE8-FF95468741AC}" sibTransId="{11450056-32D9-44A1-9029-F1A32205B1D6}"/>
    <dgm:cxn modelId="{EFB78878-7640-4582-9489-70A2E2ADB702}" type="presOf" srcId="{32E6ED15-E4CB-441E-98E0-D8527A0B22DC}" destId="{E19E2892-632E-4122-8F7C-A2996DFBDA62}" srcOrd="0" destOrd="0" presId="urn:microsoft.com/office/officeart/2005/8/layout/vList2"/>
    <dgm:cxn modelId="{A1BDEB83-7E75-4E53-89DB-1A28008853C6}" type="presOf" srcId="{53919AE2-8C6D-4ACC-B02D-3B5B8105EEDF}" destId="{B86B9EDE-3D43-4FB9-8C04-44A92D45D6AC}" srcOrd="0" destOrd="0" presId="urn:microsoft.com/office/officeart/2005/8/layout/vList2"/>
    <dgm:cxn modelId="{1426E3C0-C29D-453A-B9BA-3D68A3F8CC0E}" srcId="{53919AE2-8C6D-4ACC-B02D-3B5B8105EEDF}" destId="{32E6ED15-E4CB-441E-98E0-D8527A0B22DC}" srcOrd="0" destOrd="0" parTransId="{F8614515-AFB8-4AF7-8341-C664FF5A5808}" sibTransId="{19335734-BCEB-43F9-8459-D31EF9B6C71B}"/>
    <dgm:cxn modelId="{F68823C9-5875-4368-9D39-714C51C3F3C2}" type="presOf" srcId="{E9138EBE-1867-4DAC-B75E-E0E99D4480B3}" destId="{F67DE97C-1C67-4B00-BC78-20B5694C954C}" srcOrd="0" destOrd="0" presId="urn:microsoft.com/office/officeart/2005/8/layout/vList2"/>
    <dgm:cxn modelId="{673B51EE-FC49-423F-98A7-6E69623189D2}" type="presOf" srcId="{CCD50AA7-2350-46F6-89D8-0C75F07FC26E}" destId="{35DDE947-FAB5-42A4-910B-D459938B5CD4}" srcOrd="0" destOrd="0" presId="urn:microsoft.com/office/officeart/2005/8/layout/vList2"/>
    <dgm:cxn modelId="{056F6082-F1BB-4E18-A5BA-89BB24971CBC}" type="presParOf" srcId="{B86B9EDE-3D43-4FB9-8C04-44A92D45D6AC}" destId="{E19E2892-632E-4122-8F7C-A2996DFBDA62}" srcOrd="0" destOrd="0" presId="urn:microsoft.com/office/officeart/2005/8/layout/vList2"/>
    <dgm:cxn modelId="{D1AA406A-65CD-4253-9D7A-235774FDA607}" type="presParOf" srcId="{B86B9EDE-3D43-4FB9-8C04-44A92D45D6AC}" destId="{5E677A00-2D5E-4F6B-9720-BED9C1B1DF81}" srcOrd="1" destOrd="0" presId="urn:microsoft.com/office/officeart/2005/8/layout/vList2"/>
    <dgm:cxn modelId="{8E9658D7-C487-41F6-BACD-AA900EBDF1DE}" type="presParOf" srcId="{B86B9EDE-3D43-4FB9-8C04-44A92D45D6AC}" destId="{F67DE97C-1C67-4B00-BC78-20B5694C954C}" srcOrd="2" destOrd="0" presId="urn:microsoft.com/office/officeart/2005/8/layout/vList2"/>
    <dgm:cxn modelId="{7CCD4A33-A0F0-42F3-8598-C8286CE830FC}" type="presParOf" srcId="{B86B9EDE-3D43-4FB9-8C04-44A92D45D6AC}" destId="{52C38A8C-5222-4572-8CCC-40F22E5A3E8B}" srcOrd="3" destOrd="0" presId="urn:microsoft.com/office/officeart/2005/8/layout/vList2"/>
    <dgm:cxn modelId="{4E209238-454D-4832-838A-077008DC6C9C}" type="presParOf" srcId="{B86B9EDE-3D43-4FB9-8C04-44A92D45D6AC}" destId="{35DDE947-FAB5-42A4-910B-D459938B5CD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12F7E1-66BA-4A12-BD65-F69411017E3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1C792F6-2207-4D0D-BA1E-4D404E88A597}">
      <dgm:prSet/>
      <dgm:spPr/>
      <dgm:t>
        <a:bodyPr/>
        <a:lstStyle/>
        <a:p>
          <a:r>
            <a:rPr lang="uk-UA"/>
            <a:t>Невироблені активи поділяються на матеріальні (природні ресурси) й нематеріальні (контракти, договори оренди та ліцензії; придбаний гудвіл і маркетингові активи)</a:t>
          </a:r>
          <a:endParaRPr lang="en-US"/>
        </a:p>
      </dgm:t>
    </dgm:pt>
    <dgm:pt modelId="{13B20432-25FE-4D5D-8374-689DE5A76B6C}" type="parTrans" cxnId="{9C016665-389F-478E-B9FC-04B89574A5C3}">
      <dgm:prSet/>
      <dgm:spPr/>
      <dgm:t>
        <a:bodyPr/>
        <a:lstStyle/>
        <a:p>
          <a:endParaRPr lang="en-US"/>
        </a:p>
      </dgm:t>
    </dgm:pt>
    <dgm:pt modelId="{272CA8AB-C453-46C3-BFF6-67BEAC1C9395}" type="sibTrans" cxnId="{9C016665-389F-478E-B9FC-04B89574A5C3}">
      <dgm:prSet/>
      <dgm:spPr/>
      <dgm:t>
        <a:bodyPr/>
        <a:lstStyle/>
        <a:p>
          <a:endParaRPr lang="en-US"/>
        </a:p>
      </dgm:t>
    </dgm:pt>
    <dgm:pt modelId="{A6779705-3EC8-49D3-B7D4-8C7C9F700717}">
      <dgm:prSet/>
      <dgm:spPr/>
      <dgm:t>
        <a:bodyPr/>
        <a:lstStyle/>
        <a:p>
          <a:r>
            <a:rPr lang="ru-RU"/>
            <a:t>До ресурсів природного походження належать такі ресурси, як земля, водні ресурси, дикорослий ліс і корисні копалини, що мають економічну вартість</a:t>
          </a:r>
          <a:endParaRPr lang="en-US"/>
        </a:p>
      </dgm:t>
    </dgm:pt>
    <dgm:pt modelId="{DC1415FD-8120-4BCE-B32C-EB4E0C52D5F0}" type="parTrans" cxnId="{BE2909B4-55A3-45EB-9064-5135B7C40A8C}">
      <dgm:prSet/>
      <dgm:spPr/>
      <dgm:t>
        <a:bodyPr/>
        <a:lstStyle/>
        <a:p>
          <a:endParaRPr lang="en-US"/>
        </a:p>
      </dgm:t>
    </dgm:pt>
    <dgm:pt modelId="{02126C10-7E18-4831-BE93-187419D08CF0}" type="sibTrans" cxnId="{BE2909B4-55A3-45EB-9064-5135B7C40A8C}">
      <dgm:prSet/>
      <dgm:spPr/>
      <dgm:t>
        <a:bodyPr/>
        <a:lstStyle/>
        <a:p>
          <a:endParaRPr lang="en-US"/>
        </a:p>
      </dgm:t>
    </dgm:pt>
    <dgm:pt modelId="{7967E963-6B1E-4BF7-93FE-2B1F82C5BEC1}" type="pres">
      <dgm:prSet presAssocID="{9512F7E1-66BA-4A12-BD65-F69411017E32}" presName="hierChild1" presStyleCnt="0">
        <dgm:presLayoutVars>
          <dgm:chPref val="1"/>
          <dgm:dir/>
          <dgm:animOne val="branch"/>
          <dgm:animLvl val="lvl"/>
          <dgm:resizeHandles/>
        </dgm:presLayoutVars>
      </dgm:prSet>
      <dgm:spPr/>
    </dgm:pt>
    <dgm:pt modelId="{04130892-A82F-4B86-8377-39BB79A2A906}" type="pres">
      <dgm:prSet presAssocID="{D1C792F6-2207-4D0D-BA1E-4D404E88A597}" presName="hierRoot1" presStyleCnt="0"/>
      <dgm:spPr/>
    </dgm:pt>
    <dgm:pt modelId="{8096B08B-6534-400A-AFCC-E6DD2C8865FB}" type="pres">
      <dgm:prSet presAssocID="{D1C792F6-2207-4D0D-BA1E-4D404E88A597}" presName="composite" presStyleCnt="0"/>
      <dgm:spPr/>
    </dgm:pt>
    <dgm:pt modelId="{1B3C6089-F16F-4751-8284-EEC772212282}" type="pres">
      <dgm:prSet presAssocID="{D1C792F6-2207-4D0D-BA1E-4D404E88A597}" presName="background" presStyleLbl="node0" presStyleIdx="0" presStyleCnt="2"/>
      <dgm:spPr/>
    </dgm:pt>
    <dgm:pt modelId="{A0F3D682-2CA1-4A1B-974C-DC59C2A9635C}" type="pres">
      <dgm:prSet presAssocID="{D1C792F6-2207-4D0D-BA1E-4D404E88A597}" presName="text" presStyleLbl="fgAcc0" presStyleIdx="0" presStyleCnt="2">
        <dgm:presLayoutVars>
          <dgm:chPref val="3"/>
        </dgm:presLayoutVars>
      </dgm:prSet>
      <dgm:spPr/>
    </dgm:pt>
    <dgm:pt modelId="{CF3B29BC-D539-45EC-B87B-671C1F4C069A}" type="pres">
      <dgm:prSet presAssocID="{D1C792F6-2207-4D0D-BA1E-4D404E88A597}" presName="hierChild2" presStyleCnt="0"/>
      <dgm:spPr/>
    </dgm:pt>
    <dgm:pt modelId="{B458E8D4-BCCB-47AD-A2DC-2461CDCCB218}" type="pres">
      <dgm:prSet presAssocID="{A6779705-3EC8-49D3-B7D4-8C7C9F700717}" presName="hierRoot1" presStyleCnt="0"/>
      <dgm:spPr/>
    </dgm:pt>
    <dgm:pt modelId="{C7E2343E-EC2F-4F43-A27F-2274A867F908}" type="pres">
      <dgm:prSet presAssocID="{A6779705-3EC8-49D3-B7D4-8C7C9F700717}" presName="composite" presStyleCnt="0"/>
      <dgm:spPr/>
    </dgm:pt>
    <dgm:pt modelId="{6E64DABD-C037-4948-BBFE-991C9619E58B}" type="pres">
      <dgm:prSet presAssocID="{A6779705-3EC8-49D3-B7D4-8C7C9F700717}" presName="background" presStyleLbl="node0" presStyleIdx="1" presStyleCnt="2"/>
      <dgm:spPr/>
    </dgm:pt>
    <dgm:pt modelId="{42B82D46-3C18-4133-A427-D14802D70769}" type="pres">
      <dgm:prSet presAssocID="{A6779705-3EC8-49D3-B7D4-8C7C9F700717}" presName="text" presStyleLbl="fgAcc0" presStyleIdx="1" presStyleCnt="2">
        <dgm:presLayoutVars>
          <dgm:chPref val="3"/>
        </dgm:presLayoutVars>
      </dgm:prSet>
      <dgm:spPr/>
    </dgm:pt>
    <dgm:pt modelId="{3C4150B3-FDF2-4983-8ACD-C2C3CE8CF563}" type="pres">
      <dgm:prSet presAssocID="{A6779705-3EC8-49D3-B7D4-8C7C9F700717}" presName="hierChild2" presStyleCnt="0"/>
      <dgm:spPr/>
    </dgm:pt>
  </dgm:ptLst>
  <dgm:cxnLst>
    <dgm:cxn modelId="{7EBB3829-2B4A-44FA-BDBD-6E783D7FCEF5}" type="presOf" srcId="{A6779705-3EC8-49D3-B7D4-8C7C9F700717}" destId="{42B82D46-3C18-4133-A427-D14802D70769}" srcOrd="0" destOrd="0" presId="urn:microsoft.com/office/officeart/2005/8/layout/hierarchy1"/>
    <dgm:cxn modelId="{EC14C72F-50A4-4919-BA1C-49FD7AE45C77}" type="presOf" srcId="{9512F7E1-66BA-4A12-BD65-F69411017E32}" destId="{7967E963-6B1E-4BF7-93FE-2B1F82C5BEC1}" srcOrd="0" destOrd="0" presId="urn:microsoft.com/office/officeart/2005/8/layout/hierarchy1"/>
    <dgm:cxn modelId="{9C016665-389F-478E-B9FC-04B89574A5C3}" srcId="{9512F7E1-66BA-4A12-BD65-F69411017E32}" destId="{D1C792F6-2207-4D0D-BA1E-4D404E88A597}" srcOrd="0" destOrd="0" parTransId="{13B20432-25FE-4D5D-8374-689DE5A76B6C}" sibTransId="{272CA8AB-C453-46C3-BFF6-67BEAC1C9395}"/>
    <dgm:cxn modelId="{BE2909B4-55A3-45EB-9064-5135B7C40A8C}" srcId="{9512F7E1-66BA-4A12-BD65-F69411017E32}" destId="{A6779705-3EC8-49D3-B7D4-8C7C9F700717}" srcOrd="1" destOrd="0" parTransId="{DC1415FD-8120-4BCE-B32C-EB4E0C52D5F0}" sibTransId="{02126C10-7E18-4831-BE93-187419D08CF0}"/>
    <dgm:cxn modelId="{78F49DDC-DCB3-4052-9368-5291094A3106}" type="presOf" srcId="{D1C792F6-2207-4D0D-BA1E-4D404E88A597}" destId="{A0F3D682-2CA1-4A1B-974C-DC59C2A9635C}" srcOrd="0" destOrd="0" presId="urn:microsoft.com/office/officeart/2005/8/layout/hierarchy1"/>
    <dgm:cxn modelId="{B26E0C54-DFCF-454C-B179-D842FCF0BAFE}" type="presParOf" srcId="{7967E963-6B1E-4BF7-93FE-2B1F82C5BEC1}" destId="{04130892-A82F-4B86-8377-39BB79A2A906}" srcOrd="0" destOrd="0" presId="urn:microsoft.com/office/officeart/2005/8/layout/hierarchy1"/>
    <dgm:cxn modelId="{4F946C68-FF32-4E5C-A358-A68C1688372C}" type="presParOf" srcId="{04130892-A82F-4B86-8377-39BB79A2A906}" destId="{8096B08B-6534-400A-AFCC-E6DD2C8865FB}" srcOrd="0" destOrd="0" presId="urn:microsoft.com/office/officeart/2005/8/layout/hierarchy1"/>
    <dgm:cxn modelId="{F536DE69-5B7B-4F10-826E-8A8A2FC7FDFA}" type="presParOf" srcId="{8096B08B-6534-400A-AFCC-E6DD2C8865FB}" destId="{1B3C6089-F16F-4751-8284-EEC772212282}" srcOrd="0" destOrd="0" presId="urn:microsoft.com/office/officeart/2005/8/layout/hierarchy1"/>
    <dgm:cxn modelId="{DCC03875-4D53-457B-B962-C55E3C302124}" type="presParOf" srcId="{8096B08B-6534-400A-AFCC-E6DD2C8865FB}" destId="{A0F3D682-2CA1-4A1B-974C-DC59C2A9635C}" srcOrd="1" destOrd="0" presId="urn:microsoft.com/office/officeart/2005/8/layout/hierarchy1"/>
    <dgm:cxn modelId="{03DC6538-7C2B-413B-BABB-A2C9D6F63710}" type="presParOf" srcId="{04130892-A82F-4B86-8377-39BB79A2A906}" destId="{CF3B29BC-D539-45EC-B87B-671C1F4C069A}" srcOrd="1" destOrd="0" presId="urn:microsoft.com/office/officeart/2005/8/layout/hierarchy1"/>
    <dgm:cxn modelId="{380DBAAB-7663-4EE6-B6B4-16237397827B}" type="presParOf" srcId="{7967E963-6B1E-4BF7-93FE-2B1F82C5BEC1}" destId="{B458E8D4-BCCB-47AD-A2DC-2461CDCCB218}" srcOrd="1" destOrd="0" presId="urn:microsoft.com/office/officeart/2005/8/layout/hierarchy1"/>
    <dgm:cxn modelId="{BA6ED106-455D-436C-B511-B8E468F6BA2F}" type="presParOf" srcId="{B458E8D4-BCCB-47AD-A2DC-2461CDCCB218}" destId="{C7E2343E-EC2F-4F43-A27F-2274A867F908}" srcOrd="0" destOrd="0" presId="urn:microsoft.com/office/officeart/2005/8/layout/hierarchy1"/>
    <dgm:cxn modelId="{3C6D3C72-25F7-4EFD-9E8B-F784A49F76A4}" type="presParOf" srcId="{C7E2343E-EC2F-4F43-A27F-2274A867F908}" destId="{6E64DABD-C037-4948-BBFE-991C9619E58B}" srcOrd="0" destOrd="0" presId="urn:microsoft.com/office/officeart/2005/8/layout/hierarchy1"/>
    <dgm:cxn modelId="{E1037A3A-5E27-4451-8440-25859FE945D6}" type="presParOf" srcId="{C7E2343E-EC2F-4F43-A27F-2274A867F908}" destId="{42B82D46-3C18-4133-A427-D14802D70769}" srcOrd="1" destOrd="0" presId="urn:microsoft.com/office/officeart/2005/8/layout/hierarchy1"/>
    <dgm:cxn modelId="{135CF02E-6D3E-4CBB-9FB7-6580AD9C30F6}" type="presParOf" srcId="{B458E8D4-BCCB-47AD-A2DC-2461CDCCB218}" destId="{3C4150B3-FDF2-4983-8ACD-C2C3CE8CF56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683152-B575-46A7-BFFF-2CDFC2EAB1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795703B-165B-4FB7-9B1A-608408A9065F}">
      <dgm:prSet/>
      <dgm:spPr/>
      <dgm:t>
        <a:bodyPr/>
        <a:lstStyle/>
        <a:p>
          <a:r>
            <a:rPr lang="uk-UA" dirty="0"/>
            <a:t>Слід зауважити, що в міжнародній статистиці відсутнє чітке статистичне визначення категорії національного багатства. У рекомендаціях ООН зі складання СНР-2008 міститься перелік окремих компонентів національного багатства. З урахуванням цього складу можна дати таке визначення даної економічної категорії</a:t>
          </a:r>
          <a:endParaRPr lang="en-US" dirty="0"/>
        </a:p>
      </dgm:t>
    </dgm:pt>
    <dgm:pt modelId="{FCCFFFFC-57D3-4536-B049-484B84F40355}" type="parTrans" cxnId="{01FA2B31-C9A7-4B33-BE4B-7BA325B17C27}">
      <dgm:prSet/>
      <dgm:spPr/>
      <dgm:t>
        <a:bodyPr/>
        <a:lstStyle/>
        <a:p>
          <a:endParaRPr lang="en-US"/>
        </a:p>
      </dgm:t>
    </dgm:pt>
    <dgm:pt modelId="{972E8673-7E40-48A5-93BC-CC22E6C53618}" type="sibTrans" cxnId="{01FA2B31-C9A7-4B33-BE4B-7BA325B17C27}">
      <dgm:prSet/>
      <dgm:spPr/>
      <dgm:t>
        <a:bodyPr/>
        <a:lstStyle/>
        <a:p>
          <a:endParaRPr lang="en-US"/>
        </a:p>
      </dgm:t>
    </dgm:pt>
    <dgm:pt modelId="{FDE998D9-708D-4F46-9002-C373DE7F8151}">
      <dgm:prSet/>
      <dgm:spPr/>
      <dgm:t>
        <a:bodyPr/>
        <a:lstStyle/>
        <a:p>
          <a:r>
            <a:rPr lang="uk-UA"/>
            <a:t>Таким чином, національне багатство – це сукупність накопичених фінансових і нефінансових (матеріальних і нематеріальних) активів, створених працею всіх попередніх поколінь, що належать країні або її резидентам та перебувають на економічній території даної країни й за її межами (національне майно), а також розвіданих і залучених в економічний оборот природних та інших ресурсів. </a:t>
          </a:r>
          <a:endParaRPr lang="en-US"/>
        </a:p>
      </dgm:t>
    </dgm:pt>
    <dgm:pt modelId="{2FE4289D-FC5F-4ED3-8980-A40B08A60A3D}" type="parTrans" cxnId="{A1B7150A-EE09-4E3B-AC70-B99146AC039A}">
      <dgm:prSet/>
      <dgm:spPr/>
      <dgm:t>
        <a:bodyPr/>
        <a:lstStyle/>
        <a:p>
          <a:endParaRPr lang="en-US"/>
        </a:p>
      </dgm:t>
    </dgm:pt>
    <dgm:pt modelId="{831C99A3-2D9F-4A1D-A32D-A04AF2E93609}" type="sibTrans" cxnId="{A1B7150A-EE09-4E3B-AC70-B99146AC039A}">
      <dgm:prSet/>
      <dgm:spPr/>
      <dgm:t>
        <a:bodyPr/>
        <a:lstStyle/>
        <a:p>
          <a:endParaRPr lang="en-US"/>
        </a:p>
      </dgm:t>
    </dgm:pt>
    <dgm:pt modelId="{74ADB49B-9DCA-4705-922A-3181F910EDC3}">
      <dgm:prSet/>
      <dgm:spPr/>
      <dgm:t>
        <a:bodyPr/>
        <a:lstStyle/>
        <a:p>
          <a:r>
            <a:rPr lang="uk-UA"/>
            <a:t>Із визначення випливає, що:</a:t>
          </a:r>
          <a:endParaRPr lang="en-US"/>
        </a:p>
      </dgm:t>
    </dgm:pt>
    <dgm:pt modelId="{6D6FC9EA-22F0-44EC-A515-957D14ED6024}" type="parTrans" cxnId="{06D4D422-D028-4E82-A0D6-1BC696EEF9F4}">
      <dgm:prSet/>
      <dgm:spPr/>
      <dgm:t>
        <a:bodyPr/>
        <a:lstStyle/>
        <a:p>
          <a:endParaRPr lang="en-US"/>
        </a:p>
      </dgm:t>
    </dgm:pt>
    <dgm:pt modelId="{02CCDB2A-5AB4-4F0D-BD1B-212BCD418BD7}" type="sibTrans" cxnId="{06D4D422-D028-4E82-A0D6-1BC696EEF9F4}">
      <dgm:prSet/>
      <dgm:spPr/>
      <dgm:t>
        <a:bodyPr/>
        <a:lstStyle/>
        <a:p>
          <a:endParaRPr lang="en-US"/>
        </a:p>
      </dgm:t>
    </dgm:pt>
    <dgm:pt modelId="{005B3E45-7FEB-40DF-B66C-F6BAC2A60376}">
      <dgm:prSet custT="1"/>
      <dgm:spPr/>
      <dgm:t>
        <a:bodyPr/>
        <a:lstStyle/>
        <a:p>
          <a:r>
            <a:rPr lang="uk-UA" sz="1600" dirty="0"/>
            <a:t>- національне багатство – це показник на даний момент часу, і це відрізняє його від інших макроекономічних показників;</a:t>
          </a:r>
          <a:endParaRPr lang="en-US" sz="1600" dirty="0"/>
        </a:p>
      </dgm:t>
    </dgm:pt>
    <dgm:pt modelId="{49C8D9EC-DC7C-4FA9-B5F9-D319A1954696}" type="parTrans" cxnId="{ED9A3F22-83D7-4022-BB79-9CEA79658D4D}">
      <dgm:prSet/>
      <dgm:spPr/>
      <dgm:t>
        <a:bodyPr/>
        <a:lstStyle/>
        <a:p>
          <a:endParaRPr lang="en-US"/>
        </a:p>
      </dgm:t>
    </dgm:pt>
    <dgm:pt modelId="{6D6A7B7A-2FCC-4B94-85F8-17639A3F4732}" type="sibTrans" cxnId="{ED9A3F22-83D7-4022-BB79-9CEA79658D4D}">
      <dgm:prSet/>
      <dgm:spPr/>
      <dgm:t>
        <a:bodyPr/>
        <a:lstStyle/>
        <a:p>
          <a:endParaRPr lang="en-US"/>
        </a:p>
      </dgm:t>
    </dgm:pt>
    <dgm:pt modelId="{D0783A8E-0456-48EC-9259-5786C703A1AA}">
      <dgm:prSet custT="1"/>
      <dgm:spPr/>
      <dgm:t>
        <a:bodyPr/>
        <a:lstStyle/>
        <a:p>
          <a:r>
            <a:rPr lang="uk-UA" sz="1600" dirty="0"/>
            <a:t>- національне багатство складається із двох частин – національного майна й невироблених активів;</a:t>
          </a:r>
          <a:endParaRPr lang="en-US" sz="1600" dirty="0"/>
        </a:p>
      </dgm:t>
    </dgm:pt>
    <dgm:pt modelId="{7897F3AA-431B-4C60-8FAA-20D4F64F12FB}" type="parTrans" cxnId="{F2674254-E77E-4F18-A660-4309262A8C53}">
      <dgm:prSet/>
      <dgm:spPr/>
      <dgm:t>
        <a:bodyPr/>
        <a:lstStyle/>
        <a:p>
          <a:endParaRPr lang="en-US"/>
        </a:p>
      </dgm:t>
    </dgm:pt>
    <dgm:pt modelId="{7BCC4BB9-1F08-477E-B575-59642F7AB588}" type="sibTrans" cxnId="{F2674254-E77E-4F18-A660-4309262A8C53}">
      <dgm:prSet/>
      <dgm:spPr/>
      <dgm:t>
        <a:bodyPr/>
        <a:lstStyle/>
        <a:p>
          <a:endParaRPr lang="en-US"/>
        </a:p>
      </dgm:t>
    </dgm:pt>
    <dgm:pt modelId="{2005C098-63F6-4C05-9AE8-0C985A3BF275}">
      <dgm:prSet custT="1"/>
      <dgm:spPr/>
      <dgm:t>
        <a:bodyPr/>
        <a:lstStyle/>
        <a:p>
          <a:r>
            <a:rPr lang="uk-UA" sz="1600" dirty="0"/>
            <a:t>- у складі національного багатства враховуються не тільки матеріальні, але й нематеріальні активи; - компоненти національного багатства, що належать Україні, можуть розташовуватися як на її економічній території, так і за її межами; </a:t>
          </a:r>
          <a:endParaRPr lang="en-US" sz="1600" dirty="0"/>
        </a:p>
      </dgm:t>
    </dgm:pt>
    <dgm:pt modelId="{EA74AF31-15EB-4300-8418-06D4ED570F16}" type="parTrans" cxnId="{9BD4950E-3B9D-49BE-84C8-1C8A3C8FE5BB}">
      <dgm:prSet/>
      <dgm:spPr/>
      <dgm:t>
        <a:bodyPr/>
        <a:lstStyle/>
        <a:p>
          <a:endParaRPr lang="en-US"/>
        </a:p>
      </dgm:t>
    </dgm:pt>
    <dgm:pt modelId="{E3052A3C-0A51-49A6-AE9D-730B2132DCD6}" type="sibTrans" cxnId="{9BD4950E-3B9D-49BE-84C8-1C8A3C8FE5BB}">
      <dgm:prSet/>
      <dgm:spPr/>
      <dgm:t>
        <a:bodyPr/>
        <a:lstStyle/>
        <a:p>
          <a:endParaRPr lang="en-US"/>
        </a:p>
      </dgm:t>
    </dgm:pt>
    <dgm:pt modelId="{C30FE9B1-AC26-4DFD-B6BE-DC6D213CBC8D}">
      <dgm:prSet custT="1"/>
      <dgm:spPr/>
      <dgm:t>
        <a:bodyPr/>
        <a:lstStyle/>
        <a:p>
          <a:r>
            <a:rPr lang="uk-UA" sz="1600" dirty="0"/>
            <a:t>- в обсяг національного багатства входить як державне, так і недержавне майно, що належить окремим фізичним і юридичним особам – резидентам.</a:t>
          </a:r>
          <a:endParaRPr lang="en-US" sz="1600" dirty="0"/>
        </a:p>
      </dgm:t>
    </dgm:pt>
    <dgm:pt modelId="{547A36F9-D061-4E34-B5FD-DAE343885E8B}" type="parTrans" cxnId="{EE1C82BD-2B04-4298-AB79-9DEB863B18AD}">
      <dgm:prSet/>
      <dgm:spPr/>
      <dgm:t>
        <a:bodyPr/>
        <a:lstStyle/>
        <a:p>
          <a:endParaRPr lang="en-US"/>
        </a:p>
      </dgm:t>
    </dgm:pt>
    <dgm:pt modelId="{D3FFB1ED-2454-40C3-975B-9E7FB4F50FE6}" type="sibTrans" cxnId="{EE1C82BD-2B04-4298-AB79-9DEB863B18AD}">
      <dgm:prSet/>
      <dgm:spPr/>
      <dgm:t>
        <a:bodyPr/>
        <a:lstStyle/>
        <a:p>
          <a:endParaRPr lang="en-US"/>
        </a:p>
      </dgm:t>
    </dgm:pt>
    <dgm:pt modelId="{F5F3C083-7AC4-4CDC-AE9B-F1B3D7E5DD02}" type="pres">
      <dgm:prSet presAssocID="{05683152-B575-46A7-BFFF-2CDFC2EAB16A}" presName="linear" presStyleCnt="0">
        <dgm:presLayoutVars>
          <dgm:animLvl val="lvl"/>
          <dgm:resizeHandles val="exact"/>
        </dgm:presLayoutVars>
      </dgm:prSet>
      <dgm:spPr/>
    </dgm:pt>
    <dgm:pt modelId="{6C3E4E59-02FD-4D9E-BAE3-B3CF180E4563}" type="pres">
      <dgm:prSet presAssocID="{6795703B-165B-4FB7-9B1A-608408A9065F}" presName="parentText" presStyleLbl="node1" presStyleIdx="0" presStyleCnt="3">
        <dgm:presLayoutVars>
          <dgm:chMax val="0"/>
          <dgm:bulletEnabled val="1"/>
        </dgm:presLayoutVars>
      </dgm:prSet>
      <dgm:spPr/>
    </dgm:pt>
    <dgm:pt modelId="{E0643576-583D-4319-82AD-CD815EB3A8E3}" type="pres">
      <dgm:prSet presAssocID="{972E8673-7E40-48A5-93BC-CC22E6C53618}" presName="spacer" presStyleCnt="0"/>
      <dgm:spPr/>
    </dgm:pt>
    <dgm:pt modelId="{4E33E966-42D7-4742-BDC7-9D3A9C0D459A}" type="pres">
      <dgm:prSet presAssocID="{FDE998D9-708D-4F46-9002-C373DE7F8151}" presName="parentText" presStyleLbl="node1" presStyleIdx="1" presStyleCnt="3">
        <dgm:presLayoutVars>
          <dgm:chMax val="0"/>
          <dgm:bulletEnabled val="1"/>
        </dgm:presLayoutVars>
      </dgm:prSet>
      <dgm:spPr/>
    </dgm:pt>
    <dgm:pt modelId="{60A83020-CB75-4F02-ABF0-97DDC9831B5E}" type="pres">
      <dgm:prSet presAssocID="{831C99A3-2D9F-4A1D-A32D-A04AF2E93609}" presName="spacer" presStyleCnt="0"/>
      <dgm:spPr/>
    </dgm:pt>
    <dgm:pt modelId="{90EC8B46-ED77-4D3B-AAC6-F3F63F5DEC21}" type="pres">
      <dgm:prSet presAssocID="{74ADB49B-9DCA-4705-922A-3181F910EDC3}" presName="parentText" presStyleLbl="node1" presStyleIdx="2" presStyleCnt="3" custScaleY="23818">
        <dgm:presLayoutVars>
          <dgm:chMax val="0"/>
          <dgm:bulletEnabled val="1"/>
        </dgm:presLayoutVars>
      </dgm:prSet>
      <dgm:spPr/>
    </dgm:pt>
    <dgm:pt modelId="{4D6150D0-E841-4558-B27A-9E93AE4FA5D2}" type="pres">
      <dgm:prSet presAssocID="{74ADB49B-9DCA-4705-922A-3181F910EDC3}" presName="childText" presStyleLbl="revTx" presStyleIdx="0" presStyleCnt="1">
        <dgm:presLayoutVars>
          <dgm:bulletEnabled val="1"/>
        </dgm:presLayoutVars>
      </dgm:prSet>
      <dgm:spPr/>
    </dgm:pt>
  </dgm:ptLst>
  <dgm:cxnLst>
    <dgm:cxn modelId="{A1B7150A-EE09-4E3B-AC70-B99146AC039A}" srcId="{05683152-B575-46A7-BFFF-2CDFC2EAB16A}" destId="{FDE998D9-708D-4F46-9002-C373DE7F8151}" srcOrd="1" destOrd="0" parTransId="{2FE4289D-FC5F-4ED3-8980-A40B08A60A3D}" sibTransId="{831C99A3-2D9F-4A1D-A32D-A04AF2E93609}"/>
    <dgm:cxn modelId="{9BD4950E-3B9D-49BE-84C8-1C8A3C8FE5BB}" srcId="{74ADB49B-9DCA-4705-922A-3181F910EDC3}" destId="{2005C098-63F6-4C05-9AE8-0C985A3BF275}" srcOrd="2" destOrd="0" parTransId="{EA74AF31-15EB-4300-8418-06D4ED570F16}" sibTransId="{E3052A3C-0A51-49A6-AE9D-730B2132DCD6}"/>
    <dgm:cxn modelId="{ED9A3F22-83D7-4022-BB79-9CEA79658D4D}" srcId="{74ADB49B-9DCA-4705-922A-3181F910EDC3}" destId="{005B3E45-7FEB-40DF-B66C-F6BAC2A60376}" srcOrd="0" destOrd="0" parTransId="{49C8D9EC-DC7C-4FA9-B5F9-D319A1954696}" sibTransId="{6D6A7B7A-2FCC-4B94-85F8-17639A3F4732}"/>
    <dgm:cxn modelId="{06D4D422-D028-4E82-A0D6-1BC696EEF9F4}" srcId="{05683152-B575-46A7-BFFF-2CDFC2EAB16A}" destId="{74ADB49B-9DCA-4705-922A-3181F910EDC3}" srcOrd="2" destOrd="0" parTransId="{6D6FC9EA-22F0-44EC-A515-957D14ED6024}" sibTransId="{02CCDB2A-5AB4-4F0D-BD1B-212BCD418BD7}"/>
    <dgm:cxn modelId="{01FA2B31-C9A7-4B33-BE4B-7BA325B17C27}" srcId="{05683152-B575-46A7-BFFF-2CDFC2EAB16A}" destId="{6795703B-165B-4FB7-9B1A-608408A9065F}" srcOrd="0" destOrd="0" parTransId="{FCCFFFFC-57D3-4536-B049-484B84F40355}" sibTransId="{972E8673-7E40-48A5-93BC-CC22E6C53618}"/>
    <dgm:cxn modelId="{51AC8936-6E0C-48CD-97B5-0DA7E0F01FB8}" type="presOf" srcId="{74ADB49B-9DCA-4705-922A-3181F910EDC3}" destId="{90EC8B46-ED77-4D3B-AAC6-F3F63F5DEC21}" srcOrd="0" destOrd="0" presId="urn:microsoft.com/office/officeart/2005/8/layout/vList2"/>
    <dgm:cxn modelId="{D0009E6C-21F7-45F6-9310-52AD4A0EE32D}" type="presOf" srcId="{05683152-B575-46A7-BFFF-2CDFC2EAB16A}" destId="{F5F3C083-7AC4-4CDC-AE9B-F1B3D7E5DD02}" srcOrd="0" destOrd="0" presId="urn:microsoft.com/office/officeart/2005/8/layout/vList2"/>
    <dgm:cxn modelId="{F2674254-E77E-4F18-A660-4309262A8C53}" srcId="{74ADB49B-9DCA-4705-922A-3181F910EDC3}" destId="{D0783A8E-0456-48EC-9259-5786C703A1AA}" srcOrd="1" destOrd="0" parTransId="{7897F3AA-431B-4C60-8FAA-20D4F64F12FB}" sibTransId="{7BCC4BB9-1F08-477E-B575-59642F7AB588}"/>
    <dgm:cxn modelId="{7A46D15A-0471-4DBF-BA17-AE2947B5D811}" type="presOf" srcId="{005B3E45-7FEB-40DF-B66C-F6BAC2A60376}" destId="{4D6150D0-E841-4558-B27A-9E93AE4FA5D2}" srcOrd="0" destOrd="0" presId="urn:microsoft.com/office/officeart/2005/8/layout/vList2"/>
    <dgm:cxn modelId="{135E877E-808A-4F15-ABDB-381B1C258469}" type="presOf" srcId="{6795703B-165B-4FB7-9B1A-608408A9065F}" destId="{6C3E4E59-02FD-4D9E-BAE3-B3CF180E4563}" srcOrd="0" destOrd="0" presId="urn:microsoft.com/office/officeart/2005/8/layout/vList2"/>
    <dgm:cxn modelId="{81C76181-4706-4A71-A93C-E5597C5B6D1C}" type="presOf" srcId="{2005C098-63F6-4C05-9AE8-0C985A3BF275}" destId="{4D6150D0-E841-4558-B27A-9E93AE4FA5D2}" srcOrd="0" destOrd="2" presId="urn:microsoft.com/office/officeart/2005/8/layout/vList2"/>
    <dgm:cxn modelId="{40FCFD81-5B41-49BF-94CC-DCD07EBD52AA}" type="presOf" srcId="{C30FE9B1-AC26-4DFD-B6BE-DC6D213CBC8D}" destId="{4D6150D0-E841-4558-B27A-9E93AE4FA5D2}" srcOrd="0" destOrd="3" presId="urn:microsoft.com/office/officeart/2005/8/layout/vList2"/>
    <dgm:cxn modelId="{6264C0A0-7A03-4E72-9E2D-D65DF46DBEA4}" type="presOf" srcId="{FDE998D9-708D-4F46-9002-C373DE7F8151}" destId="{4E33E966-42D7-4742-BDC7-9D3A9C0D459A}" srcOrd="0" destOrd="0" presId="urn:microsoft.com/office/officeart/2005/8/layout/vList2"/>
    <dgm:cxn modelId="{EE1C82BD-2B04-4298-AB79-9DEB863B18AD}" srcId="{74ADB49B-9DCA-4705-922A-3181F910EDC3}" destId="{C30FE9B1-AC26-4DFD-B6BE-DC6D213CBC8D}" srcOrd="3" destOrd="0" parTransId="{547A36F9-D061-4E34-B5FD-DAE343885E8B}" sibTransId="{D3FFB1ED-2454-40C3-975B-9E7FB4F50FE6}"/>
    <dgm:cxn modelId="{DE3C97E2-F842-469D-B8D7-3549A5435413}" type="presOf" srcId="{D0783A8E-0456-48EC-9259-5786C703A1AA}" destId="{4D6150D0-E841-4558-B27A-9E93AE4FA5D2}" srcOrd="0" destOrd="1" presId="urn:microsoft.com/office/officeart/2005/8/layout/vList2"/>
    <dgm:cxn modelId="{773DB7AD-3C47-4E8E-953C-4A5BE5DC6D1B}" type="presParOf" srcId="{F5F3C083-7AC4-4CDC-AE9B-F1B3D7E5DD02}" destId="{6C3E4E59-02FD-4D9E-BAE3-B3CF180E4563}" srcOrd="0" destOrd="0" presId="urn:microsoft.com/office/officeart/2005/8/layout/vList2"/>
    <dgm:cxn modelId="{BA7C0B54-C9DE-4BB6-A1CA-B4C2209EF351}" type="presParOf" srcId="{F5F3C083-7AC4-4CDC-AE9B-F1B3D7E5DD02}" destId="{E0643576-583D-4319-82AD-CD815EB3A8E3}" srcOrd="1" destOrd="0" presId="urn:microsoft.com/office/officeart/2005/8/layout/vList2"/>
    <dgm:cxn modelId="{49B0F096-2E0A-4759-A442-19C334220438}" type="presParOf" srcId="{F5F3C083-7AC4-4CDC-AE9B-F1B3D7E5DD02}" destId="{4E33E966-42D7-4742-BDC7-9D3A9C0D459A}" srcOrd="2" destOrd="0" presId="urn:microsoft.com/office/officeart/2005/8/layout/vList2"/>
    <dgm:cxn modelId="{DF04CFA3-CE59-4353-9954-4FF5421CC4C1}" type="presParOf" srcId="{F5F3C083-7AC4-4CDC-AE9B-F1B3D7E5DD02}" destId="{60A83020-CB75-4F02-ABF0-97DDC9831B5E}" srcOrd="3" destOrd="0" presId="urn:microsoft.com/office/officeart/2005/8/layout/vList2"/>
    <dgm:cxn modelId="{2FBB0BCC-EF07-49E7-B162-726933A445FD}" type="presParOf" srcId="{F5F3C083-7AC4-4CDC-AE9B-F1B3D7E5DD02}" destId="{90EC8B46-ED77-4D3B-AAC6-F3F63F5DEC21}" srcOrd="4" destOrd="0" presId="urn:microsoft.com/office/officeart/2005/8/layout/vList2"/>
    <dgm:cxn modelId="{880030A7-E2AD-440D-8700-8A6D59825594}" type="presParOf" srcId="{F5F3C083-7AC4-4CDC-AE9B-F1B3D7E5DD02}" destId="{4D6150D0-E841-4558-B27A-9E93AE4FA5D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67CBEF-6567-4FC8-86D6-265A43B8C25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FB4C32E-4714-436C-8338-D317B33AA93B}">
      <dgm:prSet/>
      <dgm:spPr/>
      <dgm:t>
        <a:bodyPr/>
        <a:lstStyle/>
        <a:p>
          <a:r>
            <a:rPr lang="ru-RU" dirty="0"/>
            <a:t>- </a:t>
          </a:r>
          <a:r>
            <a:rPr lang="ru-RU" dirty="0" err="1"/>
            <a:t>показники</a:t>
          </a:r>
          <a:r>
            <a:rPr lang="ru-RU" dirty="0"/>
            <a:t> складу й </a:t>
          </a:r>
          <a:r>
            <a:rPr lang="ru-RU" dirty="0" err="1"/>
            <a:t>структури</a:t>
          </a:r>
          <a:r>
            <a:rPr lang="ru-RU" dirty="0"/>
            <a:t> </a:t>
          </a:r>
          <a:r>
            <a:rPr lang="ru-RU" dirty="0" err="1"/>
            <a:t>національного</a:t>
          </a:r>
          <a:r>
            <a:rPr lang="ru-RU" dirty="0"/>
            <a:t> </a:t>
          </a:r>
          <a:r>
            <a:rPr lang="ru-RU" dirty="0" err="1"/>
            <a:t>багатства</a:t>
          </a:r>
          <a:r>
            <a:rPr lang="ru-RU" dirty="0"/>
            <a:t>;</a:t>
          </a:r>
          <a:endParaRPr lang="en-US" dirty="0"/>
        </a:p>
      </dgm:t>
    </dgm:pt>
    <dgm:pt modelId="{E25645C8-CB3C-443F-83A2-82966BD1CEF1}" type="parTrans" cxnId="{7E28691D-58D6-45AB-9435-31BEBBF08501}">
      <dgm:prSet/>
      <dgm:spPr/>
      <dgm:t>
        <a:bodyPr/>
        <a:lstStyle/>
        <a:p>
          <a:endParaRPr lang="en-US"/>
        </a:p>
      </dgm:t>
    </dgm:pt>
    <dgm:pt modelId="{F1591271-3714-4F7D-B735-A792A3167CFC}" type="sibTrans" cxnId="{7E28691D-58D6-45AB-9435-31BEBBF08501}">
      <dgm:prSet/>
      <dgm:spPr/>
      <dgm:t>
        <a:bodyPr/>
        <a:lstStyle/>
        <a:p>
          <a:endParaRPr lang="en-US"/>
        </a:p>
      </dgm:t>
    </dgm:pt>
    <dgm:pt modelId="{7CC4E7C6-570D-4228-BF86-B67FE9B164AF}">
      <dgm:prSet/>
      <dgm:spPr/>
      <dgm:t>
        <a:bodyPr/>
        <a:lstStyle/>
        <a:p>
          <a:r>
            <a:rPr lang="ru-RU" dirty="0"/>
            <a:t>- </a:t>
          </a:r>
          <a:r>
            <a:rPr lang="ru-RU" dirty="0" err="1"/>
            <a:t>показники</a:t>
          </a:r>
          <a:r>
            <a:rPr lang="ru-RU" dirty="0"/>
            <a:t> </a:t>
          </a:r>
          <a:r>
            <a:rPr lang="ru-RU" dirty="0" err="1"/>
            <a:t>обсягу</a:t>
          </a:r>
          <a:r>
            <a:rPr lang="ru-RU" dirty="0"/>
            <a:t> </a:t>
          </a:r>
          <a:r>
            <a:rPr lang="ru-RU" dirty="0" err="1"/>
            <a:t>національного</a:t>
          </a:r>
          <a:r>
            <a:rPr lang="ru-RU" dirty="0"/>
            <a:t> </a:t>
          </a:r>
          <a:r>
            <a:rPr lang="ru-RU" dirty="0" err="1"/>
            <a:t>багатства</a:t>
          </a:r>
          <a:r>
            <a:rPr lang="ru-RU" dirty="0"/>
            <a:t> у </a:t>
          </a:r>
          <a:r>
            <a:rPr lang="ru-RU" dirty="0" err="1"/>
            <a:t>цілому</a:t>
          </a:r>
          <a:r>
            <a:rPr lang="ru-RU" dirty="0"/>
            <a:t> і </a:t>
          </a:r>
          <a:r>
            <a:rPr lang="ru-RU" dirty="0" err="1"/>
            <a:t>його</a:t>
          </a:r>
          <a:r>
            <a:rPr lang="ru-RU" dirty="0"/>
            <a:t> </a:t>
          </a:r>
          <a:r>
            <a:rPr lang="ru-RU" dirty="0" err="1"/>
            <a:t>компонентів</a:t>
          </a:r>
          <a:r>
            <a:rPr lang="ru-RU" dirty="0"/>
            <a:t>; </a:t>
          </a:r>
          <a:endParaRPr lang="en-US" dirty="0"/>
        </a:p>
      </dgm:t>
    </dgm:pt>
    <dgm:pt modelId="{A8C8AE7A-3D08-4E0D-8642-0F6ABBB82EAF}" type="parTrans" cxnId="{3C789779-6BCA-44E1-B141-C30EAAD826E9}">
      <dgm:prSet/>
      <dgm:spPr/>
      <dgm:t>
        <a:bodyPr/>
        <a:lstStyle/>
        <a:p>
          <a:endParaRPr lang="en-US"/>
        </a:p>
      </dgm:t>
    </dgm:pt>
    <dgm:pt modelId="{2E4808AA-5FE3-45DB-B4BF-B41066E5144C}" type="sibTrans" cxnId="{3C789779-6BCA-44E1-B141-C30EAAD826E9}">
      <dgm:prSet/>
      <dgm:spPr/>
      <dgm:t>
        <a:bodyPr/>
        <a:lstStyle/>
        <a:p>
          <a:endParaRPr lang="en-US"/>
        </a:p>
      </dgm:t>
    </dgm:pt>
    <dgm:pt modelId="{1FDF012D-7AD2-41D5-AC00-934DA04E5CE9}">
      <dgm:prSet/>
      <dgm:spPr/>
      <dgm:t>
        <a:bodyPr/>
        <a:lstStyle/>
        <a:p>
          <a:r>
            <a:rPr lang="ru-RU" dirty="0"/>
            <a:t>- </a:t>
          </a:r>
          <a:r>
            <a:rPr lang="ru-RU" dirty="0" err="1"/>
            <a:t>показники</a:t>
          </a:r>
          <a:r>
            <a:rPr lang="ru-RU" dirty="0"/>
            <a:t> </a:t>
          </a:r>
          <a:r>
            <a:rPr lang="ru-RU" dirty="0" err="1"/>
            <a:t>динаміки</a:t>
          </a:r>
          <a:r>
            <a:rPr lang="ru-RU" dirty="0"/>
            <a:t> </a:t>
          </a:r>
          <a:r>
            <a:rPr lang="ru-RU" dirty="0" err="1"/>
            <a:t>національного</a:t>
          </a:r>
          <a:r>
            <a:rPr lang="ru-RU" dirty="0"/>
            <a:t> </a:t>
          </a:r>
          <a:r>
            <a:rPr lang="ru-RU" dirty="0" err="1"/>
            <a:t>багатства</a:t>
          </a:r>
          <a:r>
            <a:rPr lang="ru-RU" dirty="0"/>
            <a:t>; </a:t>
          </a:r>
          <a:endParaRPr lang="en-US" dirty="0"/>
        </a:p>
      </dgm:t>
    </dgm:pt>
    <dgm:pt modelId="{A08BD42C-706B-44E6-9F30-EFB2AE9900A3}" type="parTrans" cxnId="{4D2244A4-7A33-4603-928A-19DFA318889C}">
      <dgm:prSet/>
      <dgm:spPr/>
      <dgm:t>
        <a:bodyPr/>
        <a:lstStyle/>
        <a:p>
          <a:endParaRPr lang="en-US"/>
        </a:p>
      </dgm:t>
    </dgm:pt>
    <dgm:pt modelId="{3B601985-7BBC-4896-BD2E-217D2158A285}" type="sibTrans" cxnId="{4D2244A4-7A33-4603-928A-19DFA318889C}">
      <dgm:prSet/>
      <dgm:spPr/>
      <dgm:t>
        <a:bodyPr/>
        <a:lstStyle/>
        <a:p>
          <a:endParaRPr lang="en-US"/>
        </a:p>
      </dgm:t>
    </dgm:pt>
    <dgm:pt modelId="{733847EF-C07E-45A4-AC41-800B2142A453}">
      <dgm:prSet/>
      <dgm:spPr/>
      <dgm:t>
        <a:bodyPr/>
        <a:lstStyle/>
        <a:p>
          <a:r>
            <a:rPr lang="ru-RU"/>
            <a:t>- показники стану окремих компонентів національного багатства;</a:t>
          </a:r>
          <a:endParaRPr lang="en-US"/>
        </a:p>
      </dgm:t>
    </dgm:pt>
    <dgm:pt modelId="{0383BD75-DDA1-4456-9579-3342E3E3FF5B}" type="parTrans" cxnId="{CA32A9BE-EF94-4504-A0DC-FB4F5CE2BA9F}">
      <dgm:prSet/>
      <dgm:spPr/>
      <dgm:t>
        <a:bodyPr/>
        <a:lstStyle/>
        <a:p>
          <a:endParaRPr lang="en-US"/>
        </a:p>
      </dgm:t>
    </dgm:pt>
    <dgm:pt modelId="{6CE7818D-FA52-4785-8E24-D7A467725ADD}" type="sibTrans" cxnId="{CA32A9BE-EF94-4504-A0DC-FB4F5CE2BA9F}">
      <dgm:prSet/>
      <dgm:spPr/>
      <dgm:t>
        <a:bodyPr/>
        <a:lstStyle/>
        <a:p>
          <a:endParaRPr lang="en-US"/>
        </a:p>
      </dgm:t>
    </dgm:pt>
    <dgm:pt modelId="{158980A6-4841-4B74-864D-4FC17ACD9DF0}">
      <dgm:prSet/>
      <dgm:spPr/>
      <dgm:t>
        <a:bodyPr/>
        <a:lstStyle/>
        <a:p>
          <a:r>
            <a:rPr lang="ru-RU"/>
            <a:t>- показники простого й розширеного відтворення національного багатства і його компонентів; </a:t>
          </a:r>
          <a:endParaRPr lang="en-US"/>
        </a:p>
      </dgm:t>
    </dgm:pt>
    <dgm:pt modelId="{FACE564D-6B79-45D0-9018-DD7DBE9ABF06}" type="parTrans" cxnId="{313022CE-3DE1-4FA5-B88C-DBF3D1B59135}">
      <dgm:prSet/>
      <dgm:spPr/>
      <dgm:t>
        <a:bodyPr/>
        <a:lstStyle/>
        <a:p>
          <a:endParaRPr lang="en-US"/>
        </a:p>
      </dgm:t>
    </dgm:pt>
    <dgm:pt modelId="{7909A959-17A9-4E22-AA3E-9ED81A10FA0B}" type="sibTrans" cxnId="{313022CE-3DE1-4FA5-B88C-DBF3D1B59135}">
      <dgm:prSet/>
      <dgm:spPr/>
      <dgm:t>
        <a:bodyPr/>
        <a:lstStyle/>
        <a:p>
          <a:endParaRPr lang="en-US"/>
        </a:p>
      </dgm:t>
    </dgm:pt>
    <dgm:pt modelId="{C89B133C-2C45-4E8F-8CE9-4279CAA16E2F}">
      <dgm:prSet/>
      <dgm:spPr/>
      <dgm:t>
        <a:bodyPr/>
        <a:lstStyle/>
        <a:p>
          <a:r>
            <a:rPr lang="ru-RU"/>
            <a:t>- показники ефективності використання національного багатства.</a:t>
          </a:r>
          <a:endParaRPr lang="en-US"/>
        </a:p>
      </dgm:t>
    </dgm:pt>
    <dgm:pt modelId="{A20884E1-D27E-47FD-A645-D8DCB839B031}" type="parTrans" cxnId="{8A776C87-DD7D-476E-B3F8-942899E6936F}">
      <dgm:prSet/>
      <dgm:spPr/>
      <dgm:t>
        <a:bodyPr/>
        <a:lstStyle/>
        <a:p>
          <a:endParaRPr lang="en-US"/>
        </a:p>
      </dgm:t>
    </dgm:pt>
    <dgm:pt modelId="{95B66006-7B77-40B7-9F32-30D1171CF717}" type="sibTrans" cxnId="{8A776C87-DD7D-476E-B3F8-942899E6936F}">
      <dgm:prSet/>
      <dgm:spPr/>
      <dgm:t>
        <a:bodyPr/>
        <a:lstStyle/>
        <a:p>
          <a:endParaRPr lang="en-US"/>
        </a:p>
      </dgm:t>
    </dgm:pt>
    <dgm:pt modelId="{A5F6A843-2FDD-4AAD-A8B1-1A1B35CBEEA2}" type="pres">
      <dgm:prSet presAssocID="{5A67CBEF-6567-4FC8-86D6-265A43B8C259}" presName="linear" presStyleCnt="0">
        <dgm:presLayoutVars>
          <dgm:animLvl val="lvl"/>
          <dgm:resizeHandles val="exact"/>
        </dgm:presLayoutVars>
      </dgm:prSet>
      <dgm:spPr/>
    </dgm:pt>
    <dgm:pt modelId="{10FCB4E0-B2A0-4C1B-898A-CF64E7CCAA66}" type="pres">
      <dgm:prSet presAssocID="{FFB4C32E-4714-436C-8338-D317B33AA93B}" presName="parentText" presStyleLbl="node1" presStyleIdx="0" presStyleCnt="6">
        <dgm:presLayoutVars>
          <dgm:chMax val="0"/>
          <dgm:bulletEnabled val="1"/>
        </dgm:presLayoutVars>
      </dgm:prSet>
      <dgm:spPr/>
    </dgm:pt>
    <dgm:pt modelId="{84DC83DC-E3C2-444F-96E4-9CD009C04797}" type="pres">
      <dgm:prSet presAssocID="{F1591271-3714-4F7D-B735-A792A3167CFC}" presName="spacer" presStyleCnt="0"/>
      <dgm:spPr/>
    </dgm:pt>
    <dgm:pt modelId="{6520C16B-2A50-4A16-8FF9-F3A06DFDB5E2}" type="pres">
      <dgm:prSet presAssocID="{7CC4E7C6-570D-4228-BF86-B67FE9B164AF}" presName="parentText" presStyleLbl="node1" presStyleIdx="1" presStyleCnt="6">
        <dgm:presLayoutVars>
          <dgm:chMax val="0"/>
          <dgm:bulletEnabled val="1"/>
        </dgm:presLayoutVars>
      </dgm:prSet>
      <dgm:spPr/>
    </dgm:pt>
    <dgm:pt modelId="{C02A5A1F-7307-4B37-8BF7-8558579A9D6B}" type="pres">
      <dgm:prSet presAssocID="{2E4808AA-5FE3-45DB-B4BF-B41066E5144C}" presName="spacer" presStyleCnt="0"/>
      <dgm:spPr/>
    </dgm:pt>
    <dgm:pt modelId="{330B56D2-8E91-4DD3-86FD-5EBCE79109B4}" type="pres">
      <dgm:prSet presAssocID="{1FDF012D-7AD2-41D5-AC00-934DA04E5CE9}" presName="parentText" presStyleLbl="node1" presStyleIdx="2" presStyleCnt="6">
        <dgm:presLayoutVars>
          <dgm:chMax val="0"/>
          <dgm:bulletEnabled val="1"/>
        </dgm:presLayoutVars>
      </dgm:prSet>
      <dgm:spPr/>
    </dgm:pt>
    <dgm:pt modelId="{835A4214-E49C-476A-98FA-BDFD360A0F76}" type="pres">
      <dgm:prSet presAssocID="{3B601985-7BBC-4896-BD2E-217D2158A285}" presName="spacer" presStyleCnt="0"/>
      <dgm:spPr/>
    </dgm:pt>
    <dgm:pt modelId="{8F9270F1-243F-4E26-94DA-58311CB4731B}" type="pres">
      <dgm:prSet presAssocID="{733847EF-C07E-45A4-AC41-800B2142A453}" presName="parentText" presStyleLbl="node1" presStyleIdx="3" presStyleCnt="6">
        <dgm:presLayoutVars>
          <dgm:chMax val="0"/>
          <dgm:bulletEnabled val="1"/>
        </dgm:presLayoutVars>
      </dgm:prSet>
      <dgm:spPr/>
    </dgm:pt>
    <dgm:pt modelId="{3CF20FF7-8830-46B7-A897-6DF2A26D6667}" type="pres">
      <dgm:prSet presAssocID="{6CE7818D-FA52-4785-8E24-D7A467725ADD}" presName="spacer" presStyleCnt="0"/>
      <dgm:spPr/>
    </dgm:pt>
    <dgm:pt modelId="{DD38D883-D525-4AD1-BDF6-BD869ACA6562}" type="pres">
      <dgm:prSet presAssocID="{158980A6-4841-4B74-864D-4FC17ACD9DF0}" presName="parentText" presStyleLbl="node1" presStyleIdx="4" presStyleCnt="6">
        <dgm:presLayoutVars>
          <dgm:chMax val="0"/>
          <dgm:bulletEnabled val="1"/>
        </dgm:presLayoutVars>
      </dgm:prSet>
      <dgm:spPr/>
    </dgm:pt>
    <dgm:pt modelId="{A28BB3CB-0C9A-492A-8A8D-4F8E1017C0D1}" type="pres">
      <dgm:prSet presAssocID="{7909A959-17A9-4E22-AA3E-9ED81A10FA0B}" presName="spacer" presStyleCnt="0"/>
      <dgm:spPr/>
    </dgm:pt>
    <dgm:pt modelId="{AF288539-CFF5-4BD1-AD46-1B00528F8663}" type="pres">
      <dgm:prSet presAssocID="{C89B133C-2C45-4E8F-8CE9-4279CAA16E2F}" presName="parentText" presStyleLbl="node1" presStyleIdx="5" presStyleCnt="6">
        <dgm:presLayoutVars>
          <dgm:chMax val="0"/>
          <dgm:bulletEnabled val="1"/>
        </dgm:presLayoutVars>
      </dgm:prSet>
      <dgm:spPr/>
    </dgm:pt>
  </dgm:ptLst>
  <dgm:cxnLst>
    <dgm:cxn modelId="{7E28691D-58D6-45AB-9435-31BEBBF08501}" srcId="{5A67CBEF-6567-4FC8-86D6-265A43B8C259}" destId="{FFB4C32E-4714-436C-8338-D317B33AA93B}" srcOrd="0" destOrd="0" parTransId="{E25645C8-CB3C-443F-83A2-82966BD1CEF1}" sibTransId="{F1591271-3714-4F7D-B735-A792A3167CFC}"/>
    <dgm:cxn modelId="{45541B42-99E6-4F98-8DC5-DBBC50579E71}" type="presOf" srcId="{733847EF-C07E-45A4-AC41-800B2142A453}" destId="{8F9270F1-243F-4E26-94DA-58311CB4731B}" srcOrd="0" destOrd="0" presId="urn:microsoft.com/office/officeart/2005/8/layout/vList2"/>
    <dgm:cxn modelId="{968DBB69-90B4-48A0-9B16-F115676F4FD1}" type="presOf" srcId="{7CC4E7C6-570D-4228-BF86-B67FE9B164AF}" destId="{6520C16B-2A50-4A16-8FF9-F3A06DFDB5E2}" srcOrd="0" destOrd="0" presId="urn:microsoft.com/office/officeart/2005/8/layout/vList2"/>
    <dgm:cxn modelId="{60351B59-EF4D-4783-AA73-1A8CC5CDBB00}" type="presOf" srcId="{1FDF012D-7AD2-41D5-AC00-934DA04E5CE9}" destId="{330B56D2-8E91-4DD3-86FD-5EBCE79109B4}" srcOrd="0" destOrd="0" presId="urn:microsoft.com/office/officeart/2005/8/layout/vList2"/>
    <dgm:cxn modelId="{3C789779-6BCA-44E1-B141-C30EAAD826E9}" srcId="{5A67CBEF-6567-4FC8-86D6-265A43B8C259}" destId="{7CC4E7C6-570D-4228-BF86-B67FE9B164AF}" srcOrd="1" destOrd="0" parTransId="{A8C8AE7A-3D08-4E0D-8642-0F6ABBB82EAF}" sibTransId="{2E4808AA-5FE3-45DB-B4BF-B41066E5144C}"/>
    <dgm:cxn modelId="{DCA28381-21F4-4227-89FD-EB9BCEA196E9}" type="presOf" srcId="{C89B133C-2C45-4E8F-8CE9-4279CAA16E2F}" destId="{AF288539-CFF5-4BD1-AD46-1B00528F8663}" srcOrd="0" destOrd="0" presId="urn:microsoft.com/office/officeart/2005/8/layout/vList2"/>
    <dgm:cxn modelId="{8A776C87-DD7D-476E-B3F8-942899E6936F}" srcId="{5A67CBEF-6567-4FC8-86D6-265A43B8C259}" destId="{C89B133C-2C45-4E8F-8CE9-4279CAA16E2F}" srcOrd="5" destOrd="0" parTransId="{A20884E1-D27E-47FD-A645-D8DCB839B031}" sibTransId="{95B66006-7B77-40B7-9F32-30D1171CF717}"/>
    <dgm:cxn modelId="{470E1C96-ACE8-4485-8F75-C75FBD424DDB}" type="presOf" srcId="{FFB4C32E-4714-436C-8338-D317B33AA93B}" destId="{10FCB4E0-B2A0-4C1B-898A-CF64E7CCAA66}" srcOrd="0" destOrd="0" presId="urn:microsoft.com/office/officeart/2005/8/layout/vList2"/>
    <dgm:cxn modelId="{4D2244A4-7A33-4603-928A-19DFA318889C}" srcId="{5A67CBEF-6567-4FC8-86D6-265A43B8C259}" destId="{1FDF012D-7AD2-41D5-AC00-934DA04E5CE9}" srcOrd="2" destOrd="0" parTransId="{A08BD42C-706B-44E6-9F30-EFB2AE9900A3}" sibTransId="{3B601985-7BBC-4896-BD2E-217D2158A285}"/>
    <dgm:cxn modelId="{5CE86EBB-9DB8-40D0-9278-36E98B8629BF}" type="presOf" srcId="{158980A6-4841-4B74-864D-4FC17ACD9DF0}" destId="{DD38D883-D525-4AD1-BDF6-BD869ACA6562}" srcOrd="0" destOrd="0" presId="urn:microsoft.com/office/officeart/2005/8/layout/vList2"/>
    <dgm:cxn modelId="{CA32A9BE-EF94-4504-A0DC-FB4F5CE2BA9F}" srcId="{5A67CBEF-6567-4FC8-86D6-265A43B8C259}" destId="{733847EF-C07E-45A4-AC41-800B2142A453}" srcOrd="3" destOrd="0" parTransId="{0383BD75-DDA1-4456-9579-3342E3E3FF5B}" sibTransId="{6CE7818D-FA52-4785-8E24-D7A467725ADD}"/>
    <dgm:cxn modelId="{313022CE-3DE1-4FA5-B88C-DBF3D1B59135}" srcId="{5A67CBEF-6567-4FC8-86D6-265A43B8C259}" destId="{158980A6-4841-4B74-864D-4FC17ACD9DF0}" srcOrd="4" destOrd="0" parTransId="{FACE564D-6B79-45D0-9018-DD7DBE9ABF06}" sibTransId="{7909A959-17A9-4E22-AA3E-9ED81A10FA0B}"/>
    <dgm:cxn modelId="{3ED521F9-16BA-4593-8E80-EAB54DAF37FF}" type="presOf" srcId="{5A67CBEF-6567-4FC8-86D6-265A43B8C259}" destId="{A5F6A843-2FDD-4AAD-A8B1-1A1B35CBEEA2}" srcOrd="0" destOrd="0" presId="urn:microsoft.com/office/officeart/2005/8/layout/vList2"/>
    <dgm:cxn modelId="{BE008D67-430B-40C0-9260-52B75726BE99}" type="presParOf" srcId="{A5F6A843-2FDD-4AAD-A8B1-1A1B35CBEEA2}" destId="{10FCB4E0-B2A0-4C1B-898A-CF64E7CCAA66}" srcOrd="0" destOrd="0" presId="urn:microsoft.com/office/officeart/2005/8/layout/vList2"/>
    <dgm:cxn modelId="{F5744E6E-8A8F-4EBC-A2E5-6A90C899800C}" type="presParOf" srcId="{A5F6A843-2FDD-4AAD-A8B1-1A1B35CBEEA2}" destId="{84DC83DC-E3C2-444F-96E4-9CD009C04797}" srcOrd="1" destOrd="0" presId="urn:microsoft.com/office/officeart/2005/8/layout/vList2"/>
    <dgm:cxn modelId="{2BD60054-FAE6-49D0-9B99-BB59710A8674}" type="presParOf" srcId="{A5F6A843-2FDD-4AAD-A8B1-1A1B35CBEEA2}" destId="{6520C16B-2A50-4A16-8FF9-F3A06DFDB5E2}" srcOrd="2" destOrd="0" presId="urn:microsoft.com/office/officeart/2005/8/layout/vList2"/>
    <dgm:cxn modelId="{470EDF0C-34C4-49DE-9B0E-AABE26D16131}" type="presParOf" srcId="{A5F6A843-2FDD-4AAD-A8B1-1A1B35CBEEA2}" destId="{C02A5A1F-7307-4B37-8BF7-8558579A9D6B}" srcOrd="3" destOrd="0" presId="urn:microsoft.com/office/officeart/2005/8/layout/vList2"/>
    <dgm:cxn modelId="{6D51466E-9540-4EEA-A98C-792EE74235CB}" type="presParOf" srcId="{A5F6A843-2FDD-4AAD-A8B1-1A1B35CBEEA2}" destId="{330B56D2-8E91-4DD3-86FD-5EBCE79109B4}" srcOrd="4" destOrd="0" presId="urn:microsoft.com/office/officeart/2005/8/layout/vList2"/>
    <dgm:cxn modelId="{25DF161F-827B-450B-9F06-AE165C159812}" type="presParOf" srcId="{A5F6A843-2FDD-4AAD-A8B1-1A1B35CBEEA2}" destId="{835A4214-E49C-476A-98FA-BDFD360A0F76}" srcOrd="5" destOrd="0" presId="urn:microsoft.com/office/officeart/2005/8/layout/vList2"/>
    <dgm:cxn modelId="{DA29EA76-0ADB-4DCA-B94B-7BA267A9EAFA}" type="presParOf" srcId="{A5F6A843-2FDD-4AAD-A8B1-1A1B35CBEEA2}" destId="{8F9270F1-243F-4E26-94DA-58311CB4731B}" srcOrd="6" destOrd="0" presId="urn:microsoft.com/office/officeart/2005/8/layout/vList2"/>
    <dgm:cxn modelId="{3617E188-543F-4C49-9929-E3CE395A8F88}" type="presParOf" srcId="{A5F6A843-2FDD-4AAD-A8B1-1A1B35CBEEA2}" destId="{3CF20FF7-8830-46B7-A897-6DF2A26D6667}" srcOrd="7" destOrd="0" presId="urn:microsoft.com/office/officeart/2005/8/layout/vList2"/>
    <dgm:cxn modelId="{669C3DE7-B838-4137-A4F8-00EE13A55D51}" type="presParOf" srcId="{A5F6A843-2FDD-4AAD-A8B1-1A1B35CBEEA2}" destId="{DD38D883-D525-4AD1-BDF6-BD869ACA6562}" srcOrd="8" destOrd="0" presId="urn:microsoft.com/office/officeart/2005/8/layout/vList2"/>
    <dgm:cxn modelId="{9298BFC5-6BB1-41EB-957F-B29A16549439}" type="presParOf" srcId="{A5F6A843-2FDD-4AAD-A8B1-1A1B35CBEEA2}" destId="{A28BB3CB-0C9A-492A-8A8D-4F8E1017C0D1}" srcOrd="9" destOrd="0" presId="urn:microsoft.com/office/officeart/2005/8/layout/vList2"/>
    <dgm:cxn modelId="{A27C6B58-743D-475B-8EF3-9C2801A9AC9E}" type="presParOf" srcId="{A5F6A843-2FDD-4AAD-A8B1-1A1B35CBEEA2}" destId="{AF288539-CFF5-4BD1-AD46-1B00528F866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BB9F20-C85B-4781-8305-64258B256A83}"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07F533EB-BF88-48C6-B961-DDE6122D6854}">
      <dgm:prSet/>
      <dgm:spPr/>
      <dgm:t>
        <a:bodyPr/>
        <a:lstStyle/>
        <a:p>
          <a:r>
            <a:rPr lang="ru-RU"/>
            <a:t>- коефіцієнт оборотності (число оборотів за період); </a:t>
          </a:r>
          <a:endParaRPr lang="en-US"/>
        </a:p>
      </dgm:t>
    </dgm:pt>
    <dgm:pt modelId="{BFA350D2-58AA-4A09-80C3-033FF0B2A2B7}" type="parTrans" cxnId="{0EBAFC31-76BD-421E-9586-9AEE4AB524F3}">
      <dgm:prSet/>
      <dgm:spPr/>
      <dgm:t>
        <a:bodyPr/>
        <a:lstStyle/>
        <a:p>
          <a:endParaRPr lang="en-US"/>
        </a:p>
      </dgm:t>
    </dgm:pt>
    <dgm:pt modelId="{EAF5B069-9AC8-45E5-AF1B-752A9CE1342B}" type="sibTrans" cxnId="{0EBAFC31-76BD-421E-9586-9AEE4AB524F3}">
      <dgm:prSet/>
      <dgm:spPr/>
      <dgm:t>
        <a:bodyPr/>
        <a:lstStyle/>
        <a:p>
          <a:endParaRPr lang="en-US"/>
        </a:p>
      </dgm:t>
    </dgm:pt>
    <dgm:pt modelId="{1E89211F-6470-4709-A876-DFF46258F527}">
      <dgm:prSet/>
      <dgm:spPr/>
      <dgm:t>
        <a:bodyPr/>
        <a:lstStyle/>
        <a:p>
          <a:r>
            <a:rPr lang="ru-RU"/>
            <a:t>- середня тривалість одного обороту; </a:t>
          </a:r>
          <a:endParaRPr lang="en-US"/>
        </a:p>
      </dgm:t>
    </dgm:pt>
    <dgm:pt modelId="{76F52A60-253F-4269-9AED-0A6DF5203B0D}" type="parTrans" cxnId="{46CFC4B3-1976-4FE1-BAC4-492F2AD4B33B}">
      <dgm:prSet/>
      <dgm:spPr/>
      <dgm:t>
        <a:bodyPr/>
        <a:lstStyle/>
        <a:p>
          <a:endParaRPr lang="en-US"/>
        </a:p>
      </dgm:t>
    </dgm:pt>
    <dgm:pt modelId="{964D27D1-02E8-4B94-B7ED-CA88D0E76174}" type="sibTrans" cxnId="{46CFC4B3-1976-4FE1-BAC4-492F2AD4B33B}">
      <dgm:prSet/>
      <dgm:spPr/>
      <dgm:t>
        <a:bodyPr/>
        <a:lstStyle/>
        <a:p>
          <a:endParaRPr lang="en-US"/>
        </a:p>
      </dgm:t>
    </dgm:pt>
    <dgm:pt modelId="{620FAA52-4236-48C9-AD42-78FA6762357B}">
      <dgm:prSet/>
      <dgm:spPr/>
      <dgm:t>
        <a:bodyPr/>
        <a:lstStyle/>
        <a:p>
          <a:r>
            <a:rPr lang="ru-RU"/>
            <a:t>- коефіцієнт закріплення (завантаження) оборотних активів</a:t>
          </a:r>
          <a:endParaRPr lang="en-US"/>
        </a:p>
      </dgm:t>
    </dgm:pt>
    <dgm:pt modelId="{6C4309EB-3038-40DC-AA99-505FC08ADD3C}" type="parTrans" cxnId="{5BAF9C39-9BBE-40BF-B7F3-DC9B6A77FBEC}">
      <dgm:prSet/>
      <dgm:spPr/>
      <dgm:t>
        <a:bodyPr/>
        <a:lstStyle/>
        <a:p>
          <a:endParaRPr lang="en-US"/>
        </a:p>
      </dgm:t>
    </dgm:pt>
    <dgm:pt modelId="{8BE1A5EE-B8D3-47D1-972B-00EBE7F0941E}" type="sibTrans" cxnId="{5BAF9C39-9BBE-40BF-B7F3-DC9B6A77FBEC}">
      <dgm:prSet/>
      <dgm:spPr/>
      <dgm:t>
        <a:bodyPr/>
        <a:lstStyle/>
        <a:p>
          <a:endParaRPr lang="en-US"/>
        </a:p>
      </dgm:t>
    </dgm:pt>
    <dgm:pt modelId="{06D484D8-F0E7-4626-B3D9-6BEB3E7B9887}" type="pres">
      <dgm:prSet presAssocID="{03BB9F20-C85B-4781-8305-64258B256A83}" presName="hierChild1" presStyleCnt="0">
        <dgm:presLayoutVars>
          <dgm:chPref val="1"/>
          <dgm:dir/>
          <dgm:animOne val="branch"/>
          <dgm:animLvl val="lvl"/>
          <dgm:resizeHandles/>
        </dgm:presLayoutVars>
      </dgm:prSet>
      <dgm:spPr/>
    </dgm:pt>
    <dgm:pt modelId="{994EE0B1-CCAA-46FD-9554-D5C07E8DDFB7}" type="pres">
      <dgm:prSet presAssocID="{07F533EB-BF88-48C6-B961-DDE6122D6854}" presName="hierRoot1" presStyleCnt="0"/>
      <dgm:spPr/>
    </dgm:pt>
    <dgm:pt modelId="{AC4E6E8D-353D-4F00-9149-0EB480E4FA60}" type="pres">
      <dgm:prSet presAssocID="{07F533EB-BF88-48C6-B961-DDE6122D6854}" presName="composite" presStyleCnt="0"/>
      <dgm:spPr/>
    </dgm:pt>
    <dgm:pt modelId="{53CF98A9-4C96-4B81-87E0-DAEF4FC1E85B}" type="pres">
      <dgm:prSet presAssocID="{07F533EB-BF88-48C6-B961-DDE6122D6854}" presName="background" presStyleLbl="node0" presStyleIdx="0" presStyleCnt="3"/>
      <dgm:spPr/>
    </dgm:pt>
    <dgm:pt modelId="{A27FB9F9-F76F-458A-B884-84F1E9B769BE}" type="pres">
      <dgm:prSet presAssocID="{07F533EB-BF88-48C6-B961-DDE6122D6854}" presName="text" presStyleLbl="fgAcc0" presStyleIdx="0" presStyleCnt="3">
        <dgm:presLayoutVars>
          <dgm:chPref val="3"/>
        </dgm:presLayoutVars>
      </dgm:prSet>
      <dgm:spPr/>
    </dgm:pt>
    <dgm:pt modelId="{AD94384C-AFF0-4D44-ADE9-32042F7C0666}" type="pres">
      <dgm:prSet presAssocID="{07F533EB-BF88-48C6-B961-DDE6122D6854}" presName="hierChild2" presStyleCnt="0"/>
      <dgm:spPr/>
    </dgm:pt>
    <dgm:pt modelId="{6D48A7DC-67FD-4E73-9D3A-E9DB7A59798D}" type="pres">
      <dgm:prSet presAssocID="{1E89211F-6470-4709-A876-DFF46258F527}" presName="hierRoot1" presStyleCnt="0"/>
      <dgm:spPr/>
    </dgm:pt>
    <dgm:pt modelId="{E6D4E923-6028-4676-AF2E-EA2EA407F2E1}" type="pres">
      <dgm:prSet presAssocID="{1E89211F-6470-4709-A876-DFF46258F527}" presName="composite" presStyleCnt="0"/>
      <dgm:spPr/>
    </dgm:pt>
    <dgm:pt modelId="{0034B326-6EAD-4BD8-B649-DB789C9858D5}" type="pres">
      <dgm:prSet presAssocID="{1E89211F-6470-4709-A876-DFF46258F527}" presName="background" presStyleLbl="node0" presStyleIdx="1" presStyleCnt="3"/>
      <dgm:spPr/>
    </dgm:pt>
    <dgm:pt modelId="{6AC79F65-E3EE-4D59-B37C-0B5520D9849C}" type="pres">
      <dgm:prSet presAssocID="{1E89211F-6470-4709-A876-DFF46258F527}" presName="text" presStyleLbl="fgAcc0" presStyleIdx="1" presStyleCnt="3">
        <dgm:presLayoutVars>
          <dgm:chPref val="3"/>
        </dgm:presLayoutVars>
      </dgm:prSet>
      <dgm:spPr/>
    </dgm:pt>
    <dgm:pt modelId="{8E06734B-8FE9-4BF8-A5EB-C7EB7D917185}" type="pres">
      <dgm:prSet presAssocID="{1E89211F-6470-4709-A876-DFF46258F527}" presName="hierChild2" presStyleCnt="0"/>
      <dgm:spPr/>
    </dgm:pt>
    <dgm:pt modelId="{83E90E7B-0E48-45E6-A0C4-7AD4BA7FB8F1}" type="pres">
      <dgm:prSet presAssocID="{620FAA52-4236-48C9-AD42-78FA6762357B}" presName="hierRoot1" presStyleCnt="0"/>
      <dgm:spPr/>
    </dgm:pt>
    <dgm:pt modelId="{06DDF828-2DD4-418B-B696-ECED42362ACA}" type="pres">
      <dgm:prSet presAssocID="{620FAA52-4236-48C9-AD42-78FA6762357B}" presName="composite" presStyleCnt="0"/>
      <dgm:spPr/>
    </dgm:pt>
    <dgm:pt modelId="{1840F478-354E-49AD-AF72-0181F9711051}" type="pres">
      <dgm:prSet presAssocID="{620FAA52-4236-48C9-AD42-78FA6762357B}" presName="background" presStyleLbl="node0" presStyleIdx="2" presStyleCnt="3"/>
      <dgm:spPr/>
    </dgm:pt>
    <dgm:pt modelId="{7B5EC83C-C108-4ED5-B9B2-25D49E7FAC6E}" type="pres">
      <dgm:prSet presAssocID="{620FAA52-4236-48C9-AD42-78FA6762357B}" presName="text" presStyleLbl="fgAcc0" presStyleIdx="2" presStyleCnt="3">
        <dgm:presLayoutVars>
          <dgm:chPref val="3"/>
        </dgm:presLayoutVars>
      </dgm:prSet>
      <dgm:spPr/>
    </dgm:pt>
    <dgm:pt modelId="{17DF87DF-E40C-423C-B2FA-78596F4EF793}" type="pres">
      <dgm:prSet presAssocID="{620FAA52-4236-48C9-AD42-78FA6762357B}" presName="hierChild2" presStyleCnt="0"/>
      <dgm:spPr/>
    </dgm:pt>
  </dgm:ptLst>
  <dgm:cxnLst>
    <dgm:cxn modelId="{0EBAFC31-76BD-421E-9586-9AEE4AB524F3}" srcId="{03BB9F20-C85B-4781-8305-64258B256A83}" destId="{07F533EB-BF88-48C6-B961-DDE6122D6854}" srcOrd="0" destOrd="0" parTransId="{BFA350D2-58AA-4A09-80C3-033FF0B2A2B7}" sibTransId="{EAF5B069-9AC8-45E5-AF1B-752A9CE1342B}"/>
    <dgm:cxn modelId="{5BAF9C39-9BBE-40BF-B7F3-DC9B6A77FBEC}" srcId="{03BB9F20-C85B-4781-8305-64258B256A83}" destId="{620FAA52-4236-48C9-AD42-78FA6762357B}" srcOrd="2" destOrd="0" parTransId="{6C4309EB-3038-40DC-AA99-505FC08ADD3C}" sibTransId="{8BE1A5EE-B8D3-47D1-972B-00EBE7F0941E}"/>
    <dgm:cxn modelId="{52F1C748-9141-4FAB-BDAB-C52A6F85AA17}" type="presOf" srcId="{03BB9F20-C85B-4781-8305-64258B256A83}" destId="{06D484D8-F0E7-4626-B3D9-6BEB3E7B9887}" srcOrd="0" destOrd="0" presId="urn:microsoft.com/office/officeart/2005/8/layout/hierarchy1"/>
    <dgm:cxn modelId="{46CFC4B3-1976-4FE1-BAC4-492F2AD4B33B}" srcId="{03BB9F20-C85B-4781-8305-64258B256A83}" destId="{1E89211F-6470-4709-A876-DFF46258F527}" srcOrd="1" destOrd="0" parTransId="{76F52A60-253F-4269-9AED-0A6DF5203B0D}" sibTransId="{964D27D1-02E8-4B94-B7ED-CA88D0E76174}"/>
    <dgm:cxn modelId="{879A70D5-B0C8-404A-89B1-D216713F2BEC}" type="presOf" srcId="{07F533EB-BF88-48C6-B961-DDE6122D6854}" destId="{A27FB9F9-F76F-458A-B884-84F1E9B769BE}" srcOrd="0" destOrd="0" presId="urn:microsoft.com/office/officeart/2005/8/layout/hierarchy1"/>
    <dgm:cxn modelId="{C822DCD9-36CC-4E83-955E-F17C52314555}" type="presOf" srcId="{620FAA52-4236-48C9-AD42-78FA6762357B}" destId="{7B5EC83C-C108-4ED5-B9B2-25D49E7FAC6E}" srcOrd="0" destOrd="0" presId="urn:microsoft.com/office/officeart/2005/8/layout/hierarchy1"/>
    <dgm:cxn modelId="{8B61BADC-609F-4E89-A76C-D3B229BF56A8}" type="presOf" srcId="{1E89211F-6470-4709-A876-DFF46258F527}" destId="{6AC79F65-E3EE-4D59-B37C-0B5520D9849C}" srcOrd="0" destOrd="0" presId="urn:microsoft.com/office/officeart/2005/8/layout/hierarchy1"/>
    <dgm:cxn modelId="{9C99F1DF-7A79-42BF-8BCC-2A7C3966A9B4}" type="presParOf" srcId="{06D484D8-F0E7-4626-B3D9-6BEB3E7B9887}" destId="{994EE0B1-CCAA-46FD-9554-D5C07E8DDFB7}" srcOrd="0" destOrd="0" presId="urn:microsoft.com/office/officeart/2005/8/layout/hierarchy1"/>
    <dgm:cxn modelId="{63295912-BF0A-4B52-8EEE-60FC9E5E0B68}" type="presParOf" srcId="{994EE0B1-CCAA-46FD-9554-D5C07E8DDFB7}" destId="{AC4E6E8D-353D-4F00-9149-0EB480E4FA60}" srcOrd="0" destOrd="0" presId="urn:microsoft.com/office/officeart/2005/8/layout/hierarchy1"/>
    <dgm:cxn modelId="{846E69A5-B32A-4B7F-A5A6-30B8507628C0}" type="presParOf" srcId="{AC4E6E8D-353D-4F00-9149-0EB480E4FA60}" destId="{53CF98A9-4C96-4B81-87E0-DAEF4FC1E85B}" srcOrd="0" destOrd="0" presId="urn:microsoft.com/office/officeart/2005/8/layout/hierarchy1"/>
    <dgm:cxn modelId="{52FBF73B-721D-427A-933C-21D38E7A8495}" type="presParOf" srcId="{AC4E6E8D-353D-4F00-9149-0EB480E4FA60}" destId="{A27FB9F9-F76F-458A-B884-84F1E9B769BE}" srcOrd="1" destOrd="0" presId="urn:microsoft.com/office/officeart/2005/8/layout/hierarchy1"/>
    <dgm:cxn modelId="{06AF9EE0-39C0-45E7-8DCE-8C0D2446B4F5}" type="presParOf" srcId="{994EE0B1-CCAA-46FD-9554-D5C07E8DDFB7}" destId="{AD94384C-AFF0-4D44-ADE9-32042F7C0666}" srcOrd="1" destOrd="0" presId="urn:microsoft.com/office/officeart/2005/8/layout/hierarchy1"/>
    <dgm:cxn modelId="{56DD63D3-8018-4ABC-B75F-CBBAA07A21E3}" type="presParOf" srcId="{06D484D8-F0E7-4626-B3D9-6BEB3E7B9887}" destId="{6D48A7DC-67FD-4E73-9D3A-E9DB7A59798D}" srcOrd="1" destOrd="0" presId="urn:microsoft.com/office/officeart/2005/8/layout/hierarchy1"/>
    <dgm:cxn modelId="{66290DE6-488C-48F7-9F01-2F031B0F2A48}" type="presParOf" srcId="{6D48A7DC-67FD-4E73-9D3A-E9DB7A59798D}" destId="{E6D4E923-6028-4676-AF2E-EA2EA407F2E1}" srcOrd="0" destOrd="0" presId="urn:microsoft.com/office/officeart/2005/8/layout/hierarchy1"/>
    <dgm:cxn modelId="{3DB6A715-1429-495B-ACB9-3CD110DC7AD5}" type="presParOf" srcId="{E6D4E923-6028-4676-AF2E-EA2EA407F2E1}" destId="{0034B326-6EAD-4BD8-B649-DB789C9858D5}" srcOrd="0" destOrd="0" presId="urn:microsoft.com/office/officeart/2005/8/layout/hierarchy1"/>
    <dgm:cxn modelId="{3B260FBE-6A40-477F-9692-47F86A3D60F1}" type="presParOf" srcId="{E6D4E923-6028-4676-AF2E-EA2EA407F2E1}" destId="{6AC79F65-E3EE-4D59-B37C-0B5520D9849C}" srcOrd="1" destOrd="0" presId="urn:microsoft.com/office/officeart/2005/8/layout/hierarchy1"/>
    <dgm:cxn modelId="{92D41205-6385-4A6B-A878-9BBC717D7285}" type="presParOf" srcId="{6D48A7DC-67FD-4E73-9D3A-E9DB7A59798D}" destId="{8E06734B-8FE9-4BF8-A5EB-C7EB7D917185}" srcOrd="1" destOrd="0" presId="urn:microsoft.com/office/officeart/2005/8/layout/hierarchy1"/>
    <dgm:cxn modelId="{6265FDA7-E669-4592-B182-1675EB87A705}" type="presParOf" srcId="{06D484D8-F0E7-4626-B3D9-6BEB3E7B9887}" destId="{83E90E7B-0E48-45E6-A0C4-7AD4BA7FB8F1}" srcOrd="2" destOrd="0" presId="urn:microsoft.com/office/officeart/2005/8/layout/hierarchy1"/>
    <dgm:cxn modelId="{91634068-F559-4A4A-8F92-10337B09A05A}" type="presParOf" srcId="{83E90E7B-0E48-45E6-A0C4-7AD4BA7FB8F1}" destId="{06DDF828-2DD4-418B-B696-ECED42362ACA}" srcOrd="0" destOrd="0" presId="urn:microsoft.com/office/officeart/2005/8/layout/hierarchy1"/>
    <dgm:cxn modelId="{9F8B0FBB-75A5-4BAC-B926-AE525C4037CF}" type="presParOf" srcId="{06DDF828-2DD4-418B-B696-ECED42362ACA}" destId="{1840F478-354E-49AD-AF72-0181F9711051}" srcOrd="0" destOrd="0" presId="urn:microsoft.com/office/officeart/2005/8/layout/hierarchy1"/>
    <dgm:cxn modelId="{C4D3CAFF-7BCD-4663-A1B8-B0C33F452A73}" type="presParOf" srcId="{06DDF828-2DD4-418B-B696-ECED42362ACA}" destId="{7B5EC83C-C108-4ED5-B9B2-25D49E7FAC6E}" srcOrd="1" destOrd="0" presId="urn:microsoft.com/office/officeart/2005/8/layout/hierarchy1"/>
    <dgm:cxn modelId="{711680D3-BCD6-4EFA-BBD7-DCA14DD98FF9}" type="presParOf" srcId="{83E90E7B-0E48-45E6-A0C4-7AD4BA7FB8F1}" destId="{17DF87DF-E40C-423C-B2FA-78596F4EF79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FEB1BD-FF09-407A-AB5B-227717ACCA7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AA5E4B1-C37B-45DE-ABE2-332F18AA58D8}">
      <dgm:prSet/>
      <dgm:spPr/>
      <dgm:t>
        <a:bodyPr/>
        <a:lstStyle/>
        <a:p>
          <a:r>
            <a:rPr lang="uk-UA"/>
            <a:t>- товару та його спроможності задовольнити існуючі та перспективні потреби споживачів; </a:t>
          </a:r>
          <a:endParaRPr lang="en-US"/>
        </a:p>
      </dgm:t>
    </dgm:pt>
    <dgm:pt modelId="{4C44BF5D-E265-4FCE-9B05-252FEAE572AE}" type="parTrans" cxnId="{D574307B-5710-404C-9855-DF173DE4F1AC}">
      <dgm:prSet/>
      <dgm:spPr/>
      <dgm:t>
        <a:bodyPr/>
        <a:lstStyle/>
        <a:p>
          <a:endParaRPr lang="en-US"/>
        </a:p>
      </dgm:t>
    </dgm:pt>
    <dgm:pt modelId="{5C9080AE-786A-476E-963C-C4F62EE36CE0}" type="sibTrans" cxnId="{D574307B-5710-404C-9855-DF173DE4F1AC}">
      <dgm:prSet/>
      <dgm:spPr/>
      <dgm:t>
        <a:bodyPr/>
        <a:lstStyle/>
        <a:p>
          <a:endParaRPr lang="en-US"/>
        </a:p>
      </dgm:t>
    </dgm:pt>
    <dgm:pt modelId="{8DA78B6D-531C-49E8-83B8-EAE873A26A46}">
      <dgm:prSet/>
      <dgm:spPr/>
      <dgm:t>
        <a:bodyPr/>
        <a:lstStyle/>
        <a:p>
          <a:r>
            <a:rPr lang="uk-UA"/>
            <a:t>- ринку, його географічного положення, сегментації, структури, тенденції розвитку тощо; </a:t>
          </a:r>
          <a:endParaRPr lang="en-US"/>
        </a:p>
      </dgm:t>
    </dgm:pt>
    <dgm:pt modelId="{065DEB63-9613-4E09-9EA5-348C5C4FD551}" type="parTrans" cxnId="{DE57D82B-71EE-4C16-BDF8-640C6EA58286}">
      <dgm:prSet/>
      <dgm:spPr/>
      <dgm:t>
        <a:bodyPr/>
        <a:lstStyle/>
        <a:p>
          <a:endParaRPr lang="en-US"/>
        </a:p>
      </dgm:t>
    </dgm:pt>
    <dgm:pt modelId="{F1C153AA-2BFE-46EF-9059-104FCF980855}" type="sibTrans" cxnId="{DE57D82B-71EE-4C16-BDF8-640C6EA58286}">
      <dgm:prSet/>
      <dgm:spPr/>
      <dgm:t>
        <a:bodyPr/>
        <a:lstStyle/>
        <a:p>
          <a:endParaRPr lang="en-US"/>
        </a:p>
      </dgm:t>
    </dgm:pt>
    <dgm:pt modelId="{E10FDDB9-ED16-45E7-A747-39F8FF16F040}">
      <dgm:prSet/>
      <dgm:spPr/>
      <dgm:t>
        <a:bodyPr/>
        <a:lstStyle/>
        <a:p>
          <a:r>
            <a:rPr lang="uk-UA"/>
            <a:t>- споживачів як існуючих, так і можливих, їх сегментації, потреби, ступеня задоволення потреби, впливу на них відповідних факторів; </a:t>
          </a:r>
          <a:endParaRPr lang="en-US"/>
        </a:p>
      </dgm:t>
    </dgm:pt>
    <dgm:pt modelId="{AF42A976-1CF5-4E84-B6F9-6A3E28C23FEB}" type="parTrans" cxnId="{C517B134-77DE-47A5-9ABD-3ED72AAE281B}">
      <dgm:prSet/>
      <dgm:spPr/>
      <dgm:t>
        <a:bodyPr/>
        <a:lstStyle/>
        <a:p>
          <a:endParaRPr lang="en-US"/>
        </a:p>
      </dgm:t>
    </dgm:pt>
    <dgm:pt modelId="{070803E3-5459-4A57-853C-08890EC145FF}" type="sibTrans" cxnId="{C517B134-77DE-47A5-9ABD-3ED72AAE281B}">
      <dgm:prSet/>
      <dgm:spPr/>
      <dgm:t>
        <a:bodyPr/>
        <a:lstStyle/>
        <a:p>
          <a:endParaRPr lang="en-US"/>
        </a:p>
      </dgm:t>
    </dgm:pt>
    <dgm:pt modelId="{3FA19770-21E3-43DF-B54E-97000C25A50F}">
      <dgm:prSet/>
      <dgm:spPr/>
      <dgm:t>
        <a:bodyPr/>
        <a:lstStyle/>
        <a:p>
          <a:r>
            <a:rPr lang="uk-UA"/>
            <a:t>- конкурентів, їх складу, методів і результатів їх діяльності та ін.</a:t>
          </a:r>
          <a:endParaRPr lang="en-US"/>
        </a:p>
      </dgm:t>
    </dgm:pt>
    <dgm:pt modelId="{3ACF8DD4-9D2F-4650-BA9D-E3E40D231941}" type="parTrans" cxnId="{119CCC4B-4876-45C2-BFCB-8E5A3285A920}">
      <dgm:prSet/>
      <dgm:spPr/>
      <dgm:t>
        <a:bodyPr/>
        <a:lstStyle/>
        <a:p>
          <a:endParaRPr lang="en-US"/>
        </a:p>
      </dgm:t>
    </dgm:pt>
    <dgm:pt modelId="{65DC423F-8E03-4D26-B8C1-E0E749BA2E91}" type="sibTrans" cxnId="{119CCC4B-4876-45C2-BFCB-8E5A3285A920}">
      <dgm:prSet/>
      <dgm:spPr/>
      <dgm:t>
        <a:bodyPr/>
        <a:lstStyle/>
        <a:p>
          <a:endParaRPr lang="en-US"/>
        </a:p>
      </dgm:t>
    </dgm:pt>
    <dgm:pt modelId="{28FE02FB-A4CA-4561-8C53-EFAA0329E302}" type="pres">
      <dgm:prSet presAssocID="{F7FEB1BD-FF09-407A-AB5B-227717ACCA73}" presName="linear" presStyleCnt="0">
        <dgm:presLayoutVars>
          <dgm:animLvl val="lvl"/>
          <dgm:resizeHandles val="exact"/>
        </dgm:presLayoutVars>
      </dgm:prSet>
      <dgm:spPr/>
    </dgm:pt>
    <dgm:pt modelId="{49F2E97F-8589-41A9-BEE4-2162E1A44667}" type="pres">
      <dgm:prSet presAssocID="{3AA5E4B1-C37B-45DE-ABE2-332F18AA58D8}" presName="parentText" presStyleLbl="node1" presStyleIdx="0" presStyleCnt="4">
        <dgm:presLayoutVars>
          <dgm:chMax val="0"/>
          <dgm:bulletEnabled val="1"/>
        </dgm:presLayoutVars>
      </dgm:prSet>
      <dgm:spPr/>
    </dgm:pt>
    <dgm:pt modelId="{DE26D044-2254-4A92-B459-6F71A7A6DAB8}" type="pres">
      <dgm:prSet presAssocID="{5C9080AE-786A-476E-963C-C4F62EE36CE0}" presName="spacer" presStyleCnt="0"/>
      <dgm:spPr/>
    </dgm:pt>
    <dgm:pt modelId="{E818C9B3-7CD6-4E21-95FF-FA74C799EB09}" type="pres">
      <dgm:prSet presAssocID="{8DA78B6D-531C-49E8-83B8-EAE873A26A46}" presName="parentText" presStyleLbl="node1" presStyleIdx="1" presStyleCnt="4">
        <dgm:presLayoutVars>
          <dgm:chMax val="0"/>
          <dgm:bulletEnabled val="1"/>
        </dgm:presLayoutVars>
      </dgm:prSet>
      <dgm:spPr/>
    </dgm:pt>
    <dgm:pt modelId="{B607A631-9AB2-446B-B877-292219678D05}" type="pres">
      <dgm:prSet presAssocID="{F1C153AA-2BFE-46EF-9059-104FCF980855}" presName="spacer" presStyleCnt="0"/>
      <dgm:spPr/>
    </dgm:pt>
    <dgm:pt modelId="{B45AC359-6245-4057-90CE-C5046C9E2AB2}" type="pres">
      <dgm:prSet presAssocID="{E10FDDB9-ED16-45E7-A747-39F8FF16F040}" presName="parentText" presStyleLbl="node1" presStyleIdx="2" presStyleCnt="4">
        <dgm:presLayoutVars>
          <dgm:chMax val="0"/>
          <dgm:bulletEnabled val="1"/>
        </dgm:presLayoutVars>
      </dgm:prSet>
      <dgm:spPr/>
    </dgm:pt>
    <dgm:pt modelId="{3EAE3E7B-F48C-4435-914E-760C632E2F18}" type="pres">
      <dgm:prSet presAssocID="{070803E3-5459-4A57-853C-08890EC145FF}" presName="spacer" presStyleCnt="0"/>
      <dgm:spPr/>
    </dgm:pt>
    <dgm:pt modelId="{CC75B73F-D9AD-43CF-A906-8C6D6EA5510F}" type="pres">
      <dgm:prSet presAssocID="{3FA19770-21E3-43DF-B54E-97000C25A50F}" presName="parentText" presStyleLbl="node1" presStyleIdx="3" presStyleCnt="4">
        <dgm:presLayoutVars>
          <dgm:chMax val="0"/>
          <dgm:bulletEnabled val="1"/>
        </dgm:presLayoutVars>
      </dgm:prSet>
      <dgm:spPr/>
    </dgm:pt>
  </dgm:ptLst>
  <dgm:cxnLst>
    <dgm:cxn modelId="{DE57D82B-71EE-4C16-BDF8-640C6EA58286}" srcId="{F7FEB1BD-FF09-407A-AB5B-227717ACCA73}" destId="{8DA78B6D-531C-49E8-83B8-EAE873A26A46}" srcOrd="1" destOrd="0" parTransId="{065DEB63-9613-4E09-9EA5-348C5C4FD551}" sibTransId="{F1C153AA-2BFE-46EF-9059-104FCF980855}"/>
    <dgm:cxn modelId="{C517B134-77DE-47A5-9ABD-3ED72AAE281B}" srcId="{F7FEB1BD-FF09-407A-AB5B-227717ACCA73}" destId="{E10FDDB9-ED16-45E7-A747-39F8FF16F040}" srcOrd="2" destOrd="0" parTransId="{AF42A976-1CF5-4E84-B6F9-6A3E28C23FEB}" sibTransId="{070803E3-5459-4A57-853C-08890EC145FF}"/>
    <dgm:cxn modelId="{29DD8668-846D-4FDC-9A70-87F1AC0C1F2F}" type="presOf" srcId="{3AA5E4B1-C37B-45DE-ABE2-332F18AA58D8}" destId="{49F2E97F-8589-41A9-BEE4-2162E1A44667}" srcOrd="0" destOrd="0" presId="urn:microsoft.com/office/officeart/2005/8/layout/vList2"/>
    <dgm:cxn modelId="{119CCC4B-4876-45C2-BFCB-8E5A3285A920}" srcId="{F7FEB1BD-FF09-407A-AB5B-227717ACCA73}" destId="{3FA19770-21E3-43DF-B54E-97000C25A50F}" srcOrd="3" destOrd="0" parTransId="{3ACF8DD4-9D2F-4650-BA9D-E3E40D231941}" sibTransId="{65DC423F-8E03-4D26-B8C1-E0E749BA2E91}"/>
    <dgm:cxn modelId="{833E6850-34ED-4BD0-A48A-5F44F9D5A310}" type="presOf" srcId="{8DA78B6D-531C-49E8-83B8-EAE873A26A46}" destId="{E818C9B3-7CD6-4E21-95FF-FA74C799EB09}" srcOrd="0" destOrd="0" presId="urn:microsoft.com/office/officeart/2005/8/layout/vList2"/>
    <dgm:cxn modelId="{860C2272-06EE-4323-8C31-4D31EBE68C18}" type="presOf" srcId="{F7FEB1BD-FF09-407A-AB5B-227717ACCA73}" destId="{28FE02FB-A4CA-4561-8C53-EFAA0329E302}" srcOrd="0" destOrd="0" presId="urn:microsoft.com/office/officeart/2005/8/layout/vList2"/>
    <dgm:cxn modelId="{D574307B-5710-404C-9855-DF173DE4F1AC}" srcId="{F7FEB1BD-FF09-407A-AB5B-227717ACCA73}" destId="{3AA5E4B1-C37B-45DE-ABE2-332F18AA58D8}" srcOrd="0" destOrd="0" parTransId="{4C44BF5D-E265-4FCE-9B05-252FEAE572AE}" sibTransId="{5C9080AE-786A-476E-963C-C4F62EE36CE0}"/>
    <dgm:cxn modelId="{17AD387D-E32D-4CC9-A410-EB2ABF83F408}" type="presOf" srcId="{E10FDDB9-ED16-45E7-A747-39F8FF16F040}" destId="{B45AC359-6245-4057-90CE-C5046C9E2AB2}" srcOrd="0" destOrd="0" presId="urn:microsoft.com/office/officeart/2005/8/layout/vList2"/>
    <dgm:cxn modelId="{EC2EE9EC-F3E8-437F-B110-903B0B030C50}" type="presOf" srcId="{3FA19770-21E3-43DF-B54E-97000C25A50F}" destId="{CC75B73F-D9AD-43CF-A906-8C6D6EA5510F}" srcOrd="0" destOrd="0" presId="urn:microsoft.com/office/officeart/2005/8/layout/vList2"/>
    <dgm:cxn modelId="{F3793A97-5906-46B9-9089-8DD804A95A5B}" type="presParOf" srcId="{28FE02FB-A4CA-4561-8C53-EFAA0329E302}" destId="{49F2E97F-8589-41A9-BEE4-2162E1A44667}" srcOrd="0" destOrd="0" presId="urn:microsoft.com/office/officeart/2005/8/layout/vList2"/>
    <dgm:cxn modelId="{3D44065A-ABFF-4530-8EF6-08AC4FA527BC}" type="presParOf" srcId="{28FE02FB-A4CA-4561-8C53-EFAA0329E302}" destId="{DE26D044-2254-4A92-B459-6F71A7A6DAB8}" srcOrd="1" destOrd="0" presId="urn:microsoft.com/office/officeart/2005/8/layout/vList2"/>
    <dgm:cxn modelId="{AEED857D-691A-437C-8E98-2F0F65D8FB19}" type="presParOf" srcId="{28FE02FB-A4CA-4561-8C53-EFAA0329E302}" destId="{E818C9B3-7CD6-4E21-95FF-FA74C799EB09}" srcOrd="2" destOrd="0" presId="urn:microsoft.com/office/officeart/2005/8/layout/vList2"/>
    <dgm:cxn modelId="{421EE76A-C0DE-4E60-8658-85F569740E7C}" type="presParOf" srcId="{28FE02FB-A4CA-4561-8C53-EFAA0329E302}" destId="{B607A631-9AB2-446B-B877-292219678D05}" srcOrd="3" destOrd="0" presId="urn:microsoft.com/office/officeart/2005/8/layout/vList2"/>
    <dgm:cxn modelId="{1D46AAAF-3B9C-4B58-879E-D38F64258B4D}" type="presParOf" srcId="{28FE02FB-A4CA-4561-8C53-EFAA0329E302}" destId="{B45AC359-6245-4057-90CE-C5046C9E2AB2}" srcOrd="4" destOrd="0" presId="urn:microsoft.com/office/officeart/2005/8/layout/vList2"/>
    <dgm:cxn modelId="{1B7C79EB-373B-4DD3-97A9-5698BC0C2BA1}" type="presParOf" srcId="{28FE02FB-A4CA-4561-8C53-EFAA0329E302}" destId="{3EAE3E7B-F48C-4435-914E-760C632E2F18}" srcOrd="5" destOrd="0" presId="urn:microsoft.com/office/officeart/2005/8/layout/vList2"/>
    <dgm:cxn modelId="{A0147F99-F4CB-40C9-A89B-00106FBA2F1C}" type="presParOf" srcId="{28FE02FB-A4CA-4561-8C53-EFAA0329E302}" destId="{CC75B73F-D9AD-43CF-A906-8C6D6EA5510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36462-8E0B-49A9-A4C1-3C18DB7C24DA}">
      <dsp:nvSpPr>
        <dsp:cNvPr id="0" name=""/>
        <dsp:cNvSpPr/>
      </dsp:nvSpPr>
      <dsp:spPr>
        <a:xfrm>
          <a:off x="0" y="74749"/>
          <a:ext cx="6666833" cy="25845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ru-RU" sz="4700" kern="1200"/>
            <a:t>6.1.1. Визначення та склад національного багатства </a:t>
          </a:r>
          <a:endParaRPr lang="en-US" sz="4700" kern="1200"/>
        </a:p>
      </dsp:txBody>
      <dsp:txXfrm>
        <a:off x="126166" y="200915"/>
        <a:ext cx="6414501" cy="2332198"/>
      </dsp:txXfrm>
    </dsp:sp>
    <dsp:sp modelId="{F7A46360-ABD4-4FA0-8461-CF91B0E62F50}">
      <dsp:nvSpPr>
        <dsp:cNvPr id="0" name=""/>
        <dsp:cNvSpPr/>
      </dsp:nvSpPr>
      <dsp:spPr>
        <a:xfrm>
          <a:off x="0" y="2794640"/>
          <a:ext cx="6666833" cy="258453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ru-RU" sz="4700" kern="1200"/>
            <a:t>6.1.2. Статистичні показники національного багатств</a:t>
          </a:r>
          <a:endParaRPr lang="en-US" sz="4700" kern="1200"/>
        </a:p>
      </dsp:txBody>
      <dsp:txXfrm>
        <a:off x="126166" y="2920806"/>
        <a:ext cx="6414501" cy="23321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201AD-CEF1-4A82-9F82-9686A17F9BE7}">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64ADBA-5DB5-4E4C-AED1-602EC2BA7401}">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uk-UA" sz="1700" kern="1200"/>
            <a:t>інфляція – процес підвищення загального рівня цін та знецінювання грошей, який викликано розбалансованістю між грошовою масою та товарним покриттям</a:t>
          </a:r>
          <a:endParaRPr lang="en-US" sz="1700" kern="1200"/>
        </a:p>
      </dsp:txBody>
      <dsp:txXfrm>
        <a:off x="602678" y="725825"/>
        <a:ext cx="4463730" cy="2771523"/>
      </dsp:txXfrm>
    </dsp:sp>
    <dsp:sp modelId="{7E8642FC-2431-4380-9159-62C67ADAC53E}">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E3984-3897-45B5-95D9-B318A035B9BE}">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uk-UA" sz="1700" kern="1200"/>
            <a:t>Індекс інфляції – це відношення загальної потужності інфляційного зсуву до суми наявних доходів у поточному році. Потужність інфляційного зсуву у витратах населення на товари і послуги являє собою абсолютну вартісну оцінку зниження купівельної сили грошей за рахунок інфляційного зростання середніх цін та тарифів, яка може бути обчислена як різниця чисельника та знаменника індексу цін (див. (4.24) або (4.25))</a:t>
          </a:r>
          <a:endParaRPr lang="en-US" sz="1700" kern="1200"/>
        </a:p>
      </dsp:txBody>
      <dsp:txXfrm>
        <a:off x="6269123" y="725825"/>
        <a:ext cx="4463730" cy="27715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97AC5-3E60-4ABE-B5F7-3B57E025C788}">
      <dsp:nvSpPr>
        <dsp:cNvPr id="0" name=""/>
        <dsp:cNvSpPr/>
      </dsp:nvSpPr>
      <dsp:spPr>
        <a:xfrm>
          <a:off x="4713943" y="2129949"/>
          <a:ext cx="1053513" cy="91440"/>
        </a:xfrm>
        <a:custGeom>
          <a:avLst/>
          <a:gdLst/>
          <a:ahLst/>
          <a:cxnLst/>
          <a:rect l="0" t="0" r="0" b="0"/>
          <a:pathLst>
            <a:path>
              <a:moveTo>
                <a:pt x="0" y="45720"/>
              </a:moveTo>
              <a:lnTo>
                <a:pt x="105351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3597" y="2170248"/>
        <a:ext cx="54205" cy="10841"/>
      </dsp:txXfrm>
    </dsp:sp>
    <dsp:sp modelId="{6330446E-8673-4CE4-BB05-B52344AA1256}">
      <dsp:nvSpPr>
        <dsp:cNvPr id="0" name=""/>
        <dsp:cNvSpPr/>
      </dsp:nvSpPr>
      <dsp:spPr>
        <a:xfrm>
          <a:off x="2207" y="761608"/>
          <a:ext cx="4713535" cy="28281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0967" tIns="242441" rIns="230967" bIns="242441" numCol="1" spcCol="1270" anchor="t" anchorCtr="0">
          <a:noAutofit/>
        </a:bodyPr>
        <a:lstStyle/>
        <a:p>
          <a:pPr marL="0" lvl="0" indent="0" algn="l" defTabSz="844550">
            <a:lnSpc>
              <a:spcPct val="90000"/>
            </a:lnSpc>
            <a:spcBef>
              <a:spcPct val="0"/>
            </a:spcBef>
            <a:spcAft>
              <a:spcPct val="35000"/>
            </a:spcAft>
            <a:buNone/>
          </a:pPr>
          <a:r>
            <a:rPr lang="ru-RU" sz="1900" kern="1200"/>
            <a:t>До загальнодержавних податків належать: </a:t>
          </a:r>
          <a:endParaRPr lang="en-US" sz="1900" kern="1200"/>
        </a:p>
        <a:p>
          <a:pPr marL="114300" lvl="1" indent="-114300" algn="l" defTabSz="666750">
            <a:lnSpc>
              <a:spcPct val="90000"/>
            </a:lnSpc>
            <a:spcBef>
              <a:spcPct val="0"/>
            </a:spcBef>
            <a:spcAft>
              <a:spcPct val="15000"/>
            </a:spcAft>
            <a:buChar char="•"/>
          </a:pPr>
          <a:r>
            <a:rPr lang="ru-RU" sz="1500" kern="1200"/>
            <a:t>- податок на прибуток підприємств; </a:t>
          </a:r>
          <a:endParaRPr lang="en-US" sz="1500" kern="1200"/>
        </a:p>
        <a:p>
          <a:pPr marL="114300" lvl="1" indent="-114300" algn="l" defTabSz="666750">
            <a:lnSpc>
              <a:spcPct val="90000"/>
            </a:lnSpc>
            <a:spcBef>
              <a:spcPct val="0"/>
            </a:spcBef>
            <a:spcAft>
              <a:spcPct val="15000"/>
            </a:spcAft>
            <a:buChar char="•"/>
          </a:pPr>
          <a:r>
            <a:rPr lang="ru-RU" sz="1500" kern="1200"/>
            <a:t>- податок на доходи фізичних осіб; </a:t>
          </a:r>
          <a:endParaRPr lang="en-US" sz="1500" kern="1200"/>
        </a:p>
        <a:p>
          <a:pPr marL="114300" lvl="1" indent="-114300" algn="l" defTabSz="666750">
            <a:lnSpc>
              <a:spcPct val="90000"/>
            </a:lnSpc>
            <a:spcBef>
              <a:spcPct val="0"/>
            </a:spcBef>
            <a:spcAft>
              <a:spcPct val="15000"/>
            </a:spcAft>
            <a:buChar char="•"/>
          </a:pPr>
          <a:r>
            <a:rPr lang="ru-RU" sz="1500" kern="1200"/>
            <a:t>- податок на додану вартість; </a:t>
          </a:r>
          <a:endParaRPr lang="en-US" sz="1500" kern="1200"/>
        </a:p>
        <a:p>
          <a:pPr marL="114300" lvl="1" indent="-114300" algn="l" defTabSz="666750">
            <a:lnSpc>
              <a:spcPct val="90000"/>
            </a:lnSpc>
            <a:spcBef>
              <a:spcPct val="0"/>
            </a:spcBef>
            <a:spcAft>
              <a:spcPct val="15000"/>
            </a:spcAft>
            <a:buChar char="•"/>
          </a:pPr>
          <a:r>
            <a:rPr lang="ru-RU" sz="1500" kern="1200"/>
            <a:t>- акцизний податок; </a:t>
          </a:r>
          <a:endParaRPr lang="en-US" sz="1500" kern="1200"/>
        </a:p>
        <a:p>
          <a:pPr marL="114300" lvl="1" indent="-114300" algn="l" defTabSz="666750">
            <a:lnSpc>
              <a:spcPct val="90000"/>
            </a:lnSpc>
            <a:spcBef>
              <a:spcPct val="0"/>
            </a:spcBef>
            <a:spcAft>
              <a:spcPct val="15000"/>
            </a:spcAft>
            <a:buChar char="•"/>
          </a:pPr>
          <a:r>
            <a:rPr lang="ru-RU" sz="1500" kern="1200"/>
            <a:t>- екологічний податок; </a:t>
          </a:r>
          <a:endParaRPr lang="en-US" sz="1500" kern="1200"/>
        </a:p>
        <a:p>
          <a:pPr marL="114300" lvl="1" indent="-114300" algn="l" defTabSz="666750">
            <a:lnSpc>
              <a:spcPct val="90000"/>
            </a:lnSpc>
            <a:spcBef>
              <a:spcPct val="0"/>
            </a:spcBef>
            <a:spcAft>
              <a:spcPct val="15000"/>
            </a:spcAft>
            <a:buChar char="•"/>
          </a:pPr>
          <a:r>
            <a:rPr lang="ru-RU" sz="1500" kern="1200"/>
            <a:t>- рентна плата; </a:t>
          </a:r>
          <a:endParaRPr lang="en-US" sz="1500" kern="1200"/>
        </a:p>
        <a:p>
          <a:pPr marL="114300" lvl="1" indent="-114300" algn="l" defTabSz="666750">
            <a:lnSpc>
              <a:spcPct val="90000"/>
            </a:lnSpc>
            <a:spcBef>
              <a:spcPct val="0"/>
            </a:spcBef>
            <a:spcAft>
              <a:spcPct val="15000"/>
            </a:spcAft>
            <a:buChar char="•"/>
          </a:pPr>
          <a:r>
            <a:rPr lang="ru-RU" sz="1500" kern="1200"/>
            <a:t>- мито. </a:t>
          </a:r>
          <a:endParaRPr lang="en-US" sz="1500" kern="1200"/>
        </a:p>
      </dsp:txBody>
      <dsp:txXfrm>
        <a:off x="2207" y="761608"/>
        <a:ext cx="4713535" cy="2828121"/>
      </dsp:txXfrm>
    </dsp:sp>
    <dsp:sp modelId="{27E4E5B5-1436-4C92-A35D-999250B5BF85}">
      <dsp:nvSpPr>
        <dsp:cNvPr id="0" name=""/>
        <dsp:cNvSpPr/>
      </dsp:nvSpPr>
      <dsp:spPr>
        <a:xfrm>
          <a:off x="5799856" y="761608"/>
          <a:ext cx="4713535" cy="28281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0967" tIns="242441" rIns="230967" bIns="242441" numCol="1" spcCol="1270" anchor="t" anchorCtr="0">
          <a:noAutofit/>
        </a:bodyPr>
        <a:lstStyle/>
        <a:p>
          <a:pPr marL="0" lvl="0" indent="0" algn="l" defTabSz="844550">
            <a:lnSpc>
              <a:spcPct val="90000"/>
            </a:lnSpc>
            <a:spcBef>
              <a:spcPct val="0"/>
            </a:spcBef>
            <a:spcAft>
              <a:spcPct val="35000"/>
            </a:spcAft>
            <a:buNone/>
          </a:pPr>
          <a:r>
            <a:rPr lang="ru-RU" sz="1900" kern="1200"/>
            <a:t>До місцевих податків і зборів належать:</a:t>
          </a:r>
          <a:endParaRPr lang="en-US" sz="1900" kern="1200"/>
        </a:p>
        <a:p>
          <a:pPr marL="114300" lvl="1" indent="-114300" algn="l" defTabSz="666750">
            <a:lnSpc>
              <a:spcPct val="90000"/>
            </a:lnSpc>
            <a:spcBef>
              <a:spcPct val="0"/>
            </a:spcBef>
            <a:spcAft>
              <a:spcPct val="15000"/>
            </a:spcAft>
            <a:buChar char="•"/>
          </a:pPr>
          <a:r>
            <a:rPr lang="ru-RU" sz="1500" kern="1200"/>
            <a:t>- податок на майно;</a:t>
          </a:r>
          <a:endParaRPr lang="en-US" sz="1500" kern="1200"/>
        </a:p>
        <a:p>
          <a:pPr marL="114300" lvl="1" indent="-114300" algn="l" defTabSz="666750">
            <a:lnSpc>
              <a:spcPct val="90000"/>
            </a:lnSpc>
            <a:spcBef>
              <a:spcPct val="0"/>
            </a:spcBef>
            <a:spcAft>
              <a:spcPct val="15000"/>
            </a:spcAft>
            <a:buChar char="•"/>
          </a:pPr>
          <a:r>
            <a:rPr lang="ru-RU" sz="1500" kern="1200"/>
            <a:t>- єдиний податок; </a:t>
          </a:r>
          <a:endParaRPr lang="en-US" sz="1500" kern="1200"/>
        </a:p>
        <a:p>
          <a:pPr marL="114300" lvl="1" indent="-114300" algn="l" defTabSz="666750">
            <a:lnSpc>
              <a:spcPct val="90000"/>
            </a:lnSpc>
            <a:spcBef>
              <a:spcPct val="0"/>
            </a:spcBef>
            <a:spcAft>
              <a:spcPct val="15000"/>
            </a:spcAft>
            <a:buChar char="•"/>
          </a:pPr>
          <a:r>
            <a:rPr lang="ru-RU" sz="1500" kern="1200"/>
            <a:t>- збір за місця для паркування транспортних засобів; </a:t>
          </a:r>
          <a:endParaRPr lang="en-US" sz="1500" kern="1200"/>
        </a:p>
        <a:p>
          <a:pPr marL="114300" lvl="1" indent="-114300" algn="l" defTabSz="666750">
            <a:lnSpc>
              <a:spcPct val="90000"/>
            </a:lnSpc>
            <a:spcBef>
              <a:spcPct val="0"/>
            </a:spcBef>
            <a:spcAft>
              <a:spcPct val="15000"/>
            </a:spcAft>
            <a:buChar char="•"/>
          </a:pPr>
          <a:r>
            <a:rPr lang="ru-RU" sz="1500" kern="1200"/>
            <a:t>- туристичний збір.</a:t>
          </a:r>
          <a:endParaRPr lang="en-US" sz="1500" kern="1200"/>
        </a:p>
      </dsp:txBody>
      <dsp:txXfrm>
        <a:off x="5799856" y="761608"/>
        <a:ext cx="4713535" cy="28281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F853A-263C-4F4E-AC1B-510045824F8F}">
      <dsp:nvSpPr>
        <dsp:cNvPr id="0" name=""/>
        <dsp:cNvSpPr/>
      </dsp:nvSpPr>
      <dsp:spPr>
        <a:xfrm>
          <a:off x="3364992" y="1912"/>
          <a:ext cx="3785616" cy="8360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uk-UA" sz="1700" kern="1200"/>
            <a:t>- визначення показників фінансового стану господарської діяльності; </a:t>
          </a:r>
          <a:endParaRPr lang="en-US" sz="1700" kern="1200"/>
        </a:p>
      </dsp:txBody>
      <dsp:txXfrm>
        <a:off x="3405805" y="42725"/>
        <a:ext cx="3703990" cy="754434"/>
      </dsp:txXfrm>
    </dsp:sp>
    <dsp:sp modelId="{410D7558-E7D2-4B28-9EE5-1F02A956B7DB}">
      <dsp:nvSpPr>
        <dsp:cNvPr id="0" name=""/>
        <dsp:cNvSpPr/>
      </dsp:nvSpPr>
      <dsp:spPr>
        <a:xfrm>
          <a:off x="3364992" y="879775"/>
          <a:ext cx="3785616" cy="8360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uk-UA" sz="1700" kern="1200"/>
            <a:t>- обчислення показників доходів, прибутку та рентабельності;</a:t>
          </a:r>
          <a:endParaRPr lang="en-US" sz="1700" kern="1200"/>
        </a:p>
      </dsp:txBody>
      <dsp:txXfrm>
        <a:off x="3405805" y="920588"/>
        <a:ext cx="3703990" cy="754434"/>
      </dsp:txXfrm>
    </dsp:sp>
    <dsp:sp modelId="{516BF10C-F0EE-4471-B76A-A347BEDCA2D1}">
      <dsp:nvSpPr>
        <dsp:cNvPr id="0" name=""/>
        <dsp:cNvSpPr/>
      </dsp:nvSpPr>
      <dsp:spPr>
        <a:xfrm>
          <a:off x="3364992" y="1757638"/>
          <a:ext cx="3785616" cy="8360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uk-UA" sz="1700" kern="1200"/>
            <a:t>- вивчення структури прибутку та факторів його формування; </a:t>
          </a:r>
          <a:endParaRPr lang="en-US" sz="1700" kern="1200"/>
        </a:p>
      </dsp:txBody>
      <dsp:txXfrm>
        <a:off x="3405805" y="1798451"/>
        <a:ext cx="3703990" cy="754434"/>
      </dsp:txXfrm>
    </dsp:sp>
    <dsp:sp modelId="{07886C63-28D1-4BF5-BE31-341C30E57AD3}">
      <dsp:nvSpPr>
        <dsp:cNvPr id="0" name=""/>
        <dsp:cNvSpPr/>
      </dsp:nvSpPr>
      <dsp:spPr>
        <a:xfrm>
          <a:off x="3364992" y="2635502"/>
          <a:ext cx="3785616" cy="8360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uk-UA" sz="1700" kern="1200"/>
            <a:t>- характеристика дебіторської та кредиторської заборгованості; </a:t>
          </a:r>
          <a:endParaRPr lang="en-US" sz="1700" kern="1200"/>
        </a:p>
      </dsp:txBody>
      <dsp:txXfrm>
        <a:off x="3405805" y="2676315"/>
        <a:ext cx="3703990" cy="754434"/>
      </dsp:txXfrm>
    </dsp:sp>
    <dsp:sp modelId="{5541BA35-399A-476E-AD9A-DAA7DE4EFA7C}">
      <dsp:nvSpPr>
        <dsp:cNvPr id="0" name=""/>
        <dsp:cNvSpPr/>
      </dsp:nvSpPr>
      <dsp:spPr>
        <a:xfrm>
          <a:off x="3364992" y="3513365"/>
          <a:ext cx="3785616" cy="8360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uk-UA" sz="1700" kern="1200"/>
            <a:t>- оцінка фінансової стійкості та платоспроможності підприємств.</a:t>
          </a:r>
          <a:endParaRPr lang="en-US" sz="1700" kern="1200"/>
        </a:p>
      </dsp:txBody>
      <dsp:txXfrm>
        <a:off x="3405805" y="3554178"/>
        <a:ext cx="3703990" cy="7544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C433F-2181-4086-93A9-EC83C0D09678}">
      <dsp:nvSpPr>
        <dsp:cNvPr id="0" name=""/>
        <dsp:cNvSpPr/>
      </dsp:nvSpPr>
      <dsp:spPr>
        <a:xfrm>
          <a:off x="0" y="96709"/>
          <a:ext cx="6666833" cy="9945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Сума господарських коштів у розпорядженні підприємства (валюта балансу). </a:t>
          </a:r>
          <a:endParaRPr lang="en-US" sz="2500" kern="1200"/>
        </a:p>
      </dsp:txBody>
      <dsp:txXfrm>
        <a:off x="48547" y="145256"/>
        <a:ext cx="6569739" cy="897406"/>
      </dsp:txXfrm>
    </dsp:sp>
    <dsp:sp modelId="{CCF3FAD0-8970-4655-961B-ABA56C961F84}">
      <dsp:nvSpPr>
        <dsp:cNvPr id="0" name=""/>
        <dsp:cNvSpPr/>
      </dsp:nvSpPr>
      <dsp:spPr>
        <a:xfrm>
          <a:off x="0" y="1163209"/>
          <a:ext cx="6666833" cy="99450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Питома вага активної частини основних засобів</a:t>
          </a:r>
          <a:endParaRPr lang="en-US" sz="2500" kern="1200"/>
        </a:p>
      </dsp:txBody>
      <dsp:txXfrm>
        <a:off x="48547" y="1211756"/>
        <a:ext cx="6569739" cy="897406"/>
      </dsp:txXfrm>
    </dsp:sp>
    <dsp:sp modelId="{E2CB7022-4817-4AC3-8B03-85DC3DC6C286}">
      <dsp:nvSpPr>
        <dsp:cNvPr id="0" name=""/>
        <dsp:cNvSpPr/>
      </dsp:nvSpPr>
      <dsp:spPr>
        <a:xfrm>
          <a:off x="0" y="2229710"/>
          <a:ext cx="6666833" cy="9945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uk-UA" sz="2500" kern="1200"/>
            <a:t>Коефіцієнт зносу основних засобів.</a:t>
          </a:r>
          <a:endParaRPr lang="en-US" sz="2500" kern="1200"/>
        </a:p>
      </dsp:txBody>
      <dsp:txXfrm>
        <a:off x="48547" y="2278257"/>
        <a:ext cx="6569739" cy="897406"/>
      </dsp:txXfrm>
    </dsp:sp>
    <dsp:sp modelId="{E2255166-E6CB-47F6-950C-544999BA4B7B}">
      <dsp:nvSpPr>
        <dsp:cNvPr id="0" name=""/>
        <dsp:cNvSpPr/>
      </dsp:nvSpPr>
      <dsp:spPr>
        <a:xfrm>
          <a:off x="0" y="3296210"/>
          <a:ext cx="6666833" cy="99450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a:t>Коефіцієнт оновлення основних засобів.</a:t>
          </a:r>
          <a:endParaRPr lang="en-US" sz="2500" kern="1200"/>
        </a:p>
      </dsp:txBody>
      <dsp:txXfrm>
        <a:off x="48547" y="3344757"/>
        <a:ext cx="6569739" cy="897406"/>
      </dsp:txXfrm>
    </dsp:sp>
    <dsp:sp modelId="{DB26AD38-1556-408E-8C74-7FC7A32B92B8}">
      <dsp:nvSpPr>
        <dsp:cNvPr id="0" name=""/>
        <dsp:cNvSpPr/>
      </dsp:nvSpPr>
      <dsp:spPr>
        <a:xfrm>
          <a:off x="0" y="4362710"/>
          <a:ext cx="6666833" cy="9945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uk-UA" sz="2500" kern="1200"/>
            <a:t>Коефіцієнт вибуття основних засобів. </a:t>
          </a:r>
          <a:endParaRPr lang="en-US" sz="2500" kern="1200"/>
        </a:p>
      </dsp:txBody>
      <dsp:txXfrm>
        <a:off x="48547" y="4411257"/>
        <a:ext cx="6569739" cy="8974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341DB-AF2A-4A61-B472-40C30AE2051E}">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ACC6D5A-0083-4D08-804A-16FBEECC5CF7}">
      <dsp:nvSpPr>
        <dsp:cNvPr id="0" name=""/>
        <dsp:cNvSpPr/>
      </dsp:nvSpPr>
      <dsp:spPr>
        <a:xfrm>
          <a:off x="0" y="2663"/>
          <a:ext cx="6666833"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ru-RU" sz="2500" kern="1200"/>
            <a:t>1) Абсолютний показник прибутковості – це сума прибутку або доходів. </a:t>
          </a:r>
          <a:endParaRPr lang="en-US" sz="2500" kern="1200"/>
        </a:p>
      </dsp:txBody>
      <dsp:txXfrm>
        <a:off x="0" y="2663"/>
        <a:ext cx="6666833" cy="908098"/>
      </dsp:txXfrm>
    </dsp:sp>
    <dsp:sp modelId="{C5DA956A-7107-4C6D-8752-E0141BA10E1E}">
      <dsp:nvSpPr>
        <dsp:cNvPr id="0" name=""/>
        <dsp:cNvSpPr/>
      </dsp:nvSpPr>
      <dsp:spPr>
        <a:xfrm>
          <a:off x="0" y="910762"/>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400AD1F-D19F-43E3-B8E7-76348AC323C2}">
      <dsp:nvSpPr>
        <dsp:cNvPr id="0" name=""/>
        <dsp:cNvSpPr/>
      </dsp:nvSpPr>
      <dsp:spPr>
        <a:xfrm>
          <a:off x="0" y="910762"/>
          <a:ext cx="6666833"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uk-UA" sz="2500" kern="1200"/>
            <a:t>Прибуток як абсолютний показник </a:t>
          </a:r>
          <a:endParaRPr lang="en-US" sz="2500" kern="1200"/>
        </a:p>
      </dsp:txBody>
      <dsp:txXfrm>
        <a:off x="0" y="910762"/>
        <a:ext cx="6666833" cy="908098"/>
      </dsp:txXfrm>
    </dsp:sp>
    <dsp:sp modelId="{F5E65CC1-83B2-4C5B-8B6A-E888477B3A89}">
      <dsp:nvSpPr>
        <dsp:cNvPr id="0" name=""/>
        <dsp:cNvSpPr/>
      </dsp:nvSpPr>
      <dsp:spPr>
        <a:xfrm>
          <a:off x="0" y="1818861"/>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D2F9800-9204-46C0-91E7-AEACB1793A9C}">
      <dsp:nvSpPr>
        <dsp:cNvPr id="0" name=""/>
        <dsp:cNvSpPr/>
      </dsp:nvSpPr>
      <dsp:spPr>
        <a:xfrm>
          <a:off x="0" y="1818861"/>
          <a:ext cx="6666833"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uk-UA" sz="2500" kern="1200"/>
            <a:t>Балансовий прибуток</a:t>
          </a:r>
          <a:endParaRPr lang="en-US" sz="2500" kern="1200"/>
        </a:p>
      </dsp:txBody>
      <dsp:txXfrm>
        <a:off x="0" y="1818861"/>
        <a:ext cx="6666833" cy="908098"/>
      </dsp:txXfrm>
    </dsp:sp>
    <dsp:sp modelId="{28F74CA6-334C-4120-AC6C-1EB9150F69B9}">
      <dsp:nvSpPr>
        <dsp:cNvPr id="0" name=""/>
        <dsp:cNvSpPr/>
      </dsp:nvSpPr>
      <dsp:spPr>
        <a:xfrm>
          <a:off x="0" y="272696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B84389E-8EC7-4C36-BD49-642DAA29282C}">
      <dsp:nvSpPr>
        <dsp:cNvPr id="0" name=""/>
        <dsp:cNvSpPr/>
      </dsp:nvSpPr>
      <dsp:spPr>
        <a:xfrm>
          <a:off x="0" y="2726960"/>
          <a:ext cx="6666833"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uk-UA" sz="2500" kern="1200"/>
            <a:t>Прибуток від реалізації продукції</a:t>
          </a:r>
          <a:endParaRPr lang="en-US" sz="2500" kern="1200"/>
        </a:p>
      </dsp:txBody>
      <dsp:txXfrm>
        <a:off x="0" y="2726960"/>
        <a:ext cx="6666833" cy="908098"/>
      </dsp:txXfrm>
    </dsp:sp>
    <dsp:sp modelId="{A1EDA6CE-3641-4E3D-BDA7-B54A2473B865}">
      <dsp:nvSpPr>
        <dsp:cNvPr id="0" name=""/>
        <dsp:cNvSpPr/>
      </dsp:nvSpPr>
      <dsp:spPr>
        <a:xfrm>
          <a:off x="0" y="3635058"/>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83DFCFE-F673-499F-8272-3DF98381C675}">
      <dsp:nvSpPr>
        <dsp:cNvPr id="0" name=""/>
        <dsp:cNvSpPr/>
      </dsp:nvSpPr>
      <dsp:spPr>
        <a:xfrm>
          <a:off x="0" y="3635058"/>
          <a:ext cx="6666833"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uk-UA" sz="2500" kern="1200"/>
            <a:t>Валовий прибуток</a:t>
          </a:r>
          <a:endParaRPr lang="en-US" sz="2500" kern="1200"/>
        </a:p>
      </dsp:txBody>
      <dsp:txXfrm>
        <a:off x="0" y="3635058"/>
        <a:ext cx="6666833" cy="908098"/>
      </dsp:txXfrm>
    </dsp:sp>
    <dsp:sp modelId="{948251BB-3FA5-4441-BA69-C6C974BDAA6E}">
      <dsp:nvSpPr>
        <dsp:cNvPr id="0" name=""/>
        <dsp:cNvSpPr/>
      </dsp:nvSpPr>
      <dsp:spPr>
        <a:xfrm>
          <a:off x="0" y="4543157"/>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2944020-01F9-4F52-86E9-5E823F37916A}">
      <dsp:nvSpPr>
        <dsp:cNvPr id="0" name=""/>
        <dsp:cNvSpPr/>
      </dsp:nvSpPr>
      <dsp:spPr>
        <a:xfrm>
          <a:off x="0" y="4543157"/>
          <a:ext cx="6666833"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uk-UA" sz="2500" kern="1200"/>
            <a:t>Чистий прибуток</a:t>
          </a:r>
          <a:endParaRPr lang="en-US" sz="2500" kern="1200"/>
        </a:p>
      </dsp:txBody>
      <dsp:txXfrm>
        <a:off x="0" y="4543157"/>
        <a:ext cx="6666833" cy="9080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ADA44-6F40-407C-B68C-47A05F9837DC}">
      <dsp:nvSpPr>
        <dsp:cNvPr id="0" name=""/>
        <dsp:cNvSpPr/>
      </dsp:nvSpPr>
      <dsp:spPr>
        <a:xfrm>
          <a:off x="0" y="46309"/>
          <a:ext cx="6666833" cy="127120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uk-UA" sz="3200" kern="1200"/>
            <a:t>Загальна рентабельність (капіталу)</a:t>
          </a:r>
          <a:endParaRPr lang="en-US" sz="3200" kern="1200"/>
        </a:p>
      </dsp:txBody>
      <dsp:txXfrm>
        <a:off x="62055" y="108364"/>
        <a:ext cx="6542723" cy="1147095"/>
      </dsp:txXfrm>
    </dsp:sp>
    <dsp:sp modelId="{43E6215E-4437-4550-9AA8-EDC89BB4E93C}">
      <dsp:nvSpPr>
        <dsp:cNvPr id="0" name=""/>
        <dsp:cNvSpPr/>
      </dsp:nvSpPr>
      <dsp:spPr>
        <a:xfrm>
          <a:off x="0" y="1409674"/>
          <a:ext cx="6666833" cy="1271205"/>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uk-UA" sz="3200" kern="1200"/>
            <a:t>Рівень рентабельності виробництва продукції</a:t>
          </a:r>
          <a:endParaRPr lang="en-US" sz="3200" kern="1200"/>
        </a:p>
      </dsp:txBody>
      <dsp:txXfrm>
        <a:off x="62055" y="1471729"/>
        <a:ext cx="6542723" cy="1147095"/>
      </dsp:txXfrm>
    </dsp:sp>
    <dsp:sp modelId="{C08E21CC-5285-4BA7-9447-E4EB164F7701}">
      <dsp:nvSpPr>
        <dsp:cNvPr id="0" name=""/>
        <dsp:cNvSpPr/>
      </dsp:nvSpPr>
      <dsp:spPr>
        <a:xfrm>
          <a:off x="0" y="2773040"/>
          <a:ext cx="6666833" cy="1271205"/>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uk-UA" sz="3200" kern="1200"/>
            <a:t>Рівень рентабельності продажу (продукції)</a:t>
          </a:r>
          <a:endParaRPr lang="en-US" sz="3200" kern="1200"/>
        </a:p>
      </dsp:txBody>
      <dsp:txXfrm>
        <a:off x="62055" y="2835095"/>
        <a:ext cx="6542723" cy="1147095"/>
      </dsp:txXfrm>
    </dsp:sp>
    <dsp:sp modelId="{D7310FF9-E5C2-4071-BA6C-240266A79F4C}">
      <dsp:nvSpPr>
        <dsp:cNvPr id="0" name=""/>
        <dsp:cNvSpPr/>
      </dsp:nvSpPr>
      <dsp:spPr>
        <a:xfrm>
          <a:off x="0" y="4136405"/>
          <a:ext cx="6666833" cy="127120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uk-UA" sz="3200" kern="1200"/>
            <a:t>Рівень рентабельності операційної діяльності </a:t>
          </a:r>
          <a:endParaRPr lang="en-US" sz="3200" kern="1200"/>
        </a:p>
      </dsp:txBody>
      <dsp:txXfrm>
        <a:off x="62055" y="4198460"/>
        <a:ext cx="6542723" cy="11470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3B65B-74AF-4872-AB4C-31C6F84017D9}">
      <dsp:nvSpPr>
        <dsp:cNvPr id="0" name=""/>
        <dsp:cNvSpPr/>
      </dsp:nvSpPr>
      <dsp:spPr>
        <a:xfrm>
          <a:off x="0" y="665"/>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92FFF61-C081-4D2C-98B7-CDD60B77DFF5}">
      <dsp:nvSpPr>
        <dsp:cNvPr id="0" name=""/>
        <dsp:cNvSpPr/>
      </dsp:nvSpPr>
      <dsp:spPr>
        <a:xfrm>
          <a:off x="0" y="665"/>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uk-UA" sz="2200" kern="1200"/>
            <a:t>З метою аналізу фінансово-господарської діяльності підприємства формуються індексні моделі рентабельності. </a:t>
          </a:r>
          <a:endParaRPr lang="en-US" sz="2200" kern="1200"/>
        </a:p>
      </dsp:txBody>
      <dsp:txXfrm>
        <a:off x="0" y="665"/>
        <a:ext cx="6666833" cy="1090517"/>
      </dsp:txXfrm>
    </dsp:sp>
    <dsp:sp modelId="{8BB9B2BD-90E0-4491-8791-31A3AF9F6439}">
      <dsp:nvSpPr>
        <dsp:cNvPr id="0" name=""/>
        <dsp:cNvSpPr/>
      </dsp:nvSpPr>
      <dsp:spPr>
        <a:xfrm>
          <a:off x="0" y="109118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BCA8557-1D3A-4613-B002-57BAF70498CD}">
      <dsp:nvSpPr>
        <dsp:cNvPr id="0" name=""/>
        <dsp:cNvSpPr/>
      </dsp:nvSpPr>
      <dsp:spPr>
        <a:xfrm>
          <a:off x="0" y="1091183"/>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uk-UA" sz="2200" kern="1200"/>
            <a:t>Наприклад, індексна модель залежності рентабельності реалізованої продукції від </a:t>
          </a:r>
          <a:endParaRPr lang="en-US" sz="2200" kern="1200"/>
        </a:p>
      </dsp:txBody>
      <dsp:txXfrm>
        <a:off x="0" y="1091183"/>
        <a:ext cx="6666833" cy="1090517"/>
      </dsp:txXfrm>
    </dsp:sp>
    <dsp:sp modelId="{A298BD75-92EB-48E0-8F17-F0018C3D2E84}">
      <dsp:nvSpPr>
        <dsp:cNvPr id="0" name=""/>
        <dsp:cNvSpPr/>
      </dsp:nvSpPr>
      <dsp:spPr>
        <a:xfrm>
          <a:off x="0" y="2181701"/>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E4436D9-FF29-408F-B8C2-19FDEE052F2A}">
      <dsp:nvSpPr>
        <dsp:cNvPr id="0" name=""/>
        <dsp:cNvSpPr/>
      </dsp:nvSpPr>
      <dsp:spPr>
        <a:xfrm>
          <a:off x="0" y="2181701"/>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uk-UA" sz="2200" kern="1200"/>
            <a:t>середньої ціни (р), </a:t>
          </a:r>
          <a:endParaRPr lang="en-US" sz="2200" kern="1200"/>
        </a:p>
      </dsp:txBody>
      <dsp:txXfrm>
        <a:off x="0" y="2181701"/>
        <a:ext cx="6666833" cy="1090517"/>
      </dsp:txXfrm>
    </dsp:sp>
    <dsp:sp modelId="{2F93B3C4-FBC1-41D4-AF74-90B8844D07DC}">
      <dsp:nvSpPr>
        <dsp:cNvPr id="0" name=""/>
        <dsp:cNvSpPr/>
      </dsp:nvSpPr>
      <dsp:spPr>
        <a:xfrm>
          <a:off x="0" y="3272218"/>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769F984-A1B9-46C4-84D3-F7F8574FA899}">
      <dsp:nvSpPr>
        <dsp:cNvPr id="0" name=""/>
        <dsp:cNvSpPr/>
      </dsp:nvSpPr>
      <dsp:spPr>
        <a:xfrm>
          <a:off x="0" y="3272218"/>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uk-UA" sz="2200" kern="1200"/>
            <a:t>собівартості одиниці (</a:t>
          </a:r>
          <a:r>
            <a:rPr lang="en-GB" sz="2200" kern="1200"/>
            <a:t>z),</a:t>
          </a:r>
          <a:endParaRPr lang="en-US" sz="2200" kern="1200"/>
        </a:p>
      </dsp:txBody>
      <dsp:txXfrm>
        <a:off x="0" y="3272218"/>
        <a:ext cx="6666833" cy="1090517"/>
      </dsp:txXfrm>
    </dsp:sp>
    <dsp:sp modelId="{54963E90-A876-4DF0-8E57-22D48D5C8489}">
      <dsp:nvSpPr>
        <dsp:cNvPr id="0" name=""/>
        <dsp:cNvSpPr/>
      </dsp:nvSpPr>
      <dsp:spPr>
        <a:xfrm>
          <a:off x="0" y="4362736"/>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8B9C74C-9D3F-42E9-9E8F-640BC8CEBEB4}">
      <dsp:nvSpPr>
        <dsp:cNvPr id="0" name=""/>
        <dsp:cNvSpPr/>
      </dsp:nvSpPr>
      <dsp:spPr>
        <a:xfrm>
          <a:off x="0" y="4362736"/>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uk-UA" sz="2200" kern="1200"/>
            <a:t>фізичного обсягу реалізованої продукції (</a:t>
          </a:r>
          <a:r>
            <a:rPr lang="en-GB" sz="2200" kern="1200"/>
            <a:t>q)</a:t>
          </a:r>
          <a:endParaRPr lang="en-US" sz="2200" kern="1200"/>
        </a:p>
      </dsp:txBody>
      <dsp:txXfrm>
        <a:off x="0" y="4362736"/>
        <a:ext cx="6666833" cy="109051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C0184-6288-47F6-8221-79575A626404}">
      <dsp:nvSpPr>
        <dsp:cNvPr id="0" name=""/>
        <dsp:cNvSpPr/>
      </dsp:nvSpPr>
      <dsp:spPr>
        <a:xfrm>
          <a:off x="0" y="665"/>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28EAFEF-67D1-49BD-B944-B9D73C2968B2}">
      <dsp:nvSpPr>
        <dsp:cNvPr id="0" name=""/>
        <dsp:cNvSpPr/>
      </dsp:nvSpPr>
      <dsp:spPr>
        <a:xfrm>
          <a:off x="0" y="665"/>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uk-UA" sz="3000" kern="1200"/>
            <a:t>Рентабельність усього капіталу </a:t>
          </a:r>
          <a:endParaRPr lang="en-US" sz="3000" kern="1200"/>
        </a:p>
      </dsp:txBody>
      <dsp:txXfrm>
        <a:off x="0" y="665"/>
        <a:ext cx="6666833" cy="1090517"/>
      </dsp:txXfrm>
    </dsp:sp>
    <dsp:sp modelId="{643B2970-3E44-44D1-B24F-65ADF75FFCAA}">
      <dsp:nvSpPr>
        <dsp:cNvPr id="0" name=""/>
        <dsp:cNvSpPr/>
      </dsp:nvSpPr>
      <dsp:spPr>
        <a:xfrm>
          <a:off x="0" y="109118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EF714FF-0640-4943-8725-BD3B3371100A}">
      <dsp:nvSpPr>
        <dsp:cNvPr id="0" name=""/>
        <dsp:cNvSpPr/>
      </dsp:nvSpPr>
      <dsp:spPr>
        <a:xfrm>
          <a:off x="0" y="1091183"/>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uk-UA" sz="3000" kern="1200"/>
            <a:t>Рентабельність власного капіталу </a:t>
          </a:r>
          <a:endParaRPr lang="en-US" sz="3000" kern="1200"/>
        </a:p>
      </dsp:txBody>
      <dsp:txXfrm>
        <a:off x="0" y="1091183"/>
        <a:ext cx="6666833" cy="1090517"/>
      </dsp:txXfrm>
    </dsp:sp>
    <dsp:sp modelId="{F4CFAFA1-3869-40F9-9BCE-7FFCF20F8AC3}">
      <dsp:nvSpPr>
        <dsp:cNvPr id="0" name=""/>
        <dsp:cNvSpPr/>
      </dsp:nvSpPr>
      <dsp:spPr>
        <a:xfrm>
          <a:off x="0" y="2181701"/>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F1B7F97-1F01-4D43-A90F-77D575A015FD}">
      <dsp:nvSpPr>
        <dsp:cNvPr id="0" name=""/>
        <dsp:cNvSpPr/>
      </dsp:nvSpPr>
      <dsp:spPr>
        <a:xfrm>
          <a:off x="0" y="2181701"/>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uk-UA" sz="3000" kern="1200"/>
            <a:t>Рентабельність змінного капіталу</a:t>
          </a:r>
          <a:endParaRPr lang="en-US" sz="3000" kern="1200"/>
        </a:p>
      </dsp:txBody>
      <dsp:txXfrm>
        <a:off x="0" y="2181701"/>
        <a:ext cx="6666833" cy="1090517"/>
      </dsp:txXfrm>
    </dsp:sp>
    <dsp:sp modelId="{86D9E4D8-D2A1-4B5A-8DFD-7DDADA42E504}">
      <dsp:nvSpPr>
        <dsp:cNvPr id="0" name=""/>
        <dsp:cNvSpPr/>
      </dsp:nvSpPr>
      <dsp:spPr>
        <a:xfrm>
          <a:off x="0" y="3272218"/>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6D399A3-2F00-4855-B089-D5FBDCB59329}">
      <dsp:nvSpPr>
        <dsp:cNvPr id="0" name=""/>
        <dsp:cNvSpPr/>
      </dsp:nvSpPr>
      <dsp:spPr>
        <a:xfrm>
          <a:off x="0" y="3272218"/>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uk-UA" sz="3000" kern="1200"/>
            <a:t>Коефіцієнт віддачі інвестицій (за чистим прибутком)</a:t>
          </a:r>
          <a:endParaRPr lang="en-US" sz="3000" kern="1200"/>
        </a:p>
      </dsp:txBody>
      <dsp:txXfrm>
        <a:off x="0" y="3272218"/>
        <a:ext cx="6666833" cy="1090517"/>
      </dsp:txXfrm>
    </dsp:sp>
    <dsp:sp modelId="{1AE2A802-5AA4-4E91-86CD-0FC52C791254}">
      <dsp:nvSpPr>
        <dsp:cNvPr id="0" name=""/>
        <dsp:cNvSpPr/>
      </dsp:nvSpPr>
      <dsp:spPr>
        <a:xfrm>
          <a:off x="0" y="4362736"/>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9AC0386-EBBC-4A78-9BF0-2298E2CA78B5}">
      <dsp:nvSpPr>
        <dsp:cNvPr id="0" name=""/>
        <dsp:cNvSpPr/>
      </dsp:nvSpPr>
      <dsp:spPr>
        <a:xfrm>
          <a:off x="0" y="4362736"/>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uk-UA" sz="3000" kern="1200"/>
            <a:t>Коефіцієнт віддачі акціонерного капіталу(за чистим прибутком)</a:t>
          </a:r>
          <a:endParaRPr lang="en-US" sz="3000" kern="1200"/>
        </a:p>
      </dsp:txBody>
      <dsp:txXfrm>
        <a:off x="0" y="4362736"/>
        <a:ext cx="6666833" cy="109051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A57C1-1203-46EC-9243-80A840418810}">
      <dsp:nvSpPr>
        <dsp:cNvPr id="0" name=""/>
        <dsp:cNvSpPr/>
      </dsp:nvSpPr>
      <dsp:spPr>
        <a:xfrm>
          <a:off x="0" y="7248"/>
          <a:ext cx="6798539" cy="875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uk-UA" sz="2200" kern="1200"/>
            <a:t>- ідентифікаційний код ЄДРПОУ, код за КОАТУУ, код за КВЕД, код за СКОФ;</a:t>
          </a:r>
          <a:endParaRPr lang="en-US" sz="2200" kern="1200"/>
        </a:p>
      </dsp:txBody>
      <dsp:txXfrm>
        <a:off x="42722" y="49970"/>
        <a:ext cx="6713095" cy="789716"/>
      </dsp:txXfrm>
    </dsp:sp>
    <dsp:sp modelId="{3C513D31-3D07-4D38-A20B-6790C3376FF0}">
      <dsp:nvSpPr>
        <dsp:cNvPr id="0" name=""/>
        <dsp:cNvSpPr/>
      </dsp:nvSpPr>
      <dsp:spPr>
        <a:xfrm>
          <a:off x="0" y="945768"/>
          <a:ext cx="6798539" cy="87516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uk-UA" sz="2200" kern="1200"/>
            <a:t>- чистий дохід від реалізації продукції (товарів, робіт, послуг); - чисті зароблені страхові премії; </a:t>
          </a:r>
          <a:endParaRPr lang="en-US" sz="2200" kern="1200"/>
        </a:p>
      </dsp:txBody>
      <dsp:txXfrm>
        <a:off x="42722" y="988490"/>
        <a:ext cx="6713095" cy="789716"/>
      </dsp:txXfrm>
    </dsp:sp>
    <dsp:sp modelId="{EB6D2E83-0861-460F-A8E6-FD7F374DD5CF}">
      <dsp:nvSpPr>
        <dsp:cNvPr id="0" name=""/>
        <dsp:cNvSpPr/>
      </dsp:nvSpPr>
      <dsp:spPr>
        <a:xfrm>
          <a:off x="0" y="1884288"/>
          <a:ext cx="6798539" cy="87516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uk-UA" sz="2200" kern="1200"/>
            <a:t>- середня кількість працівників; </a:t>
          </a:r>
          <a:endParaRPr lang="en-US" sz="2200" kern="1200"/>
        </a:p>
      </dsp:txBody>
      <dsp:txXfrm>
        <a:off x="42722" y="1927010"/>
        <a:ext cx="6713095" cy="789716"/>
      </dsp:txXfrm>
    </dsp:sp>
    <dsp:sp modelId="{F09E6946-01D4-4FD6-B306-0E124B4A1244}">
      <dsp:nvSpPr>
        <dsp:cNvPr id="0" name=""/>
        <dsp:cNvSpPr/>
      </dsp:nvSpPr>
      <dsp:spPr>
        <a:xfrm>
          <a:off x="0" y="2822808"/>
          <a:ext cx="6798539" cy="8751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uk-UA" sz="2200" kern="1200"/>
            <a:t>- кількість підприємств, що склали та подали фінансову звітність за МСФЗ</a:t>
          </a:r>
          <a:endParaRPr lang="en-US" sz="2200" kern="1200"/>
        </a:p>
      </dsp:txBody>
      <dsp:txXfrm>
        <a:off x="42722" y="2865530"/>
        <a:ext cx="6713095" cy="789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34F65-F008-4A28-90A1-04088FD5BD6D}">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3CA7D5-9F97-40A5-A032-EAAFDD12CD02}">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uk-UA" sz="2100" kern="1200" dirty="0"/>
            <a:t>Фінансова вимога – це платіж або ряд платежів, які підлягають виплаті кредитору дебітором відповідно до умов договору. Як і зобов’язання, фінансові вимоги є безумовними. </a:t>
          </a:r>
          <a:endParaRPr lang="en-US" sz="2100" kern="1200" dirty="0"/>
        </a:p>
      </dsp:txBody>
      <dsp:txXfrm>
        <a:off x="696297" y="538547"/>
        <a:ext cx="4171627" cy="2590157"/>
      </dsp:txXfrm>
    </dsp:sp>
    <dsp:sp modelId="{FD5C48CA-C4F4-44CB-B194-44F6C1841C0F}">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F01B48-6DA3-4916-AA98-8C921A64BE56}">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uk-UA" sz="2100" kern="1200"/>
            <a:t>Зобов’язання виникає, коли одна одиниця (дебітор) зобов’язується за певних обставин здійснити платіж або ряд платежів іншій одиниці (кредитору). Коли існує зобов’язання, то існує кореспондуюча з нею фінансова вимога кредитора до дебітора.</a:t>
          </a:r>
          <a:endParaRPr lang="en-US" sz="2100" kern="1200"/>
        </a:p>
      </dsp:txBody>
      <dsp:txXfrm>
        <a:off x="5991936" y="538547"/>
        <a:ext cx="4171627" cy="259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A9DFE-D15B-43B4-8AF3-581A9DB1BECE}">
      <dsp:nvSpPr>
        <dsp:cNvPr id="0" name=""/>
        <dsp:cNvSpPr/>
      </dsp:nvSpPr>
      <dsp:spPr>
        <a:xfrm>
          <a:off x="0" y="39976"/>
          <a:ext cx="10378440" cy="197276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uk-UA" sz="2800" kern="1200" dirty="0"/>
            <a:t>Існують три основні типи вироблених активів: </a:t>
          </a:r>
          <a:endParaRPr lang="en-US" sz="2800" kern="1200" dirty="0"/>
        </a:p>
      </dsp:txBody>
      <dsp:txXfrm>
        <a:off x="96302" y="136278"/>
        <a:ext cx="10185836" cy="1780162"/>
      </dsp:txXfrm>
    </dsp:sp>
    <dsp:sp modelId="{B10F649C-17C9-49B0-9591-C0F7EB4E581A}">
      <dsp:nvSpPr>
        <dsp:cNvPr id="0" name=""/>
        <dsp:cNvSpPr/>
      </dsp:nvSpPr>
      <dsp:spPr>
        <a:xfrm>
          <a:off x="0" y="2012742"/>
          <a:ext cx="1037844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51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uk-UA" sz="2200" kern="1200" dirty="0"/>
            <a:t>- основний капітал;</a:t>
          </a:r>
          <a:endParaRPr lang="en-US" sz="2200" kern="1200" dirty="0"/>
        </a:p>
        <a:p>
          <a:pPr marL="228600" lvl="1" indent="-228600" algn="l" defTabSz="977900">
            <a:lnSpc>
              <a:spcPct val="90000"/>
            </a:lnSpc>
            <a:spcBef>
              <a:spcPct val="0"/>
            </a:spcBef>
            <a:spcAft>
              <a:spcPct val="20000"/>
            </a:spcAft>
            <a:buChar char="•"/>
          </a:pPr>
          <a:r>
            <a:rPr lang="uk-UA" sz="2200" kern="1200" dirty="0"/>
            <a:t>- матеріальні оборотні кошти; </a:t>
          </a:r>
          <a:endParaRPr lang="en-US" sz="2200" kern="1200" dirty="0"/>
        </a:p>
        <a:p>
          <a:pPr marL="228600" lvl="1" indent="-228600" algn="l" defTabSz="977900">
            <a:lnSpc>
              <a:spcPct val="90000"/>
            </a:lnSpc>
            <a:spcBef>
              <a:spcPct val="0"/>
            </a:spcBef>
            <a:spcAft>
              <a:spcPct val="20000"/>
            </a:spcAft>
            <a:buChar char="•"/>
          </a:pPr>
          <a:r>
            <a:rPr lang="uk-UA" sz="2200" kern="1200" dirty="0"/>
            <a:t>- цінності. </a:t>
          </a:r>
          <a:endParaRPr lang="en-US" sz="2200" kern="1200" dirty="0"/>
        </a:p>
      </dsp:txBody>
      <dsp:txXfrm>
        <a:off x="0" y="2012742"/>
        <a:ext cx="10378440" cy="1130220"/>
      </dsp:txXfrm>
    </dsp:sp>
    <dsp:sp modelId="{6A1BAF05-F987-43D5-AE41-B42CED0563CA}">
      <dsp:nvSpPr>
        <dsp:cNvPr id="0" name=""/>
        <dsp:cNvSpPr/>
      </dsp:nvSpPr>
      <dsp:spPr>
        <a:xfrm>
          <a:off x="0" y="3142962"/>
          <a:ext cx="10378440" cy="197276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uk-UA" sz="2800" kern="1200"/>
            <a:t>Основний капітал і матеріальні оборотні кошти є активами, власниками яких є тільки виробники з метою виробництва. Цінності як запаси вартості можуть бути у власності будь-якої інституціональної одиниці.</a:t>
          </a:r>
          <a:endParaRPr lang="en-US" sz="2800" kern="1200"/>
        </a:p>
      </dsp:txBody>
      <dsp:txXfrm>
        <a:off x="96302" y="3239264"/>
        <a:ext cx="10185836" cy="1780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E2892-632E-4122-8F7C-A2996DFBDA62}">
      <dsp:nvSpPr>
        <dsp:cNvPr id="0" name=""/>
        <dsp:cNvSpPr/>
      </dsp:nvSpPr>
      <dsp:spPr>
        <a:xfrm>
          <a:off x="0" y="677262"/>
          <a:ext cx="10515600" cy="1429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uk-UA" sz="2600" kern="1200" dirty="0"/>
            <a:t>Цінності – це вироблені товари значної вартості, які не використовуються переважно з метою виробництва або споживання, а зберігаються протягом деякого періоду часу в якості запасів вартості. </a:t>
          </a:r>
          <a:endParaRPr lang="en-US" sz="2600" kern="1200" dirty="0"/>
        </a:p>
      </dsp:txBody>
      <dsp:txXfrm>
        <a:off x="69794" y="747056"/>
        <a:ext cx="10376012" cy="1290152"/>
      </dsp:txXfrm>
    </dsp:sp>
    <dsp:sp modelId="{F67DE97C-1C67-4B00-BC78-20B5694C954C}">
      <dsp:nvSpPr>
        <dsp:cNvPr id="0" name=""/>
        <dsp:cNvSpPr/>
      </dsp:nvSpPr>
      <dsp:spPr>
        <a:xfrm>
          <a:off x="0" y="2181882"/>
          <a:ext cx="10515600" cy="1429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uk-UA" sz="2600" kern="1200"/>
            <a:t>Передбачається, що протягом тривалого періоду часу реальна вартість цінностей збільшиться або, принаймні, не зменшиться, і що цінності не втратять своїх фізичних властивостей при нормальних умовах. </a:t>
          </a:r>
          <a:endParaRPr lang="en-US" sz="2600" kern="1200"/>
        </a:p>
      </dsp:txBody>
      <dsp:txXfrm>
        <a:off x="69794" y="2251676"/>
        <a:ext cx="10376012" cy="1290152"/>
      </dsp:txXfrm>
    </dsp:sp>
    <dsp:sp modelId="{35DDE947-FAB5-42A4-910B-D459938B5CD4}">
      <dsp:nvSpPr>
        <dsp:cNvPr id="0" name=""/>
        <dsp:cNvSpPr/>
      </dsp:nvSpPr>
      <dsp:spPr>
        <a:xfrm>
          <a:off x="0" y="3686502"/>
          <a:ext cx="10515600" cy="1429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uk-UA" sz="2600" kern="1200"/>
            <a:t>Цінності включають дорогоцінні метали і камені, ювелірні вироби, твори мистецтва тощо. Цінностями можуть володіти всі сектори економіки. </a:t>
          </a:r>
          <a:endParaRPr lang="en-US" sz="2600" kern="1200"/>
        </a:p>
      </dsp:txBody>
      <dsp:txXfrm>
        <a:off x="69794" y="3756296"/>
        <a:ext cx="10376012" cy="1290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C6089-F16F-4751-8284-EEC772212282}">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F3D682-2CA1-4A1B-974C-DC59C2A9635C}">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kern="1200"/>
            <a:t>Невироблені активи поділяються на матеріальні (природні ресурси) й нематеріальні (контракти, договори оренди та ліцензії; придбаний гудвіл і маркетингові активи)</a:t>
          </a:r>
          <a:endParaRPr lang="en-US" sz="2400" kern="1200"/>
        </a:p>
      </dsp:txBody>
      <dsp:txXfrm>
        <a:off x="696297" y="538547"/>
        <a:ext cx="4171627" cy="2590157"/>
      </dsp:txXfrm>
    </dsp:sp>
    <dsp:sp modelId="{6E64DABD-C037-4948-BBFE-991C9619E58B}">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B82D46-3C18-4133-A427-D14802D70769}">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a:t>До ресурсів природного походження належать такі ресурси, як земля, водні ресурси, дикорослий ліс і корисні копалини, що мають економічну вартість</a:t>
          </a:r>
          <a:endParaRPr lang="en-US" sz="2400" kern="1200"/>
        </a:p>
      </dsp:txBody>
      <dsp:txXfrm>
        <a:off x="5991936" y="538547"/>
        <a:ext cx="4171627" cy="25901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E4E59-02FD-4D9E-BAE3-B3CF180E4563}">
      <dsp:nvSpPr>
        <dsp:cNvPr id="0" name=""/>
        <dsp:cNvSpPr/>
      </dsp:nvSpPr>
      <dsp:spPr>
        <a:xfrm>
          <a:off x="0" y="4388"/>
          <a:ext cx="10515600" cy="16526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dirty="0"/>
            <a:t>Слід зауважити, що в міжнародній статистиці відсутнє чітке статистичне визначення категорії національного багатства. У рекомендаціях ООН зі складання СНР-2008 міститься перелік окремих компонентів національного багатства. З урахуванням цього складу можна дати таке визначення даної економічної категорії</a:t>
          </a:r>
          <a:endParaRPr lang="en-US" sz="1600" kern="1200" dirty="0"/>
        </a:p>
      </dsp:txBody>
      <dsp:txXfrm>
        <a:off x="80676" y="85064"/>
        <a:ext cx="10354248" cy="1491309"/>
      </dsp:txXfrm>
    </dsp:sp>
    <dsp:sp modelId="{4E33E966-42D7-4742-BDC7-9D3A9C0D459A}">
      <dsp:nvSpPr>
        <dsp:cNvPr id="0" name=""/>
        <dsp:cNvSpPr/>
      </dsp:nvSpPr>
      <dsp:spPr>
        <a:xfrm>
          <a:off x="0" y="1711770"/>
          <a:ext cx="10515600" cy="16526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Таким чином, національне багатство – це сукупність накопичених фінансових і нефінансових (матеріальних і нематеріальних) активів, створених працею всіх попередніх поколінь, що належать країні або її резидентам та перебувають на економічній території даної країни й за її межами (національне майно), а також розвіданих і залучених в економічний оборот природних та інших ресурсів. </a:t>
          </a:r>
          <a:endParaRPr lang="en-US" sz="1600" kern="1200"/>
        </a:p>
      </dsp:txBody>
      <dsp:txXfrm>
        <a:off x="80676" y="1792446"/>
        <a:ext cx="10354248" cy="1491309"/>
      </dsp:txXfrm>
    </dsp:sp>
    <dsp:sp modelId="{90EC8B46-ED77-4D3B-AAC6-F3F63F5DEC21}">
      <dsp:nvSpPr>
        <dsp:cNvPr id="0" name=""/>
        <dsp:cNvSpPr/>
      </dsp:nvSpPr>
      <dsp:spPr>
        <a:xfrm>
          <a:off x="0" y="3419152"/>
          <a:ext cx="10515600" cy="393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kern="1200"/>
            <a:t>Із визначення випливає, що:</a:t>
          </a:r>
          <a:endParaRPr lang="en-US" sz="1600" kern="1200"/>
        </a:p>
      </dsp:txBody>
      <dsp:txXfrm>
        <a:off x="19215" y="3438367"/>
        <a:ext cx="10477170" cy="355200"/>
      </dsp:txXfrm>
    </dsp:sp>
    <dsp:sp modelId="{4D6150D0-E841-4558-B27A-9E93AE4FA5D2}">
      <dsp:nvSpPr>
        <dsp:cNvPr id="0" name=""/>
        <dsp:cNvSpPr/>
      </dsp:nvSpPr>
      <dsp:spPr>
        <a:xfrm>
          <a:off x="0" y="3812783"/>
          <a:ext cx="10515600" cy="2005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uk-UA" sz="1600" kern="1200" dirty="0"/>
            <a:t>- національне багатство – це показник на даний момент часу, і це відрізняє його від інших макроекономічних показників;</a:t>
          </a:r>
          <a:endParaRPr lang="en-US" sz="1600" kern="1200" dirty="0"/>
        </a:p>
        <a:p>
          <a:pPr marL="171450" lvl="1" indent="-171450" algn="l" defTabSz="711200">
            <a:lnSpc>
              <a:spcPct val="90000"/>
            </a:lnSpc>
            <a:spcBef>
              <a:spcPct val="0"/>
            </a:spcBef>
            <a:spcAft>
              <a:spcPct val="20000"/>
            </a:spcAft>
            <a:buChar char="•"/>
          </a:pPr>
          <a:r>
            <a:rPr lang="uk-UA" sz="1600" kern="1200" dirty="0"/>
            <a:t>- національне багатство складається із двох частин – національного майна й невироблених активів;</a:t>
          </a:r>
          <a:endParaRPr lang="en-US" sz="1600" kern="1200" dirty="0"/>
        </a:p>
        <a:p>
          <a:pPr marL="171450" lvl="1" indent="-171450" algn="l" defTabSz="711200">
            <a:lnSpc>
              <a:spcPct val="90000"/>
            </a:lnSpc>
            <a:spcBef>
              <a:spcPct val="0"/>
            </a:spcBef>
            <a:spcAft>
              <a:spcPct val="20000"/>
            </a:spcAft>
            <a:buChar char="•"/>
          </a:pPr>
          <a:r>
            <a:rPr lang="uk-UA" sz="1600" kern="1200" dirty="0"/>
            <a:t>- у складі національного багатства враховуються не тільки матеріальні, але й нематеріальні активи; - компоненти національного багатства, що належать Україні, можуть розташовуватися як на її економічній території, так і за її межами; </a:t>
          </a:r>
          <a:endParaRPr lang="en-US" sz="1600" kern="1200" dirty="0"/>
        </a:p>
        <a:p>
          <a:pPr marL="171450" lvl="1" indent="-171450" algn="l" defTabSz="711200">
            <a:lnSpc>
              <a:spcPct val="90000"/>
            </a:lnSpc>
            <a:spcBef>
              <a:spcPct val="0"/>
            </a:spcBef>
            <a:spcAft>
              <a:spcPct val="20000"/>
            </a:spcAft>
            <a:buChar char="•"/>
          </a:pPr>
          <a:r>
            <a:rPr lang="uk-UA" sz="1600" kern="1200" dirty="0"/>
            <a:t>- в обсяг національного багатства входить як державне, так і недержавне майно, що належить окремим фізичним і юридичним особам – резидентам.</a:t>
          </a:r>
          <a:endParaRPr lang="en-US" sz="1600" kern="1200" dirty="0"/>
        </a:p>
      </dsp:txBody>
      <dsp:txXfrm>
        <a:off x="0" y="3812783"/>
        <a:ext cx="10515600" cy="20058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CB4E0-B2A0-4C1B-898A-CF64E7CCAA66}">
      <dsp:nvSpPr>
        <dsp:cNvPr id="0" name=""/>
        <dsp:cNvSpPr/>
      </dsp:nvSpPr>
      <dsp:spPr>
        <a:xfrm>
          <a:off x="0" y="592568"/>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dirty="0"/>
            <a:t>- </a:t>
          </a:r>
          <a:r>
            <a:rPr lang="ru-RU" sz="2000" kern="1200" dirty="0" err="1"/>
            <a:t>показники</a:t>
          </a:r>
          <a:r>
            <a:rPr lang="ru-RU" sz="2000" kern="1200" dirty="0"/>
            <a:t> складу й </a:t>
          </a:r>
          <a:r>
            <a:rPr lang="ru-RU" sz="2000" kern="1200" dirty="0" err="1"/>
            <a:t>структури</a:t>
          </a:r>
          <a:r>
            <a:rPr lang="ru-RU" sz="2000" kern="1200" dirty="0"/>
            <a:t> </a:t>
          </a:r>
          <a:r>
            <a:rPr lang="ru-RU" sz="2000" kern="1200" dirty="0" err="1"/>
            <a:t>національного</a:t>
          </a:r>
          <a:r>
            <a:rPr lang="ru-RU" sz="2000" kern="1200" dirty="0"/>
            <a:t> </a:t>
          </a:r>
          <a:r>
            <a:rPr lang="ru-RU" sz="2000" kern="1200" dirty="0" err="1"/>
            <a:t>багатства</a:t>
          </a:r>
          <a:r>
            <a:rPr lang="ru-RU" sz="2000" kern="1200" dirty="0"/>
            <a:t>;</a:t>
          </a:r>
          <a:endParaRPr lang="en-US" sz="2000" kern="1200" dirty="0"/>
        </a:p>
      </dsp:txBody>
      <dsp:txXfrm>
        <a:off x="23417" y="615985"/>
        <a:ext cx="10468766" cy="432866"/>
      </dsp:txXfrm>
    </dsp:sp>
    <dsp:sp modelId="{6520C16B-2A50-4A16-8FF9-F3A06DFDB5E2}">
      <dsp:nvSpPr>
        <dsp:cNvPr id="0" name=""/>
        <dsp:cNvSpPr/>
      </dsp:nvSpPr>
      <dsp:spPr>
        <a:xfrm>
          <a:off x="0" y="1129869"/>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dirty="0"/>
            <a:t>- </a:t>
          </a:r>
          <a:r>
            <a:rPr lang="ru-RU" sz="2000" kern="1200" dirty="0" err="1"/>
            <a:t>показники</a:t>
          </a:r>
          <a:r>
            <a:rPr lang="ru-RU" sz="2000" kern="1200" dirty="0"/>
            <a:t> </a:t>
          </a:r>
          <a:r>
            <a:rPr lang="ru-RU" sz="2000" kern="1200" dirty="0" err="1"/>
            <a:t>обсягу</a:t>
          </a:r>
          <a:r>
            <a:rPr lang="ru-RU" sz="2000" kern="1200" dirty="0"/>
            <a:t> </a:t>
          </a:r>
          <a:r>
            <a:rPr lang="ru-RU" sz="2000" kern="1200" dirty="0" err="1"/>
            <a:t>національного</a:t>
          </a:r>
          <a:r>
            <a:rPr lang="ru-RU" sz="2000" kern="1200" dirty="0"/>
            <a:t> </a:t>
          </a:r>
          <a:r>
            <a:rPr lang="ru-RU" sz="2000" kern="1200" dirty="0" err="1"/>
            <a:t>багатства</a:t>
          </a:r>
          <a:r>
            <a:rPr lang="ru-RU" sz="2000" kern="1200" dirty="0"/>
            <a:t> у </a:t>
          </a:r>
          <a:r>
            <a:rPr lang="ru-RU" sz="2000" kern="1200" dirty="0" err="1"/>
            <a:t>цілому</a:t>
          </a:r>
          <a:r>
            <a:rPr lang="ru-RU" sz="2000" kern="1200" dirty="0"/>
            <a:t> і </a:t>
          </a:r>
          <a:r>
            <a:rPr lang="ru-RU" sz="2000" kern="1200" dirty="0" err="1"/>
            <a:t>його</a:t>
          </a:r>
          <a:r>
            <a:rPr lang="ru-RU" sz="2000" kern="1200" dirty="0"/>
            <a:t> </a:t>
          </a:r>
          <a:r>
            <a:rPr lang="ru-RU" sz="2000" kern="1200" dirty="0" err="1"/>
            <a:t>компонентів</a:t>
          </a:r>
          <a:r>
            <a:rPr lang="ru-RU" sz="2000" kern="1200" dirty="0"/>
            <a:t>; </a:t>
          </a:r>
          <a:endParaRPr lang="en-US" sz="2000" kern="1200" dirty="0"/>
        </a:p>
      </dsp:txBody>
      <dsp:txXfrm>
        <a:off x="23417" y="1153286"/>
        <a:ext cx="10468766" cy="432866"/>
      </dsp:txXfrm>
    </dsp:sp>
    <dsp:sp modelId="{330B56D2-8E91-4DD3-86FD-5EBCE79109B4}">
      <dsp:nvSpPr>
        <dsp:cNvPr id="0" name=""/>
        <dsp:cNvSpPr/>
      </dsp:nvSpPr>
      <dsp:spPr>
        <a:xfrm>
          <a:off x="0" y="1667169"/>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dirty="0"/>
            <a:t>- </a:t>
          </a:r>
          <a:r>
            <a:rPr lang="ru-RU" sz="2000" kern="1200" dirty="0" err="1"/>
            <a:t>показники</a:t>
          </a:r>
          <a:r>
            <a:rPr lang="ru-RU" sz="2000" kern="1200" dirty="0"/>
            <a:t> </a:t>
          </a:r>
          <a:r>
            <a:rPr lang="ru-RU" sz="2000" kern="1200" dirty="0" err="1"/>
            <a:t>динаміки</a:t>
          </a:r>
          <a:r>
            <a:rPr lang="ru-RU" sz="2000" kern="1200" dirty="0"/>
            <a:t> </a:t>
          </a:r>
          <a:r>
            <a:rPr lang="ru-RU" sz="2000" kern="1200" dirty="0" err="1"/>
            <a:t>національного</a:t>
          </a:r>
          <a:r>
            <a:rPr lang="ru-RU" sz="2000" kern="1200" dirty="0"/>
            <a:t> </a:t>
          </a:r>
          <a:r>
            <a:rPr lang="ru-RU" sz="2000" kern="1200" dirty="0" err="1"/>
            <a:t>багатства</a:t>
          </a:r>
          <a:r>
            <a:rPr lang="ru-RU" sz="2000" kern="1200" dirty="0"/>
            <a:t>; </a:t>
          </a:r>
          <a:endParaRPr lang="en-US" sz="2000" kern="1200" dirty="0"/>
        </a:p>
      </dsp:txBody>
      <dsp:txXfrm>
        <a:off x="23417" y="1690586"/>
        <a:ext cx="10468766" cy="432866"/>
      </dsp:txXfrm>
    </dsp:sp>
    <dsp:sp modelId="{8F9270F1-243F-4E26-94DA-58311CB4731B}">
      <dsp:nvSpPr>
        <dsp:cNvPr id="0" name=""/>
        <dsp:cNvSpPr/>
      </dsp:nvSpPr>
      <dsp:spPr>
        <a:xfrm>
          <a:off x="0" y="2204469"/>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 показники стану окремих компонентів національного багатства;</a:t>
          </a:r>
          <a:endParaRPr lang="en-US" sz="2000" kern="1200"/>
        </a:p>
      </dsp:txBody>
      <dsp:txXfrm>
        <a:off x="23417" y="2227886"/>
        <a:ext cx="10468766" cy="432866"/>
      </dsp:txXfrm>
    </dsp:sp>
    <dsp:sp modelId="{DD38D883-D525-4AD1-BDF6-BD869ACA6562}">
      <dsp:nvSpPr>
        <dsp:cNvPr id="0" name=""/>
        <dsp:cNvSpPr/>
      </dsp:nvSpPr>
      <dsp:spPr>
        <a:xfrm>
          <a:off x="0" y="2741769"/>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 показники простого й розширеного відтворення національного багатства і його компонентів; </a:t>
          </a:r>
          <a:endParaRPr lang="en-US" sz="2000" kern="1200"/>
        </a:p>
      </dsp:txBody>
      <dsp:txXfrm>
        <a:off x="23417" y="2765186"/>
        <a:ext cx="10468766" cy="432866"/>
      </dsp:txXfrm>
    </dsp:sp>
    <dsp:sp modelId="{AF288539-CFF5-4BD1-AD46-1B00528F8663}">
      <dsp:nvSpPr>
        <dsp:cNvPr id="0" name=""/>
        <dsp:cNvSpPr/>
      </dsp:nvSpPr>
      <dsp:spPr>
        <a:xfrm>
          <a:off x="0" y="3279069"/>
          <a:ext cx="1051560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ru-RU" sz="2000" kern="1200"/>
            <a:t>- показники ефективності використання національного багатства.</a:t>
          </a:r>
          <a:endParaRPr lang="en-US" sz="2000" kern="1200"/>
        </a:p>
      </dsp:txBody>
      <dsp:txXfrm>
        <a:off x="23417" y="3302486"/>
        <a:ext cx="10468766" cy="4328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F98A9-4C96-4B81-87E0-DAEF4FC1E85B}">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7FB9F9-F76F-458A-B884-84F1E9B769BE}">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2600" kern="1200"/>
            <a:t>- коефіцієнт оборотності (число оборотів за період); </a:t>
          </a:r>
          <a:endParaRPr lang="en-US" sz="2600" kern="1200"/>
        </a:p>
      </dsp:txBody>
      <dsp:txXfrm>
        <a:off x="378614" y="886531"/>
        <a:ext cx="2810360" cy="1744948"/>
      </dsp:txXfrm>
    </dsp:sp>
    <dsp:sp modelId="{0034B326-6EAD-4BD8-B649-DB789C9858D5}">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79F65-E3EE-4D59-B37C-0B5520D9849C}">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2600" kern="1200"/>
            <a:t>- середня тривалість одного обороту; </a:t>
          </a:r>
          <a:endParaRPr lang="en-US" sz="2600" kern="1200"/>
        </a:p>
      </dsp:txBody>
      <dsp:txXfrm>
        <a:off x="3946203" y="886531"/>
        <a:ext cx="2810360" cy="1744948"/>
      </dsp:txXfrm>
    </dsp:sp>
    <dsp:sp modelId="{1840F478-354E-49AD-AF72-0181F9711051}">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5EC83C-C108-4ED5-B9B2-25D49E7FAC6E}">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2600" kern="1200"/>
            <a:t>- коефіцієнт закріплення (завантаження) оборотних активів</a:t>
          </a:r>
          <a:endParaRPr lang="en-US" sz="2600" kern="1200"/>
        </a:p>
      </dsp:txBody>
      <dsp:txXfrm>
        <a:off x="7513791" y="886531"/>
        <a:ext cx="2810360" cy="17449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E97F-8589-41A9-BEE4-2162E1A44667}">
      <dsp:nvSpPr>
        <dsp:cNvPr id="0" name=""/>
        <dsp:cNvSpPr/>
      </dsp:nvSpPr>
      <dsp:spPr>
        <a:xfrm>
          <a:off x="0" y="54331"/>
          <a:ext cx="6666833" cy="128663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a:t>- товару та його спроможності задовольнити існуючі та перспективні потреби споживачів; </a:t>
          </a:r>
          <a:endParaRPr lang="en-US" sz="2300" kern="1200"/>
        </a:p>
      </dsp:txBody>
      <dsp:txXfrm>
        <a:off x="62808" y="117139"/>
        <a:ext cx="6541217" cy="1161018"/>
      </dsp:txXfrm>
    </dsp:sp>
    <dsp:sp modelId="{E818C9B3-7CD6-4E21-95FF-FA74C799EB09}">
      <dsp:nvSpPr>
        <dsp:cNvPr id="0" name=""/>
        <dsp:cNvSpPr/>
      </dsp:nvSpPr>
      <dsp:spPr>
        <a:xfrm>
          <a:off x="0" y="1407205"/>
          <a:ext cx="6666833" cy="1286634"/>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a:t>- ринку, його географічного положення, сегментації, структури, тенденції розвитку тощо; </a:t>
          </a:r>
          <a:endParaRPr lang="en-US" sz="2300" kern="1200"/>
        </a:p>
      </dsp:txBody>
      <dsp:txXfrm>
        <a:off x="62808" y="1470013"/>
        <a:ext cx="6541217" cy="1161018"/>
      </dsp:txXfrm>
    </dsp:sp>
    <dsp:sp modelId="{B45AC359-6245-4057-90CE-C5046C9E2AB2}">
      <dsp:nvSpPr>
        <dsp:cNvPr id="0" name=""/>
        <dsp:cNvSpPr/>
      </dsp:nvSpPr>
      <dsp:spPr>
        <a:xfrm>
          <a:off x="0" y="2760080"/>
          <a:ext cx="6666833" cy="1286634"/>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a:t>- споживачів як існуючих, так і можливих, їх сегментації, потреби, ступеня задоволення потреби, впливу на них відповідних факторів; </a:t>
          </a:r>
          <a:endParaRPr lang="en-US" sz="2300" kern="1200"/>
        </a:p>
      </dsp:txBody>
      <dsp:txXfrm>
        <a:off x="62808" y="2822888"/>
        <a:ext cx="6541217" cy="1161018"/>
      </dsp:txXfrm>
    </dsp:sp>
    <dsp:sp modelId="{CC75B73F-D9AD-43CF-A906-8C6D6EA5510F}">
      <dsp:nvSpPr>
        <dsp:cNvPr id="0" name=""/>
        <dsp:cNvSpPr/>
      </dsp:nvSpPr>
      <dsp:spPr>
        <a:xfrm>
          <a:off x="0" y="4112954"/>
          <a:ext cx="6666833" cy="1286634"/>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a:t>- конкурентів, їх складу, методів і результатів їх діяльності та ін.</a:t>
          </a:r>
          <a:endParaRPr lang="en-US" sz="2300" kern="1200"/>
        </a:p>
      </dsp:txBody>
      <dsp:txXfrm>
        <a:off x="62808" y="4175762"/>
        <a:ext cx="6541217" cy="11610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0A4C53-D938-86DA-BC8A-4AA3E27AD5C8}"/>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endParaRPr lang="en-GB"/>
          </a:p>
        </p:txBody>
      </p:sp>
      <p:sp>
        <p:nvSpPr>
          <p:cNvPr id="3" name="Підзаголовок 2">
            <a:extLst>
              <a:ext uri="{FF2B5EF4-FFF2-40B4-BE49-F238E27FC236}">
                <a16:creationId xmlns:a16="http://schemas.microsoft.com/office/drawing/2014/main" id="{C6350973-A1EB-31B8-07F7-E66D02D75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GB"/>
          </a:p>
        </p:txBody>
      </p:sp>
      <p:sp>
        <p:nvSpPr>
          <p:cNvPr id="4" name="Місце для дати 3">
            <a:extLst>
              <a:ext uri="{FF2B5EF4-FFF2-40B4-BE49-F238E27FC236}">
                <a16:creationId xmlns:a16="http://schemas.microsoft.com/office/drawing/2014/main" id="{67E5BE1D-BF2D-A313-678E-CE8823A15B8D}"/>
              </a:ext>
            </a:extLst>
          </p:cNvPr>
          <p:cNvSpPr>
            <a:spLocks noGrp="1"/>
          </p:cNvSpPr>
          <p:nvPr>
            <p:ph type="dt" sz="half" idx="10"/>
          </p:nvPr>
        </p:nvSpPr>
        <p:spPr/>
        <p:txBody>
          <a:bodyPr/>
          <a:lstStyle/>
          <a:p>
            <a:fld id="{84E76E45-CBCA-432D-B661-26F5FB9D2B0C}" type="datetimeFigureOut">
              <a:rPr lang="en-GB" smtClean="0"/>
              <a:t>20/11/2023</a:t>
            </a:fld>
            <a:endParaRPr lang="en-GB"/>
          </a:p>
        </p:txBody>
      </p:sp>
      <p:sp>
        <p:nvSpPr>
          <p:cNvPr id="5" name="Місце для нижнього колонтитула 4">
            <a:extLst>
              <a:ext uri="{FF2B5EF4-FFF2-40B4-BE49-F238E27FC236}">
                <a16:creationId xmlns:a16="http://schemas.microsoft.com/office/drawing/2014/main" id="{2A9A2066-E179-22C3-802C-A2E6323FFA90}"/>
              </a:ext>
            </a:extLst>
          </p:cNvPr>
          <p:cNvSpPr>
            <a:spLocks noGrp="1"/>
          </p:cNvSpPr>
          <p:nvPr>
            <p:ph type="ftr" sz="quarter" idx="11"/>
          </p:nvPr>
        </p:nvSpPr>
        <p:spPr/>
        <p:txBody>
          <a:bodyPr/>
          <a:lstStyle/>
          <a:p>
            <a:endParaRPr lang="en-GB"/>
          </a:p>
        </p:txBody>
      </p:sp>
      <p:sp>
        <p:nvSpPr>
          <p:cNvPr id="6" name="Місце для номера слайда 5">
            <a:extLst>
              <a:ext uri="{FF2B5EF4-FFF2-40B4-BE49-F238E27FC236}">
                <a16:creationId xmlns:a16="http://schemas.microsoft.com/office/drawing/2014/main" id="{59796C7D-E060-5A43-5EA9-DC79CF6594FE}"/>
              </a:ext>
            </a:extLst>
          </p:cNvPr>
          <p:cNvSpPr>
            <a:spLocks noGrp="1"/>
          </p:cNvSpPr>
          <p:nvPr>
            <p:ph type="sldNum" sz="quarter" idx="12"/>
          </p:nvPr>
        </p:nvSpPr>
        <p:spPr/>
        <p:txBody>
          <a:bodyPr/>
          <a:lstStyle/>
          <a:p>
            <a:fld id="{192941E8-F3A5-49BF-B785-D35355464957}" type="slidenum">
              <a:rPr lang="en-GB" smtClean="0"/>
              <a:t>‹№›</a:t>
            </a:fld>
            <a:endParaRPr lang="en-GB"/>
          </a:p>
        </p:txBody>
      </p:sp>
    </p:spTree>
    <p:extLst>
      <p:ext uri="{BB962C8B-B14F-4D97-AF65-F5344CB8AC3E}">
        <p14:creationId xmlns:p14="http://schemas.microsoft.com/office/powerpoint/2010/main" val="99136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2A316B-D433-42E7-9E1A-801B74103189}"/>
              </a:ext>
            </a:extLst>
          </p:cNvPr>
          <p:cNvSpPr>
            <a:spLocks noGrp="1"/>
          </p:cNvSpPr>
          <p:nvPr>
            <p:ph type="title"/>
          </p:nvPr>
        </p:nvSpPr>
        <p:spPr/>
        <p:txBody>
          <a:bodyPr/>
          <a:lstStyle/>
          <a:p>
            <a:r>
              <a:rPr lang="uk-UA"/>
              <a:t>Клацніть, щоб редагувати стиль зразка заголовка</a:t>
            </a:r>
            <a:endParaRPr lang="en-GB"/>
          </a:p>
        </p:txBody>
      </p:sp>
      <p:sp>
        <p:nvSpPr>
          <p:cNvPr id="3" name="Місце для вертикального тексту 2">
            <a:extLst>
              <a:ext uri="{FF2B5EF4-FFF2-40B4-BE49-F238E27FC236}">
                <a16:creationId xmlns:a16="http://schemas.microsoft.com/office/drawing/2014/main" id="{0E947237-D4B1-241C-DD7E-05865077F5DE}"/>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GB"/>
          </a:p>
        </p:txBody>
      </p:sp>
      <p:sp>
        <p:nvSpPr>
          <p:cNvPr id="4" name="Місце для дати 3">
            <a:extLst>
              <a:ext uri="{FF2B5EF4-FFF2-40B4-BE49-F238E27FC236}">
                <a16:creationId xmlns:a16="http://schemas.microsoft.com/office/drawing/2014/main" id="{6EC155FB-2AB3-F007-9F61-A9318ED84F75}"/>
              </a:ext>
            </a:extLst>
          </p:cNvPr>
          <p:cNvSpPr>
            <a:spLocks noGrp="1"/>
          </p:cNvSpPr>
          <p:nvPr>
            <p:ph type="dt" sz="half" idx="10"/>
          </p:nvPr>
        </p:nvSpPr>
        <p:spPr/>
        <p:txBody>
          <a:bodyPr/>
          <a:lstStyle/>
          <a:p>
            <a:fld id="{84E76E45-CBCA-432D-B661-26F5FB9D2B0C}" type="datetimeFigureOut">
              <a:rPr lang="en-GB" smtClean="0"/>
              <a:t>20/11/2023</a:t>
            </a:fld>
            <a:endParaRPr lang="en-GB"/>
          </a:p>
        </p:txBody>
      </p:sp>
      <p:sp>
        <p:nvSpPr>
          <p:cNvPr id="5" name="Місце для нижнього колонтитула 4">
            <a:extLst>
              <a:ext uri="{FF2B5EF4-FFF2-40B4-BE49-F238E27FC236}">
                <a16:creationId xmlns:a16="http://schemas.microsoft.com/office/drawing/2014/main" id="{5BAC8F59-79D7-37CC-9E30-70EEA91767E6}"/>
              </a:ext>
            </a:extLst>
          </p:cNvPr>
          <p:cNvSpPr>
            <a:spLocks noGrp="1"/>
          </p:cNvSpPr>
          <p:nvPr>
            <p:ph type="ftr" sz="quarter" idx="11"/>
          </p:nvPr>
        </p:nvSpPr>
        <p:spPr/>
        <p:txBody>
          <a:bodyPr/>
          <a:lstStyle/>
          <a:p>
            <a:endParaRPr lang="en-GB"/>
          </a:p>
        </p:txBody>
      </p:sp>
      <p:sp>
        <p:nvSpPr>
          <p:cNvPr id="6" name="Місце для номера слайда 5">
            <a:extLst>
              <a:ext uri="{FF2B5EF4-FFF2-40B4-BE49-F238E27FC236}">
                <a16:creationId xmlns:a16="http://schemas.microsoft.com/office/drawing/2014/main" id="{5A827F17-D264-1F95-001D-6323D4257796}"/>
              </a:ext>
            </a:extLst>
          </p:cNvPr>
          <p:cNvSpPr>
            <a:spLocks noGrp="1"/>
          </p:cNvSpPr>
          <p:nvPr>
            <p:ph type="sldNum" sz="quarter" idx="12"/>
          </p:nvPr>
        </p:nvSpPr>
        <p:spPr/>
        <p:txBody>
          <a:bodyPr/>
          <a:lstStyle/>
          <a:p>
            <a:fld id="{192941E8-F3A5-49BF-B785-D35355464957}" type="slidenum">
              <a:rPr lang="en-GB" smtClean="0"/>
              <a:t>‹№›</a:t>
            </a:fld>
            <a:endParaRPr lang="en-GB"/>
          </a:p>
        </p:txBody>
      </p:sp>
    </p:spTree>
    <p:extLst>
      <p:ext uri="{BB962C8B-B14F-4D97-AF65-F5344CB8AC3E}">
        <p14:creationId xmlns:p14="http://schemas.microsoft.com/office/powerpoint/2010/main" val="173172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6BE6C075-5C2E-EB99-265F-B11A91F9986D}"/>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endParaRPr lang="en-GB"/>
          </a:p>
        </p:txBody>
      </p:sp>
      <p:sp>
        <p:nvSpPr>
          <p:cNvPr id="3" name="Місце для вертикального тексту 2">
            <a:extLst>
              <a:ext uri="{FF2B5EF4-FFF2-40B4-BE49-F238E27FC236}">
                <a16:creationId xmlns:a16="http://schemas.microsoft.com/office/drawing/2014/main" id="{4E5FA288-61EA-7E3B-FAAB-A90D86B152AF}"/>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GB"/>
          </a:p>
        </p:txBody>
      </p:sp>
      <p:sp>
        <p:nvSpPr>
          <p:cNvPr id="4" name="Місце для дати 3">
            <a:extLst>
              <a:ext uri="{FF2B5EF4-FFF2-40B4-BE49-F238E27FC236}">
                <a16:creationId xmlns:a16="http://schemas.microsoft.com/office/drawing/2014/main" id="{5ECBFD06-6F52-0B66-600B-7356F99F80DE}"/>
              </a:ext>
            </a:extLst>
          </p:cNvPr>
          <p:cNvSpPr>
            <a:spLocks noGrp="1"/>
          </p:cNvSpPr>
          <p:nvPr>
            <p:ph type="dt" sz="half" idx="10"/>
          </p:nvPr>
        </p:nvSpPr>
        <p:spPr/>
        <p:txBody>
          <a:bodyPr/>
          <a:lstStyle/>
          <a:p>
            <a:fld id="{84E76E45-CBCA-432D-B661-26F5FB9D2B0C}" type="datetimeFigureOut">
              <a:rPr lang="en-GB" smtClean="0"/>
              <a:t>20/11/2023</a:t>
            </a:fld>
            <a:endParaRPr lang="en-GB"/>
          </a:p>
        </p:txBody>
      </p:sp>
      <p:sp>
        <p:nvSpPr>
          <p:cNvPr id="5" name="Місце для нижнього колонтитула 4">
            <a:extLst>
              <a:ext uri="{FF2B5EF4-FFF2-40B4-BE49-F238E27FC236}">
                <a16:creationId xmlns:a16="http://schemas.microsoft.com/office/drawing/2014/main" id="{E5072704-4942-6FE8-382C-F14257C825D5}"/>
              </a:ext>
            </a:extLst>
          </p:cNvPr>
          <p:cNvSpPr>
            <a:spLocks noGrp="1"/>
          </p:cNvSpPr>
          <p:nvPr>
            <p:ph type="ftr" sz="quarter" idx="11"/>
          </p:nvPr>
        </p:nvSpPr>
        <p:spPr/>
        <p:txBody>
          <a:bodyPr/>
          <a:lstStyle/>
          <a:p>
            <a:endParaRPr lang="en-GB"/>
          </a:p>
        </p:txBody>
      </p:sp>
      <p:sp>
        <p:nvSpPr>
          <p:cNvPr id="6" name="Місце для номера слайда 5">
            <a:extLst>
              <a:ext uri="{FF2B5EF4-FFF2-40B4-BE49-F238E27FC236}">
                <a16:creationId xmlns:a16="http://schemas.microsoft.com/office/drawing/2014/main" id="{88C283BA-363E-1581-F517-B6AD5CB6E253}"/>
              </a:ext>
            </a:extLst>
          </p:cNvPr>
          <p:cNvSpPr>
            <a:spLocks noGrp="1"/>
          </p:cNvSpPr>
          <p:nvPr>
            <p:ph type="sldNum" sz="quarter" idx="12"/>
          </p:nvPr>
        </p:nvSpPr>
        <p:spPr/>
        <p:txBody>
          <a:bodyPr/>
          <a:lstStyle/>
          <a:p>
            <a:fld id="{192941E8-F3A5-49BF-B785-D35355464957}" type="slidenum">
              <a:rPr lang="en-GB" smtClean="0"/>
              <a:t>‹№›</a:t>
            </a:fld>
            <a:endParaRPr lang="en-GB"/>
          </a:p>
        </p:txBody>
      </p:sp>
    </p:spTree>
    <p:extLst>
      <p:ext uri="{BB962C8B-B14F-4D97-AF65-F5344CB8AC3E}">
        <p14:creationId xmlns:p14="http://schemas.microsoft.com/office/powerpoint/2010/main" val="131124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487260-F663-AA15-0BE2-00C8DEAD89E6}"/>
              </a:ext>
            </a:extLst>
          </p:cNvPr>
          <p:cNvSpPr>
            <a:spLocks noGrp="1"/>
          </p:cNvSpPr>
          <p:nvPr>
            <p:ph type="title"/>
          </p:nvPr>
        </p:nvSpPr>
        <p:spPr/>
        <p:txBody>
          <a:bodyPr/>
          <a:lstStyle/>
          <a:p>
            <a:r>
              <a:rPr lang="uk-UA"/>
              <a:t>Клацніть, щоб редагувати стиль зразка заголовка</a:t>
            </a:r>
            <a:endParaRPr lang="en-GB"/>
          </a:p>
        </p:txBody>
      </p:sp>
      <p:sp>
        <p:nvSpPr>
          <p:cNvPr id="3" name="Місце для вмісту 2">
            <a:extLst>
              <a:ext uri="{FF2B5EF4-FFF2-40B4-BE49-F238E27FC236}">
                <a16:creationId xmlns:a16="http://schemas.microsoft.com/office/drawing/2014/main" id="{F2186821-B143-4EA4-DF1A-786E32BEFFAF}"/>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GB"/>
          </a:p>
        </p:txBody>
      </p:sp>
      <p:sp>
        <p:nvSpPr>
          <p:cNvPr id="4" name="Місце для дати 3">
            <a:extLst>
              <a:ext uri="{FF2B5EF4-FFF2-40B4-BE49-F238E27FC236}">
                <a16:creationId xmlns:a16="http://schemas.microsoft.com/office/drawing/2014/main" id="{8739130B-6275-D67C-0D28-3CE24BF35A5E}"/>
              </a:ext>
            </a:extLst>
          </p:cNvPr>
          <p:cNvSpPr>
            <a:spLocks noGrp="1"/>
          </p:cNvSpPr>
          <p:nvPr>
            <p:ph type="dt" sz="half" idx="10"/>
          </p:nvPr>
        </p:nvSpPr>
        <p:spPr/>
        <p:txBody>
          <a:bodyPr/>
          <a:lstStyle/>
          <a:p>
            <a:fld id="{84E76E45-CBCA-432D-B661-26F5FB9D2B0C}" type="datetimeFigureOut">
              <a:rPr lang="en-GB" smtClean="0"/>
              <a:t>20/11/2023</a:t>
            </a:fld>
            <a:endParaRPr lang="en-GB"/>
          </a:p>
        </p:txBody>
      </p:sp>
      <p:sp>
        <p:nvSpPr>
          <p:cNvPr id="5" name="Місце для нижнього колонтитула 4">
            <a:extLst>
              <a:ext uri="{FF2B5EF4-FFF2-40B4-BE49-F238E27FC236}">
                <a16:creationId xmlns:a16="http://schemas.microsoft.com/office/drawing/2014/main" id="{7AA8BF6F-41DA-73B8-8A1B-198FDFAE4965}"/>
              </a:ext>
            </a:extLst>
          </p:cNvPr>
          <p:cNvSpPr>
            <a:spLocks noGrp="1"/>
          </p:cNvSpPr>
          <p:nvPr>
            <p:ph type="ftr" sz="quarter" idx="11"/>
          </p:nvPr>
        </p:nvSpPr>
        <p:spPr/>
        <p:txBody>
          <a:bodyPr/>
          <a:lstStyle/>
          <a:p>
            <a:endParaRPr lang="en-GB"/>
          </a:p>
        </p:txBody>
      </p:sp>
      <p:sp>
        <p:nvSpPr>
          <p:cNvPr id="6" name="Місце для номера слайда 5">
            <a:extLst>
              <a:ext uri="{FF2B5EF4-FFF2-40B4-BE49-F238E27FC236}">
                <a16:creationId xmlns:a16="http://schemas.microsoft.com/office/drawing/2014/main" id="{BAE1C788-2EEA-1688-37E6-2242C5DBE213}"/>
              </a:ext>
            </a:extLst>
          </p:cNvPr>
          <p:cNvSpPr>
            <a:spLocks noGrp="1"/>
          </p:cNvSpPr>
          <p:nvPr>
            <p:ph type="sldNum" sz="quarter" idx="12"/>
          </p:nvPr>
        </p:nvSpPr>
        <p:spPr/>
        <p:txBody>
          <a:bodyPr/>
          <a:lstStyle/>
          <a:p>
            <a:fld id="{192941E8-F3A5-49BF-B785-D35355464957}" type="slidenum">
              <a:rPr lang="en-GB" smtClean="0"/>
              <a:t>‹№›</a:t>
            </a:fld>
            <a:endParaRPr lang="en-GB"/>
          </a:p>
        </p:txBody>
      </p:sp>
    </p:spTree>
    <p:extLst>
      <p:ext uri="{BB962C8B-B14F-4D97-AF65-F5344CB8AC3E}">
        <p14:creationId xmlns:p14="http://schemas.microsoft.com/office/powerpoint/2010/main" val="227857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CC2832-698D-FF5F-227B-E946694FBEB2}"/>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endParaRPr lang="en-GB"/>
          </a:p>
        </p:txBody>
      </p:sp>
      <p:sp>
        <p:nvSpPr>
          <p:cNvPr id="3" name="Місце для тексту 2">
            <a:extLst>
              <a:ext uri="{FF2B5EF4-FFF2-40B4-BE49-F238E27FC236}">
                <a16:creationId xmlns:a16="http://schemas.microsoft.com/office/drawing/2014/main" id="{B6FCF396-8768-F39C-7D34-5254564999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48DFDBE0-7AC3-0C61-337F-2543A4E9F10B}"/>
              </a:ext>
            </a:extLst>
          </p:cNvPr>
          <p:cNvSpPr>
            <a:spLocks noGrp="1"/>
          </p:cNvSpPr>
          <p:nvPr>
            <p:ph type="dt" sz="half" idx="10"/>
          </p:nvPr>
        </p:nvSpPr>
        <p:spPr/>
        <p:txBody>
          <a:bodyPr/>
          <a:lstStyle/>
          <a:p>
            <a:fld id="{84E76E45-CBCA-432D-B661-26F5FB9D2B0C}" type="datetimeFigureOut">
              <a:rPr lang="en-GB" smtClean="0"/>
              <a:t>20/11/2023</a:t>
            </a:fld>
            <a:endParaRPr lang="en-GB"/>
          </a:p>
        </p:txBody>
      </p:sp>
      <p:sp>
        <p:nvSpPr>
          <p:cNvPr id="5" name="Місце для нижнього колонтитула 4">
            <a:extLst>
              <a:ext uri="{FF2B5EF4-FFF2-40B4-BE49-F238E27FC236}">
                <a16:creationId xmlns:a16="http://schemas.microsoft.com/office/drawing/2014/main" id="{3EBA07DE-AF1A-B628-0B93-D7E6061989D3}"/>
              </a:ext>
            </a:extLst>
          </p:cNvPr>
          <p:cNvSpPr>
            <a:spLocks noGrp="1"/>
          </p:cNvSpPr>
          <p:nvPr>
            <p:ph type="ftr" sz="quarter" idx="11"/>
          </p:nvPr>
        </p:nvSpPr>
        <p:spPr/>
        <p:txBody>
          <a:bodyPr/>
          <a:lstStyle/>
          <a:p>
            <a:endParaRPr lang="en-GB"/>
          </a:p>
        </p:txBody>
      </p:sp>
      <p:sp>
        <p:nvSpPr>
          <p:cNvPr id="6" name="Місце для номера слайда 5">
            <a:extLst>
              <a:ext uri="{FF2B5EF4-FFF2-40B4-BE49-F238E27FC236}">
                <a16:creationId xmlns:a16="http://schemas.microsoft.com/office/drawing/2014/main" id="{E9C7A7D9-321E-BCBD-1117-47741F3FA13B}"/>
              </a:ext>
            </a:extLst>
          </p:cNvPr>
          <p:cNvSpPr>
            <a:spLocks noGrp="1"/>
          </p:cNvSpPr>
          <p:nvPr>
            <p:ph type="sldNum" sz="quarter" idx="12"/>
          </p:nvPr>
        </p:nvSpPr>
        <p:spPr/>
        <p:txBody>
          <a:bodyPr/>
          <a:lstStyle/>
          <a:p>
            <a:fld id="{192941E8-F3A5-49BF-B785-D35355464957}" type="slidenum">
              <a:rPr lang="en-GB" smtClean="0"/>
              <a:t>‹№›</a:t>
            </a:fld>
            <a:endParaRPr lang="en-GB"/>
          </a:p>
        </p:txBody>
      </p:sp>
    </p:spTree>
    <p:extLst>
      <p:ext uri="{BB962C8B-B14F-4D97-AF65-F5344CB8AC3E}">
        <p14:creationId xmlns:p14="http://schemas.microsoft.com/office/powerpoint/2010/main" val="117778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A51A9F-8F70-DCDD-3566-9D8FBB4E4C2E}"/>
              </a:ext>
            </a:extLst>
          </p:cNvPr>
          <p:cNvSpPr>
            <a:spLocks noGrp="1"/>
          </p:cNvSpPr>
          <p:nvPr>
            <p:ph type="title"/>
          </p:nvPr>
        </p:nvSpPr>
        <p:spPr/>
        <p:txBody>
          <a:bodyPr/>
          <a:lstStyle/>
          <a:p>
            <a:r>
              <a:rPr lang="uk-UA"/>
              <a:t>Клацніть, щоб редагувати стиль зразка заголовка</a:t>
            </a:r>
            <a:endParaRPr lang="en-GB"/>
          </a:p>
        </p:txBody>
      </p:sp>
      <p:sp>
        <p:nvSpPr>
          <p:cNvPr id="3" name="Місце для вмісту 2">
            <a:extLst>
              <a:ext uri="{FF2B5EF4-FFF2-40B4-BE49-F238E27FC236}">
                <a16:creationId xmlns:a16="http://schemas.microsoft.com/office/drawing/2014/main" id="{34D17A5A-0606-DAE2-E7BF-5EF4ED1970EB}"/>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GB"/>
          </a:p>
        </p:txBody>
      </p:sp>
      <p:sp>
        <p:nvSpPr>
          <p:cNvPr id="4" name="Місце для вмісту 3">
            <a:extLst>
              <a:ext uri="{FF2B5EF4-FFF2-40B4-BE49-F238E27FC236}">
                <a16:creationId xmlns:a16="http://schemas.microsoft.com/office/drawing/2014/main" id="{8FAFDE1C-06F1-AFEE-46BD-B9DA520304BE}"/>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GB"/>
          </a:p>
        </p:txBody>
      </p:sp>
      <p:sp>
        <p:nvSpPr>
          <p:cNvPr id="5" name="Місце для дати 4">
            <a:extLst>
              <a:ext uri="{FF2B5EF4-FFF2-40B4-BE49-F238E27FC236}">
                <a16:creationId xmlns:a16="http://schemas.microsoft.com/office/drawing/2014/main" id="{81ABFC68-A214-3997-FE2D-FA63C585E4C5}"/>
              </a:ext>
            </a:extLst>
          </p:cNvPr>
          <p:cNvSpPr>
            <a:spLocks noGrp="1"/>
          </p:cNvSpPr>
          <p:nvPr>
            <p:ph type="dt" sz="half" idx="10"/>
          </p:nvPr>
        </p:nvSpPr>
        <p:spPr/>
        <p:txBody>
          <a:bodyPr/>
          <a:lstStyle/>
          <a:p>
            <a:fld id="{84E76E45-CBCA-432D-B661-26F5FB9D2B0C}" type="datetimeFigureOut">
              <a:rPr lang="en-GB" smtClean="0"/>
              <a:t>20/11/2023</a:t>
            </a:fld>
            <a:endParaRPr lang="en-GB"/>
          </a:p>
        </p:txBody>
      </p:sp>
      <p:sp>
        <p:nvSpPr>
          <p:cNvPr id="6" name="Місце для нижнього колонтитула 5">
            <a:extLst>
              <a:ext uri="{FF2B5EF4-FFF2-40B4-BE49-F238E27FC236}">
                <a16:creationId xmlns:a16="http://schemas.microsoft.com/office/drawing/2014/main" id="{653A1A04-EC4F-6260-DFE2-0A26FEEE5720}"/>
              </a:ext>
            </a:extLst>
          </p:cNvPr>
          <p:cNvSpPr>
            <a:spLocks noGrp="1"/>
          </p:cNvSpPr>
          <p:nvPr>
            <p:ph type="ftr" sz="quarter" idx="11"/>
          </p:nvPr>
        </p:nvSpPr>
        <p:spPr/>
        <p:txBody>
          <a:bodyPr/>
          <a:lstStyle/>
          <a:p>
            <a:endParaRPr lang="en-GB"/>
          </a:p>
        </p:txBody>
      </p:sp>
      <p:sp>
        <p:nvSpPr>
          <p:cNvPr id="7" name="Місце для номера слайда 6">
            <a:extLst>
              <a:ext uri="{FF2B5EF4-FFF2-40B4-BE49-F238E27FC236}">
                <a16:creationId xmlns:a16="http://schemas.microsoft.com/office/drawing/2014/main" id="{0DCEF233-6A65-6D10-9202-3067E2A82720}"/>
              </a:ext>
            </a:extLst>
          </p:cNvPr>
          <p:cNvSpPr>
            <a:spLocks noGrp="1"/>
          </p:cNvSpPr>
          <p:nvPr>
            <p:ph type="sldNum" sz="quarter" idx="12"/>
          </p:nvPr>
        </p:nvSpPr>
        <p:spPr/>
        <p:txBody>
          <a:bodyPr/>
          <a:lstStyle/>
          <a:p>
            <a:fld id="{192941E8-F3A5-49BF-B785-D35355464957}" type="slidenum">
              <a:rPr lang="en-GB" smtClean="0"/>
              <a:t>‹№›</a:t>
            </a:fld>
            <a:endParaRPr lang="en-GB"/>
          </a:p>
        </p:txBody>
      </p:sp>
    </p:spTree>
    <p:extLst>
      <p:ext uri="{BB962C8B-B14F-4D97-AF65-F5344CB8AC3E}">
        <p14:creationId xmlns:p14="http://schemas.microsoft.com/office/powerpoint/2010/main" val="67155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09130F-B9AF-9CC3-B7B6-587DD8DD0E04}"/>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endParaRPr lang="en-GB"/>
          </a:p>
        </p:txBody>
      </p:sp>
      <p:sp>
        <p:nvSpPr>
          <p:cNvPr id="3" name="Місце для тексту 2">
            <a:extLst>
              <a:ext uri="{FF2B5EF4-FFF2-40B4-BE49-F238E27FC236}">
                <a16:creationId xmlns:a16="http://schemas.microsoft.com/office/drawing/2014/main" id="{3F144752-E46B-2E6A-697C-867966229F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E0925590-C159-D2DA-E9FD-1A9F8F325CA1}"/>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GB"/>
          </a:p>
        </p:txBody>
      </p:sp>
      <p:sp>
        <p:nvSpPr>
          <p:cNvPr id="5" name="Місце для тексту 4">
            <a:extLst>
              <a:ext uri="{FF2B5EF4-FFF2-40B4-BE49-F238E27FC236}">
                <a16:creationId xmlns:a16="http://schemas.microsoft.com/office/drawing/2014/main" id="{7D648817-EC8A-E342-C46B-B731B774C6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57A80A62-5BD1-27CF-E997-2FDBEABA46CE}"/>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GB"/>
          </a:p>
        </p:txBody>
      </p:sp>
      <p:sp>
        <p:nvSpPr>
          <p:cNvPr id="7" name="Місце для дати 6">
            <a:extLst>
              <a:ext uri="{FF2B5EF4-FFF2-40B4-BE49-F238E27FC236}">
                <a16:creationId xmlns:a16="http://schemas.microsoft.com/office/drawing/2014/main" id="{DEAB1F0D-89BE-EA04-6313-9BDF968920E4}"/>
              </a:ext>
            </a:extLst>
          </p:cNvPr>
          <p:cNvSpPr>
            <a:spLocks noGrp="1"/>
          </p:cNvSpPr>
          <p:nvPr>
            <p:ph type="dt" sz="half" idx="10"/>
          </p:nvPr>
        </p:nvSpPr>
        <p:spPr/>
        <p:txBody>
          <a:bodyPr/>
          <a:lstStyle/>
          <a:p>
            <a:fld id="{84E76E45-CBCA-432D-B661-26F5FB9D2B0C}" type="datetimeFigureOut">
              <a:rPr lang="en-GB" smtClean="0"/>
              <a:t>20/11/2023</a:t>
            </a:fld>
            <a:endParaRPr lang="en-GB"/>
          </a:p>
        </p:txBody>
      </p:sp>
      <p:sp>
        <p:nvSpPr>
          <p:cNvPr id="8" name="Місце для нижнього колонтитула 7">
            <a:extLst>
              <a:ext uri="{FF2B5EF4-FFF2-40B4-BE49-F238E27FC236}">
                <a16:creationId xmlns:a16="http://schemas.microsoft.com/office/drawing/2014/main" id="{8C91D26E-3969-5BB7-61C9-AAA0F609CD9B}"/>
              </a:ext>
            </a:extLst>
          </p:cNvPr>
          <p:cNvSpPr>
            <a:spLocks noGrp="1"/>
          </p:cNvSpPr>
          <p:nvPr>
            <p:ph type="ftr" sz="quarter" idx="11"/>
          </p:nvPr>
        </p:nvSpPr>
        <p:spPr/>
        <p:txBody>
          <a:bodyPr/>
          <a:lstStyle/>
          <a:p>
            <a:endParaRPr lang="en-GB"/>
          </a:p>
        </p:txBody>
      </p:sp>
      <p:sp>
        <p:nvSpPr>
          <p:cNvPr id="9" name="Місце для номера слайда 8">
            <a:extLst>
              <a:ext uri="{FF2B5EF4-FFF2-40B4-BE49-F238E27FC236}">
                <a16:creationId xmlns:a16="http://schemas.microsoft.com/office/drawing/2014/main" id="{657B4DFB-F6EE-8191-D2CD-86FADCFC6894}"/>
              </a:ext>
            </a:extLst>
          </p:cNvPr>
          <p:cNvSpPr>
            <a:spLocks noGrp="1"/>
          </p:cNvSpPr>
          <p:nvPr>
            <p:ph type="sldNum" sz="quarter" idx="12"/>
          </p:nvPr>
        </p:nvSpPr>
        <p:spPr/>
        <p:txBody>
          <a:bodyPr/>
          <a:lstStyle/>
          <a:p>
            <a:fld id="{192941E8-F3A5-49BF-B785-D35355464957}" type="slidenum">
              <a:rPr lang="en-GB" smtClean="0"/>
              <a:t>‹№›</a:t>
            </a:fld>
            <a:endParaRPr lang="en-GB"/>
          </a:p>
        </p:txBody>
      </p:sp>
    </p:spTree>
    <p:extLst>
      <p:ext uri="{BB962C8B-B14F-4D97-AF65-F5344CB8AC3E}">
        <p14:creationId xmlns:p14="http://schemas.microsoft.com/office/powerpoint/2010/main" val="991577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B3F226-CD61-2FE7-374E-BF551586C091}"/>
              </a:ext>
            </a:extLst>
          </p:cNvPr>
          <p:cNvSpPr>
            <a:spLocks noGrp="1"/>
          </p:cNvSpPr>
          <p:nvPr>
            <p:ph type="title"/>
          </p:nvPr>
        </p:nvSpPr>
        <p:spPr/>
        <p:txBody>
          <a:bodyPr/>
          <a:lstStyle/>
          <a:p>
            <a:r>
              <a:rPr lang="uk-UA"/>
              <a:t>Клацніть, щоб редагувати стиль зразка заголовка</a:t>
            </a:r>
            <a:endParaRPr lang="en-GB"/>
          </a:p>
        </p:txBody>
      </p:sp>
      <p:sp>
        <p:nvSpPr>
          <p:cNvPr id="3" name="Місце для дати 2">
            <a:extLst>
              <a:ext uri="{FF2B5EF4-FFF2-40B4-BE49-F238E27FC236}">
                <a16:creationId xmlns:a16="http://schemas.microsoft.com/office/drawing/2014/main" id="{6EBC3160-67C6-534D-35A8-6453660667F9}"/>
              </a:ext>
            </a:extLst>
          </p:cNvPr>
          <p:cNvSpPr>
            <a:spLocks noGrp="1"/>
          </p:cNvSpPr>
          <p:nvPr>
            <p:ph type="dt" sz="half" idx="10"/>
          </p:nvPr>
        </p:nvSpPr>
        <p:spPr/>
        <p:txBody>
          <a:bodyPr/>
          <a:lstStyle/>
          <a:p>
            <a:fld id="{84E76E45-CBCA-432D-B661-26F5FB9D2B0C}" type="datetimeFigureOut">
              <a:rPr lang="en-GB" smtClean="0"/>
              <a:t>20/11/2023</a:t>
            </a:fld>
            <a:endParaRPr lang="en-GB"/>
          </a:p>
        </p:txBody>
      </p:sp>
      <p:sp>
        <p:nvSpPr>
          <p:cNvPr id="4" name="Місце для нижнього колонтитула 3">
            <a:extLst>
              <a:ext uri="{FF2B5EF4-FFF2-40B4-BE49-F238E27FC236}">
                <a16:creationId xmlns:a16="http://schemas.microsoft.com/office/drawing/2014/main" id="{68B5E366-5E69-8AF6-9CC3-459F67C86F96}"/>
              </a:ext>
            </a:extLst>
          </p:cNvPr>
          <p:cNvSpPr>
            <a:spLocks noGrp="1"/>
          </p:cNvSpPr>
          <p:nvPr>
            <p:ph type="ftr" sz="quarter" idx="11"/>
          </p:nvPr>
        </p:nvSpPr>
        <p:spPr/>
        <p:txBody>
          <a:bodyPr/>
          <a:lstStyle/>
          <a:p>
            <a:endParaRPr lang="en-GB"/>
          </a:p>
        </p:txBody>
      </p:sp>
      <p:sp>
        <p:nvSpPr>
          <p:cNvPr id="5" name="Місце для номера слайда 4">
            <a:extLst>
              <a:ext uri="{FF2B5EF4-FFF2-40B4-BE49-F238E27FC236}">
                <a16:creationId xmlns:a16="http://schemas.microsoft.com/office/drawing/2014/main" id="{1EA320B9-4F85-87A1-079F-3345FB8F071D}"/>
              </a:ext>
            </a:extLst>
          </p:cNvPr>
          <p:cNvSpPr>
            <a:spLocks noGrp="1"/>
          </p:cNvSpPr>
          <p:nvPr>
            <p:ph type="sldNum" sz="quarter" idx="12"/>
          </p:nvPr>
        </p:nvSpPr>
        <p:spPr/>
        <p:txBody>
          <a:bodyPr/>
          <a:lstStyle/>
          <a:p>
            <a:fld id="{192941E8-F3A5-49BF-B785-D35355464957}" type="slidenum">
              <a:rPr lang="en-GB" smtClean="0"/>
              <a:t>‹№›</a:t>
            </a:fld>
            <a:endParaRPr lang="en-GB"/>
          </a:p>
        </p:txBody>
      </p:sp>
    </p:spTree>
    <p:extLst>
      <p:ext uri="{BB962C8B-B14F-4D97-AF65-F5344CB8AC3E}">
        <p14:creationId xmlns:p14="http://schemas.microsoft.com/office/powerpoint/2010/main" val="3574621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027AD800-DD45-FADE-B371-D01D27A87742}"/>
              </a:ext>
            </a:extLst>
          </p:cNvPr>
          <p:cNvSpPr>
            <a:spLocks noGrp="1"/>
          </p:cNvSpPr>
          <p:nvPr>
            <p:ph type="dt" sz="half" idx="10"/>
          </p:nvPr>
        </p:nvSpPr>
        <p:spPr/>
        <p:txBody>
          <a:bodyPr/>
          <a:lstStyle/>
          <a:p>
            <a:fld id="{84E76E45-CBCA-432D-B661-26F5FB9D2B0C}" type="datetimeFigureOut">
              <a:rPr lang="en-GB" smtClean="0"/>
              <a:t>20/11/2023</a:t>
            </a:fld>
            <a:endParaRPr lang="en-GB"/>
          </a:p>
        </p:txBody>
      </p:sp>
      <p:sp>
        <p:nvSpPr>
          <p:cNvPr id="3" name="Місце для нижнього колонтитула 2">
            <a:extLst>
              <a:ext uri="{FF2B5EF4-FFF2-40B4-BE49-F238E27FC236}">
                <a16:creationId xmlns:a16="http://schemas.microsoft.com/office/drawing/2014/main" id="{01283A65-7084-8E8C-5949-0BDB387F2179}"/>
              </a:ext>
            </a:extLst>
          </p:cNvPr>
          <p:cNvSpPr>
            <a:spLocks noGrp="1"/>
          </p:cNvSpPr>
          <p:nvPr>
            <p:ph type="ftr" sz="quarter" idx="11"/>
          </p:nvPr>
        </p:nvSpPr>
        <p:spPr/>
        <p:txBody>
          <a:bodyPr/>
          <a:lstStyle/>
          <a:p>
            <a:endParaRPr lang="en-GB"/>
          </a:p>
        </p:txBody>
      </p:sp>
      <p:sp>
        <p:nvSpPr>
          <p:cNvPr id="4" name="Місце для номера слайда 3">
            <a:extLst>
              <a:ext uri="{FF2B5EF4-FFF2-40B4-BE49-F238E27FC236}">
                <a16:creationId xmlns:a16="http://schemas.microsoft.com/office/drawing/2014/main" id="{41736AFC-F095-EE67-6DBE-0417B2C862E5}"/>
              </a:ext>
            </a:extLst>
          </p:cNvPr>
          <p:cNvSpPr>
            <a:spLocks noGrp="1"/>
          </p:cNvSpPr>
          <p:nvPr>
            <p:ph type="sldNum" sz="quarter" idx="12"/>
          </p:nvPr>
        </p:nvSpPr>
        <p:spPr/>
        <p:txBody>
          <a:bodyPr/>
          <a:lstStyle/>
          <a:p>
            <a:fld id="{192941E8-F3A5-49BF-B785-D35355464957}" type="slidenum">
              <a:rPr lang="en-GB" smtClean="0"/>
              <a:t>‹№›</a:t>
            </a:fld>
            <a:endParaRPr lang="en-GB"/>
          </a:p>
        </p:txBody>
      </p:sp>
    </p:spTree>
    <p:extLst>
      <p:ext uri="{BB962C8B-B14F-4D97-AF65-F5344CB8AC3E}">
        <p14:creationId xmlns:p14="http://schemas.microsoft.com/office/powerpoint/2010/main" val="1160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468A82-1097-C47B-D692-781D45764A2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en-GB"/>
          </a:p>
        </p:txBody>
      </p:sp>
      <p:sp>
        <p:nvSpPr>
          <p:cNvPr id="3" name="Місце для вмісту 2">
            <a:extLst>
              <a:ext uri="{FF2B5EF4-FFF2-40B4-BE49-F238E27FC236}">
                <a16:creationId xmlns:a16="http://schemas.microsoft.com/office/drawing/2014/main" id="{F2E3BB71-606F-E316-B91F-3EDCA5D4F2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GB"/>
          </a:p>
        </p:txBody>
      </p:sp>
      <p:sp>
        <p:nvSpPr>
          <p:cNvPr id="4" name="Місце для тексту 3">
            <a:extLst>
              <a:ext uri="{FF2B5EF4-FFF2-40B4-BE49-F238E27FC236}">
                <a16:creationId xmlns:a16="http://schemas.microsoft.com/office/drawing/2014/main" id="{CEA4E450-B532-3379-CF68-57DD31F85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545ABB9E-27F7-178B-E0DB-E6CD16369C51}"/>
              </a:ext>
            </a:extLst>
          </p:cNvPr>
          <p:cNvSpPr>
            <a:spLocks noGrp="1"/>
          </p:cNvSpPr>
          <p:nvPr>
            <p:ph type="dt" sz="half" idx="10"/>
          </p:nvPr>
        </p:nvSpPr>
        <p:spPr/>
        <p:txBody>
          <a:bodyPr/>
          <a:lstStyle/>
          <a:p>
            <a:fld id="{84E76E45-CBCA-432D-B661-26F5FB9D2B0C}" type="datetimeFigureOut">
              <a:rPr lang="en-GB" smtClean="0"/>
              <a:t>20/11/2023</a:t>
            </a:fld>
            <a:endParaRPr lang="en-GB"/>
          </a:p>
        </p:txBody>
      </p:sp>
      <p:sp>
        <p:nvSpPr>
          <p:cNvPr id="6" name="Місце для нижнього колонтитула 5">
            <a:extLst>
              <a:ext uri="{FF2B5EF4-FFF2-40B4-BE49-F238E27FC236}">
                <a16:creationId xmlns:a16="http://schemas.microsoft.com/office/drawing/2014/main" id="{A3203D88-0A49-0457-6807-660678C3D03C}"/>
              </a:ext>
            </a:extLst>
          </p:cNvPr>
          <p:cNvSpPr>
            <a:spLocks noGrp="1"/>
          </p:cNvSpPr>
          <p:nvPr>
            <p:ph type="ftr" sz="quarter" idx="11"/>
          </p:nvPr>
        </p:nvSpPr>
        <p:spPr/>
        <p:txBody>
          <a:bodyPr/>
          <a:lstStyle/>
          <a:p>
            <a:endParaRPr lang="en-GB"/>
          </a:p>
        </p:txBody>
      </p:sp>
      <p:sp>
        <p:nvSpPr>
          <p:cNvPr id="7" name="Місце для номера слайда 6">
            <a:extLst>
              <a:ext uri="{FF2B5EF4-FFF2-40B4-BE49-F238E27FC236}">
                <a16:creationId xmlns:a16="http://schemas.microsoft.com/office/drawing/2014/main" id="{8296170A-0476-1678-5589-89AC577F3EE9}"/>
              </a:ext>
            </a:extLst>
          </p:cNvPr>
          <p:cNvSpPr>
            <a:spLocks noGrp="1"/>
          </p:cNvSpPr>
          <p:nvPr>
            <p:ph type="sldNum" sz="quarter" idx="12"/>
          </p:nvPr>
        </p:nvSpPr>
        <p:spPr/>
        <p:txBody>
          <a:bodyPr/>
          <a:lstStyle/>
          <a:p>
            <a:fld id="{192941E8-F3A5-49BF-B785-D35355464957}" type="slidenum">
              <a:rPr lang="en-GB" smtClean="0"/>
              <a:t>‹№›</a:t>
            </a:fld>
            <a:endParaRPr lang="en-GB"/>
          </a:p>
        </p:txBody>
      </p:sp>
    </p:spTree>
    <p:extLst>
      <p:ext uri="{BB962C8B-B14F-4D97-AF65-F5344CB8AC3E}">
        <p14:creationId xmlns:p14="http://schemas.microsoft.com/office/powerpoint/2010/main" val="427233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2984FE-AFFE-D28F-9C52-1D6C939FCB9A}"/>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en-GB"/>
          </a:p>
        </p:txBody>
      </p:sp>
      <p:sp>
        <p:nvSpPr>
          <p:cNvPr id="3" name="Місце для зображення 2">
            <a:extLst>
              <a:ext uri="{FF2B5EF4-FFF2-40B4-BE49-F238E27FC236}">
                <a16:creationId xmlns:a16="http://schemas.microsoft.com/office/drawing/2014/main" id="{7606B64F-D640-F962-49B4-2DD2104890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Місце для тексту 3">
            <a:extLst>
              <a:ext uri="{FF2B5EF4-FFF2-40B4-BE49-F238E27FC236}">
                <a16:creationId xmlns:a16="http://schemas.microsoft.com/office/drawing/2014/main" id="{FDCFB6B3-ED26-851A-91F5-E62848535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F131056F-F16D-D5AF-7DD3-EB429CB7F953}"/>
              </a:ext>
            </a:extLst>
          </p:cNvPr>
          <p:cNvSpPr>
            <a:spLocks noGrp="1"/>
          </p:cNvSpPr>
          <p:nvPr>
            <p:ph type="dt" sz="half" idx="10"/>
          </p:nvPr>
        </p:nvSpPr>
        <p:spPr/>
        <p:txBody>
          <a:bodyPr/>
          <a:lstStyle/>
          <a:p>
            <a:fld id="{84E76E45-CBCA-432D-B661-26F5FB9D2B0C}" type="datetimeFigureOut">
              <a:rPr lang="en-GB" smtClean="0"/>
              <a:t>20/11/2023</a:t>
            </a:fld>
            <a:endParaRPr lang="en-GB"/>
          </a:p>
        </p:txBody>
      </p:sp>
      <p:sp>
        <p:nvSpPr>
          <p:cNvPr id="6" name="Місце для нижнього колонтитула 5">
            <a:extLst>
              <a:ext uri="{FF2B5EF4-FFF2-40B4-BE49-F238E27FC236}">
                <a16:creationId xmlns:a16="http://schemas.microsoft.com/office/drawing/2014/main" id="{FAC03020-D22B-0F7A-792A-682AFBB98D62}"/>
              </a:ext>
            </a:extLst>
          </p:cNvPr>
          <p:cNvSpPr>
            <a:spLocks noGrp="1"/>
          </p:cNvSpPr>
          <p:nvPr>
            <p:ph type="ftr" sz="quarter" idx="11"/>
          </p:nvPr>
        </p:nvSpPr>
        <p:spPr/>
        <p:txBody>
          <a:bodyPr/>
          <a:lstStyle/>
          <a:p>
            <a:endParaRPr lang="en-GB"/>
          </a:p>
        </p:txBody>
      </p:sp>
      <p:sp>
        <p:nvSpPr>
          <p:cNvPr id="7" name="Місце для номера слайда 6">
            <a:extLst>
              <a:ext uri="{FF2B5EF4-FFF2-40B4-BE49-F238E27FC236}">
                <a16:creationId xmlns:a16="http://schemas.microsoft.com/office/drawing/2014/main" id="{1C881409-E2B6-AB29-EBE4-0BD5B250DCA8}"/>
              </a:ext>
            </a:extLst>
          </p:cNvPr>
          <p:cNvSpPr>
            <a:spLocks noGrp="1"/>
          </p:cNvSpPr>
          <p:nvPr>
            <p:ph type="sldNum" sz="quarter" idx="12"/>
          </p:nvPr>
        </p:nvSpPr>
        <p:spPr/>
        <p:txBody>
          <a:bodyPr/>
          <a:lstStyle/>
          <a:p>
            <a:fld id="{192941E8-F3A5-49BF-B785-D35355464957}" type="slidenum">
              <a:rPr lang="en-GB" smtClean="0"/>
              <a:t>‹№›</a:t>
            </a:fld>
            <a:endParaRPr lang="en-GB"/>
          </a:p>
        </p:txBody>
      </p:sp>
    </p:spTree>
    <p:extLst>
      <p:ext uri="{BB962C8B-B14F-4D97-AF65-F5344CB8AC3E}">
        <p14:creationId xmlns:p14="http://schemas.microsoft.com/office/powerpoint/2010/main" val="36788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0AF50374-97D0-58B3-4723-BF37D28911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GB"/>
          </a:p>
        </p:txBody>
      </p:sp>
      <p:sp>
        <p:nvSpPr>
          <p:cNvPr id="3" name="Місце для тексту 2">
            <a:extLst>
              <a:ext uri="{FF2B5EF4-FFF2-40B4-BE49-F238E27FC236}">
                <a16:creationId xmlns:a16="http://schemas.microsoft.com/office/drawing/2014/main" id="{B88EB652-242D-E155-8BE5-3DCE227E8A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GB"/>
          </a:p>
        </p:txBody>
      </p:sp>
      <p:sp>
        <p:nvSpPr>
          <p:cNvPr id="4" name="Місце для дати 3">
            <a:extLst>
              <a:ext uri="{FF2B5EF4-FFF2-40B4-BE49-F238E27FC236}">
                <a16:creationId xmlns:a16="http://schemas.microsoft.com/office/drawing/2014/main" id="{61C409CF-FD3F-EC68-AD95-50078361C6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76E45-CBCA-432D-B661-26F5FB9D2B0C}" type="datetimeFigureOut">
              <a:rPr lang="en-GB" smtClean="0"/>
              <a:t>20/11/2023</a:t>
            </a:fld>
            <a:endParaRPr lang="en-GB"/>
          </a:p>
        </p:txBody>
      </p:sp>
      <p:sp>
        <p:nvSpPr>
          <p:cNvPr id="5" name="Місце для нижнього колонтитула 4">
            <a:extLst>
              <a:ext uri="{FF2B5EF4-FFF2-40B4-BE49-F238E27FC236}">
                <a16:creationId xmlns:a16="http://schemas.microsoft.com/office/drawing/2014/main" id="{F82D8B3B-7770-9306-9442-55D1EAC8E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Місце для номера слайда 5">
            <a:extLst>
              <a:ext uri="{FF2B5EF4-FFF2-40B4-BE49-F238E27FC236}">
                <a16:creationId xmlns:a16="http://schemas.microsoft.com/office/drawing/2014/main" id="{B25CFA3E-6EBC-E997-A412-62F755A20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941E8-F3A5-49BF-B785-D35355464957}" type="slidenum">
              <a:rPr lang="en-GB" smtClean="0"/>
              <a:t>‹№›</a:t>
            </a:fld>
            <a:endParaRPr lang="en-GB"/>
          </a:p>
        </p:txBody>
      </p:sp>
    </p:spTree>
    <p:extLst>
      <p:ext uri="{BB962C8B-B14F-4D97-AF65-F5344CB8AC3E}">
        <p14:creationId xmlns:p14="http://schemas.microsoft.com/office/powerpoint/2010/main" val="2353586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buhgalter911.com/normativnaya-baza/nalogovyi-kodek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9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id="{06499043-2B70-8134-C3F3-4947EB731628}"/>
              </a:ext>
            </a:extLst>
          </p:cNvPr>
          <p:cNvSpPr>
            <a:spLocks noGrp="1"/>
          </p:cNvSpPr>
          <p:nvPr>
            <p:ph type="ctrTitle"/>
          </p:nvPr>
        </p:nvSpPr>
        <p:spPr>
          <a:xfrm>
            <a:off x="1314824" y="735106"/>
            <a:ext cx="10053763" cy="2928470"/>
          </a:xfrm>
        </p:spPr>
        <p:txBody>
          <a:bodyPr anchor="b">
            <a:normAutofit/>
          </a:bodyPr>
          <a:lstStyle/>
          <a:p>
            <a:pPr algn="l"/>
            <a:r>
              <a:rPr lang="ru-RU" sz="4800" dirty="0">
                <a:solidFill>
                  <a:srgbClr val="FFFFFF"/>
                </a:solidFill>
              </a:rPr>
              <a:t>Статистика </a:t>
            </a:r>
            <a:r>
              <a:rPr lang="ru-RU" sz="4800" dirty="0" err="1">
                <a:solidFill>
                  <a:srgbClr val="FFFFFF"/>
                </a:solidFill>
              </a:rPr>
              <a:t>національного</a:t>
            </a:r>
            <a:r>
              <a:rPr lang="ru-RU" sz="4800" dirty="0">
                <a:solidFill>
                  <a:srgbClr val="FFFFFF"/>
                </a:solidFill>
              </a:rPr>
              <a:t> </a:t>
            </a:r>
            <a:r>
              <a:rPr lang="ru-RU" sz="4800" dirty="0" err="1">
                <a:solidFill>
                  <a:srgbClr val="FFFFFF"/>
                </a:solidFill>
              </a:rPr>
              <a:t>багатства</a:t>
            </a:r>
            <a:r>
              <a:rPr lang="ru-RU" sz="4800" dirty="0">
                <a:solidFill>
                  <a:srgbClr val="FFFFFF"/>
                </a:solidFill>
              </a:rPr>
              <a:t>, ринку та </a:t>
            </a:r>
            <a:r>
              <a:rPr lang="ru-RU" sz="4800" dirty="0" err="1">
                <a:solidFill>
                  <a:srgbClr val="FFFFFF"/>
                </a:solidFill>
              </a:rPr>
              <a:t>підприємств</a:t>
            </a:r>
            <a:r>
              <a:rPr lang="ru-RU" sz="4800" dirty="0">
                <a:solidFill>
                  <a:srgbClr val="FFFFFF"/>
                </a:solidFill>
              </a:rPr>
              <a:t> в </a:t>
            </a:r>
            <a:r>
              <a:rPr lang="ru-RU" sz="4800" dirty="0" err="1">
                <a:solidFill>
                  <a:srgbClr val="FFFFFF"/>
                </a:solidFill>
              </a:rPr>
              <a:t>Україні</a:t>
            </a:r>
            <a:endParaRPr lang="en-GB" sz="4800" dirty="0">
              <a:solidFill>
                <a:srgbClr val="FFFFFF"/>
              </a:solidFill>
            </a:endParaRPr>
          </a:p>
        </p:txBody>
      </p:sp>
      <p:sp>
        <p:nvSpPr>
          <p:cNvPr id="3" name="Підзаголовок 2">
            <a:extLst>
              <a:ext uri="{FF2B5EF4-FFF2-40B4-BE49-F238E27FC236}">
                <a16:creationId xmlns:a16="http://schemas.microsoft.com/office/drawing/2014/main" id="{3DCCFFBA-7125-1999-C05C-2D6D116E47DB}"/>
              </a:ext>
            </a:extLst>
          </p:cNvPr>
          <p:cNvSpPr>
            <a:spLocks noGrp="1"/>
          </p:cNvSpPr>
          <p:nvPr>
            <p:ph type="subTitle" idx="1"/>
          </p:nvPr>
        </p:nvSpPr>
        <p:spPr>
          <a:xfrm>
            <a:off x="1350682" y="4870824"/>
            <a:ext cx="10005951" cy="1458258"/>
          </a:xfrm>
        </p:spPr>
        <p:txBody>
          <a:bodyPr anchor="ctr">
            <a:normAutofit/>
          </a:bodyPr>
          <a:lstStyle/>
          <a:p>
            <a:pPr algn="l"/>
            <a:r>
              <a:rPr lang="uk-UA" dirty="0"/>
              <a:t>Тема 6</a:t>
            </a:r>
            <a:endParaRPr lang="en-GB"/>
          </a:p>
        </p:txBody>
      </p:sp>
    </p:spTree>
    <p:extLst>
      <p:ext uri="{BB962C8B-B14F-4D97-AF65-F5344CB8AC3E}">
        <p14:creationId xmlns:p14="http://schemas.microsoft.com/office/powerpoint/2010/main" val="3412163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67B3FAA-FC6E-49BD-87D1-DF1D04AFD22F}"/>
              </a:ext>
            </a:extLst>
          </p:cNvPr>
          <p:cNvSpPr>
            <a:spLocks noGrp="1"/>
          </p:cNvSpPr>
          <p:nvPr>
            <p:ph type="title"/>
          </p:nvPr>
        </p:nvSpPr>
        <p:spPr>
          <a:xfrm>
            <a:off x="466722" y="586855"/>
            <a:ext cx="3201366" cy="3387497"/>
          </a:xfrm>
        </p:spPr>
        <p:txBody>
          <a:bodyPr anchor="b">
            <a:normAutofit/>
          </a:bodyPr>
          <a:lstStyle/>
          <a:p>
            <a:pPr algn="r"/>
            <a:r>
              <a:rPr lang="uk-UA" sz="3100" dirty="0">
                <a:solidFill>
                  <a:srgbClr val="FFFFFF"/>
                </a:solidFill>
              </a:rPr>
              <a:t>Основний капітал (матеріальний і нематеріальний) – </a:t>
            </a:r>
            <a:endParaRPr lang="en-GB" sz="3100" dirty="0">
              <a:solidFill>
                <a:srgbClr val="FFFFFF"/>
              </a:solidFill>
            </a:endParaRPr>
          </a:p>
        </p:txBody>
      </p:sp>
      <p:sp>
        <p:nvSpPr>
          <p:cNvPr id="3" name="Місце для вмісту 2">
            <a:extLst>
              <a:ext uri="{FF2B5EF4-FFF2-40B4-BE49-F238E27FC236}">
                <a16:creationId xmlns:a16="http://schemas.microsoft.com/office/drawing/2014/main" id="{4099121B-8E7A-C1D2-EABA-D17141159163}"/>
              </a:ext>
            </a:extLst>
          </p:cNvPr>
          <p:cNvSpPr>
            <a:spLocks noGrp="1"/>
          </p:cNvSpPr>
          <p:nvPr>
            <p:ph idx="1"/>
          </p:nvPr>
        </p:nvSpPr>
        <p:spPr>
          <a:xfrm>
            <a:off x="4810259" y="649480"/>
            <a:ext cx="6555347" cy="5546047"/>
          </a:xfrm>
        </p:spPr>
        <p:txBody>
          <a:bodyPr anchor="ctr">
            <a:normAutofit/>
          </a:bodyPr>
          <a:lstStyle/>
          <a:p>
            <a:pPr algn="just"/>
            <a:r>
              <a:rPr lang="uk-UA" dirty="0"/>
              <a:t>це вироблені активи, які використовуються неодноразово або безперервно в процесах виробництва впродовж терміну, більшого одного року. Відмітною ознакою об’єкта основного капіталу є не те, що він є довговічним в деякому фізичному сенсі, а те, що він може використовуватися неодноразово або безперервно у виробництві протягом тривалого періоду часу. </a:t>
            </a:r>
            <a:endParaRPr lang="en-GB" dirty="0"/>
          </a:p>
        </p:txBody>
      </p:sp>
    </p:spTree>
    <p:extLst>
      <p:ext uri="{BB962C8B-B14F-4D97-AF65-F5344CB8AC3E}">
        <p14:creationId xmlns:p14="http://schemas.microsoft.com/office/powerpoint/2010/main" val="21330006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B14B202-C114-6F73-E1B4-1B333EE1E8C0}"/>
              </a:ext>
            </a:extLst>
          </p:cNvPr>
          <p:cNvSpPr>
            <a:spLocks noGrp="1"/>
          </p:cNvSpPr>
          <p:nvPr>
            <p:ph type="title"/>
          </p:nvPr>
        </p:nvSpPr>
        <p:spPr>
          <a:xfrm>
            <a:off x="1371599" y="294538"/>
            <a:ext cx="9895951" cy="1033669"/>
          </a:xfrm>
        </p:spPr>
        <p:txBody>
          <a:bodyPr>
            <a:normAutofit/>
          </a:bodyPr>
          <a:lstStyle/>
          <a:p>
            <a:r>
              <a:rPr lang="ru-RU" sz="3400" dirty="0">
                <a:solidFill>
                  <a:srgbClr val="FFFFFF"/>
                </a:solidFill>
              </a:rPr>
              <a:t>6.6.Державне </a:t>
            </a:r>
            <a:r>
              <a:rPr lang="ru-RU" sz="3400" dirty="0" err="1">
                <a:solidFill>
                  <a:srgbClr val="FFFFFF"/>
                </a:solidFill>
              </a:rPr>
              <a:t>статистичне</a:t>
            </a:r>
            <a:r>
              <a:rPr lang="ru-RU" sz="3400" dirty="0">
                <a:solidFill>
                  <a:srgbClr val="FFFFFF"/>
                </a:solidFill>
              </a:rPr>
              <a:t> </a:t>
            </a:r>
            <a:r>
              <a:rPr lang="ru-RU" sz="3400" dirty="0" err="1">
                <a:solidFill>
                  <a:srgbClr val="FFFFFF"/>
                </a:solidFill>
              </a:rPr>
              <a:t>спостереження</a:t>
            </a:r>
            <a:r>
              <a:rPr lang="ru-RU" sz="3400" dirty="0">
                <a:solidFill>
                  <a:srgbClr val="FFFFFF"/>
                </a:solidFill>
              </a:rPr>
              <a:t> про </a:t>
            </a:r>
            <a:r>
              <a:rPr lang="ru-RU" sz="3400" dirty="0" err="1">
                <a:solidFill>
                  <a:srgbClr val="FFFFFF"/>
                </a:solidFill>
              </a:rPr>
              <a:t>фінансову</a:t>
            </a:r>
            <a:r>
              <a:rPr lang="ru-RU" sz="3400" dirty="0">
                <a:solidFill>
                  <a:srgbClr val="FFFFFF"/>
                </a:solidFill>
              </a:rPr>
              <a:t> </a:t>
            </a:r>
            <a:r>
              <a:rPr lang="ru-RU" sz="3400" dirty="0" err="1">
                <a:solidFill>
                  <a:srgbClr val="FFFFFF"/>
                </a:solidFill>
              </a:rPr>
              <a:t>звітність</a:t>
            </a:r>
            <a:r>
              <a:rPr lang="ru-RU" sz="3400" dirty="0">
                <a:solidFill>
                  <a:srgbClr val="FFFFFF"/>
                </a:solidFill>
              </a:rPr>
              <a:t> </a:t>
            </a:r>
            <a:r>
              <a:rPr lang="ru-RU" sz="3400" dirty="0" err="1">
                <a:solidFill>
                  <a:srgbClr val="FFFFFF"/>
                </a:solidFill>
              </a:rPr>
              <a:t>підприємств</a:t>
            </a:r>
            <a:endParaRPr lang="en-GB" sz="3400" dirty="0">
              <a:solidFill>
                <a:srgbClr val="FFFFFF"/>
              </a:solidFill>
            </a:endParaRPr>
          </a:p>
        </p:txBody>
      </p:sp>
      <p:sp>
        <p:nvSpPr>
          <p:cNvPr id="3" name="Місце для вмісту 2">
            <a:extLst>
              <a:ext uri="{FF2B5EF4-FFF2-40B4-BE49-F238E27FC236}">
                <a16:creationId xmlns:a16="http://schemas.microsoft.com/office/drawing/2014/main" id="{45F65F12-4B7D-1B5E-AB7B-20280A044D58}"/>
              </a:ext>
            </a:extLst>
          </p:cNvPr>
          <p:cNvSpPr>
            <a:spLocks noGrp="1"/>
          </p:cNvSpPr>
          <p:nvPr>
            <p:ph idx="1"/>
          </p:nvPr>
        </p:nvSpPr>
        <p:spPr>
          <a:xfrm>
            <a:off x="1371599" y="2318197"/>
            <a:ext cx="9724031" cy="3683358"/>
          </a:xfrm>
        </p:spPr>
        <p:txBody>
          <a:bodyPr anchor="ctr">
            <a:normAutofit/>
          </a:bodyPr>
          <a:lstStyle/>
          <a:p>
            <a:r>
              <a:rPr lang="ru-RU" sz="1700"/>
              <a:t>6.6.1. Мета й основні характеристики державного статистичного</a:t>
            </a:r>
          </a:p>
          <a:p>
            <a:r>
              <a:rPr lang="ru-RU" sz="1700"/>
              <a:t>спостереження про фінансову звітність підприємств </a:t>
            </a:r>
          </a:p>
          <a:p>
            <a:r>
              <a:rPr lang="ru-RU" sz="1700"/>
              <a:t>6.6.2. Програма державного статистичного спостереження </a:t>
            </a:r>
          </a:p>
          <a:p>
            <a:r>
              <a:rPr lang="ru-RU" sz="1700"/>
              <a:t>про фінансову звітність підприємств </a:t>
            </a:r>
          </a:p>
          <a:p>
            <a:r>
              <a:rPr lang="ru-RU" sz="1700"/>
              <a:t>6.6.3. Способи обчислення окремих розрахункових показників </a:t>
            </a:r>
          </a:p>
          <a:p>
            <a:r>
              <a:rPr lang="ru-RU" sz="1700"/>
              <a:t>діяльності підприємств </a:t>
            </a:r>
          </a:p>
          <a:p>
            <a:r>
              <a:rPr lang="ru-RU" sz="1700"/>
              <a:t>6.6.4. Джерела державного статистичного спостереження </a:t>
            </a:r>
          </a:p>
          <a:p>
            <a:r>
              <a:rPr lang="ru-RU" sz="1700"/>
              <a:t>про фінансову звітність підприємств </a:t>
            </a:r>
          </a:p>
          <a:p>
            <a:r>
              <a:rPr lang="ru-RU" sz="1700"/>
              <a:t>6.6.5. Стратегічні напрями подальшого розвитку державної</a:t>
            </a:r>
          </a:p>
          <a:p>
            <a:r>
              <a:rPr lang="ru-RU" sz="1700"/>
              <a:t>статистики підприємств</a:t>
            </a:r>
            <a:endParaRPr lang="en-GB" sz="1700"/>
          </a:p>
        </p:txBody>
      </p:sp>
    </p:spTree>
    <p:extLst>
      <p:ext uri="{BB962C8B-B14F-4D97-AF65-F5344CB8AC3E}">
        <p14:creationId xmlns:p14="http://schemas.microsoft.com/office/powerpoint/2010/main" val="27405055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1E56C40B-2658-2327-0301-E1A34D109F53}"/>
              </a:ext>
            </a:extLst>
          </p:cNvPr>
          <p:cNvSpPr>
            <a:spLocks noGrp="1"/>
          </p:cNvSpPr>
          <p:nvPr>
            <p:ph idx="1"/>
          </p:nvPr>
        </p:nvSpPr>
        <p:spPr>
          <a:xfrm>
            <a:off x="206477" y="1597432"/>
            <a:ext cx="11732646" cy="5260568"/>
          </a:xfrm>
        </p:spPr>
        <p:txBody>
          <a:bodyPr anchor="ctr">
            <a:noAutofit/>
          </a:bodyPr>
          <a:lstStyle/>
          <a:p>
            <a:pPr algn="just"/>
            <a:r>
              <a:rPr lang="uk-UA" sz="1400" dirty="0"/>
              <a:t>Державне статистичне спостереження охоплює всі підприємства (крім банків і бюджетних установ), які подають органам державної статистики фінансову звітність, та відповідно до мети використання інформації з неї умовно розподіляються на дві групи. </a:t>
            </a:r>
          </a:p>
          <a:p>
            <a:pPr algn="just"/>
            <a:r>
              <a:rPr lang="uk-UA" sz="1400" dirty="0"/>
              <a:t>Перша група включає підприємства, які увійшли до генеральної сукупності звітних одиниць зі структурної статистики (далі – перша група). Друга група – усі інші підприємства, щодо яких здійснюється моніторинг подання фінансової звітності для визначення й актуалізації ознаки економічної активності підприємств у РСО.</a:t>
            </a:r>
          </a:p>
          <a:p>
            <a:pPr algn="just"/>
            <a:r>
              <a:rPr lang="uk-UA" sz="1400" dirty="0"/>
              <a:t>Зважаючи на склад і зміст форм фінансової звітності для різних угрупувань підприємств (першої чи другої групи) програма державного статистичного спостереження передбачає отримання інформації з урахуванням нижченаведених особливостей</a:t>
            </a:r>
          </a:p>
          <a:p>
            <a:pPr algn="just"/>
            <a:r>
              <a:rPr lang="uk-UA" sz="1400" dirty="0"/>
              <a:t>Річна інформація</a:t>
            </a:r>
          </a:p>
          <a:p>
            <a:pPr algn="just"/>
            <a:r>
              <a:rPr lang="uk-UA" sz="1400" dirty="0"/>
              <a:t> Для підприємств першої групи спостерігаються такі показники фінансової звітності: </a:t>
            </a:r>
          </a:p>
          <a:p>
            <a:pPr algn="just"/>
            <a:r>
              <a:rPr lang="uk-UA" sz="1400" dirty="0"/>
              <a:t>- </a:t>
            </a:r>
            <a:r>
              <a:rPr lang="uk-UA" sz="1400" b="1" dirty="0"/>
              <a:t>по великих і середніх підприємствах </a:t>
            </a:r>
            <a:r>
              <a:rPr lang="uk-UA" sz="1400" dirty="0"/>
              <a:t>(крім бюджетних установ і банків) – щодо вартості на визначену дату необоротних активів, оборотних активів, необоротних активів і груп вибуття, власного капіталу, зобов’язань з передбаченою в балансі деталізацією вказаних показників за їх видами; за звітний період доходів, витрат, фінансових результатів з передбаченою у звіті про фінансові результати деталізацією за видами вказаних показників, кількості підприємств, дані щодо середньої кількості працівників, кількості підприємств, що склали та подали фінансову звітність за МСФЗ, а також відповідно до інформаційних потреб СНР – окремі показники з приміток до річної фінансової звітності; </a:t>
            </a:r>
          </a:p>
          <a:p>
            <a:pPr algn="just"/>
            <a:r>
              <a:rPr lang="uk-UA" sz="1400" dirty="0"/>
              <a:t>- </a:t>
            </a:r>
            <a:r>
              <a:rPr lang="uk-UA" sz="1400" b="1" dirty="0"/>
              <a:t>по малих підприємствах </a:t>
            </a:r>
            <a:r>
              <a:rPr lang="uk-UA" sz="1400" dirty="0"/>
              <a:t>– щодо вартості на визначену дату необоротних активів, оборотних активів, необоротних активів і груп вибуття, власного капіталу, зобов’язань із передбаченою в балансі деталізацією вказаних показників за їх видами; за звітний період доходів, витрат, фінансових результатів з передбаченою у звіті про фінансові результати деталізацією за видами вказаних показників, дані щодо середньої кількості працівників і кількості підприємств, що склали та подали фінансову звітність за МСФЗ; </a:t>
            </a:r>
          </a:p>
          <a:p>
            <a:pPr algn="just"/>
            <a:r>
              <a:rPr lang="uk-UA" sz="1400" dirty="0"/>
              <a:t>- </a:t>
            </a:r>
            <a:r>
              <a:rPr lang="uk-UA" sz="1400" b="1" dirty="0"/>
              <a:t>по підприємствах, що звітують один раз на рік, </a:t>
            </a:r>
            <a:r>
              <a:rPr lang="uk-UA" sz="1400" dirty="0"/>
              <a:t>– щодо вартості на визначену дату необоротних активів, оборотних активів, власного капіталу, зобов’язаньзпередбаченоювбалансідеталізацієювказанихпоказниківзаїх видами; за звітний період доходів, витрат, фінансових результатів з передбаченою у звіті про фінансові результати деталізацією за видами вказаних показників, дані щодо середньої кількості працівників.</a:t>
            </a:r>
            <a:endParaRPr lang="en-GB" sz="1400" dirty="0"/>
          </a:p>
        </p:txBody>
      </p:sp>
    </p:spTree>
    <p:extLst>
      <p:ext uri="{BB962C8B-B14F-4D97-AF65-F5344CB8AC3E}">
        <p14:creationId xmlns:p14="http://schemas.microsoft.com/office/powerpoint/2010/main" val="11816180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5DD8471-735F-CD14-7821-B04028CF4259}"/>
              </a:ext>
            </a:extLst>
          </p:cNvPr>
          <p:cNvSpPr>
            <a:spLocks noGrp="1"/>
          </p:cNvSpPr>
          <p:nvPr>
            <p:ph type="title"/>
          </p:nvPr>
        </p:nvSpPr>
        <p:spPr>
          <a:xfrm>
            <a:off x="4553733" y="548464"/>
            <a:ext cx="6798541" cy="1675623"/>
          </a:xfrm>
        </p:spPr>
        <p:txBody>
          <a:bodyPr anchor="b">
            <a:normAutofit/>
          </a:bodyPr>
          <a:lstStyle/>
          <a:p>
            <a:r>
              <a:rPr lang="uk-UA" sz="2800"/>
              <a:t>Для підприємств другої групи спостерігаються такі показники фінансової звітності: </a:t>
            </a:r>
            <a:br>
              <a:rPr lang="uk-UA" sz="2800"/>
            </a:br>
            <a:endParaRPr lang="en-GB" sz="2800"/>
          </a:p>
        </p:txBody>
      </p:sp>
      <p:pic>
        <p:nvPicPr>
          <p:cNvPr id="6" name="Picture 5">
            <a:extLst>
              <a:ext uri="{FF2B5EF4-FFF2-40B4-BE49-F238E27FC236}">
                <a16:creationId xmlns:a16="http://schemas.microsoft.com/office/drawing/2014/main" id="{D1545B43-FE77-BA9E-8739-A268DAD5B958}"/>
              </a:ext>
            </a:extLst>
          </p:cNvPr>
          <p:cNvPicPr>
            <a:picLocks noChangeAspect="1"/>
          </p:cNvPicPr>
          <p:nvPr/>
        </p:nvPicPr>
        <p:blipFill rotWithShape="1">
          <a:blip r:embed="rId2"/>
          <a:srcRect l="30979" r="28175" b="-1"/>
          <a:stretch/>
        </p:blipFill>
        <p:spPr>
          <a:xfrm>
            <a:off x="1" y="10"/>
            <a:ext cx="4196496" cy="6857990"/>
          </a:xfrm>
          <a:prstGeom prst="rect">
            <a:avLst/>
          </a:prstGeom>
          <a:effectLst/>
        </p:spPr>
      </p:pic>
      <p:graphicFrame>
        <p:nvGraphicFramePr>
          <p:cNvPr id="5" name="Місце для вмісту 2">
            <a:extLst>
              <a:ext uri="{FF2B5EF4-FFF2-40B4-BE49-F238E27FC236}">
                <a16:creationId xmlns:a16="http://schemas.microsoft.com/office/drawing/2014/main" id="{2E22E5CD-48A3-8531-B4AD-F993AF80EE21}"/>
              </a:ext>
            </a:extLst>
          </p:cNvPr>
          <p:cNvGraphicFramePr>
            <a:graphicFrameLocks noGrp="1"/>
          </p:cNvGraphicFramePr>
          <p:nvPr>
            <p:ph idx="1"/>
            <p:extLst>
              <p:ext uri="{D42A27DB-BD31-4B8C-83A1-F6EECF244321}">
                <p14:modId xmlns:p14="http://schemas.microsoft.com/office/powerpoint/2010/main" val="60694448"/>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18591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8A2BEE5-992E-B42E-4D9C-F2763ADCD360}"/>
              </a:ext>
            </a:extLst>
          </p:cNvPr>
          <p:cNvSpPr>
            <a:spLocks noGrp="1"/>
          </p:cNvSpPr>
          <p:nvPr>
            <p:ph type="title"/>
          </p:nvPr>
        </p:nvSpPr>
        <p:spPr>
          <a:xfrm>
            <a:off x="95561" y="294538"/>
            <a:ext cx="11732645" cy="1033669"/>
          </a:xfrm>
        </p:spPr>
        <p:txBody>
          <a:bodyPr>
            <a:normAutofit/>
          </a:bodyPr>
          <a:lstStyle/>
          <a:p>
            <a:r>
              <a:rPr lang="uk-UA" sz="2200" dirty="0">
                <a:solidFill>
                  <a:srgbClr val="FFFFFF"/>
                </a:solidFill>
              </a:rPr>
              <a:t>Перелік форм фінансової звітності та порядок її складання підприємствами встановлені Законом України «Про бухгалтерський облік та фінансову звітність в Україні». </a:t>
            </a:r>
            <a:endParaRPr lang="en-GB" sz="2200" dirty="0">
              <a:solidFill>
                <a:srgbClr val="FFFFFF"/>
              </a:solidFill>
            </a:endParaRPr>
          </a:p>
        </p:txBody>
      </p:sp>
      <p:sp>
        <p:nvSpPr>
          <p:cNvPr id="3" name="Місце для вмісту 2">
            <a:extLst>
              <a:ext uri="{FF2B5EF4-FFF2-40B4-BE49-F238E27FC236}">
                <a16:creationId xmlns:a16="http://schemas.microsoft.com/office/drawing/2014/main" id="{F03CC30B-B568-E559-42E8-EC79912085D2}"/>
              </a:ext>
            </a:extLst>
          </p:cNvPr>
          <p:cNvSpPr>
            <a:spLocks noGrp="1"/>
          </p:cNvSpPr>
          <p:nvPr>
            <p:ph idx="1"/>
          </p:nvPr>
        </p:nvSpPr>
        <p:spPr>
          <a:xfrm>
            <a:off x="629265" y="1590740"/>
            <a:ext cx="11103385" cy="5114859"/>
          </a:xfrm>
        </p:spPr>
        <p:txBody>
          <a:bodyPr anchor="ctr">
            <a:normAutofit/>
          </a:bodyPr>
          <a:lstStyle/>
          <a:p>
            <a:r>
              <a:rPr lang="uk-UA" sz="1400" dirty="0"/>
              <a:t>Форми фінансової звітності, погоджені центральним органом державної влади у галузі статистики, містяться у додатках до П(С)БО, затверджених Міністерством фінансів України. Джерелами для проведення державного статистичного спостереження є: - окремі форми фінансової звітності (показники яких передбачені програмою спостереження), а саме: </a:t>
            </a:r>
          </a:p>
          <a:p>
            <a:r>
              <a:rPr lang="uk-UA" sz="1400" dirty="0"/>
              <a:t>№ 1 «Баланс (Звіт про фінансовий стан)» (річна, квартальна); </a:t>
            </a:r>
          </a:p>
          <a:p>
            <a:r>
              <a:rPr lang="uk-UA" sz="1400" dirty="0"/>
              <a:t>№ 1-м «Баланс» (річна, квартальна);</a:t>
            </a:r>
          </a:p>
          <a:p>
            <a:r>
              <a:rPr lang="uk-UA" sz="1400" dirty="0"/>
              <a:t> № 1-мс «Баланс» (річна); </a:t>
            </a:r>
          </a:p>
          <a:p>
            <a:r>
              <a:rPr lang="uk-UA" sz="1400" dirty="0"/>
              <a:t>№ 2 «Звіт про фінансові результати (Звіт про сукупний дохід)» (річна, квартальна)</a:t>
            </a:r>
          </a:p>
          <a:p>
            <a:r>
              <a:rPr lang="uk-UA" sz="1400" dirty="0"/>
              <a:t>№ 2-м «Звіт про фінансові результати» (річна, квартальна);</a:t>
            </a:r>
          </a:p>
          <a:p>
            <a:r>
              <a:rPr lang="uk-UA" sz="1400" dirty="0"/>
              <a:t> № 2-мс «Звіт про фінансові результати» (річна); </a:t>
            </a:r>
          </a:p>
          <a:p>
            <a:r>
              <a:rPr lang="uk-UA" sz="1400" dirty="0"/>
              <a:t>№ 5 «Примітки до річної фінансової звітності» (річна) (розділи – </a:t>
            </a:r>
            <a:r>
              <a:rPr lang="en-GB" sz="1400" dirty="0"/>
              <a:t>I, II, IV, V, VI, VII, XIII, XIV);</a:t>
            </a:r>
            <a:endParaRPr lang="uk-UA" sz="1400" dirty="0"/>
          </a:p>
          <a:p>
            <a:r>
              <a:rPr lang="en-GB" sz="1400" dirty="0"/>
              <a:t> - </a:t>
            </a:r>
            <a:r>
              <a:rPr lang="uk-UA" sz="1400" dirty="0"/>
              <a:t>П(С)БО, інші нормативно-правові акти, які регулюють питання складання фінансової звітності та затверджені наказами Міністерства </a:t>
            </a:r>
            <a:r>
              <a:rPr lang="uk-UA" sz="1400" dirty="0" err="1"/>
              <a:t>фінансівУкраїни</a:t>
            </a:r>
            <a:r>
              <a:rPr lang="uk-UA" sz="1400" dirty="0"/>
              <a:t>; </a:t>
            </a:r>
          </a:p>
          <a:p>
            <a:r>
              <a:rPr lang="uk-UA" sz="1400" dirty="0"/>
              <a:t>- МСФЗ, офіційно оприлюдненні на веб-сайті Міністерства фінансів України;</a:t>
            </a:r>
          </a:p>
          <a:p>
            <a:r>
              <a:rPr lang="uk-UA" sz="1400" dirty="0"/>
              <a:t> - адміністративні дані НБУ відповідно до Договору щодо </a:t>
            </a:r>
            <a:r>
              <a:rPr lang="uk-UA" sz="1400" dirty="0" err="1"/>
              <a:t>взаємообміну</a:t>
            </a:r>
            <a:r>
              <a:rPr lang="uk-UA" sz="1400" dirty="0"/>
              <a:t> інформаційними ресурсами Державної служби статистики та Національного банку України від 05.03.2014 № К-5461/4; </a:t>
            </a:r>
          </a:p>
          <a:p>
            <a:r>
              <a:rPr lang="uk-UA" sz="1400" dirty="0"/>
              <a:t>- адміністративні дані ФДМУ відповідно до Угоди про </a:t>
            </a:r>
            <a:r>
              <a:rPr lang="uk-UA" sz="1400" dirty="0" err="1"/>
              <a:t>взаємообмін</a:t>
            </a:r>
            <a:r>
              <a:rPr lang="uk-UA" sz="1400" dirty="0"/>
              <a:t> інформаційними ресурсами Державної служби статистики та Фонду державного майна України від 16.10.2012 № 476.</a:t>
            </a:r>
            <a:endParaRPr lang="en-GB" sz="1400" dirty="0"/>
          </a:p>
        </p:txBody>
      </p:sp>
    </p:spTree>
    <p:extLst>
      <p:ext uri="{BB962C8B-B14F-4D97-AF65-F5344CB8AC3E}">
        <p14:creationId xmlns:p14="http://schemas.microsoft.com/office/powerpoint/2010/main" val="1997707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BB23A92C-73E0-72D4-6466-A2512175A34A}"/>
              </a:ext>
            </a:extLst>
          </p:cNvPr>
          <p:cNvSpPr>
            <a:spLocks noGrp="1"/>
          </p:cNvSpPr>
          <p:nvPr>
            <p:ph idx="1"/>
          </p:nvPr>
        </p:nvSpPr>
        <p:spPr>
          <a:xfrm>
            <a:off x="1371599" y="1590740"/>
            <a:ext cx="10623756" cy="5267259"/>
          </a:xfrm>
        </p:spPr>
        <p:txBody>
          <a:bodyPr anchor="ctr">
            <a:normAutofit/>
          </a:bodyPr>
          <a:lstStyle/>
          <a:p>
            <a:pPr algn="just"/>
            <a:r>
              <a:rPr lang="ru-RU" dirty="0" err="1"/>
              <a:t>Матеріальні</a:t>
            </a:r>
            <a:r>
              <a:rPr lang="ru-RU" dirty="0"/>
              <a:t> </a:t>
            </a:r>
            <a:r>
              <a:rPr lang="ru-RU" dirty="0" err="1"/>
              <a:t>оборотні</a:t>
            </a:r>
            <a:r>
              <a:rPr lang="ru-RU" dirty="0"/>
              <a:t> </a:t>
            </a:r>
            <a:r>
              <a:rPr lang="ru-RU" dirty="0" err="1"/>
              <a:t>активи</a:t>
            </a:r>
            <a:r>
              <a:rPr lang="ru-RU" dirty="0"/>
              <a:t> – </a:t>
            </a:r>
            <a:r>
              <a:rPr lang="ru-RU" dirty="0" err="1"/>
              <a:t>це</a:t>
            </a:r>
            <a:r>
              <a:rPr lang="ru-RU" dirty="0"/>
              <a:t> </a:t>
            </a:r>
            <a:r>
              <a:rPr lang="ru-RU" dirty="0" err="1"/>
              <a:t>вироблені</a:t>
            </a:r>
            <a:r>
              <a:rPr lang="ru-RU" dirty="0"/>
              <a:t> </a:t>
            </a:r>
            <a:r>
              <a:rPr lang="ru-RU" dirty="0" err="1"/>
              <a:t>активи</a:t>
            </a:r>
            <a:r>
              <a:rPr lang="ru-RU" dirty="0"/>
              <a:t>, </a:t>
            </a:r>
            <a:r>
              <a:rPr lang="ru-RU" dirty="0" err="1"/>
              <a:t>що</a:t>
            </a:r>
            <a:r>
              <a:rPr lang="ru-RU" dirty="0"/>
              <a:t> </a:t>
            </a:r>
            <a:r>
              <a:rPr lang="ru-RU" dirty="0" err="1"/>
              <a:t>складаються</a:t>
            </a:r>
            <a:r>
              <a:rPr lang="ru-RU" dirty="0"/>
              <a:t> з </a:t>
            </a:r>
            <a:r>
              <a:rPr lang="ru-RU" dirty="0" err="1"/>
              <a:t>продуктів</a:t>
            </a:r>
            <a:r>
              <a:rPr lang="ru-RU" dirty="0"/>
              <a:t> і </a:t>
            </a:r>
            <a:r>
              <a:rPr lang="ru-RU" dirty="0" err="1"/>
              <a:t>послуг</a:t>
            </a:r>
            <a:r>
              <a:rPr lang="ru-RU" dirty="0"/>
              <a:t>, </a:t>
            </a:r>
            <a:r>
              <a:rPr lang="ru-RU" dirty="0" err="1"/>
              <a:t>які</a:t>
            </a:r>
            <a:r>
              <a:rPr lang="ru-RU" dirty="0"/>
              <a:t> </a:t>
            </a:r>
            <a:r>
              <a:rPr lang="ru-RU" dirty="0" err="1"/>
              <a:t>з’явилися</a:t>
            </a:r>
            <a:r>
              <a:rPr lang="ru-RU" dirty="0"/>
              <a:t> в поточному </a:t>
            </a:r>
            <a:r>
              <a:rPr lang="ru-RU" dirty="0" err="1"/>
              <a:t>періоді</a:t>
            </a:r>
            <a:r>
              <a:rPr lang="ru-RU" dirty="0"/>
              <a:t> </a:t>
            </a:r>
            <a:r>
              <a:rPr lang="ru-RU" dirty="0" err="1"/>
              <a:t>або</a:t>
            </a:r>
            <a:r>
              <a:rPr lang="ru-RU" dirty="0"/>
              <a:t> </a:t>
            </a:r>
            <a:r>
              <a:rPr lang="ru-RU" dirty="0" err="1"/>
              <a:t>більш</a:t>
            </a:r>
            <a:r>
              <a:rPr lang="ru-RU" dirty="0"/>
              <a:t> </a:t>
            </a:r>
            <a:r>
              <a:rPr lang="ru-RU" dirty="0" err="1"/>
              <a:t>ранньому</a:t>
            </a:r>
            <a:r>
              <a:rPr lang="ru-RU" dirty="0"/>
              <a:t> </a:t>
            </a:r>
            <a:r>
              <a:rPr lang="ru-RU" dirty="0" err="1"/>
              <a:t>періоді</a:t>
            </a:r>
            <a:r>
              <a:rPr lang="ru-RU" dirty="0"/>
              <a:t> і </a:t>
            </a:r>
            <a:r>
              <a:rPr lang="ru-RU" dirty="0" err="1"/>
              <a:t>які</a:t>
            </a:r>
            <a:r>
              <a:rPr lang="ru-RU" dirty="0"/>
              <a:t> </a:t>
            </a:r>
            <a:r>
              <a:rPr lang="ru-RU" dirty="0" err="1"/>
              <a:t>призначені</a:t>
            </a:r>
            <a:r>
              <a:rPr lang="ru-RU" dirty="0"/>
              <a:t> для продажу, </a:t>
            </a:r>
            <a:r>
              <a:rPr lang="ru-RU" dirty="0" err="1"/>
              <a:t>використання</a:t>
            </a:r>
            <a:r>
              <a:rPr lang="ru-RU" dirty="0"/>
              <a:t> у </a:t>
            </a:r>
            <a:r>
              <a:rPr lang="ru-RU" dirty="0" err="1"/>
              <a:t>виробництві</a:t>
            </a:r>
            <a:r>
              <a:rPr lang="ru-RU" dirty="0"/>
              <a:t> </a:t>
            </a:r>
            <a:r>
              <a:rPr lang="ru-RU" dirty="0" err="1"/>
              <a:t>або</a:t>
            </a:r>
            <a:r>
              <a:rPr lang="ru-RU" dirty="0"/>
              <a:t> для </a:t>
            </a:r>
            <a:r>
              <a:rPr lang="ru-RU" dirty="0" err="1"/>
              <a:t>інших</a:t>
            </a:r>
            <a:r>
              <a:rPr lang="ru-RU" dirty="0"/>
              <a:t> </a:t>
            </a:r>
            <a:r>
              <a:rPr lang="ru-RU" dirty="0" err="1"/>
              <a:t>видів</a:t>
            </a:r>
            <a:r>
              <a:rPr lang="ru-RU" dirty="0"/>
              <a:t> </a:t>
            </a:r>
            <a:r>
              <a:rPr lang="ru-RU" dirty="0" err="1"/>
              <a:t>використання</a:t>
            </a:r>
            <a:r>
              <a:rPr lang="ru-RU" dirty="0"/>
              <a:t> </a:t>
            </a:r>
            <a:r>
              <a:rPr lang="ru-RU" dirty="0" err="1"/>
              <a:t>пізніше</a:t>
            </a:r>
            <a:r>
              <a:rPr lang="ru-RU" dirty="0"/>
              <a:t>. </a:t>
            </a:r>
          </a:p>
          <a:p>
            <a:pPr algn="just"/>
            <a:r>
              <a:rPr lang="ru-RU" dirty="0" err="1"/>
              <a:t>Матеріальні</a:t>
            </a:r>
            <a:r>
              <a:rPr lang="ru-RU" dirty="0"/>
              <a:t> </a:t>
            </a:r>
            <a:r>
              <a:rPr lang="ru-RU" dirty="0" err="1"/>
              <a:t>оборотні</a:t>
            </a:r>
            <a:r>
              <a:rPr lang="ru-RU" dirty="0"/>
              <a:t> </a:t>
            </a:r>
            <a:r>
              <a:rPr lang="ru-RU" dirty="0" err="1"/>
              <a:t>активи</a:t>
            </a:r>
            <a:r>
              <a:rPr lang="ru-RU" dirty="0"/>
              <a:t> </a:t>
            </a:r>
            <a:r>
              <a:rPr lang="ru-RU" dirty="0" err="1"/>
              <a:t>включають</a:t>
            </a:r>
            <a:r>
              <a:rPr lang="ru-RU" dirty="0"/>
              <a:t> запаси </a:t>
            </a:r>
            <a:r>
              <a:rPr lang="ru-RU" dirty="0" err="1"/>
              <a:t>вироблених</a:t>
            </a:r>
            <a:r>
              <a:rPr lang="ru-RU" dirty="0"/>
              <a:t> </a:t>
            </a:r>
            <a:r>
              <a:rPr lang="ru-RU" dirty="0" err="1"/>
              <a:t>товарів</a:t>
            </a:r>
            <a:r>
              <a:rPr lang="ru-RU" dirty="0"/>
              <a:t>, </a:t>
            </a:r>
            <a:r>
              <a:rPr lang="ru-RU" dirty="0" err="1"/>
              <a:t>які</a:t>
            </a:r>
            <a:r>
              <a:rPr lang="ru-RU" dirty="0"/>
              <a:t> все </a:t>
            </a:r>
            <a:r>
              <a:rPr lang="ru-RU" dirty="0" err="1"/>
              <a:t>ще</a:t>
            </a:r>
            <a:r>
              <a:rPr lang="ru-RU" dirty="0"/>
              <a:t> </a:t>
            </a:r>
            <a:r>
              <a:rPr lang="ru-RU" dirty="0" err="1"/>
              <a:t>знаходяться</a:t>
            </a:r>
            <a:r>
              <a:rPr lang="ru-RU" dirty="0"/>
              <a:t> у </a:t>
            </a:r>
            <a:r>
              <a:rPr lang="ru-RU" dirty="0" err="1"/>
              <a:t>одиниць</a:t>
            </a:r>
            <a:r>
              <a:rPr lang="ru-RU" dirty="0"/>
              <a:t>, </a:t>
            </a:r>
            <a:r>
              <a:rPr lang="ru-RU" dirty="0" err="1"/>
              <a:t>які</a:t>
            </a:r>
            <a:r>
              <a:rPr lang="ru-RU" dirty="0"/>
              <a:t> </a:t>
            </a:r>
            <a:r>
              <a:rPr lang="ru-RU" dirty="0" err="1"/>
              <a:t>виготовили</a:t>
            </a:r>
            <a:r>
              <a:rPr lang="ru-RU" dirty="0"/>
              <a:t> </a:t>
            </a:r>
            <a:r>
              <a:rPr lang="ru-RU" dirty="0" err="1"/>
              <a:t>їх</a:t>
            </a:r>
            <a:r>
              <a:rPr lang="ru-RU" dirty="0"/>
              <a:t>, для </a:t>
            </a:r>
            <a:r>
              <a:rPr lang="ru-RU" dirty="0" err="1"/>
              <a:t>подальшої</a:t>
            </a:r>
            <a:r>
              <a:rPr lang="ru-RU" dirty="0"/>
              <a:t> </a:t>
            </a:r>
            <a:r>
              <a:rPr lang="ru-RU" dirty="0" err="1"/>
              <a:t>обробки</a:t>
            </a:r>
            <a:r>
              <a:rPr lang="ru-RU" dirty="0"/>
              <a:t>, продажу, </a:t>
            </a:r>
            <a:r>
              <a:rPr lang="ru-RU" dirty="0" err="1"/>
              <a:t>передачі</a:t>
            </a:r>
            <a:r>
              <a:rPr lang="ru-RU" dirty="0"/>
              <a:t> </a:t>
            </a:r>
            <a:r>
              <a:rPr lang="ru-RU" dirty="0" err="1"/>
              <a:t>іншим</a:t>
            </a:r>
            <a:r>
              <a:rPr lang="ru-RU" dirty="0"/>
              <a:t> </a:t>
            </a:r>
            <a:r>
              <a:rPr lang="ru-RU" dirty="0" err="1"/>
              <a:t>одиницям</a:t>
            </a:r>
            <a:r>
              <a:rPr lang="ru-RU" dirty="0"/>
              <a:t> </a:t>
            </a:r>
            <a:r>
              <a:rPr lang="ru-RU" dirty="0" err="1"/>
              <a:t>або</a:t>
            </a:r>
            <a:r>
              <a:rPr lang="ru-RU" dirty="0"/>
              <a:t> </a:t>
            </a:r>
            <a:r>
              <a:rPr lang="ru-RU" dirty="0" err="1"/>
              <a:t>використання</a:t>
            </a:r>
            <a:r>
              <a:rPr lang="ru-RU" dirty="0"/>
              <a:t> </a:t>
            </a:r>
            <a:r>
              <a:rPr lang="ru-RU" dirty="0" err="1"/>
              <a:t>іншими</a:t>
            </a:r>
            <a:r>
              <a:rPr lang="ru-RU" dirty="0"/>
              <a:t> способами, і запаси </a:t>
            </a:r>
            <a:r>
              <a:rPr lang="ru-RU" dirty="0" err="1"/>
              <a:t>продуктів</a:t>
            </a:r>
            <a:r>
              <a:rPr lang="ru-RU" dirty="0"/>
              <a:t>, </a:t>
            </a:r>
            <a:r>
              <a:rPr lang="ru-RU" dirty="0" err="1"/>
              <a:t>придбаних</a:t>
            </a:r>
            <a:r>
              <a:rPr lang="ru-RU" dirty="0"/>
              <a:t> у </a:t>
            </a:r>
            <a:r>
              <a:rPr lang="ru-RU" dirty="0" err="1"/>
              <a:t>інших</a:t>
            </a:r>
            <a:r>
              <a:rPr lang="ru-RU" dirty="0"/>
              <a:t> </a:t>
            </a:r>
            <a:r>
              <a:rPr lang="ru-RU" dirty="0" err="1"/>
              <a:t>одиниць</a:t>
            </a:r>
            <a:r>
              <a:rPr lang="ru-RU" dirty="0"/>
              <a:t>, </a:t>
            </a:r>
            <a:r>
              <a:rPr lang="ru-RU" dirty="0" err="1"/>
              <a:t>призначених</a:t>
            </a:r>
            <a:r>
              <a:rPr lang="ru-RU" dirty="0"/>
              <a:t> для </a:t>
            </a:r>
            <a:r>
              <a:rPr lang="ru-RU" dirty="0" err="1"/>
              <a:t>використання</a:t>
            </a:r>
            <a:r>
              <a:rPr lang="ru-RU" dirty="0"/>
              <a:t> на </a:t>
            </a:r>
            <a:r>
              <a:rPr lang="ru-RU" dirty="0" err="1"/>
              <a:t>цілі</a:t>
            </a:r>
            <a:r>
              <a:rPr lang="ru-RU" dirty="0"/>
              <a:t> </a:t>
            </a:r>
            <a:r>
              <a:rPr lang="ru-RU" dirty="0" err="1"/>
              <a:t>проміжного</a:t>
            </a:r>
            <a:r>
              <a:rPr lang="ru-RU" dirty="0"/>
              <a:t> </a:t>
            </a:r>
            <a:r>
              <a:rPr lang="ru-RU" dirty="0" err="1"/>
              <a:t>споживання</a:t>
            </a:r>
            <a:r>
              <a:rPr lang="ru-RU" dirty="0"/>
              <a:t> </a:t>
            </a:r>
            <a:r>
              <a:rPr lang="ru-RU" dirty="0" err="1"/>
              <a:t>або</a:t>
            </a:r>
            <a:r>
              <a:rPr lang="ru-RU" dirty="0"/>
              <a:t> для перепродажу без </a:t>
            </a:r>
            <a:r>
              <a:rPr lang="ru-RU" dirty="0" err="1"/>
              <a:t>подальшої</a:t>
            </a:r>
            <a:r>
              <a:rPr lang="ru-RU" dirty="0"/>
              <a:t> </a:t>
            </a:r>
            <a:r>
              <a:rPr lang="ru-RU" dirty="0" err="1"/>
              <a:t>обробки</a:t>
            </a:r>
            <a:r>
              <a:rPr lang="ru-RU" dirty="0"/>
              <a:t>.</a:t>
            </a:r>
            <a:endParaRPr lang="en-GB" dirty="0"/>
          </a:p>
        </p:txBody>
      </p:sp>
    </p:spTree>
    <p:extLst>
      <p:ext uri="{BB962C8B-B14F-4D97-AF65-F5344CB8AC3E}">
        <p14:creationId xmlns:p14="http://schemas.microsoft.com/office/powerpoint/2010/main" val="1830108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995F0B6F-DD0C-ECC8-D559-1D1DE5E52995}"/>
              </a:ext>
            </a:extLst>
          </p:cNvPr>
          <p:cNvSpPr>
            <a:spLocks noGrp="1"/>
          </p:cNvSpPr>
          <p:nvPr>
            <p:ph idx="1"/>
          </p:nvPr>
        </p:nvSpPr>
        <p:spPr>
          <a:xfrm>
            <a:off x="1371599" y="2318197"/>
            <a:ext cx="9724031" cy="3683358"/>
          </a:xfrm>
        </p:spPr>
        <p:txBody>
          <a:bodyPr anchor="ctr">
            <a:normAutofit/>
          </a:bodyPr>
          <a:lstStyle/>
          <a:p>
            <a:r>
              <a:rPr lang="ru-RU" sz="2000" dirty="0" err="1"/>
              <a:t>Послуги</a:t>
            </a:r>
            <a:r>
              <a:rPr lang="ru-RU" sz="2000" dirty="0"/>
              <a:t> як </a:t>
            </a:r>
            <a:r>
              <a:rPr lang="ru-RU" sz="2000" dirty="0" err="1"/>
              <a:t>елемент</a:t>
            </a:r>
            <a:r>
              <a:rPr lang="ru-RU" sz="2000" dirty="0"/>
              <a:t> </a:t>
            </a:r>
            <a:r>
              <a:rPr lang="ru-RU" sz="2000" dirty="0" err="1"/>
              <a:t>матеріальних</a:t>
            </a:r>
            <a:r>
              <a:rPr lang="ru-RU" sz="2000" dirty="0"/>
              <a:t> </a:t>
            </a:r>
            <a:r>
              <a:rPr lang="ru-RU" sz="2000" dirty="0" err="1"/>
              <a:t>оборотних</a:t>
            </a:r>
            <a:r>
              <a:rPr lang="ru-RU" sz="2000" dirty="0"/>
              <a:t> </a:t>
            </a:r>
            <a:r>
              <a:rPr lang="ru-RU" sz="2000" dirty="0" err="1"/>
              <a:t>активів</a:t>
            </a:r>
            <a:r>
              <a:rPr lang="ru-RU" sz="2000" dirty="0"/>
              <a:t> </a:t>
            </a:r>
            <a:r>
              <a:rPr lang="ru-RU" sz="2000" dirty="0" err="1"/>
              <a:t>складаються</a:t>
            </a:r>
            <a:r>
              <a:rPr lang="ru-RU" sz="2000" dirty="0"/>
              <a:t> з </a:t>
            </a:r>
            <a:r>
              <a:rPr lang="ru-RU" sz="2000" dirty="0" err="1"/>
              <a:t>незавершеного</a:t>
            </a:r>
            <a:r>
              <a:rPr lang="ru-RU" sz="2000" dirty="0"/>
              <a:t> </a:t>
            </a:r>
            <a:r>
              <a:rPr lang="ru-RU" sz="2000" dirty="0" err="1"/>
              <a:t>виробництва</a:t>
            </a:r>
            <a:r>
              <a:rPr lang="ru-RU" sz="2000" dirty="0"/>
              <a:t> </a:t>
            </a:r>
            <a:r>
              <a:rPr lang="ru-RU" sz="2000" dirty="0" err="1"/>
              <a:t>або</a:t>
            </a:r>
            <a:r>
              <a:rPr lang="ru-RU" sz="2000" dirty="0"/>
              <a:t> </a:t>
            </a:r>
            <a:r>
              <a:rPr lang="ru-RU" sz="2000" dirty="0" err="1"/>
              <a:t>готових</a:t>
            </a:r>
            <a:r>
              <a:rPr lang="ru-RU" sz="2000" dirty="0"/>
              <a:t> </a:t>
            </a:r>
            <a:r>
              <a:rPr lang="ru-RU" sz="2000" dirty="0" err="1"/>
              <a:t>продуктів</a:t>
            </a:r>
            <a:r>
              <a:rPr lang="ru-RU" sz="2000" dirty="0"/>
              <a:t>, </a:t>
            </a:r>
            <a:r>
              <a:rPr lang="ru-RU" sz="2000" dirty="0" err="1"/>
              <a:t>наприклад</a:t>
            </a:r>
            <a:r>
              <a:rPr lang="ru-RU" sz="2000" dirty="0"/>
              <a:t>, таких як </a:t>
            </a:r>
            <a:r>
              <a:rPr lang="ru-RU" sz="2000" dirty="0" err="1"/>
              <a:t>архітектурні</a:t>
            </a:r>
            <a:r>
              <a:rPr lang="ru-RU" sz="2000" dirty="0"/>
              <a:t> </a:t>
            </a:r>
            <a:r>
              <a:rPr lang="ru-RU" sz="2000" dirty="0" err="1"/>
              <a:t>креслення</a:t>
            </a:r>
            <a:r>
              <a:rPr lang="ru-RU" sz="2000" dirty="0"/>
              <a:t>, </a:t>
            </a:r>
            <a:r>
              <a:rPr lang="ru-RU" sz="2000" dirty="0" err="1"/>
              <a:t>які</a:t>
            </a:r>
            <a:r>
              <a:rPr lang="ru-RU" sz="2000" dirty="0"/>
              <a:t> </a:t>
            </a:r>
            <a:r>
              <a:rPr lang="ru-RU" sz="2000" dirty="0" err="1"/>
              <a:t>знаходяться</a:t>
            </a:r>
            <a:r>
              <a:rPr lang="ru-RU" sz="2000" dirty="0"/>
              <a:t> в </a:t>
            </a:r>
            <a:r>
              <a:rPr lang="ru-RU" sz="2000" dirty="0" err="1"/>
              <a:t>процесі</a:t>
            </a:r>
            <a:r>
              <a:rPr lang="ru-RU" sz="2000" dirty="0"/>
              <a:t> </a:t>
            </a:r>
            <a:r>
              <a:rPr lang="ru-RU" sz="2000" dirty="0" err="1"/>
              <a:t>завершення</a:t>
            </a:r>
            <a:r>
              <a:rPr lang="ru-RU" sz="2000" dirty="0"/>
              <a:t> </a:t>
            </a:r>
            <a:r>
              <a:rPr lang="ru-RU" sz="2000" dirty="0" err="1"/>
              <a:t>або</a:t>
            </a:r>
            <a:r>
              <a:rPr lang="ru-RU" sz="2000" dirty="0"/>
              <a:t> </a:t>
            </a:r>
            <a:r>
              <a:rPr lang="ru-RU" sz="2000" dirty="0" err="1"/>
              <a:t>закінчені</a:t>
            </a:r>
            <a:r>
              <a:rPr lang="ru-RU" sz="2000" dirty="0"/>
              <a:t> і </a:t>
            </a:r>
            <a:r>
              <a:rPr lang="ru-RU" sz="2000" dirty="0" err="1"/>
              <a:t>будуть</a:t>
            </a:r>
            <a:r>
              <a:rPr lang="ru-RU" sz="2000" dirty="0"/>
              <a:t> </a:t>
            </a:r>
            <a:r>
              <a:rPr lang="ru-RU" sz="2000" dirty="0" err="1"/>
              <a:t>перебувати</a:t>
            </a:r>
            <a:r>
              <a:rPr lang="ru-RU" sz="2000" dirty="0"/>
              <a:t> в запасах до початку </a:t>
            </a:r>
            <a:r>
              <a:rPr lang="ru-RU" sz="2000" dirty="0" err="1"/>
              <a:t>будівництва</a:t>
            </a:r>
            <a:r>
              <a:rPr lang="ru-RU" sz="2000" dirty="0"/>
              <a:t> </a:t>
            </a:r>
            <a:r>
              <a:rPr lang="ru-RU" sz="2000" dirty="0" err="1"/>
              <a:t>будинку</a:t>
            </a:r>
            <a:r>
              <a:rPr lang="ru-RU" sz="2000" dirty="0"/>
              <a:t>, до </a:t>
            </a:r>
            <a:r>
              <a:rPr lang="ru-RU" sz="2000" dirty="0" err="1"/>
              <a:t>якого</a:t>
            </a:r>
            <a:r>
              <a:rPr lang="ru-RU" sz="2000" dirty="0"/>
              <a:t> вони </a:t>
            </a:r>
            <a:r>
              <a:rPr lang="ru-RU" sz="2000" dirty="0" err="1"/>
              <a:t>мають</a:t>
            </a:r>
            <a:r>
              <a:rPr lang="ru-RU" sz="2000" dirty="0"/>
              <a:t> </a:t>
            </a:r>
            <a:r>
              <a:rPr lang="ru-RU" sz="2000" dirty="0" err="1"/>
              <a:t>відношення</a:t>
            </a:r>
            <a:endParaRPr lang="en-GB" sz="2000" dirty="0"/>
          </a:p>
        </p:txBody>
      </p:sp>
    </p:spTree>
    <p:extLst>
      <p:ext uri="{BB962C8B-B14F-4D97-AF65-F5344CB8AC3E}">
        <p14:creationId xmlns:p14="http://schemas.microsoft.com/office/powerpoint/2010/main" val="2243736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Місце для вмісту 2">
            <a:extLst>
              <a:ext uri="{FF2B5EF4-FFF2-40B4-BE49-F238E27FC236}">
                <a16:creationId xmlns:a16="http://schemas.microsoft.com/office/drawing/2014/main" id="{73C69AD9-A8B0-3BBD-3DE3-6CE049CFA63C}"/>
              </a:ext>
            </a:extLst>
          </p:cNvPr>
          <p:cNvGraphicFramePr>
            <a:graphicFrameLocks noGrp="1"/>
          </p:cNvGraphicFramePr>
          <p:nvPr>
            <p:ph idx="1"/>
            <p:extLst>
              <p:ext uri="{D42A27DB-BD31-4B8C-83A1-F6EECF244321}">
                <p14:modId xmlns:p14="http://schemas.microsoft.com/office/powerpoint/2010/main" val="2001716085"/>
              </p:ext>
            </p:extLst>
          </p:nvPr>
        </p:nvGraphicFramePr>
        <p:xfrm>
          <a:off x="838200" y="383458"/>
          <a:ext cx="10515600" cy="5793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300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Місце для вмісту 2">
            <a:extLst>
              <a:ext uri="{FF2B5EF4-FFF2-40B4-BE49-F238E27FC236}">
                <a16:creationId xmlns:a16="http://schemas.microsoft.com/office/drawing/2014/main" id="{7009F74A-EBE5-D747-DD7B-5CECBDECDDB3}"/>
              </a:ext>
            </a:extLst>
          </p:cNvPr>
          <p:cNvGraphicFramePr>
            <a:graphicFrameLocks noGrp="1"/>
          </p:cNvGraphicFramePr>
          <p:nvPr>
            <p:ph idx="1"/>
            <p:extLst>
              <p:ext uri="{D42A27DB-BD31-4B8C-83A1-F6EECF244321}">
                <p14:modId xmlns:p14="http://schemas.microsoft.com/office/powerpoint/2010/main" val="55245687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7426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5288EF41-E504-48C8-82CB-0C990EC08741}"/>
              </a:ext>
            </a:extLst>
          </p:cNvPr>
          <p:cNvSpPr>
            <a:spLocks noGrp="1"/>
          </p:cNvSpPr>
          <p:nvPr>
            <p:ph idx="1"/>
          </p:nvPr>
        </p:nvSpPr>
        <p:spPr>
          <a:xfrm>
            <a:off x="147485" y="962167"/>
            <a:ext cx="11454580" cy="5182994"/>
          </a:xfrm>
        </p:spPr>
        <p:txBody>
          <a:bodyPr anchor="t">
            <a:noAutofit/>
          </a:bodyPr>
          <a:lstStyle/>
          <a:p>
            <a:pPr algn="just"/>
            <a:r>
              <a:rPr lang="uk-UA" sz="2400" dirty="0"/>
              <a:t>Контракти, договори оренди та ліцензії розглядаються як активи тільки при одночасному дотриманні наступних двох умов: </a:t>
            </a:r>
          </a:p>
          <a:p>
            <a:pPr algn="just"/>
            <a:r>
              <a:rPr lang="uk-UA" sz="2400" dirty="0"/>
              <a:t>1) Умови контракту, договору оренди або ліцензії визначають ціну за використання активу або за надання послуги, яка відрізняється від ціни, що переважала б за відсутності контракту, договору оренди або ліцензії. Одна зі сторін контракту повинна бути в змозі юридично і практично реалізувати цю різницю в цінах. </a:t>
            </a:r>
          </a:p>
          <a:p>
            <a:pPr algn="just"/>
            <a:r>
              <a:rPr lang="uk-UA" sz="2400" dirty="0"/>
              <a:t>2) Друга умова передбачає, що існує ринок для контрактів такого роду. Рекомендується, щоб на практиці контракти, договори оренди та ліцензії були відображені в рахунках тільки тоді, коли їх власник фактично використовував своє право реалізувати різницю в цінах.</a:t>
            </a:r>
          </a:p>
          <a:p>
            <a:pPr algn="just"/>
            <a:r>
              <a:rPr lang="uk-UA" sz="2400" dirty="0"/>
              <a:t>Набутий гудвіл і маркетингові активи представляють собою чисту вартість капіталу інституціональної одиниці або її частину. Вони реєструються тільки тоді, коли одиниця придбана цілком або коли ідентифікований маркетинговий актив проданий іншій одиниці.</a:t>
            </a:r>
            <a:endParaRPr lang="en-GB" sz="24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877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Місце для вмісту 2">
            <a:extLst>
              <a:ext uri="{FF2B5EF4-FFF2-40B4-BE49-F238E27FC236}">
                <a16:creationId xmlns:a16="http://schemas.microsoft.com/office/drawing/2014/main" id="{0C8E6D88-20BF-DA4C-D9A1-67A6FEE24FBE}"/>
              </a:ext>
            </a:extLst>
          </p:cNvPr>
          <p:cNvGraphicFramePr>
            <a:graphicFrameLocks noGrp="1"/>
          </p:cNvGraphicFramePr>
          <p:nvPr>
            <p:ph idx="1"/>
            <p:extLst>
              <p:ext uri="{D42A27DB-BD31-4B8C-83A1-F6EECF244321}">
                <p14:modId xmlns:p14="http://schemas.microsoft.com/office/powerpoint/2010/main" val="2880912852"/>
              </p:ext>
            </p:extLst>
          </p:nvPr>
        </p:nvGraphicFramePr>
        <p:xfrm>
          <a:off x="838200" y="353961"/>
          <a:ext cx="10515600" cy="5823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7653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FAA621-D779-78A7-391B-E40F2A2A5638}"/>
              </a:ext>
            </a:extLst>
          </p:cNvPr>
          <p:cNvSpPr>
            <a:spLocks noGrp="1"/>
          </p:cNvSpPr>
          <p:nvPr>
            <p:ph type="title"/>
          </p:nvPr>
        </p:nvSpPr>
        <p:spPr/>
        <p:txBody>
          <a:bodyPr>
            <a:normAutofit/>
          </a:bodyPr>
          <a:lstStyle/>
          <a:p>
            <a:pPr algn="ctr"/>
            <a:r>
              <a:rPr lang="ru-RU" sz="2800" dirty="0"/>
              <a:t>6.1.2. </a:t>
            </a:r>
            <a:r>
              <a:rPr lang="ru-RU" sz="2800" dirty="0" err="1"/>
              <a:t>Національне</a:t>
            </a:r>
            <a:r>
              <a:rPr lang="ru-RU" sz="2800" dirty="0"/>
              <a:t> </a:t>
            </a:r>
            <a:r>
              <a:rPr lang="ru-RU" sz="2800" dirty="0" err="1"/>
              <a:t>багатство</a:t>
            </a:r>
            <a:r>
              <a:rPr lang="ru-RU" sz="2800" dirty="0"/>
              <a:t> як комплексна </a:t>
            </a:r>
            <a:r>
              <a:rPr lang="ru-RU" sz="2800" dirty="0" err="1"/>
              <a:t>економічна</a:t>
            </a:r>
            <a:r>
              <a:rPr lang="ru-RU" sz="2800" dirty="0"/>
              <a:t> </a:t>
            </a:r>
            <a:r>
              <a:rPr lang="ru-RU" sz="2800" dirty="0" err="1"/>
              <a:t>категорія</a:t>
            </a:r>
            <a:r>
              <a:rPr lang="ru-RU" sz="2800" dirty="0"/>
              <a:t> </a:t>
            </a:r>
            <a:r>
              <a:rPr lang="ru-RU" sz="2800" dirty="0" err="1"/>
              <a:t>характеризується</a:t>
            </a:r>
            <a:r>
              <a:rPr lang="ru-RU" sz="2800" dirty="0"/>
              <a:t> системою </a:t>
            </a:r>
            <a:r>
              <a:rPr lang="ru-RU" sz="2800" dirty="0" err="1"/>
              <a:t>статистичних</a:t>
            </a:r>
            <a:r>
              <a:rPr lang="ru-RU" sz="2800" dirty="0"/>
              <a:t> </a:t>
            </a:r>
            <a:r>
              <a:rPr lang="ru-RU" sz="2800" dirty="0" err="1"/>
              <a:t>показників</a:t>
            </a:r>
            <a:r>
              <a:rPr lang="ru-RU" sz="2800" dirty="0"/>
              <a:t>. У </a:t>
            </a:r>
            <a:r>
              <a:rPr lang="ru-RU" sz="2800" dirty="0" err="1"/>
              <a:t>ній</a:t>
            </a:r>
            <a:r>
              <a:rPr lang="ru-RU" sz="2800" dirty="0"/>
              <a:t> </a:t>
            </a:r>
            <a:r>
              <a:rPr lang="ru-RU" sz="2800" dirty="0" err="1"/>
              <a:t>виділяють</a:t>
            </a:r>
            <a:r>
              <a:rPr lang="ru-RU" sz="2800" dirty="0"/>
              <a:t> </a:t>
            </a:r>
            <a:r>
              <a:rPr lang="ru-RU" sz="2800" dirty="0" err="1"/>
              <a:t>такі</a:t>
            </a:r>
            <a:r>
              <a:rPr lang="ru-RU" sz="2800" dirty="0"/>
              <a:t> </a:t>
            </a:r>
            <a:r>
              <a:rPr lang="ru-RU" sz="2800" dirty="0" err="1"/>
              <a:t>підсистеми</a:t>
            </a:r>
            <a:r>
              <a:rPr lang="ru-RU" sz="2800" dirty="0"/>
              <a:t> </a:t>
            </a:r>
            <a:r>
              <a:rPr lang="ru-RU" sz="2800" dirty="0" err="1"/>
              <a:t>показників</a:t>
            </a:r>
            <a:r>
              <a:rPr lang="ru-RU" sz="2800" dirty="0"/>
              <a:t> </a:t>
            </a:r>
            <a:endParaRPr lang="en-GB" sz="2800" dirty="0"/>
          </a:p>
        </p:txBody>
      </p:sp>
      <p:graphicFrame>
        <p:nvGraphicFramePr>
          <p:cNvPr id="5" name="Місце для вмісту 2">
            <a:extLst>
              <a:ext uri="{FF2B5EF4-FFF2-40B4-BE49-F238E27FC236}">
                <a16:creationId xmlns:a16="http://schemas.microsoft.com/office/drawing/2014/main" id="{FF215D77-D839-8A32-356C-CB4A0015079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8875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578B02F3-FA32-1CE7-06AB-456FE268E04F}"/>
              </a:ext>
            </a:extLst>
          </p:cNvPr>
          <p:cNvSpPr>
            <a:spLocks noGrp="1"/>
          </p:cNvSpPr>
          <p:nvPr>
            <p:ph idx="1"/>
          </p:nvPr>
        </p:nvSpPr>
        <p:spPr>
          <a:xfrm>
            <a:off x="1" y="1622745"/>
            <a:ext cx="11926528" cy="4378810"/>
          </a:xfrm>
        </p:spPr>
        <p:txBody>
          <a:bodyPr anchor="ctr">
            <a:normAutofit/>
          </a:bodyPr>
          <a:lstStyle/>
          <a:p>
            <a:pPr algn="just"/>
            <a:r>
              <a:rPr lang="uk-UA" dirty="0"/>
              <a:t>Правильне визначення обсягу національного багатства і його складових залежить не тільки від чіткого обліку його компонентів і методики їхнього розрахунку, але й від правильності їхньої вартісної оцінки. </a:t>
            </a:r>
          </a:p>
          <a:p>
            <a:pPr algn="just"/>
            <a:r>
              <a:rPr lang="uk-UA" dirty="0"/>
              <a:t>Національне багатство визначається в діючих (поточних) цінах, що забезпечує оцінку його реального обсягу в умовах сучасного ціноутворення й ув’язування з іншими макроекономічними показниками. </a:t>
            </a:r>
          </a:p>
          <a:p>
            <a:pPr algn="just"/>
            <a:r>
              <a:rPr lang="uk-UA" dirty="0"/>
              <a:t>Це дозволяє провести аналіз із позицій оцінки впливу економічних результатів на приріст національного багатства та впливу обсягу й структури національного багатства на результати функціонування економіки.</a:t>
            </a:r>
            <a:endParaRPr lang="en-GB" dirty="0"/>
          </a:p>
        </p:txBody>
      </p:sp>
    </p:spTree>
    <p:extLst>
      <p:ext uri="{BB962C8B-B14F-4D97-AF65-F5344CB8AC3E}">
        <p14:creationId xmlns:p14="http://schemas.microsoft.com/office/powerpoint/2010/main" val="213974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DAD3567-1433-C287-2FC0-4A6CB1426DE7}"/>
              </a:ext>
            </a:extLst>
          </p:cNvPr>
          <p:cNvSpPr>
            <a:spLocks noGrp="1"/>
          </p:cNvSpPr>
          <p:nvPr>
            <p:ph idx="1"/>
          </p:nvPr>
        </p:nvSpPr>
        <p:spPr/>
        <p:txBody>
          <a:bodyPr/>
          <a:lstStyle/>
          <a:p>
            <a:r>
              <a:rPr lang="ru-RU" dirty="0" err="1"/>
              <a:t>Обсяг</a:t>
            </a:r>
            <a:r>
              <a:rPr lang="ru-RU" dirty="0"/>
              <a:t> </a:t>
            </a:r>
            <a:r>
              <a:rPr lang="ru-RU" dirty="0" err="1"/>
              <a:t>національного</a:t>
            </a:r>
            <a:r>
              <a:rPr lang="ru-RU" dirty="0"/>
              <a:t> </a:t>
            </a:r>
            <a:r>
              <a:rPr lang="ru-RU" dirty="0" err="1"/>
              <a:t>багатства</a:t>
            </a:r>
            <a:r>
              <a:rPr lang="ru-RU" dirty="0"/>
              <a:t>, за </a:t>
            </a:r>
            <a:r>
              <a:rPr lang="ru-RU" dirty="0" err="1"/>
              <a:t>винятком</a:t>
            </a:r>
            <a:r>
              <a:rPr lang="ru-RU" dirty="0"/>
              <a:t> </a:t>
            </a:r>
            <a:r>
              <a:rPr lang="ru-RU" dirty="0" err="1"/>
              <a:t>природних</a:t>
            </a:r>
            <a:r>
              <a:rPr lang="ru-RU" dirty="0"/>
              <a:t> </a:t>
            </a:r>
            <a:r>
              <a:rPr lang="ru-RU" dirty="0" err="1"/>
              <a:t>ресурсів</a:t>
            </a:r>
            <a:r>
              <a:rPr lang="ru-RU" dirty="0"/>
              <a:t>, </a:t>
            </a:r>
            <a:r>
              <a:rPr lang="ru-RU" dirty="0" err="1"/>
              <a:t>оцінюється</a:t>
            </a:r>
            <a:r>
              <a:rPr lang="ru-RU" dirty="0"/>
              <a:t> у </a:t>
            </a:r>
            <a:r>
              <a:rPr lang="ru-RU" dirty="0" err="1"/>
              <a:t>вартісному</a:t>
            </a:r>
            <a:r>
              <a:rPr lang="ru-RU" dirty="0"/>
              <a:t> </a:t>
            </a:r>
            <a:r>
              <a:rPr lang="ru-RU" dirty="0" err="1"/>
              <a:t>вираженні</a:t>
            </a:r>
            <a:r>
              <a:rPr lang="ru-RU" dirty="0"/>
              <a:t>. При </a:t>
            </a:r>
            <a:r>
              <a:rPr lang="ru-RU" dirty="0" err="1"/>
              <a:t>узагальненні</a:t>
            </a:r>
            <a:r>
              <a:rPr lang="ru-RU" dirty="0"/>
              <a:t> </a:t>
            </a:r>
            <a:r>
              <a:rPr lang="ru-RU" dirty="0" err="1"/>
              <a:t>кількох</a:t>
            </a:r>
            <a:r>
              <a:rPr lang="ru-RU" dirty="0"/>
              <a:t> </a:t>
            </a:r>
            <a:r>
              <a:rPr lang="ru-RU" dirty="0" err="1"/>
              <a:t>видів</a:t>
            </a:r>
            <a:r>
              <a:rPr lang="ru-RU" dirty="0"/>
              <a:t> </a:t>
            </a:r>
            <a:r>
              <a:rPr lang="ru-RU" dirty="0" err="1"/>
              <a:t>вироблених</a:t>
            </a:r>
            <a:r>
              <a:rPr lang="ru-RU" dirty="0"/>
              <a:t> </a:t>
            </a:r>
            <a:r>
              <a:rPr lang="ru-RU" dirty="0" err="1"/>
              <a:t>активів</a:t>
            </a:r>
            <a:r>
              <a:rPr lang="ru-RU" dirty="0"/>
              <a:t> </a:t>
            </a:r>
            <a:r>
              <a:rPr lang="ru-RU" dirty="0" err="1"/>
              <a:t>розрахунок</a:t>
            </a:r>
            <a:r>
              <a:rPr lang="ru-RU" dirty="0"/>
              <a:t> </a:t>
            </a:r>
            <a:r>
              <a:rPr lang="ru-RU" dirty="0" err="1"/>
              <a:t>обсягу</a:t>
            </a:r>
            <a:r>
              <a:rPr lang="ru-RU" dirty="0"/>
              <a:t> (Q) </a:t>
            </a:r>
            <a:r>
              <a:rPr lang="ru-RU" dirty="0" err="1"/>
              <a:t>національного</a:t>
            </a:r>
            <a:r>
              <a:rPr lang="ru-RU" dirty="0"/>
              <a:t> </a:t>
            </a:r>
            <a:r>
              <a:rPr lang="ru-RU" dirty="0" err="1"/>
              <a:t>багатства</a:t>
            </a:r>
            <a:r>
              <a:rPr lang="ru-RU" dirty="0"/>
              <a:t> </a:t>
            </a:r>
            <a:r>
              <a:rPr lang="ru-RU" dirty="0" err="1"/>
              <a:t>можна</a:t>
            </a:r>
            <a:r>
              <a:rPr lang="ru-RU" dirty="0"/>
              <a:t> подати такою формулою:</a:t>
            </a:r>
            <a:endParaRPr lang="en-GB" dirty="0"/>
          </a:p>
        </p:txBody>
      </p:sp>
      <p:pic>
        <p:nvPicPr>
          <p:cNvPr id="5" name="Рисунок 4">
            <a:extLst>
              <a:ext uri="{FF2B5EF4-FFF2-40B4-BE49-F238E27FC236}">
                <a16:creationId xmlns:a16="http://schemas.microsoft.com/office/drawing/2014/main" id="{99341770-1985-4F94-C686-D9EF8DE18F89}"/>
              </a:ext>
            </a:extLst>
          </p:cNvPr>
          <p:cNvPicPr>
            <a:picLocks noChangeAspect="1"/>
          </p:cNvPicPr>
          <p:nvPr/>
        </p:nvPicPr>
        <p:blipFill>
          <a:blip r:embed="rId2"/>
          <a:stretch>
            <a:fillRect/>
          </a:stretch>
        </p:blipFill>
        <p:spPr>
          <a:xfrm>
            <a:off x="3109912" y="4001294"/>
            <a:ext cx="5972175" cy="1276350"/>
          </a:xfrm>
          <a:prstGeom prst="rect">
            <a:avLst/>
          </a:prstGeom>
        </p:spPr>
      </p:pic>
    </p:spTree>
    <p:extLst>
      <p:ext uri="{BB962C8B-B14F-4D97-AF65-F5344CB8AC3E}">
        <p14:creationId xmlns:p14="http://schemas.microsoft.com/office/powerpoint/2010/main" val="209202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907A41D-18D2-3615-661C-9A21B828971F}"/>
              </a:ext>
            </a:extLst>
          </p:cNvPr>
          <p:cNvSpPr>
            <a:spLocks noGrp="1"/>
          </p:cNvSpPr>
          <p:nvPr>
            <p:ph type="title"/>
          </p:nvPr>
        </p:nvSpPr>
        <p:spPr>
          <a:xfrm>
            <a:off x="1371599" y="294538"/>
            <a:ext cx="9895951" cy="1033669"/>
          </a:xfrm>
        </p:spPr>
        <p:txBody>
          <a:bodyPr>
            <a:normAutofit/>
          </a:bodyPr>
          <a:lstStyle/>
          <a:p>
            <a:r>
              <a:rPr lang="uk-UA" sz="4000">
                <a:solidFill>
                  <a:srgbClr val="FFFFFF"/>
                </a:solidFill>
              </a:rPr>
              <a:t>Зміст теми</a:t>
            </a:r>
            <a:endParaRPr lang="en-GB" sz="4000">
              <a:solidFill>
                <a:srgbClr val="FFFFFF"/>
              </a:solidFill>
            </a:endParaRPr>
          </a:p>
        </p:txBody>
      </p:sp>
      <p:sp>
        <p:nvSpPr>
          <p:cNvPr id="3" name="Місце для вмісту 2">
            <a:extLst>
              <a:ext uri="{FF2B5EF4-FFF2-40B4-BE49-F238E27FC236}">
                <a16:creationId xmlns:a16="http://schemas.microsoft.com/office/drawing/2014/main" id="{1E7C47DE-FBAC-2CC0-C457-94BF5E7FA3D7}"/>
              </a:ext>
            </a:extLst>
          </p:cNvPr>
          <p:cNvSpPr>
            <a:spLocks noGrp="1"/>
          </p:cNvSpPr>
          <p:nvPr>
            <p:ph idx="1"/>
          </p:nvPr>
        </p:nvSpPr>
        <p:spPr>
          <a:xfrm>
            <a:off x="1371599" y="2318197"/>
            <a:ext cx="9724031" cy="3683358"/>
          </a:xfrm>
        </p:spPr>
        <p:txBody>
          <a:bodyPr anchor="ctr">
            <a:normAutofit/>
          </a:bodyPr>
          <a:lstStyle/>
          <a:p>
            <a:r>
              <a:rPr lang="uk-UA" sz="2000" dirty="0"/>
              <a:t>6.1. Статистика національного багатств</a:t>
            </a:r>
          </a:p>
          <a:p>
            <a:r>
              <a:rPr lang="ru-RU" sz="2000" dirty="0"/>
              <a:t>6.2. Статистика основного </a:t>
            </a:r>
            <a:r>
              <a:rPr lang="ru-RU" sz="2000" dirty="0" err="1"/>
              <a:t>капіталу</a:t>
            </a:r>
            <a:r>
              <a:rPr lang="ru-RU" sz="2000" dirty="0"/>
              <a:t> й </a:t>
            </a:r>
            <a:r>
              <a:rPr lang="ru-RU" sz="2000" dirty="0" err="1"/>
              <a:t>оборотних</a:t>
            </a:r>
            <a:r>
              <a:rPr lang="ru-RU" sz="2000" dirty="0"/>
              <a:t> </a:t>
            </a:r>
            <a:r>
              <a:rPr lang="ru-RU" sz="2000" dirty="0" err="1"/>
              <a:t>активів</a:t>
            </a:r>
            <a:endParaRPr lang="ru-RU" sz="2000" dirty="0"/>
          </a:p>
          <a:p>
            <a:r>
              <a:rPr lang="ru-RU" sz="2000" dirty="0"/>
              <a:t>6.3. Статистика ринку і </a:t>
            </a:r>
            <a:r>
              <a:rPr lang="ru-RU" sz="2000" dirty="0" err="1"/>
              <a:t>цін</a:t>
            </a:r>
            <a:endParaRPr lang="ru-RU" sz="2000" dirty="0"/>
          </a:p>
          <a:p>
            <a:r>
              <a:rPr lang="ru-RU" sz="2000" dirty="0"/>
              <a:t>6.4. Статистика </a:t>
            </a:r>
            <a:r>
              <a:rPr lang="ru-RU" sz="2000" dirty="0" err="1"/>
              <a:t>оподаткування</a:t>
            </a:r>
            <a:endParaRPr lang="ru-RU" sz="2000" dirty="0"/>
          </a:p>
          <a:p>
            <a:r>
              <a:rPr lang="ru-RU" sz="2000" dirty="0"/>
              <a:t>6.5. Статистика </a:t>
            </a:r>
            <a:r>
              <a:rPr lang="ru-RU" sz="2000" dirty="0" err="1"/>
              <a:t>підприємств</a:t>
            </a:r>
            <a:r>
              <a:rPr lang="ru-RU" sz="2000" dirty="0"/>
              <a:t> в </a:t>
            </a:r>
            <a:r>
              <a:rPr lang="ru-RU" sz="2000" dirty="0" err="1"/>
              <a:t>Україні</a:t>
            </a:r>
            <a:r>
              <a:rPr lang="ru-RU" sz="2000" dirty="0"/>
              <a:t> </a:t>
            </a:r>
          </a:p>
          <a:p>
            <a:r>
              <a:rPr lang="ru-RU" sz="2000" dirty="0"/>
              <a:t>6.6.Державне </a:t>
            </a:r>
            <a:r>
              <a:rPr lang="ru-RU" sz="2000" dirty="0" err="1"/>
              <a:t>статистичне</a:t>
            </a:r>
            <a:r>
              <a:rPr lang="ru-RU" sz="2000" dirty="0"/>
              <a:t> </a:t>
            </a:r>
            <a:r>
              <a:rPr lang="ru-RU" sz="2000" dirty="0" err="1"/>
              <a:t>спостереження</a:t>
            </a:r>
            <a:r>
              <a:rPr lang="ru-RU" sz="2000" dirty="0"/>
              <a:t> про </a:t>
            </a:r>
            <a:r>
              <a:rPr lang="ru-RU" sz="2000" dirty="0" err="1"/>
              <a:t>фінансову</a:t>
            </a:r>
            <a:r>
              <a:rPr lang="ru-RU" sz="2000" dirty="0"/>
              <a:t> </a:t>
            </a:r>
            <a:r>
              <a:rPr lang="ru-RU" sz="2000" dirty="0" err="1"/>
              <a:t>звітність</a:t>
            </a:r>
            <a:endParaRPr lang="ru-RU" sz="2000" dirty="0"/>
          </a:p>
          <a:p>
            <a:pPr marL="0" indent="0">
              <a:buNone/>
            </a:pPr>
            <a:r>
              <a:rPr lang="ru-RU" sz="2000" dirty="0" err="1"/>
              <a:t>підприємств</a:t>
            </a:r>
            <a:endParaRPr lang="en-GB" sz="2000" dirty="0"/>
          </a:p>
        </p:txBody>
      </p:sp>
    </p:spTree>
    <p:extLst>
      <p:ext uri="{BB962C8B-B14F-4D97-AF65-F5344CB8AC3E}">
        <p14:creationId xmlns:p14="http://schemas.microsoft.com/office/powerpoint/2010/main" val="2864487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9818660-84E2-3509-E650-0650C2CACFEA}"/>
              </a:ext>
            </a:extLst>
          </p:cNvPr>
          <p:cNvSpPr>
            <a:spLocks noGrp="1"/>
          </p:cNvSpPr>
          <p:nvPr>
            <p:ph idx="1"/>
          </p:nvPr>
        </p:nvSpPr>
        <p:spPr/>
        <p:txBody>
          <a:bodyPr/>
          <a:lstStyle/>
          <a:p>
            <a:pPr marL="0" indent="0">
              <a:buNone/>
            </a:pPr>
            <a:r>
              <a:rPr lang="ru-RU" dirty="0" err="1"/>
              <a:t>Існує</a:t>
            </a:r>
            <a:r>
              <a:rPr lang="ru-RU" dirty="0"/>
              <a:t> </a:t>
            </a:r>
            <a:r>
              <a:rPr lang="ru-RU" dirty="0" err="1"/>
              <a:t>кілька</a:t>
            </a:r>
            <a:r>
              <a:rPr lang="ru-RU" dirty="0"/>
              <a:t> </a:t>
            </a:r>
            <a:r>
              <a:rPr lang="ru-RU" dirty="0" err="1"/>
              <a:t>видів</a:t>
            </a:r>
            <a:r>
              <a:rPr lang="ru-RU" dirty="0"/>
              <a:t> </a:t>
            </a:r>
            <a:r>
              <a:rPr lang="ru-RU" dirty="0" err="1"/>
              <a:t>оцінки</a:t>
            </a:r>
            <a:r>
              <a:rPr lang="ru-RU" dirty="0"/>
              <a:t> </a:t>
            </a:r>
            <a:r>
              <a:rPr lang="ru-RU" dirty="0" err="1"/>
              <a:t>складових</a:t>
            </a:r>
            <a:r>
              <a:rPr lang="ru-RU" dirty="0"/>
              <a:t> </a:t>
            </a:r>
            <a:r>
              <a:rPr lang="ru-RU" dirty="0" err="1"/>
              <a:t>національного</a:t>
            </a:r>
            <a:r>
              <a:rPr lang="ru-RU" dirty="0"/>
              <a:t> </a:t>
            </a:r>
            <a:r>
              <a:rPr lang="ru-RU" dirty="0" err="1"/>
              <a:t>багатства</a:t>
            </a:r>
            <a:r>
              <a:rPr lang="ru-RU" dirty="0"/>
              <a:t>: </a:t>
            </a:r>
          </a:p>
          <a:p>
            <a:pPr marL="0" indent="0">
              <a:buNone/>
            </a:pPr>
            <a:r>
              <a:rPr lang="ru-RU" dirty="0"/>
              <a:t>- за </a:t>
            </a:r>
            <a:r>
              <a:rPr lang="ru-RU" dirty="0" err="1"/>
              <a:t>історичною</a:t>
            </a:r>
            <a:r>
              <a:rPr lang="ru-RU" dirty="0"/>
              <a:t> </a:t>
            </a:r>
            <a:r>
              <a:rPr lang="ru-RU" dirty="0" err="1"/>
              <a:t>вартістю</a:t>
            </a:r>
            <a:r>
              <a:rPr lang="ru-RU" dirty="0"/>
              <a:t>; </a:t>
            </a:r>
          </a:p>
          <a:p>
            <a:r>
              <a:rPr lang="ru-RU" dirty="0"/>
              <a:t>- за </a:t>
            </a:r>
            <a:r>
              <a:rPr lang="ru-RU" dirty="0" err="1"/>
              <a:t>вартістю</a:t>
            </a:r>
            <a:r>
              <a:rPr lang="ru-RU" dirty="0"/>
              <a:t> </a:t>
            </a:r>
            <a:r>
              <a:rPr lang="ru-RU" dirty="0" err="1"/>
              <a:t>заміни</a:t>
            </a:r>
            <a:r>
              <a:rPr lang="ru-RU" dirty="0"/>
              <a:t>; </a:t>
            </a:r>
          </a:p>
          <a:p>
            <a:r>
              <a:rPr lang="ru-RU" dirty="0"/>
              <a:t>- за </a:t>
            </a:r>
            <a:r>
              <a:rPr lang="ru-RU" dirty="0" err="1"/>
              <a:t>суб’єктивною</a:t>
            </a:r>
            <a:r>
              <a:rPr lang="ru-RU" dirty="0"/>
              <a:t> </a:t>
            </a:r>
            <a:r>
              <a:rPr lang="ru-RU" dirty="0" err="1"/>
              <a:t>вартістю</a:t>
            </a:r>
            <a:r>
              <a:rPr lang="ru-RU" dirty="0"/>
              <a:t>; </a:t>
            </a:r>
          </a:p>
          <a:p>
            <a:r>
              <a:rPr lang="ru-RU" dirty="0"/>
              <a:t>- за </a:t>
            </a:r>
            <a:r>
              <a:rPr lang="ru-RU" dirty="0" err="1"/>
              <a:t>ринковою</a:t>
            </a:r>
            <a:r>
              <a:rPr lang="ru-RU" dirty="0"/>
              <a:t> </a:t>
            </a:r>
            <a:r>
              <a:rPr lang="ru-RU" dirty="0" err="1"/>
              <a:t>вартістю</a:t>
            </a:r>
            <a:r>
              <a:rPr lang="ru-RU" dirty="0"/>
              <a:t>.</a:t>
            </a:r>
            <a:endParaRPr lang="en-GB" dirty="0"/>
          </a:p>
        </p:txBody>
      </p:sp>
    </p:spTree>
    <p:extLst>
      <p:ext uri="{BB962C8B-B14F-4D97-AF65-F5344CB8AC3E}">
        <p14:creationId xmlns:p14="http://schemas.microsoft.com/office/powerpoint/2010/main" val="1267956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9AC4FBD-4723-BC98-E355-DE611189EC1D}"/>
              </a:ext>
            </a:extLst>
          </p:cNvPr>
          <p:cNvSpPr>
            <a:spLocks noGrp="1"/>
          </p:cNvSpPr>
          <p:nvPr>
            <p:ph idx="1"/>
          </p:nvPr>
        </p:nvSpPr>
        <p:spPr/>
        <p:txBody>
          <a:bodyPr/>
          <a:lstStyle/>
          <a:p>
            <a:pPr marL="0" indent="0">
              <a:buNone/>
            </a:pPr>
            <a:r>
              <a:rPr lang="ru-RU" dirty="0" err="1"/>
              <a:t>Розрахунок</a:t>
            </a:r>
            <a:r>
              <a:rPr lang="ru-RU" dirty="0"/>
              <a:t> </a:t>
            </a:r>
            <a:r>
              <a:rPr lang="ru-RU" dirty="0" err="1"/>
              <a:t>може</a:t>
            </a:r>
            <a:r>
              <a:rPr lang="ru-RU" dirty="0"/>
              <a:t> </a:t>
            </a:r>
            <a:r>
              <a:rPr lang="ru-RU" dirty="0" err="1"/>
              <a:t>проводитися</a:t>
            </a:r>
            <a:r>
              <a:rPr lang="ru-RU" dirty="0"/>
              <a:t> у </a:t>
            </a:r>
            <a:r>
              <a:rPr lang="ru-RU" dirty="0" err="1"/>
              <a:t>двох</a:t>
            </a:r>
            <a:r>
              <a:rPr lang="ru-RU" dirty="0"/>
              <a:t> </a:t>
            </a:r>
            <a:r>
              <a:rPr lang="ru-RU" dirty="0" err="1"/>
              <a:t>варіантах</a:t>
            </a:r>
            <a:r>
              <a:rPr lang="ru-RU" dirty="0"/>
              <a:t>: </a:t>
            </a:r>
          </a:p>
          <a:p>
            <a:r>
              <a:rPr lang="ru-RU" dirty="0"/>
              <a:t>за </a:t>
            </a:r>
            <a:r>
              <a:rPr lang="ru-RU" dirty="0" err="1"/>
              <a:t>повною</a:t>
            </a:r>
            <a:r>
              <a:rPr lang="ru-RU" dirty="0"/>
              <a:t> </a:t>
            </a:r>
            <a:r>
              <a:rPr lang="ru-RU" dirty="0" err="1"/>
              <a:t>вартістю</a:t>
            </a:r>
            <a:r>
              <a:rPr lang="ru-RU" dirty="0"/>
              <a:t> й за </a:t>
            </a:r>
            <a:r>
              <a:rPr lang="ru-RU" dirty="0" err="1"/>
              <a:t>вартістю</a:t>
            </a:r>
            <a:r>
              <a:rPr lang="ru-RU" dirty="0"/>
              <a:t> за </a:t>
            </a:r>
            <a:r>
              <a:rPr lang="ru-RU" dirty="0" err="1"/>
              <a:t>винятком</a:t>
            </a:r>
            <a:r>
              <a:rPr lang="ru-RU" dirty="0"/>
              <a:t> </a:t>
            </a:r>
            <a:r>
              <a:rPr lang="ru-RU" dirty="0" err="1"/>
              <a:t>зношування</a:t>
            </a:r>
            <a:r>
              <a:rPr lang="ru-RU" dirty="0"/>
              <a:t>. </a:t>
            </a:r>
          </a:p>
          <a:p>
            <a:r>
              <a:rPr lang="ru-RU" dirty="0" err="1"/>
              <a:t>Повна</a:t>
            </a:r>
            <a:r>
              <a:rPr lang="ru-RU" dirty="0"/>
              <a:t> </a:t>
            </a:r>
            <a:r>
              <a:rPr lang="ru-RU" dirty="0" err="1"/>
              <a:t>вартість</a:t>
            </a:r>
            <a:r>
              <a:rPr lang="ru-RU" dirty="0"/>
              <a:t> </a:t>
            </a:r>
            <a:r>
              <a:rPr lang="ru-RU" dirty="0" err="1"/>
              <a:t>відображає</a:t>
            </a:r>
            <a:r>
              <a:rPr lang="ru-RU" dirty="0"/>
              <a:t> </a:t>
            </a:r>
            <a:r>
              <a:rPr lang="ru-RU" dirty="0" err="1"/>
              <a:t>обсяг</a:t>
            </a:r>
            <a:r>
              <a:rPr lang="ru-RU" dirty="0"/>
              <a:t> </a:t>
            </a:r>
            <a:r>
              <a:rPr lang="ru-RU" dirty="0" err="1"/>
              <a:t>загальних</a:t>
            </a:r>
            <a:r>
              <a:rPr lang="ru-RU" dirty="0"/>
              <a:t> </a:t>
            </a:r>
            <a:r>
              <a:rPr lang="ru-RU" dirty="0" err="1"/>
              <a:t>витрат</a:t>
            </a:r>
            <a:r>
              <a:rPr lang="ru-RU" dirty="0"/>
              <a:t> на </a:t>
            </a:r>
            <a:r>
              <a:rPr lang="ru-RU" dirty="0" err="1"/>
              <a:t>придбання</a:t>
            </a:r>
            <a:r>
              <a:rPr lang="ru-RU" dirty="0"/>
              <a:t> </a:t>
            </a:r>
            <a:r>
              <a:rPr lang="ru-RU" dirty="0" err="1"/>
              <a:t>конкретних</a:t>
            </a:r>
            <a:r>
              <a:rPr lang="ru-RU" dirty="0"/>
              <a:t> </a:t>
            </a:r>
            <a:r>
              <a:rPr lang="ru-RU" dirty="0" err="1"/>
              <a:t>елементів</a:t>
            </a:r>
            <a:r>
              <a:rPr lang="ru-RU" dirty="0"/>
              <a:t> </a:t>
            </a:r>
            <a:r>
              <a:rPr lang="ru-RU" dirty="0" err="1"/>
              <a:t>багатства</a:t>
            </a:r>
            <a:r>
              <a:rPr lang="ru-RU" dirty="0"/>
              <a:t>, </a:t>
            </a:r>
            <a:r>
              <a:rPr lang="ru-RU" dirty="0" err="1"/>
              <a:t>вартість</a:t>
            </a:r>
            <a:r>
              <a:rPr lang="ru-RU" dirty="0"/>
              <a:t> за </a:t>
            </a:r>
            <a:r>
              <a:rPr lang="ru-RU" dirty="0" err="1"/>
              <a:t>винятком</a:t>
            </a:r>
            <a:r>
              <a:rPr lang="ru-RU" dirty="0"/>
              <a:t> </a:t>
            </a:r>
            <a:r>
              <a:rPr lang="ru-RU" dirty="0" err="1"/>
              <a:t>зношування</a:t>
            </a:r>
            <a:r>
              <a:rPr lang="ru-RU" dirty="0"/>
              <a:t> </a:t>
            </a:r>
            <a:r>
              <a:rPr lang="ru-RU" dirty="0" err="1"/>
              <a:t>показує</a:t>
            </a:r>
            <a:r>
              <a:rPr lang="ru-RU" dirty="0"/>
              <a:t> </a:t>
            </a:r>
            <a:r>
              <a:rPr lang="ru-RU" dirty="0" err="1"/>
              <a:t>їхню</a:t>
            </a:r>
            <a:r>
              <a:rPr lang="ru-RU" dirty="0"/>
              <a:t> </a:t>
            </a:r>
            <a:r>
              <a:rPr lang="ru-RU" dirty="0" err="1"/>
              <a:t>вартість</a:t>
            </a:r>
            <a:r>
              <a:rPr lang="ru-RU" dirty="0"/>
              <a:t>, </a:t>
            </a:r>
            <a:r>
              <a:rPr lang="ru-RU" dirty="0" err="1"/>
              <a:t>що</a:t>
            </a:r>
            <a:r>
              <a:rPr lang="ru-RU" dirty="0"/>
              <a:t> </a:t>
            </a:r>
            <a:r>
              <a:rPr lang="ru-RU" dirty="0" err="1"/>
              <a:t>залишилася</a:t>
            </a:r>
            <a:r>
              <a:rPr lang="ru-RU" dirty="0"/>
              <a:t> на момент </a:t>
            </a:r>
            <a:r>
              <a:rPr lang="ru-RU" dirty="0" err="1"/>
              <a:t>обліку</a:t>
            </a:r>
            <a:r>
              <a:rPr lang="ru-RU" dirty="0"/>
              <a:t>. </a:t>
            </a:r>
          </a:p>
          <a:p>
            <a:r>
              <a:rPr lang="ru-RU" dirty="0" err="1"/>
              <a:t>Вибір</a:t>
            </a:r>
            <a:r>
              <a:rPr lang="ru-RU" dirty="0"/>
              <a:t> методу </a:t>
            </a:r>
            <a:r>
              <a:rPr lang="ru-RU" dirty="0" err="1"/>
              <a:t>оцінки</a:t>
            </a:r>
            <a:r>
              <a:rPr lang="ru-RU" dirty="0"/>
              <a:t> для кожного </a:t>
            </a:r>
            <a:r>
              <a:rPr lang="ru-RU" dirty="0" err="1"/>
              <a:t>елемента</a:t>
            </a:r>
            <a:r>
              <a:rPr lang="ru-RU" dirty="0"/>
              <a:t> </a:t>
            </a:r>
            <a:r>
              <a:rPr lang="ru-RU" dirty="0" err="1"/>
              <a:t>національного</a:t>
            </a:r>
            <a:r>
              <a:rPr lang="ru-RU" dirty="0"/>
              <a:t> </a:t>
            </a:r>
            <a:r>
              <a:rPr lang="ru-RU" dirty="0" err="1"/>
              <a:t>багатства</a:t>
            </a:r>
            <a:r>
              <a:rPr lang="ru-RU" dirty="0"/>
              <a:t> </a:t>
            </a:r>
            <a:r>
              <a:rPr lang="ru-RU" dirty="0" err="1"/>
              <a:t>зумовлюється</a:t>
            </a:r>
            <a:r>
              <a:rPr lang="ru-RU" dirty="0"/>
              <a:t> реальною </a:t>
            </a:r>
            <a:r>
              <a:rPr lang="ru-RU" dirty="0" err="1"/>
              <a:t>економічною</a:t>
            </a:r>
            <a:r>
              <a:rPr lang="ru-RU" dirty="0"/>
              <a:t> </a:t>
            </a:r>
            <a:r>
              <a:rPr lang="ru-RU" dirty="0" err="1"/>
              <a:t>ситуацією</a:t>
            </a:r>
            <a:r>
              <a:rPr lang="ru-RU" dirty="0"/>
              <a:t>, </a:t>
            </a:r>
            <a:r>
              <a:rPr lang="ru-RU" dirty="0" err="1"/>
              <a:t>завданнями</a:t>
            </a:r>
            <a:r>
              <a:rPr lang="ru-RU" dirty="0"/>
              <a:t> </a:t>
            </a:r>
            <a:r>
              <a:rPr lang="ru-RU" dirty="0" err="1"/>
              <a:t>дослідження</a:t>
            </a:r>
            <a:r>
              <a:rPr lang="ru-RU" dirty="0"/>
              <a:t> й </a:t>
            </a:r>
            <a:r>
              <a:rPr lang="ru-RU" dirty="0" err="1"/>
              <a:t>наявною</a:t>
            </a:r>
            <a:r>
              <a:rPr lang="ru-RU" dirty="0"/>
              <a:t> </a:t>
            </a:r>
            <a:r>
              <a:rPr lang="ru-RU" dirty="0" err="1"/>
              <a:t>статистичною</a:t>
            </a:r>
            <a:r>
              <a:rPr lang="ru-RU" dirty="0"/>
              <a:t> </a:t>
            </a:r>
            <a:r>
              <a:rPr lang="ru-RU" dirty="0" err="1"/>
              <a:t>інформацією</a:t>
            </a:r>
            <a:endParaRPr lang="en-GB" dirty="0"/>
          </a:p>
        </p:txBody>
      </p:sp>
    </p:spTree>
    <p:extLst>
      <p:ext uri="{BB962C8B-B14F-4D97-AF65-F5344CB8AC3E}">
        <p14:creationId xmlns:p14="http://schemas.microsoft.com/office/powerpoint/2010/main" val="3975588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E6B699F-27D8-AD27-9C5F-3B8BC68EFDD4}"/>
              </a:ext>
            </a:extLst>
          </p:cNvPr>
          <p:cNvSpPr>
            <a:spLocks noGrp="1"/>
          </p:cNvSpPr>
          <p:nvPr>
            <p:ph idx="1"/>
          </p:nvPr>
        </p:nvSpPr>
        <p:spPr/>
        <p:txBody>
          <a:bodyPr/>
          <a:lstStyle/>
          <a:p>
            <a:r>
              <a:rPr lang="uk-UA" dirty="0"/>
              <a:t>У міжнародній статистичній практиці для оцінки вартості нефінансових активів застосовуються: </a:t>
            </a:r>
          </a:p>
          <a:p>
            <a:r>
              <a:rPr lang="uk-UA" dirty="0"/>
              <a:t>історична вартість (при оцінці основного капіталу вона називається первісною вартістю); -</a:t>
            </a:r>
          </a:p>
          <a:p>
            <a:r>
              <a:rPr lang="uk-UA" dirty="0"/>
              <a:t> вартість заміни (відновна);</a:t>
            </a:r>
          </a:p>
          <a:p>
            <a:r>
              <a:rPr lang="uk-UA" dirty="0"/>
              <a:t>суб’єктивна вартість; </a:t>
            </a:r>
          </a:p>
          <a:p>
            <a:r>
              <a:rPr lang="uk-UA" dirty="0"/>
              <a:t>ринкова вартість.</a:t>
            </a:r>
            <a:endParaRPr lang="en-GB" dirty="0"/>
          </a:p>
        </p:txBody>
      </p:sp>
    </p:spTree>
    <p:extLst>
      <p:ext uri="{BB962C8B-B14F-4D97-AF65-F5344CB8AC3E}">
        <p14:creationId xmlns:p14="http://schemas.microsoft.com/office/powerpoint/2010/main" val="4001245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1A3CF9D7-9DAB-BB8E-4012-148732233D6A}"/>
              </a:ext>
            </a:extLst>
          </p:cNvPr>
          <p:cNvPicPr>
            <a:picLocks noGrp="1" noChangeAspect="1"/>
          </p:cNvPicPr>
          <p:nvPr>
            <p:ph idx="1"/>
          </p:nvPr>
        </p:nvPicPr>
        <p:blipFill>
          <a:blip r:embed="rId2"/>
          <a:stretch>
            <a:fillRect/>
          </a:stretch>
        </p:blipFill>
        <p:spPr>
          <a:xfrm>
            <a:off x="1278194" y="275303"/>
            <a:ext cx="9379974" cy="5901660"/>
          </a:xfrm>
        </p:spPr>
      </p:pic>
    </p:spTree>
    <p:extLst>
      <p:ext uri="{BB962C8B-B14F-4D97-AF65-F5344CB8AC3E}">
        <p14:creationId xmlns:p14="http://schemas.microsoft.com/office/powerpoint/2010/main" val="755640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04D35138-6AE0-51B9-73CC-8EAB0F448036}"/>
              </a:ext>
            </a:extLst>
          </p:cNvPr>
          <p:cNvPicPr>
            <a:picLocks noGrp="1" noChangeAspect="1"/>
          </p:cNvPicPr>
          <p:nvPr>
            <p:ph idx="1"/>
          </p:nvPr>
        </p:nvPicPr>
        <p:blipFill>
          <a:blip r:embed="rId2"/>
          <a:stretch>
            <a:fillRect/>
          </a:stretch>
        </p:blipFill>
        <p:spPr>
          <a:xfrm>
            <a:off x="855406" y="521109"/>
            <a:ext cx="8268343" cy="5655853"/>
          </a:xfrm>
        </p:spPr>
      </p:pic>
    </p:spTree>
    <p:extLst>
      <p:ext uri="{BB962C8B-B14F-4D97-AF65-F5344CB8AC3E}">
        <p14:creationId xmlns:p14="http://schemas.microsoft.com/office/powerpoint/2010/main" val="278786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9CA04221-C990-229E-50F7-7AFEE0EDCE1D}"/>
              </a:ext>
            </a:extLst>
          </p:cNvPr>
          <p:cNvSpPr>
            <a:spLocks noGrp="1"/>
          </p:cNvSpPr>
          <p:nvPr>
            <p:ph type="title"/>
          </p:nvPr>
        </p:nvSpPr>
        <p:spPr>
          <a:xfrm>
            <a:off x="826396" y="586855"/>
            <a:ext cx="4230100" cy="3387497"/>
          </a:xfrm>
        </p:spPr>
        <p:txBody>
          <a:bodyPr anchor="b">
            <a:normAutofit/>
          </a:bodyPr>
          <a:lstStyle/>
          <a:p>
            <a:pPr algn="r"/>
            <a:r>
              <a:rPr lang="ru-RU" sz="4000">
                <a:solidFill>
                  <a:srgbClr val="FFFFFF"/>
                </a:solidFill>
              </a:rPr>
              <a:t>6.2. Статистика основного капіталу й оборотних активів</a:t>
            </a:r>
            <a:br>
              <a:rPr lang="ru-RU" sz="4000">
                <a:solidFill>
                  <a:srgbClr val="FFFFFF"/>
                </a:solidFill>
              </a:rPr>
            </a:br>
            <a:endParaRPr lang="en-GB" sz="4000">
              <a:solidFill>
                <a:srgbClr val="FFFFFF"/>
              </a:solidFill>
            </a:endParaRPr>
          </a:p>
        </p:txBody>
      </p:sp>
      <p:sp>
        <p:nvSpPr>
          <p:cNvPr id="3" name="Місце для вмісту 2">
            <a:extLst>
              <a:ext uri="{FF2B5EF4-FFF2-40B4-BE49-F238E27FC236}">
                <a16:creationId xmlns:a16="http://schemas.microsoft.com/office/drawing/2014/main" id="{53633220-F6BF-5A00-F8A6-2EAEBF13D69C}"/>
              </a:ext>
            </a:extLst>
          </p:cNvPr>
          <p:cNvSpPr>
            <a:spLocks noGrp="1"/>
          </p:cNvSpPr>
          <p:nvPr>
            <p:ph idx="1"/>
          </p:nvPr>
        </p:nvSpPr>
        <p:spPr>
          <a:xfrm>
            <a:off x="6503158" y="649480"/>
            <a:ext cx="4862447" cy="5546047"/>
          </a:xfrm>
        </p:spPr>
        <p:txBody>
          <a:bodyPr anchor="ctr">
            <a:normAutofit/>
          </a:bodyPr>
          <a:lstStyle/>
          <a:p>
            <a:r>
              <a:rPr lang="ru-RU" sz="2000" dirty="0"/>
              <a:t>6.2.1. </a:t>
            </a:r>
            <a:r>
              <a:rPr lang="ru-RU" sz="2000" dirty="0" err="1"/>
              <a:t>Поняття</a:t>
            </a:r>
            <a:r>
              <a:rPr lang="ru-RU" sz="2000" dirty="0"/>
              <a:t> статистики основного </a:t>
            </a:r>
            <a:r>
              <a:rPr lang="ru-RU" sz="2000" dirty="0" err="1"/>
              <a:t>капіталу</a:t>
            </a:r>
            <a:endParaRPr lang="ru-RU" sz="2000" dirty="0"/>
          </a:p>
          <a:p>
            <a:r>
              <a:rPr lang="ru-RU" sz="2000" dirty="0"/>
              <a:t>6.2.2. Система </a:t>
            </a:r>
            <a:r>
              <a:rPr lang="ru-RU" sz="2000" dirty="0" err="1"/>
              <a:t>показників</a:t>
            </a:r>
            <a:r>
              <a:rPr lang="ru-RU" sz="2000" dirty="0"/>
              <a:t> основного </a:t>
            </a:r>
            <a:r>
              <a:rPr lang="ru-RU" sz="2000" dirty="0" err="1"/>
              <a:t>капіталу</a:t>
            </a:r>
            <a:endParaRPr lang="ru-RU" sz="2000" dirty="0"/>
          </a:p>
          <a:p>
            <a:r>
              <a:rPr lang="ru-RU" sz="2000" dirty="0"/>
              <a:t>6.2.3. </a:t>
            </a:r>
            <a:r>
              <a:rPr lang="ru-RU" sz="2000" dirty="0" err="1"/>
              <a:t>Поняття</a:t>
            </a:r>
            <a:r>
              <a:rPr lang="ru-RU" sz="2000" dirty="0"/>
              <a:t> статистики </a:t>
            </a:r>
            <a:r>
              <a:rPr lang="ru-RU" sz="2000" dirty="0" err="1"/>
              <a:t>оборотних</a:t>
            </a:r>
            <a:r>
              <a:rPr lang="ru-RU" sz="2000" dirty="0"/>
              <a:t> </a:t>
            </a:r>
            <a:r>
              <a:rPr lang="ru-RU" sz="2000" dirty="0" err="1"/>
              <a:t>активів</a:t>
            </a:r>
            <a:endParaRPr lang="ru-RU" sz="2000" dirty="0"/>
          </a:p>
          <a:p>
            <a:r>
              <a:rPr lang="ru-RU" sz="2000" dirty="0"/>
              <a:t>6.2.4. Система </a:t>
            </a:r>
            <a:r>
              <a:rPr lang="ru-RU" sz="2000" dirty="0" err="1"/>
              <a:t>показників</a:t>
            </a:r>
            <a:r>
              <a:rPr lang="ru-RU" sz="2000" dirty="0"/>
              <a:t> </a:t>
            </a:r>
            <a:r>
              <a:rPr lang="ru-RU" sz="2000" dirty="0" err="1"/>
              <a:t>оборотних</a:t>
            </a:r>
            <a:r>
              <a:rPr lang="ru-RU" sz="2000" dirty="0"/>
              <a:t> </a:t>
            </a:r>
            <a:r>
              <a:rPr lang="ru-RU" sz="2000" dirty="0" err="1"/>
              <a:t>активів</a:t>
            </a:r>
            <a:endParaRPr lang="en-GB" sz="2000" dirty="0"/>
          </a:p>
        </p:txBody>
      </p:sp>
    </p:spTree>
    <p:extLst>
      <p:ext uri="{BB962C8B-B14F-4D97-AF65-F5344CB8AC3E}">
        <p14:creationId xmlns:p14="http://schemas.microsoft.com/office/powerpoint/2010/main" val="292694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8B8D56A4-D1ED-CE2A-5FC1-23366064E871}"/>
              </a:ext>
            </a:extLst>
          </p:cNvPr>
          <p:cNvSpPr>
            <a:spLocks noGrp="1"/>
          </p:cNvSpPr>
          <p:nvPr>
            <p:ph idx="1"/>
          </p:nvPr>
        </p:nvSpPr>
        <p:spPr>
          <a:xfrm>
            <a:off x="1371599" y="2318197"/>
            <a:ext cx="9724031" cy="3683358"/>
          </a:xfrm>
        </p:spPr>
        <p:txBody>
          <a:bodyPr anchor="ctr">
            <a:normAutofit/>
          </a:bodyPr>
          <a:lstStyle/>
          <a:p>
            <a:r>
              <a:rPr lang="uk-UA" sz="2000"/>
              <a:t>Основний капітал (основні засоби) – це вироблені матеріальні й нематеріальні активи, що беруть участь у процесі виробництва постійно або багаторазово й переносять свою вартість на продукти або послуги, що виготовляються з їхньою допомогою, частками, у міру зношування . </a:t>
            </a:r>
          </a:p>
          <a:p>
            <a:r>
              <a:rPr lang="uk-UA" sz="2000"/>
              <a:t>Матеріальний основний капітал – це основний капітал у традиційній концепції, тобто в матеріальній формі. Нематеріальний основний капітал включає комп’ютерне програмне забезпечення, геологорозвідувальні роботи, оригінали літературних і художніх творів і т. п. У вітчизняній статистиці до її переходу до міжнародної методології всі основні активи поділялися на виробничі й невиробничі. З переходом до методології СНР і визнанням виробничого характеру сфери послуг весь основний капітал вважається виробничим. При цьому одна його частина призначена для участі у виробництві продуктів, інша – у сфері виробництва послуг. </a:t>
            </a:r>
            <a:endParaRPr lang="en-GB" sz="2000"/>
          </a:p>
        </p:txBody>
      </p:sp>
    </p:spTree>
    <p:extLst>
      <p:ext uri="{BB962C8B-B14F-4D97-AF65-F5344CB8AC3E}">
        <p14:creationId xmlns:p14="http://schemas.microsoft.com/office/powerpoint/2010/main" val="786645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6221352-06E9-9335-CF97-F6D2757E74A5}"/>
              </a:ext>
            </a:extLst>
          </p:cNvPr>
          <p:cNvSpPr>
            <a:spLocks noGrp="1"/>
          </p:cNvSpPr>
          <p:nvPr>
            <p:ph type="title"/>
          </p:nvPr>
        </p:nvSpPr>
        <p:spPr>
          <a:xfrm>
            <a:off x="1371599" y="294538"/>
            <a:ext cx="9895951" cy="1033669"/>
          </a:xfrm>
        </p:spPr>
        <p:txBody>
          <a:bodyPr>
            <a:normAutofit/>
          </a:bodyPr>
          <a:lstStyle/>
          <a:p>
            <a:r>
              <a:rPr lang="ru-RU" sz="3400">
                <a:solidFill>
                  <a:srgbClr val="FFFFFF"/>
                </a:solidFill>
              </a:rPr>
              <a:t>Основні завдання статистики основного капіталу: </a:t>
            </a:r>
            <a:endParaRPr lang="en-GB" sz="3400">
              <a:solidFill>
                <a:srgbClr val="FFFFFF"/>
              </a:solidFill>
            </a:endParaRPr>
          </a:p>
        </p:txBody>
      </p:sp>
      <p:sp>
        <p:nvSpPr>
          <p:cNvPr id="3" name="Місце для вмісту 2">
            <a:extLst>
              <a:ext uri="{FF2B5EF4-FFF2-40B4-BE49-F238E27FC236}">
                <a16:creationId xmlns:a16="http://schemas.microsoft.com/office/drawing/2014/main" id="{A9D54177-B65D-9E2F-ABDC-A117F6F10389}"/>
              </a:ext>
            </a:extLst>
          </p:cNvPr>
          <p:cNvSpPr>
            <a:spLocks noGrp="1"/>
          </p:cNvSpPr>
          <p:nvPr>
            <p:ph idx="1"/>
          </p:nvPr>
        </p:nvSpPr>
        <p:spPr>
          <a:xfrm>
            <a:off x="1371599" y="2318197"/>
            <a:ext cx="9724031" cy="3683358"/>
          </a:xfrm>
        </p:spPr>
        <p:txBody>
          <a:bodyPr anchor="ctr">
            <a:normAutofit/>
          </a:bodyPr>
          <a:lstStyle/>
          <a:p>
            <a:r>
              <a:rPr lang="ru-RU" sz="2000"/>
              <a:t>- визначення обсягу й структури основного капіталу за натуральноречовинним складом, видами економічної діяльності, формами власності, секторами економіки, регіонами та ін.;</a:t>
            </a:r>
          </a:p>
          <a:p>
            <a:r>
              <a:rPr lang="ru-RU" sz="2000"/>
              <a:t> - визначення його частки в національному майні; </a:t>
            </a:r>
          </a:p>
          <a:p>
            <a:r>
              <a:rPr lang="ru-RU" sz="2000"/>
              <a:t>- характеристика стану основного капіталу; </a:t>
            </a:r>
          </a:p>
          <a:p>
            <a:r>
              <a:rPr lang="ru-RU" sz="2000"/>
              <a:t>- характеристика відтворення основного капіталу; </a:t>
            </a:r>
          </a:p>
          <a:p>
            <a:r>
              <a:rPr lang="ru-RU" sz="2000"/>
              <a:t>- характеристика й оцінка ефективності використання основного капіталу; </a:t>
            </a:r>
          </a:p>
          <a:p>
            <a:r>
              <a:rPr lang="ru-RU" sz="2000"/>
              <a:t>- розрахунок динаміки основного капіталу й виявлення факторів, що на нього впливають; </a:t>
            </a:r>
          </a:p>
          <a:p>
            <a:r>
              <a:rPr lang="ru-RU" sz="2000"/>
              <a:t>- проведення переоцінки основного капіталу в порівнянні ціни та ін.</a:t>
            </a:r>
            <a:endParaRPr lang="en-GB" sz="2000"/>
          </a:p>
        </p:txBody>
      </p:sp>
    </p:spTree>
    <p:extLst>
      <p:ext uri="{BB962C8B-B14F-4D97-AF65-F5344CB8AC3E}">
        <p14:creationId xmlns:p14="http://schemas.microsoft.com/office/powerpoint/2010/main" val="2419201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B0E363C1-22F1-96F3-B86C-E703B653D906}"/>
              </a:ext>
            </a:extLst>
          </p:cNvPr>
          <p:cNvSpPr>
            <a:spLocks noGrp="1"/>
          </p:cNvSpPr>
          <p:nvPr>
            <p:ph idx="1"/>
          </p:nvPr>
        </p:nvSpPr>
        <p:spPr>
          <a:xfrm>
            <a:off x="1371599" y="2318197"/>
            <a:ext cx="9724031" cy="3683358"/>
          </a:xfrm>
        </p:spPr>
        <p:txBody>
          <a:bodyPr anchor="ctr">
            <a:normAutofit/>
          </a:bodyPr>
          <a:lstStyle/>
          <a:p>
            <a:r>
              <a:rPr lang="ru-RU" sz="2000"/>
              <a:t>Для обліку вартості складових матеріальної частини основного капіталу використовуються види їхньої оцінки.</a:t>
            </a:r>
            <a:endParaRPr lang="en-GB" sz="2000"/>
          </a:p>
        </p:txBody>
      </p:sp>
    </p:spTree>
    <p:extLst>
      <p:ext uri="{BB962C8B-B14F-4D97-AF65-F5344CB8AC3E}">
        <p14:creationId xmlns:p14="http://schemas.microsoft.com/office/powerpoint/2010/main" val="2141940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897EF98-219D-965D-F475-F45EFCD6192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000" kern="1200">
                <a:solidFill>
                  <a:schemeClr val="bg1"/>
                </a:solidFill>
                <a:latin typeface="+mj-lt"/>
                <a:ea typeface="+mj-ea"/>
                <a:cs typeface="+mj-cs"/>
              </a:rPr>
              <a:t>Схема балансу основного капіталу за повною первісною вартістю</a:t>
            </a:r>
          </a:p>
        </p:txBody>
      </p:sp>
      <p:pic>
        <p:nvPicPr>
          <p:cNvPr id="5" name="Місце для вмісту 4">
            <a:extLst>
              <a:ext uri="{FF2B5EF4-FFF2-40B4-BE49-F238E27FC236}">
                <a16:creationId xmlns:a16="http://schemas.microsoft.com/office/drawing/2014/main" id="{D8808BDA-D8CA-4808-9C09-7A61025002C1}"/>
              </a:ext>
            </a:extLst>
          </p:cNvPr>
          <p:cNvPicPr>
            <a:picLocks noGrp="1" noChangeAspect="1"/>
          </p:cNvPicPr>
          <p:nvPr>
            <p:ph idx="1"/>
          </p:nvPr>
        </p:nvPicPr>
        <p:blipFill>
          <a:blip r:embed="rId2"/>
          <a:stretch>
            <a:fillRect/>
          </a:stretch>
        </p:blipFill>
        <p:spPr>
          <a:xfrm>
            <a:off x="643467" y="2209304"/>
            <a:ext cx="10905066" cy="3326044"/>
          </a:xfrm>
          <a:prstGeom prst="rect">
            <a:avLst/>
          </a:prstGeom>
        </p:spPr>
      </p:pic>
    </p:spTree>
    <p:extLst>
      <p:ext uri="{BB962C8B-B14F-4D97-AF65-F5344CB8AC3E}">
        <p14:creationId xmlns:p14="http://schemas.microsoft.com/office/powerpoint/2010/main" val="107958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A6B9B32-886F-39CA-CDCA-57E266F38F34}"/>
              </a:ext>
            </a:extLst>
          </p:cNvPr>
          <p:cNvSpPr>
            <a:spLocks noGrp="1"/>
          </p:cNvSpPr>
          <p:nvPr>
            <p:ph type="title"/>
          </p:nvPr>
        </p:nvSpPr>
        <p:spPr>
          <a:xfrm>
            <a:off x="586478" y="1683756"/>
            <a:ext cx="3115265" cy="2396359"/>
          </a:xfrm>
        </p:spPr>
        <p:txBody>
          <a:bodyPr anchor="b">
            <a:normAutofit/>
          </a:bodyPr>
          <a:lstStyle/>
          <a:p>
            <a:pPr algn="r"/>
            <a:r>
              <a:rPr lang="uk-UA" sz="3700">
                <a:solidFill>
                  <a:srgbClr val="FFFFFF"/>
                </a:solidFill>
              </a:rPr>
              <a:t>6.1. Статистика національного багатств</a:t>
            </a:r>
            <a:endParaRPr lang="en-GB" sz="3700">
              <a:solidFill>
                <a:srgbClr val="FFFFFF"/>
              </a:solidFill>
            </a:endParaRPr>
          </a:p>
        </p:txBody>
      </p:sp>
      <p:graphicFrame>
        <p:nvGraphicFramePr>
          <p:cNvPr id="23" name="Місце для вмісту 2">
            <a:extLst>
              <a:ext uri="{FF2B5EF4-FFF2-40B4-BE49-F238E27FC236}">
                <a16:creationId xmlns:a16="http://schemas.microsoft.com/office/drawing/2014/main" id="{0E5548D9-C468-40D4-77EB-2CBE11B4934A}"/>
              </a:ext>
            </a:extLst>
          </p:cNvPr>
          <p:cNvGraphicFramePr>
            <a:graphicFrameLocks noGrp="1"/>
          </p:cNvGraphicFramePr>
          <p:nvPr>
            <p:ph idx="1"/>
            <p:extLst>
              <p:ext uri="{D42A27DB-BD31-4B8C-83A1-F6EECF244321}">
                <p14:modId xmlns:p14="http://schemas.microsoft.com/office/powerpoint/2010/main" val="284882898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254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16C8B01-B05F-DCB2-C8A9-C0D959976CB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700" kern="1200">
                <a:solidFill>
                  <a:schemeClr val="bg1"/>
                </a:solidFill>
                <a:latin typeface="+mj-lt"/>
                <a:ea typeface="+mj-ea"/>
                <a:cs typeface="+mj-cs"/>
              </a:rPr>
              <a:t>Схема балансу основного капіталу за вартістю за винятком зношування</a:t>
            </a:r>
          </a:p>
        </p:txBody>
      </p:sp>
      <p:pic>
        <p:nvPicPr>
          <p:cNvPr id="5" name="Місце для вмісту 4">
            <a:extLst>
              <a:ext uri="{FF2B5EF4-FFF2-40B4-BE49-F238E27FC236}">
                <a16:creationId xmlns:a16="http://schemas.microsoft.com/office/drawing/2014/main" id="{1E5076D7-F85B-EA7D-6A2B-ABE5A0E5B089}"/>
              </a:ext>
            </a:extLst>
          </p:cNvPr>
          <p:cNvPicPr>
            <a:picLocks noGrp="1" noChangeAspect="1"/>
          </p:cNvPicPr>
          <p:nvPr>
            <p:ph idx="1"/>
          </p:nvPr>
        </p:nvPicPr>
        <p:blipFill>
          <a:blip r:embed="rId2"/>
          <a:stretch>
            <a:fillRect/>
          </a:stretch>
        </p:blipFill>
        <p:spPr>
          <a:xfrm>
            <a:off x="643467" y="2100253"/>
            <a:ext cx="10905066" cy="3544146"/>
          </a:xfrm>
          <a:prstGeom prst="rect">
            <a:avLst/>
          </a:prstGeom>
        </p:spPr>
      </p:pic>
    </p:spTree>
    <p:extLst>
      <p:ext uri="{BB962C8B-B14F-4D97-AF65-F5344CB8AC3E}">
        <p14:creationId xmlns:p14="http://schemas.microsoft.com/office/powerpoint/2010/main" val="1944300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D3F42ACB-6307-FFCF-C88C-8BA846698885}"/>
              </a:ext>
            </a:extLst>
          </p:cNvPr>
          <p:cNvSpPr>
            <a:spLocks noGrp="1"/>
          </p:cNvSpPr>
          <p:nvPr>
            <p:ph idx="1"/>
          </p:nvPr>
        </p:nvSpPr>
        <p:spPr>
          <a:xfrm>
            <a:off x="4810259" y="649480"/>
            <a:ext cx="6555347" cy="5546047"/>
          </a:xfrm>
        </p:spPr>
        <p:txBody>
          <a:bodyPr anchor="ctr">
            <a:normAutofit/>
          </a:bodyPr>
          <a:lstStyle/>
          <a:p>
            <a:r>
              <a:rPr lang="ru-RU" sz="2000"/>
              <a:t>На основі даних балансів як за повною первісною вартістю, так і за вартістю за винятком зношування, можна розрахувати цілу низку показників, які характеризують стан і відтворення основного капіталу. </a:t>
            </a:r>
            <a:r>
              <a:rPr lang="ru-RU" sz="2000">
                <a:highlight>
                  <a:srgbClr val="FFFF00"/>
                </a:highlight>
              </a:rPr>
              <a:t>показники</a:t>
            </a:r>
            <a:endParaRPr lang="en-GB" sz="2000">
              <a:highlight>
                <a:srgbClr val="FFFF00"/>
              </a:highlight>
            </a:endParaRPr>
          </a:p>
        </p:txBody>
      </p:sp>
    </p:spTree>
    <p:extLst>
      <p:ext uri="{BB962C8B-B14F-4D97-AF65-F5344CB8AC3E}">
        <p14:creationId xmlns:p14="http://schemas.microsoft.com/office/powerpoint/2010/main" val="1896813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557F8F8-57AF-BF6F-7CE5-B93C54B376EA}"/>
              </a:ext>
            </a:extLst>
          </p:cNvPr>
          <p:cNvSpPr>
            <a:spLocks noGrp="1"/>
          </p:cNvSpPr>
          <p:nvPr>
            <p:ph type="title"/>
          </p:nvPr>
        </p:nvSpPr>
        <p:spPr>
          <a:xfrm>
            <a:off x="806825" y="457201"/>
            <a:ext cx="2844800" cy="3588870"/>
          </a:xfrm>
        </p:spPr>
        <p:txBody>
          <a:bodyPr anchor="b">
            <a:normAutofit/>
          </a:bodyPr>
          <a:lstStyle/>
          <a:p>
            <a:pPr algn="r"/>
            <a:r>
              <a:rPr lang="uk-UA" sz="3100">
                <a:solidFill>
                  <a:srgbClr val="FFFFFF"/>
                </a:solidFill>
              </a:rPr>
              <a:t>Для характеристики ефективності використання основного капіталу </a:t>
            </a:r>
            <a:endParaRPr lang="en-GB" sz="3100">
              <a:solidFill>
                <a:srgbClr val="FFFFFF"/>
              </a:solidFill>
            </a:endParaRPr>
          </a:p>
        </p:txBody>
      </p:sp>
      <p:sp>
        <p:nvSpPr>
          <p:cNvPr id="3" name="Місце для вмісту 2">
            <a:extLst>
              <a:ext uri="{FF2B5EF4-FFF2-40B4-BE49-F238E27FC236}">
                <a16:creationId xmlns:a16="http://schemas.microsoft.com/office/drawing/2014/main" id="{C445486E-66AC-BC31-B080-BB0DC6C2FEDA}"/>
              </a:ext>
            </a:extLst>
          </p:cNvPr>
          <p:cNvSpPr>
            <a:spLocks noGrp="1"/>
          </p:cNvSpPr>
          <p:nvPr>
            <p:ph idx="1"/>
          </p:nvPr>
        </p:nvSpPr>
        <p:spPr>
          <a:xfrm>
            <a:off x="4649245" y="669363"/>
            <a:ext cx="3290579" cy="5534211"/>
          </a:xfrm>
        </p:spPr>
        <p:txBody>
          <a:bodyPr anchor="ctr">
            <a:normAutofit/>
          </a:bodyPr>
          <a:lstStyle/>
          <a:p>
            <a:r>
              <a:rPr lang="uk-UA" sz="1400"/>
              <a:t>розраховується показник капіталовіддачі (КВ), що являє собою відношення обсягу створеної продукції за період (∑ </a:t>
            </a:r>
            <a:r>
              <a:rPr lang="en-GB" sz="1400"/>
              <a:t>pq) </a:t>
            </a:r>
            <a:r>
              <a:rPr lang="uk-UA" sz="1400"/>
              <a:t>до середньої величини вартості основного капіталу за цей же період (ОК̅̅̅̅):</a:t>
            </a:r>
          </a:p>
          <a:p>
            <a:endParaRPr lang="uk-UA" sz="1400"/>
          </a:p>
          <a:p>
            <a:r>
              <a:rPr lang="uk-UA" sz="1400"/>
              <a:t>Показник, зворотний капіталовіддачі, – капіталомісткість (КМ) розраховується як відношення середньої величини вартості основного капіталу за період до обсягу продукції, створеної за цей же період (∑ </a:t>
            </a:r>
            <a:r>
              <a:rPr lang="en-GB" sz="1400"/>
              <a:t>pq):</a:t>
            </a:r>
            <a:endParaRPr lang="uk-UA" sz="1400"/>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endParaRPr kumimoji="0" lang="uk-UA" sz="1400" b="0" i="0" u="none" strike="noStrike" kern="1200" cap="none" spc="0" normalizeH="0" baseline="0" noProof="0">
              <a:ln>
                <a:noFill/>
              </a:ln>
              <a:effectLst/>
              <a:uLnTx/>
              <a:uFillTx/>
              <a:latin typeface="Calibri" panose="020F0502020204030204"/>
              <a:ea typeface="+mn-ea"/>
              <a:cs typeface="+mn-cs"/>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endParaRPr kumimoji="0" lang="uk-UA" sz="1400" b="0" i="0" u="none" strike="noStrike" kern="1200" cap="none" spc="0" normalizeH="0" baseline="0" noProof="0">
              <a:ln>
                <a:noFill/>
              </a:ln>
              <a:effectLst/>
              <a:uLnTx/>
              <a:uFillTx/>
              <a:latin typeface="Calibri" panose="020F0502020204030204"/>
              <a:ea typeface="+mn-ea"/>
              <a:cs typeface="+mn-cs"/>
            </a:endParaRP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uk-UA" sz="1400" b="0" i="0" u="none" strike="noStrike" kern="1200" cap="none" spc="0" normalizeH="0" baseline="0" noProof="0">
                <a:ln>
                  <a:noFill/>
                </a:ln>
                <a:effectLst/>
                <a:uLnTx/>
                <a:uFillTx/>
                <a:latin typeface="Calibri" panose="020F0502020204030204"/>
                <a:ea typeface="+mn-ea"/>
                <a:cs typeface="+mn-cs"/>
              </a:rPr>
              <a:t>У статистичному аналізі широко застосовується показник </a:t>
            </a:r>
            <a:r>
              <a:rPr kumimoji="0" lang="uk-UA" sz="1400" b="0" i="1" u="none" strike="noStrike" kern="1200" cap="none" spc="0" normalizeH="0" baseline="0" noProof="0">
                <a:ln>
                  <a:noFill/>
                </a:ln>
                <a:effectLst/>
                <a:uLnTx/>
                <a:uFillTx/>
                <a:latin typeface="Calibri" panose="020F0502020204030204"/>
                <a:ea typeface="+mn-ea"/>
                <a:cs typeface="+mn-cs"/>
              </a:rPr>
              <a:t>капіталоозброєності праці</a:t>
            </a:r>
            <a:r>
              <a:rPr kumimoji="0" lang="uk-UA" sz="1400" b="0" i="0" u="none" strike="noStrike" kern="1200" cap="none" spc="0" normalizeH="0" baseline="0" noProof="0">
                <a:ln>
                  <a:noFill/>
                </a:ln>
                <a:effectLst/>
                <a:uLnTx/>
                <a:uFillTx/>
                <a:latin typeface="Calibri" panose="020F0502020204030204"/>
                <a:ea typeface="+mn-ea"/>
                <a:cs typeface="+mn-cs"/>
              </a:rPr>
              <a:t>, що визначається співвідношенням середньорічної величини основного капіталу й середньооблікової чисельності робітників підприємства за рік</a:t>
            </a:r>
            <a:endParaRPr kumimoji="0" lang="en-GB" sz="1400" b="0" i="0" u="none" strike="noStrike" kern="1200" cap="none" spc="0" normalizeH="0" baseline="0" noProof="0">
              <a:ln>
                <a:noFill/>
              </a:ln>
              <a:effectLst/>
              <a:uLnTx/>
              <a:uFillTx/>
              <a:latin typeface="Calibri" panose="020F0502020204030204"/>
              <a:ea typeface="+mn-ea"/>
              <a:cs typeface="+mn-cs"/>
            </a:endParaRPr>
          </a:p>
          <a:p>
            <a:endParaRPr lang="en-GB" sz="1400"/>
          </a:p>
        </p:txBody>
      </p:sp>
      <p:pic>
        <p:nvPicPr>
          <p:cNvPr id="8" name="Рисунок 7">
            <a:extLst>
              <a:ext uri="{FF2B5EF4-FFF2-40B4-BE49-F238E27FC236}">
                <a16:creationId xmlns:a16="http://schemas.microsoft.com/office/drawing/2014/main" id="{DD5B8392-F203-1BC6-A8D9-5F5223A881C5}"/>
              </a:ext>
            </a:extLst>
          </p:cNvPr>
          <p:cNvPicPr>
            <a:picLocks noChangeAspect="1"/>
          </p:cNvPicPr>
          <p:nvPr/>
        </p:nvPicPr>
        <p:blipFill>
          <a:blip r:embed="rId2"/>
          <a:stretch>
            <a:fillRect/>
          </a:stretch>
        </p:blipFill>
        <p:spPr>
          <a:xfrm>
            <a:off x="8467859" y="1762941"/>
            <a:ext cx="2823586" cy="656483"/>
          </a:xfrm>
          <a:prstGeom prst="rect">
            <a:avLst/>
          </a:prstGeom>
        </p:spPr>
      </p:pic>
      <p:pic>
        <p:nvPicPr>
          <p:cNvPr id="5" name="Рисунок 4">
            <a:extLst>
              <a:ext uri="{FF2B5EF4-FFF2-40B4-BE49-F238E27FC236}">
                <a16:creationId xmlns:a16="http://schemas.microsoft.com/office/drawing/2014/main" id="{6DA8B38F-CECD-3AE9-009F-F8F5D32C275C}"/>
              </a:ext>
            </a:extLst>
          </p:cNvPr>
          <p:cNvPicPr>
            <a:picLocks noChangeAspect="1"/>
          </p:cNvPicPr>
          <p:nvPr/>
        </p:nvPicPr>
        <p:blipFill>
          <a:blip r:embed="rId3"/>
          <a:stretch>
            <a:fillRect/>
          </a:stretch>
        </p:blipFill>
        <p:spPr>
          <a:xfrm>
            <a:off x="8467859" y="4412625"/>
            <a:ext cx="2823586" cy="749710"/>
          </a:xfrm>
          <a:prstGeom prst="rect">
            <a:avLst/>
          </a:prstGeom>
        </p:spPr>
      </p:pic>
    </p:spTree>
    <p:extLst>
      <p:ext uri="{BB962C8B-B14F-4D97-AF65-F5344CB8AC3E}">
        <p14:creationId xmlns:p14="http://schemas.microsoft.com/office/powerpoint/2010/main" val="1893096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D19B5DD5-72D8-3121-A636-7A695FF712AF}"/>
              </a:ext>
            </a:extLst>
          </p:cNvPr>
          <p:cNvSpPr>
            <a:spLocks noGrp="1"/>
          </p:cNvSpPr>
          <p:nvPr>
            <p:ph type="title"/>
          </p:nvPr>
        </p:nvSpPr>
        <p:spPr>
          <a:xfrm>
            <a:off x="686834" y="1153572"/>
            <a:ext cx="3200400" cy="4461163"/>
          </a:xfrm>
        </p:spPr>
        <p:txBody>
          <a:bodyPr>
            <a:normAutofit/>
          </a:bodyPr>
          <a:lstStyle/>
          <a:p>
            <a:r>
              <a:rPr lang="ru-RU">
                <a:solidFill>
                  <a:srgbClr val="FFFFFF"/>
                </a:solidFill>
              </a:rPr>
              <a:t>6.2.3. Поняття статистики оборотних активів</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Місце для вмісту 2">
            <a:extLst>
              <a:ext uri="{FF2B5EF4-FFF2-40B4-BE49-F238E27FC236}">
                <a16:creationId xmlns:a16="http://schemas.microsoft.com/office/drawing/2014/main" id="{82638D8D-EA2B-71C7-D247-DF6A58ABA022}"/>
              </a:ext>
            </a:extLst>
          </p:cNvPr>
          <p:cNvSpPr>
            <a:spLocks noGrp="1"/>
          </p:cNvSpPr>
          <p:nvPr>
            <p:ph idx="1"/>
          </p:nvPr>
        </p:nvSpPr>
        <p:spPr>
          <a:xfrm>
            <a:off x="4447308" y="591344"/>
            <a:ext cx="6906491" cy="5585619"/>
          </a:xfrm>
        </p:spPr>
        <p:txBody>
          <a:bodyPr anchor="ctr">
            <a:normAutofit/>
          </a:bodyPr>
          <a:lstStyle/>
          <a:p>
            <a:r>
              <a:rPr lang="ru-RU" dirty="0" err="1"/>
              <a:t>Оборотні</a:t>
            </a:r>
            <a:r>
              <a:rPr lang="ru-RU" dirty="0"/>
              <a:t> </a:t>
            </a:r>
            <a:r>
              <a:rPr lang="ru-RU" dirty="0" err="1"/>
              <a:t>активи</a:t>
            </a:r>
            <a:r>
              <a:rPr lang="ru-RU" dirty="0"/>
              <a:t> – </a:t>
            </a:r>
            <a:r>
              <a:rPr lang="ru-RU" dirty="0" err="1"/>
              <a:t>важлива</a:t>
            </a:r>
            <a:r>
              <a:rPr lang="ru-RU" dirty="0"/>
              <a:t> </a:t>
            </a:r>
            <a:r>
              <a:rPr lang="ru-RU" dirty="0" err="1"/>
              <a:t>частина</a:t>
            </a:r>
            <a:r>
              <a:rPr lang="ru-RU" dirty="0"/>
              <a:t> </a:t>
            </a:r>
            <a:r>
              <a:rPr lang="ru-RU" dirty="0" err="1"/>
              <a:t>національного</a:t>
            </a:r>
            <a:r>
              <a:rPr lang="ru-RU" dirty="0"/>
              <a:t> </a:t>
            </a:r>
            <a:r>
              <a:rPr lang="ru-RU" dirty="0" err="1"/>
              <a:t>багатства</a:t>
            </a:r>
            <a:r>
              <a:rPr lang="ru-RU" dirty="0"/>
              <a:t> </a:t>
            </a:r>
            <a:r>
              <a:rPr lang="ru-RU" dirty="0" err="1"/>
              <a:t>країни</a:t>
            </a:r>
            <a:r>
              <a:rPr lang="ru-RU" dirty="0"/>
              <a:t>, </a:t>
            </a:r>
            <a:r>
              <a:rPr lang="ru-RU" dirty="0" err="1"/>
              <a:t>його</a:t>
            </a:r>
            <a:r>
              <a:rPr lang="ru-RU" dirty="0"/>
              <a:t> </a:t>
            </a:r>
            <a:r>
              <a:rPr lang="ru-RU" dirty="0" err="1"/>
              <a:t>найбільш</a:t>
            </a:r>
            <a:r>
              <a:rPr lang="ru-RU" dirty="0"/>
              <a:t> </a:t>
            </a:r>
            <a:r>
              <a:rPr lang="ru-RU" dirty="0" err="1"/>
              <a:t>мобільна</a:t>
            </a:r>
            <a:r>
              <a:rPr lang="ru-RU" dirty="0"/>
              <a:t>, </a:t>
            </a:r>
            <a:r>
              <a:rPr lang="ru-RU" dirty="0" err="1"/>
              <a:t>постійно</a:t>
            </a:r>
            <a:r>
              <a:rPr lang="ru-RU" dirty="0"/>
              <a:t> </a:t>
            </a:r>
            <a:r>
              <a:rPr lang="ru-RU" dirty="0" err="1"/>
              <a:t>поновлювана</a:t>
            </a:r>
            <a:r>
              <a:rPr lang="ru-RU" dirty="0"/>
              <a:t> </a:t>
            </a:r>
            <a:r>
              <a:rPr lang="ru-RU" dirty="0" err="1"/>
              <a:t>складова</a:t>
            </a:r>
            <a:r>
              <a:rPr lang="ru-RU" dirty="0"/>
              <a:t>. </a:t>
            </a:r>
            <a:r>
              <a:rPr lang="ru-RU" dirty="0" err="1"/>
              <a:t>Оборотні</a:t>
            </a:r>
            <a:r>
              <a:rPr lang="ru-RU" dirty="0"/>
              <a:t> </a:t>
            </a:r>
            <a:r>
              <a:rPr lang="ru-RU" dirty="0" err="1"/>
              <a:t>активи</a:t>
            </a:r>
            <a:r>
              <a:rPr lang="ru-RU" dirty="0"/>
              <a:t>, на </a:t>
            </a:r>
            <a:r>
              <a:rPr lang="ru-RU" dirty="0" err="1"/>
              <a:t>відміну</a:t>
            </a:r>
            <a:r>
              <a:rPr lang="ru-RU" dirty="0"/>
              <a:t> </a:t>
            </a:r>
            <a:r>
              <a:rPr lang="ru-RU" dirty="0" err="1"/>
              <a:t>від</a:t>
            </a:r>
            <a:r>
              <a:rPr lang="ru-RU" dirty="0"/>
              <a:t> </a:t>
            </a:r>
            <a:r>
              <a:rPr lang="ru-RU" dirty="0" err="1"/>
              <a:t>основних</a:t>
            </a:r>
            <a:r>
              <a:rPr lang="ru-RU" dirty="0"/>
              <a:t>, </a:t>
            </a:r>
            <a:r>
              <a:rPr lang="ru-RU" dirty="0" err="1"/>
              <a:t>беруть</a:t>
            </a:r>
            <a:r>
              <a:rPr lang="ru-RU" dirty="0"/>
              <a:t> участь в одному </a:t>
            </a:r>
            <a:r>
              <a:rPr lang="ru-RU" dirty="0" err="1"/>
              <a:t>виробничому</a:t>
            </a:r>
            <a:r>
              <a:rPr lang="ru-RU" dirty="0"/>
              <a:t> </a:t>
            </a:r>
            <a:r>
              <a:rPr lang="ru-RU" dirty="0" err="1"/>
              <a:t>циклі</a:t>
            </a:r>
            <a:r>
              <a:rPr lang="ru-RU" dirty="0"/>
              <a:t>, </a:t>
            </a:r>
            <a:r>
              <a:rPr lang="ru-RU" dirty="0" err="1"/>
              <a:t>відразу</a:t>
            </a:r>
            <a:r>
              <a:rPr lang="ru-RU" dirty="0"/>
              <a:t> </a:t>
            </a:r>
            <a:r>
              <a:rPr lang="ru-RU" dirty="0" err="1"/>
              <a:t>переносять</a:t>
            </a:r>
            <a:r>
              <a:rPr lang="ru-RU" dirty="0"/>
              <a:t> свою </a:t>
            </a:r>
            <a:r>
              <a:rPr lang="ru-RU" dirty="0" err="1"/>
              <a:t>вартість</a:t>
            </a:r>
            <a:r>
              <a:rPr lang="ru-RU" dirty="0"/>
              <a:t> на </a:t>
            </a:r>
            <a:r>
              <a:rPr lang="ru-RU" dirty="0" err="1"/>
              <a:t>виготовлений</a:t>
            </a:r>
            <a:r>
              <a:rPr lang="ru-RU" dirty="0"/>
              <a:t> продукт і </a:t>
            </a:r>
            <a:r>
              <a:rPr lang="ru-RU" dirty="0" err="1"/>
              <a:t>видозмінюються</a:t>
            </a:r>
            <a:r>
              <a:rPr lang="ru-RU" dirty="0"/>
              <a:t> у </a:t>
            </a:r>
            <a:r>
              <a:rPr lang="ru-RU" dirty="0" err="1"/>
              <a:t>процесі</a:t>
            </a:r>
            <a:r>
              <a:rPr lang="ru-RU" dirty="0"/>
              <a:t> </a:t>
            </a:r>
            <a:r>
              <a:rPr lang="ru-RU" dirty="0" err="1"/>
              <a:t>праці</a:t>
            </a:r>
            <a:r>
              <a:rPr lang="ru-RU" dirty="0"/>
              <a:t>.</a:t>
            </a:r>
            <a:endParaRPr lang="en-GB" dirty="0"/>
          </a:p>
        </p:txBody>
      </p:sp>
    </p:spTree>
    <p:extLst>
      <p:ext uri="{BB962C8B-B14F-4D97-AF65-F5344CB8AC3E}">
        <p14:creationId xmlns:p14="http://schemas.microsoft.com/office/powerpoint/2010/main" val="2458929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04809BB-B00C-FE65-C817-C0FE85DCFD59}"/>
              </a:ext>
            </a:extLst>
          </p:cNvPr>
          <p:cNvSpPr>
            <a:spLocks noGrp="1"/>
          </p:cNvSpPr>
          <p:nvPr>
            <p:ph type="title"/>
          </p:nvPr>
        </p:nvSpPr>
        <p:spPr>
          <a:xfrm>
            <a:off x="686834" y="1153572"/>
            <a:ext cx="3200400" cy="4461163"/>
          </a:xfrm>
        </p:spPr>
        <p:txBody>
          <a:bodyPr>
            <a:normAutofit/>
          </a:bodyPr>
          <a:lstStyle/>
          <a:p>
            <a:r>
              <a:rPr lang="ru-RU">
                <a:solidFill>
                  <a:srgbClr val="FFFFFF"/>
                </a:solidFill>
              </a:rPr>
              <a:t>Основні завдання статистики оборотних активів: </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Місце для вмісту 2">
            <a:extLst>
              <a:ext uri="{FF2B5EF4-FFF2-40B4-BE49-F238E27FC236}">
                <a16:creationId xmlns:a16="http://schemas.microsoft.com/office/drawing/2014/main" id="{0D353821-C841-C839-9A3A-879B70A584FB}"/>
              </a:ext>
            </a:extLst>
          </p:cNvPr>
          <p:cNvSpPr>
            <a:spLocks noGrp="1"/>
          </p:cNvSpPr>
          <p:nvPr>
            <p:ph idx="1"/>
          </p:nvPr>
        </p:nvSpPr>
        <p:spPr>
          <a:xfrm>
            <a:off x="4447308" y="591344"/>
            <a:ext cx="6906491" cy="5585619"/>
          </a:xfrm>
        </p:spPr>
        <p:txBody>
          <a:bodyPr anchor="ctr">
            <a:normAutofit/>
          </a:bodyPr>
          <a:lstStyle/>
          <a:p>
            <a:r>
              <a:rPr lang="ru-RU" sz="2600"/>
              <a:t>- </a:t>
            </a:r>
            <a:r>
              <a:rPr lang="ru-RU" sz="2600" err="1"/>
              <a:t>розробка</a:t>
            </a:r>
            <a:r>
              <a:rPr lang="ru-RU" sz="2600"/>
              <a:t> й </a:t>
            </a:r>
            <a:r>
              <a:rPr lang="ru-RU" sz="2600" err="1"/>
              <a:t>удосконалювання</a:t>
            </a:r>
            <a:r>
              <a:rPr lang="ru-RU" sz="2600"/>
              <a:t> </a:t>
            </a:r>
            <a:r>
              <a:rPr lang="ru-RU" sz="2600" err="1"/>
              <a:t>методології</a:t>
            </a:r>
            <a:r>
              <a:rPr lang="ru-RU" sz="2600"/>
              <a:t> </a:t>
            </a:r>
            <a:r>
              <a:rPr lang="ru-RU" sz="2600" err="1"/>
              <a:t>статистичної</a:t>
            </a:r>
            <a:r>
              <a:rPr lang="ru-RU" sz="2600"/>
              <a:t> характеристики </a:t>
            </a:r>
            <a:r>
              <a:rPr lang="ru-RU" sz="2600" err="1"/>
              <a:t>оборотних</a:t>
            </a:r>
            <a:r>
              <a:rPr lang="ru-RU" sz="2600"/>
              <a:t> </a:t>
            </a:r>
            <a:r>
              <a:rPr lang="ru-RU" sz="2600" err="1"/>
              <a:t>активів</a:t>
            </a:r>
            <a:r>
              <a:rPr lang="ru-RU" sz="2600"/>
              <a:t>;</a:t>
            </a:r>
          </a:p>
          <a:p>
            <a:r>
              <a:rPr lang="ru-RU" sz="2600"/>
              <a:t> - </a:t>
            </a:r>
            <a:r>
              <a:rPr lang="ru-RU" sz="2600" err="1"/>
              <a:t>визначення</a:t>
            </a:r>
            <a:r>
              <a:rPr lang="ru-RU" sz="2600"/>
              <a:t> </a:t>
            </a:r>
            <a:r>
              <a:rPr lang="ru-RU" sz="2600" err="1"/>
              <a:t>обсягу</a:t>
            </a:r>
            <a:r>
              <a:rPr lang="ru-RU" sz="2600"/>
              <a:t> й </a:t>
            </a:r>
            <a:r>
              <a:rPr lang="ru-RU" sz="2600" err="1"/>
              <a:t>структури</a:t>
            </a:r>
            <a:r>
              <a:rPr lang="ru-RU" sz="2600"/>
              <a:t> </a:t>
            </a:r>
            <a:r>
              <a:rPr lang="ru-RU" sz="2600" err="1"/>
              <a:t>оборотних</a:t>
            </a:r>
            <a:r>
              <a:rPr lang="ru-RU" sz="2600"/>
              <a:t> </a:t>
            </a:r>
            <a:r>
              <a:rPr lang="ru-RU" sz="2600" err="1"/>
              <a:t>активів</a:t>
            </a:r>
            <a:r>
              <a:rPr lang="ru-RU" sz="2600"/>
              <a:t>;</a:t>
            </a:r>
          </a:p>
          <a:p>
            <a:r>
              <a:rPr lang="ru-RU" sz="2600"/>
              <a:t> - характеристика </a:t>
            </a:r>
            <a:r>
              <a:rPr lang="ru-RU" sz="2600" err="1"/>
              <a:t>відтворення</a:t>
            </a:r>
            <a:r>
              <a:rPr lang="ru-RU" sz="2600"/>
              <a:t> </a:t>
            </a:r>
            <a:r>
              <a:rPr lang="ru-RU" sz="2600" err="1"/>
              <a:t>оборотних</a:t>
            </a:r>
            <a:r>
              <a:rPr lang="ru-RU" sz="2600"/>
              <a:t> </a:t>
            </a:r>
            <a:r>
              <a:rPr lang="ru-RU" sz="2600" err="1"/>
              <a:t>активів</a:t>
            </a:r>
            <a:r>
              <a:rPr lang="ru-RU" sz="2600"/>
              <a:t>; </a:t>
            </a:r>
          </a:p>
          <a:p>
            <a:r>
              <a:rPr lang="ru-RU" sz="2600"/>
              <a:t>- характеристика </a:t>
            </a:r>
            <a:r>
              <a:rPr lang="ru-RU" sz="2600" err="1"/>
              <a:t>забезпеченості</a:t>
            </a:r>
            <a:r>
              <a:rPr lang="ru-RU" sz="2600"/>
              <a:t> </a:t>
            </a:r>
            <a:r>
              <a:rPr lang="ru-RU" sz="2600" err="1"/>
              <a:t>виробництва</a:t>
            </a:r>
            <a:r>
              <a:rPr lang="ru-RU" sz="2600"/>
              <a:t> </a:t>
            </a:r>
            <a:r>
              <a:rPr lang="ru-RU" sz="2600" err="1"/>
              <a:t>оборотними</a:t>
            </a:r>
            <a:r>
              <a:rPr lang="ru-RU" sz="2600"/>
              <a:t> активами; </a:t>
            </a:r>
          </a:p>
          <a:p>
            <a:r>
              <a:rPr lang="ru-RU" sz="2600"/>
              <a:t>- </a:t>
            </a:r>
            <a:r>
              <a:rPr lang="ru-RU" sz="2600" err="1"/>
              <a:t>оцінка</a:t>
            </a:r>
            <a:r>
              <a:rPr lang="ru-RU" sz="2600"/>
              <a:t> </a:t>
            </a:r>
            <a:r>
              <a:rPr lang="ru-RU" sz="2600" err="1"/>
              <a:t>оборотності</a:t>
            </a:r>
            <a:r>
              <a:rPr lang="ru-RU" sz="2600"/>
              <a:t> </a:t>
            </a:r>
            <a:r>
              <a:rPr lang="ru-RU" sz="2600" err="1"/>
              <a:t>оборотних</a:t>
            </a:r>
            <a:r>
              <a:rPr lang="ru-RU" sz="2600"/>
              <a:t> </a:t>
            </a:r>
            <a:r>
              <a:rPr lang="ru-RU" sz="2600" err="1"/>
              <a:t>коштів</a:t>
            </a:r>
            <a:r>
              <a:rPr lang="ru-RU" sz="2600"/>
              <a:t>, і </a:t>
            </a:r>
            <a:r>
              <a:rPr lang="ru-RU" sz="2600" err="1"/>
              <a:t>факторів</a:t>
            </a:r>
            <a:r>
              <a:rPr lang="ru-RU" sz="2600"/>
              <a:t>, </a:t>
            </a:r>
            <a:r>
              <a:rPr lang="ru-RU" sz="2600" err="1"/>
              <a:t>що</a:t>
            </a:r>
            <a:r>
              <a:rPr lang="ru-RU" sz="2600"/>
              <a:t> </a:t>
            </a:r>
            <a:r>
              <a:rPr lang="ru-RU" sz="2600" err="1"/>
              <a:t>впливають</a:t>
            </a:r>
            <a:r>
              <a:rPr lang="ru-RU" sz="2600"/>
              <a:t> на </a:t>
            </a:r>
            <a:r>
              <a:rPr lang="ru-RU" sz="2600" err="1"/>
              <a:t>цей</a:t>
            </a:r>
            <a:r>
              <a:rPr lang="ru-RU" sz="2600"/>
              <a:t> </a:t>
            </a:r>
            <a:r>
              <a:rPr lang="ru-RU" sz="2600" err="1"/>
              <a:t>процес</a:t>
            </a:r>
            <a:r>
              <a:rPr lang="ru-RU" sz="2600"/>
              <a:t>; </a:t>
            </a:r>
          </a:p>
          <a:p>
            <a:r>
              <a:rPr lang="ru-RU" sz="2600"/>
              <a:t>- характеристика </a:t>
            </a:r>
            <a:r>
              <a:rPr lang="ru-RU" sz="2600" err="1"/>
              <a:t>ефективності</a:t>
            </a:r>
            <a:r>
              <a:rPr lang="ru-RU" sz="2600"/>
              <a:t> </a:t>
            </a:r>
            <a:r>
              <a:rPr lang="ru-RU" sz="2600" err="1"/>
              <a:t>їхнього</a:t>
            </a:r>
            <a:r>
              <a:rPr lang="ru-RU" sz="2600"/>
              <a:t> </a:t>
            </a:r>
            <a:r>
              <a:rPr lang="ru-RU" sz="2600" err="1"/>
              <a:t>використання</a:t>
            </a:r>
            <a:r>
              <a:rPr lang="ru-RU" sz="2600"/>
              <a:t>. </a:t>
            </a:r>
            <a:endParaRPr lang="en-GB" sz="2600"/>
          </a:p>
        </p:txBody>
      </p:sp>
    </p:spTree>
    <p:extLst>
      <p:ext uri="{BB962C8B-B14F-4D97-AF65-F5344CB8AC3E}">
        <p14:creationId xmlns:p14="http://schemas.microsoft.com/office/powerpoint/2010/main" val="279420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Close up of ruler">
            <a:extLst>
              <a:ext uri="{FF2B5EF4-FFF2-40B4-BE49-F238E27FC236}">
                <a16:creationId xmlns:a16="http://schemas.microsoft.com/office/drawing/2014/main" id="{7A4A8104-6CED-129E-65D3-2E1AF820A76B}"/>
              </a:ext>
            </a:extLst>
          </p:cNvPr>
          <p:cNvPicPr>
            <a:picLocks noChangeAspect="1"/>
          </p:cNvPicPr>
          <p:nvPr/>
        </p:nvPicPr>
        <p:blipFill>
          <a:blip r:embed="rId2"/>
          <a:stretch>
            <a:fillRect/>
          </a:stretch>
        </p:blipFill>
        <p:spPr>
          <a:xfrm>
            <a:off x="7069760" y="3438906"/>
            <a:ext cx="5122239" cy="3419094"/>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11" name="Arc 10">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EB86ED73-A47D-931D-6639-F092E48EB3E1}"/>
              </a:ext>
            </a:extLst>
          </p:cNvPr>
          <p:cNvSpPr>
            <a:spLocks noGrp="1"/>
          </p:cNvSpPr>
          <p:nvPr>
            <p:ph type="title"/>
          </p:nvPr>
        </p:nvSpPr>
        <p:spPr>
          <a:xfrm>
            <a:off x="838200" y="365125"/>
            <a:ext cx="10515599" cy="1325563"/>
          </a:xfrm>
        </p:spPr>
        <p:txBody>
          <a:bodyPr>
            <a:normAutofit/>
          </a:bodyPr>
          <a:lstStyle/>
          <a:p>
            <a:r>
              <a:rPr lang="ru-RU" dirty="0"/>
              <a:t>6.2.4. Система </a:t>
            </a:r>
            <a:r>
              <a:rPr lang="ru-RU" dirty="0" err="1"/>
              <a:t>показників</a:t>
            </a:r>
            <a:r>
              <a:rPr lang="ru-RU" dirty="0"/>
              <a:t> </a:t>
            </a:r>
            <a:r>
              <a:rPr lang="ru-RU" dirty="0" err="1"/>
              <a:t>оборотних</a:t>
            </a:r>
            <a:r>
              <a:rPr lang="ru-RU" dirty="0"/>
              <a:t> </a:t>
            </a:r>
            <a:r>
              <a:rPr lang="ru-RU" dirty="0" err="1"/>
              <a:t>активів</a:t>
            </a:r>
            <a:endParaRPr lang="en-GB" dirty="0"/>
          </a:p>
        </p:txBody>
      </p:sp>
      <p:sp>
        <p:nvSpPr>
          <p:cNvPr id="3" name="Місце для вмісту 2">
            <a:extLst>
              <a:ext uri="{FF2B5EF4-FFF2-40B4-BE49-F238E27FC236}">
                <a16:creationId xmlns:a16="http://schemas.microsoft.com/office/drawing/2014/main" id="{60756329-2B0D-460D-D064-DC30E34D5B70}"/>
              </a:ext>
            </a:extLst>
          </p:cNvPr>
          <p:cNvSpPr>
            <a:spLocks noGrp="1"/>
          </p:cNvSpPr>
          <p:nvPr>
            <p:ph idx="1"/>
          </p:nvPr>
        </p:nvSpPr>
        <p:spPr>
          <a:xfrm>
            <a:off x="838200" y="1825625"/>
            <a:ext cx="5393361" cy="4351338"/>
          </a:xfrm>
        </p:spPr>
        <p:txBody>
          <a:bodyPr>
            <a:normAutofit/>
          </a:bodyPr>
          <a:lstStyle/>
          <a:p>
            <a:pPr marL="0" indent="0">
              <a:buNone/>
            </a:pPr>
            <a:r>
              <a:rPr lang="ru-RU" sz="2600"/>
              <a:t>Для </a:t>
            </a:r>
            <a:r>
              <a:rPr lang="ru-RU" sz="2600" err="1"/>
              <a:t>статистичного</a:t>
            </a:r>
            <a:r>
              <a:rPr lang="ru-RU" sz="2600"/>
              <a:t> </a:t>
            </a:r>
            <a:r>
              <a:rPr lang="ru-RU" sz="2600" err="1"/>
              <a:t>аналізу</a:t>
            </a:r>
            <a:r>
              <a:rPr lang="ru-RU" sz="2600"/>
              <a:t> </a:t>
            </a:r>
            <a:r>
              <a:rPr lang="ru-RU" sz="2600" err="1"/>
              <a:t>оборотних</a:t>
            </a:r>
            <a:r>
              <a:rPr lang="ru-RU" sz="2600"/>
              <a:t> </a:t>
            </a:r>
            <a:r>
              <a:rPr lang="ru-RU" sz="2600" err="1"/>
              <a:t>активів</a:t>
            </a:r>
            <a:r>
              <a:rPr lang="ru-RU" sz="2600"/>
              <a:t> </a:t>
            </a:r>
            <a:r>
              <a:rPr lang="ru-RU" sz="2600" err="1"/>
              <a:t>використовуються</a:t>
            </a:r>
            <a:r>
              <a:rPr lang="ru-RU" sz="2600"/>
              <a:t> </a:t>
            </a:r>
            <a:r>
              <a:rPr lang="ru-RU" sz="2600" err="1"/>
              <a:t>показники</a:t>
            </a:r>
            <a:r>
              <a:rPr lang="ru-RU" sz="2600"/>
              <a:t>: </a:t>
            </a:r>
          </a:p>
          <a:p>
            <a:r>
              <a:rPr lang="ru-RU" sz="2600"/>
              <a:t>- </a:t>
            </a:r>
            <a:r>
              <a:rPr lang="ru-RU" sz="2600" err="1"/>
              <a:t>наявності</a:t>
            </a:r>
            <a:r>
              <a:rPr lang="ru-RU" sz="2600"/>
              <a:t> й складу </a:t>
            </a:r>
            <a:r>
              <a:rPr lang="ru-RU" sz="2600" err="1"/>
              <a:t>оборотних</a:t>
            </a:r>
            <a:r>
              <a:rPr lang="ru-RU" sz="2600"/>
              <a:t> </a:t>
            </a:r>
            <a:r>
              <a:rPr lang="ru-RU" sz="2600" err="1"/>
              <a:t>активів</a:t>
            </a:r>
            <a:r>
              <a:rPr lang="ru-RU" sz="2600"/>
              <a:t>; </a:t>
            </a:r>
          </a:p>
          <a:p>
            <a:r>
              <a:rPr lang="ru-RU" sz="2600"/>
              <a:t>- </a:t>
            </a:r>
            <a:r>
              <a:rPr lang="ru-RU" sz="2600" err="1"/>
              <a:t>поповнення</a:t>
            </a:r>
            <a:r>
              <a:rPr lang="ru-RU" sz="2600"/>
              <a:t> й </a:t>
            </a:r>
            <a:r>
              <a:rPr lang="ru-RU" sz="2600" err="1"/>
              <a:t>вибуття</a:t>
            </a:r>
            <a:r>
              <a:rPr lang="ru-RU" sz="2600"/>
              <a:t> </a:t>
            </a:r>
            <a:r>
              <a:rPr lang="ru-RU" sz="2600" err="1"/>
              <a:t>оборотних</a:t>
            </a:r>
            <a:r>
              <a:rPr lang="ru-RU" sz="2600"/>
              <a:t> </a:t>
            </a:r>
            <a:r>
              <a:rPr lang="ru-RU" sz="2600" err="1"/>
              <a:t>активів</a:t>
            </a:r>
            <a:r>
              <a:rPr lang="ru-RU" sz="2600"/>
              <a:t>; </a:t>
            </a:r>
          </a:p>
          <a:p>
            <a:r>
              <a:rPr lang="ru-RU" sz="2600"/>
              <a:t>- </a:t>
            </a:r>
            <a:r>
              <a:rPr lang="ru-RU" sz="2600" err="1"/>
              <a:t>оборотності</a:t>
            </a:r>
            <a:r>
              <a:rPr lang="ru-RU" sz="2600"/>
              <a:t> </a:t>
            </a:r>
            <a:r>
              <a:rPr lang="ru-RU" sz="2600" err="1"/>
              <a:t>оборотних</a:t>
            </a:r>
            <a:r>
              <a:rPr lang="ru-RU" sz="2600"/>
              <a:t> </a:t>
            </a:r>
            <a:r>
              <a:rPr lang="ru-RU" sz="2600" err="1"/>
              <a:t>активів</a:t>
            </a:r>
            <a:r>
              <a:rPr lang="ru-RU" sz="2600"/>
              <a:t>; </a:t>
            </a:r>
          </a:p>
          <a:p>
            <a:r>
              <a:rPr lang="ru-RU" sz="2600"/>
              <a:t>- </a:t>
            </a:r>
            <a:r>
              <a:rPr lang="ru-RU" sz="2600" err="1"/>
              <a:t>забезпеченості</a:t>
            </a:r>
            <a:r>
              <a:rPr lang="ru-RU" sz="2600"/>
              <a:t> ними </a:t>
            </a:r>
            <a:r>
              <a:rPr lang="ru-RU" sz="2600" err="1"/>
              <a:t>виробничого</a:t>
            </a:r>
            <a:r>
              <a:rPr lang="ru-RU" sz="2600"/>
              <a:t> </a:t>
            </a:r>
            <a:r>
              <a:rPr lang="ru-RU" sz="2600" err="1"/>
              <a:t>процесу</a:t>
            </a:r>
            <a:r>
              <a:rPr lang="ru-RU" sz="2600"/>
              <a:t> та </a:t>
            </a:r>
            <a:r>
              <a:rPr lang="ru-RU" sz="2600" err="1"/>
              <a:t>ін</a:t>
            </a:r>
            <a:r>
              <a:rPr lang="ru-RU" sz="2600"/>
              <a:t>.</a:t>
            </a:r>
            <a:endParaRPr lang="en-GB" sz="2600"/>
          </a:p>
        </p:txBody>
      </p:sp>
      <p:sp>
        <p:nvSpPr>
          <p:cNvPr id="13" name="Oval 12">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830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62BF80E-A93E-D32A-8AF2-8A068A70A2FE}"/>
              </a:ext>
            </a:extLst>
          </p:cNvPr>
          <p:cNvSpPr>
            <a:spLocks noGrp="1"/>
          </p:cNvSpPr>
          <p:nvPr>
            <p:ph type="title"/>
          </p:nvPr>
        </p:nvSpPr>
        <p:spPr>
          <a:xfrm>
            <a:off x="466722" y="586855"/>
            <a:ext cx="3201366" cy="3387497"/>
          </a:xfrm>
        </p:spPr>
        <p:txBody>
          <a:bodyPr anchor="b">
            <a:normAutofit/>
          </a:bodyPr>
          <a:lstStyle/>
          <a:p>
            <a:pPr algn="r"/>
            <a:r>
              <a:rPr lang="ru-RU" sz="2500" dirty="0" err="1">
                <a:solidFill>
                  <a:srgbClr val="FFFFFF"/>
                </a:solidFill>
              </a:rPr>
              <a:t>Наявність</a:t>
            </a:r>
            <a:r>
              <a:rPr lang="ru-RU" sz="2500" dirty="0">
                <a:solidFill>
                  <a:srgbClr val="FFFFFF"/>
                </a:solidFill>
              </a:rPr>
              <a:t> </a:t>
            </a:r>
            <a:r>
              <a:rPr lang="ru-RU" sz="2500" dirty="0" err="1">
                <a:solidFill>
                  <a:srgbClr val="FFFFFF"/>
                </a:solidFill>
              </a:rPr>
              <a:t>оборотних</a:t>
            </a:r>
            <a:r>
              <a:rPr lang="ru-RU" sz="2500" dirty="0">
                <a:solidFill>
                  <a:srgbClr val="FFFFFF"/>
                </a:solidFill>
              </a:rPr>
              <a:t> </a:t>
            </a:r>
            <a:r>
              <a:rPr lang="ru-RU" sz="2500" dirty="0" err="1">
                <a:solidFill>
                  <a:srgbClr val="FFFFFF"/>
                </a:solidFill>
              </a:rPr>
              <a:t>активів</a:t>
            </a:r>
            <a:r>
              <a:rPr lang="ru-RU" sz="2500" dirty="0">
                <a:solidFill>
                  <a:srgbClr val="FFFFFF"/>
                </a:solidFill>
              </a:rPr>
              <a:t> </a:t>
            </a:r>
            <a:r>
              <a:rPr lang="ru-RU" sz="2500" dirty="0" err="1">
                <a:solidFill>
                  <a:srgbClr val="FFFFFF"/>
                </a:solidFill>
              </a:rPr>
              <a:t>характеризується</a:t>
            </a:r>
            <a:r>
              <a:rPr lang="ru-RU" sz="2500" dirty="0">
                <a:solidFill>
                  <a:srgbClr val="FFFFFF"/>
                </a:solidFill>
              </a:rPr>
              <a:t> </a:t>
            </a:r>
            <a:r>
              <a:rPr lang="ru-RU" sz="2500" dirty="0" err="1">
                <a:solidFill>
                  <a:srgbClr val="FFFFFF"/>
                </a:solidFill>
              </a:rPr>
              <a:t>натуральними</a:t>
            </a:r>
            <a:r>
              <a:rPr lang="ru-RU" sz="2500" dirty="0">
                <a:solidFill>
                  <a:srgbClr val="FFFFFF"/>
                </a:solidFill>
              </a:rPr>
              <a:t> й </a:t>
            </a:r>
            <a:r>
              <a:rPr lang="ru-RU" sz="2500" dirty="0" err="1">
                <a:solidFill>
                  <a:srgbClr val="FFFFFF"/>
                </a:solidFill>
              </a:rPr>
              <a:t>вартісними</a:t>
            </a:r>
            <a:r>
              <a:rPr lang="ru-RU" sz="2500" dirty="0">
                <a:solidFill>
                  <a:srgbClr val="FFFFFF"/>
                </a:solidFill>
              </a:rPr>
              <a:t>, </a:t>
            </a:r>
            <a:r>
              <a:rPr lang="ru-RU" sz="2500" dirty="0" err="1">
                <a:solidFill>
                  <a:srgbClr val="FFFFFF"/>
                </a:solidFill>
              </a:rPr>
              <a:t>моментними</a:t>
            </a:r>
            <a:r>
              <a:rPr lang="ru-RU" sz="2500" dirty="0">
                <a:solidFill>
                  <a:srgbClr val="FFFFFF"/>
                </a:solidFill>
              </a:rPr>
              <a:t> й </a:t>
            </a:r>
            <a:r>
              <a:rPr lang="ru-RU" sz="2500" dirty="0" err="1">
                <a:solidFill>
                  <a:srgbClr val="FFFFFF"/>
                </a:solidFill>
              </a:rPr>
              <a:t>інтервальними</a:t>
            </a:r>
            <a:r>
              <a:rPr lang="ru-RU" sz="2500" dirty="0">
                <a:solidFill>
                  <a:srgbClr val="FFFFFF"/>
                </a:solidFill>
              </a:rPr>
              <a:t> </a:t>
            </a:r>
            <a:r>
              <a:rPr lang="ru-RU" sz="2500" dirty="0" err="1">
                <a:solidFill>
                  <a:srgbClr val="FFFFFF"/>
                </a:solidFill>
              </a:rPr>
              <a:t>показниками</a:t>
            </a:r>
            <a:r>
              <a:rPr lang="ru-RU" sz="2500" dirty="0">
                <a:solidFill>
                  <a:srgbClr val="FFFFFF"/>
                </a:solidFill>
              </a:rPr>
              <a:t>.</a:t>
            </a:r>
            <a:br>
              <a:rPr lang="ru-RU" sz="2500" dirty="0">
                <a:solidFill>
                  <a:srgbClr val="FFFFFF"/>
                </a:solidFill>
              </a:rPr>
            </a:br>
            <a:endParaRPr lang="en-GB" sz="2500" dirty="0">
              <a:solidFill>
                <a:srgbClr val="FFFFFF"/>
              </a:solidFill>
            </a:endParaRPr>
          </a:p>
        </p:txBody>
      </p:sp>
      <p:sp>
        <p:nvSpPr>
          <p:cNvPr id="3" name="Місце для вмісту 2">
            <a:extLst>
              <a:ext uri="{FF2B5EF4-FFF2-40B4-BE49-F238E27FC236}">
                <a16:creationId xmlns:a16="http://schemas.microsoft.com/office/drawing/2014/main" id="{2224126F-F832-6302-B9D4-47DC2DB6E82C}"/>
              </a:ext>
            </a:extLst>
          </p:cNvPr>
          <p:cNvSpPr>
            <a:spLocks noGrp="1"/>
          </p:cNvSpPr>
          <p:nvPr>
            <p:ph idx="1"/>
          </p:nvPr>
        </p:nvSpPr>
        <p:spPr>
          <a:xfrm>
            <a:off x="4367695" y="245806"/>
            <a:ext cx="6997911" cy="6381136"/>
          </a:xfrm>
        </p:spPr>
        <p:txBody>
          <a:bodyPr anchor="ctr">
            <a:normAutofit/>
          </a:bodyPr>
          <a:lstStyle/>
          <a:p>
            <a:pPr algn="just"/>
            <a:r>
              <a:rPr lang="ru-RU" sz="1800" dirty="0" err="1"/>
              <a:t>Натуральні</a:t>
            </a:r>
            <a:r>
              <a:rPr lang="ru-RU" sz="1800" dirty="0"/>
              <a:t> </a:t>
            </a:r>
            <a:r>
              <a:rPr lang="ru-RU" sz="1800" dirty="0" err="1"/>
              <a:t>показники</a:t>
            </a:r>
            <a:r>
              <a:rPr lang="ru-RU" sz="1800" dirty="0"/>
              <a:t> </a:t>
            </a:r>
            <a:r>
              <a:rPr lang="ru-RU" sz="1800" dirty="0" err="1"/>
              <a:t>служать</a:t>
            </a:r>
            <a:r>
              <a:rPr lang="ru-RU" sz="1800" dirty="0"/>
              <a:t> для характеристики </a:t>
            </a:r>
            <a:r>
              <a:rPr lang="ru-RU" sz="1800" dirty="0" err="1"/>
              <a:t>забезпеченості</a:t>
            </a:r>
            <a:r>
              <a:rPr lang="ru-RU" sz="1800" dirty="0"/>
              <a:t> </a:t>
            </a:r>
            <a:r>
              <a:rPr lang="ru-RU" sz="1800" dirty="0" err="1"/>
              <a:t>оборотними</a:t>
            </a:r>
            <a:r>
              <a:rPr lang="ru-RU" sz="1800" dirty="0"/>
              <a:t> коштами, </a:t>
            </a:r>
            <a:r>
              <a:rPr lang="ru-RU" sz="1800" dirty="0" err="1"/>
              <a:t>зміни</a:t>
            </a:r>
            <a:r>
              <a:rPr lang="ru-RU" sz="1800" dirty="0"/>
              <a:t> </a:t>
            </a:r>
            <a:r>
              <a:rPr lang="ru-RU" sz="1800" dirty="0" err="1"/>
              <a:t>їхніх</a:t>
            </a:r>
            <a:r>
              <a:rPr lang="ru-RU" sz="1800" dirty="0"/>
              <a:t> </a:t>
            </a:r>
            <a:r>
              <a:rPr lang="ru-RU" sz="1800" dirty="0" err="1"/>
              <a:t>запасів</a:t>
            </a:r>
            <a:r>
              <a:rPr lang="ru-RU" sz="1800" dirty="0"/>
              <a:t>. </a:t>
            </a:r>
          </a:p>
          <a:p>
            <a:pPr algn="just"/>
            <a:r>
              <a:rPr lang="ru-RU" sz="1800" dirty="0" err="1"/>
              <a:t>Вартісні</a:t>
            </a:r>
            <a:r>
              <a:rPr lang="ru-RU" sz="1800" dirty="0"/>
              <a:t> </a:t>
            </a:r>
            <a:r>
              <a:rPr lang="ru-RU" sz="1800" dirty="0" err="1"/>
              <a:t>показники</a:t>
            </a:r>
            <a:r>
              <a:rPr lang="ru-RU" sz="1800" dirty="0"/>
              <a:t> широко </a:t>
            </a:r>
            <a:r>
              <a:rPr lang="ru-RU" sz="1800" dirty="0" err="1"/>
              <a:t>використовуються</a:t>
            </a:r>
            <a:r>
              <a:rPr lang="ru-RU" sz="1800" dirty="0"/>
              <a:t> для </a:t>
            </a:r>
            <a:r>
              <a:rPr lang="ru-RU" sz="1800" dirty="0" err="1"/>
              <a:t>зведеної</a:t>
            </a:r>
            <a:r>
              <a:rPr lang="ru-RU" sz="1800" dirty="0"/>
              <a:t> характеристики </a:t>
            </a:r>
            <a:r>
              <a:rPr lang="ru-RU" sz="1800" dirty="0" err="1"/>
              <a:t>оборотних</a:t>
            </a:r>
            <a:r>
              <a:rPr lang="ru-RU" sz="1800" dirty="0"/>
              <a:t> </a:t>
            </a:r>
            <a:r>
              <a:rPr lang="ru-RU" sz="1800" dirty="0" err="1"/>
              <a:t>активів</a:t>
            </a:r>
            <a:r>
              <a:rPr lang="ru-RU" sz="1800" dirty="0"/>
              <a:t>.</a:t>
            </a:r>
          </a:p>
          <a:p>
            <a:pPr algn="just"/>
            <a:r>
              <a:rPr lang="ru-RU" sz="1800" dirty="0" err="1"/>
              <a:t>Моментні</a:t>
            </a:r>
            <a:r>
              <a:rPr lang="ru-RU" sz="1800" dirty="0"/>
              <a:t> </a:t>
            </a:r>
            <a:r>
              <a:rPr lang="ru-RU" sz="1800" dirty="0" err="1"/>
              <a:t>показники</a:t>
            </a:r>
            <a:r>
              <a:rPr lang="ru-RU" sz="1800" dirty="0"/>
              <a:t> </a:t>
            </a:r>
            <a:r>
              <a:rPr lang="ru-RU" sz="1800" dirty="0" err="1"/>
              <a:t>мають</a:t>
            </a:r>
            <a:r>
              <a:rPr lang="ru-RU" sz="1800" dirty="0"/>
              <a:t> велике </a:t>
            </a:r>
            <a:r>
              <a:rPr lang="ru-RU" sz="1800" dirty="0" err="1"/>
              <a:t>значення</a:t>
            </a:r>
            <a:r>
              <a:rPr lang="ru-RU" sz="1800" dirty="0"/>
              <a:t> для </a:t>
            </a:r>
            <a:r>
              <a:rPr lang="ru-RU" sz="1800" dirty="0" err="1"/>
              <a:t>вивчення</a:t>
            </a:r>
            <a:r>
              <a:rPr lang="ru-RU" sz="1800" dirty="0"/>
              <a:t> </a:t>
            </a:r>
            <a:r>
              <a:rPr lang="ru-RU" sz="1800" dirty="0" err="1"/>
              <a:t>динаміки</a:t>
            </a:r>
            <a:r>
              <a:rPr lang="ru-RU" sz="1800" dirty="0"/>
              <a:t> й </a:t>
            </a:r>
            <a:r>
              <a:rPr lang="ru-RU" sz="1800" dirty="0" err="1"/>
              <a:t>структури</a:t>
            </a:r>
            <a:r>
              <a:rPr lang="ru-RU" sz="1800" dirty="0"/>
              <a:t> </a:t>
            </a:r>
            <a:r>
              <a:rPr lang="ru-RU" sz="1800" dirty="0" err="1"/>
              <a:t>оборотних</a:t>
            </a:r>
            <a:r>
              <a:rPr lang="ru-RU" sz="1800" dirty="0"/>
              <a:t> </a:t>
            </a:r>
            <a:r>
              <a:rPr lang="ru-RU" sz="1800" dirty="0" err="1"/>
              <a:t>активів</a:t>
            </a:r>
            <a:r>
              <a:rPr lang="ru-RU" sz="1800" dirty="0"/>
              <a:t>, характеристики </a:t>
            </a:r>
            <a:r>
              <a:rPr lang="ru-RU" sz="1800" dirty="0" err="1"/>
              <a:t>забезпеченості</a:t>
            </a:r>
            <a:r>
              <a:rPr lang="ru-RU" sz="1800" dirty="0"/>
              <a:t> ними </a:t>
            </a:r>
            <a:r>
              <a:rPr lang="ru-RU" sz="1800" dirty="0" err="1"/>
              <a:t>виробництва</a:t>
            </a:r>
            <a:r>
              <a:rPr lang="ru-RU" sz="1800" dirty="0"/>
              <a:t>. Вони лежать в </a:t>
            </a:r>
            <a:r>
              <a:rPr lang="ru-RU" sz="1800" dirty="0" err="1"/>
              <a:t>основі</a:t>
            </a:r>
            <a:r>
              <a:rPr lang="ru-RU" sz="1800" dirty="0"/>
              <a:t> </a:t>
            </a:r>
            <a:r>
              <a:rPr lang="ru-RU" sz="1800" dirty="0" err="1"/>
              <a:t>розрахунку</a:t>
            </a:r>
            <a:r>
              <a:rPr lang="ru-RU" sz="1800" dirty="0"/>
              <a:t> </a:t>
            </a:r>
            <a:r>
              <a:rPr lang="ru-RU" sz="1800" dirty="0" err="1"/>
              <a:t>інтервальних</a:t>
            </a:r>
            <a:r>
              <a:rPr lang="ru-RU" sz="1800" dirty="0"/>
              <a:t> </a:t>
            </a:r>
            <a:r>
              <a:rPr lang="ru-RU" sz="1800" dirty="0" err="1"/>
              <a:t>показників</a:t>
            </a:r>
            <a:r>
              <a:rPr lang="ru-RU" sz="1800" dirty="0"/>
              <a:t>.</a:t>
            </a:r>
          </a:p>
          <a:p>
            <a:pPr algn="just"/>
            <a:r>
              <a:rPr lang="ru-RU" sz="1800" dirty="0"/>
              <a:t> </a:t>
            </a:r>
            <a:r>
              <a:rPr lang="ru-RU" sz="1800" dirty="0" err="1"/>
              <a:t>Інтервальні</a:t>
            </a:r>
            <a:r>
              <a:rPr lang="ru-RU" sz="1800" dirty="0"/>
              <a:t> </a:t>
            </a:r>
            <a:r>
              <a:rPr lang="ru-RU" sz="1800" dirty="0" err="1"/>
              <a:t>показники</a:t>
            </a:r>
            <a:r>
              <a:rPr lang="ru-RU" sz="1800" dirty="0"/>
              <a:t> </a:t>
            </a:r>
            <a:r>
              <a:rPr lang="ru-RU" sz="1800" dirty="0" err="1"/>
              <a:t>використовуються</a:t>
            </a:r>
            <a:r>
              <a:rPr lang="ru-RU" sz="1800" dirty="0"/>
              <a:t> для характеристики </a:t>
            </a:r>
            <a:r>
              <a:rPr lang="ru-RU" sz="1800" dirty="0" err="1"/>
              <a:t>зміни</a:t>
            </a:r>
            <a:r>
              <a:rPr lang="ru-RU" sz="1800" dirty="0"/>
              <a:t> </a:t>
            </a:r>
            <a:r>
              <a:rPr lang="ru-RU" sz="1800" dirty="0" err="1"/>
              <a:t>оборотних</a:t>
            </a:r>
            <a:r>
              <a:rPr lang="ru-RU" sz="1800" dirty="0"/>
              <a:t> </a:t>
            </a:r>
            <a:r>
              <a:rPr lang="ru-RU" sz="1800" dirty="0" err="1"/>
              <a:t>активів</a:t>
            </a:r>
            <a:r>
              <a:rPr lang="ru-RU" sz="1800" dirty="0"/>
              <a:t>, </a:t>
            </a:r>
            <a:r>
              <a:rPr lang="ru-RU" sz="1800" dirty="0" err="1"/>
              <a:t>їхньої</a:t>
            </a:r>
            <a:r>
              <a:rPr lang="ru-RU" sz="1800" dirty="0"/>
              <a:t> </a:t>
            </a:r>
            <a:r>
              <a:rPr lang="ru-RU" sz="1800" dirty="0" err="1"/>
              <a:t>оборотності</a:t>
            </a:r>
            <a:r>
              <a:rPr lang="ru-RU" sz="1800" dirty="0"/>
              <a:t>, </a:t>
            </a:r>
            <a:r>
              <a:rPr lang="ru-RU" sz="1800" dirty="0" err="1"/>
              <a:t>розрахунку</a:t>
            </a:r>
            <a:r>
              <a:rPr lang="ru-RU" sz="1800" dirty="0"/>
              <a:t> </a:t>
            </a:r>
            <a:r>
              <a:rPr lang="ru-RU" sz="1800" dirty="0" err="1"/>
              <a:t>середньої</a:t>
            </a:r>
            <a:r>
              <a:rPr lang="ru-RU" sz="1800" dirty="0"/>
              <a:t> </a:t>
            </a:r>
            <a:r>
              <a:rPr lang="ru-RU" sz="1800" dirty="0" err="1"/>
              <a:t>величини</a:t>
            </a:r>
            <a:r>
              <a:rPr lang="ru-RU" sz="1800" dirty="0"/>
              <a:t>. </a:t>
            </a:r>
          </a:p>
          <a:p>
            <a:pPr algn="just"/>
            <a:r>
              <a:rPr lang="ru-RU" sz="1800" dirty="0"/>
              <a:t>Склад </a:t>
            </a:r>
            <a:r>
              <a:rPr lang="ru-RU" sz="1800" dirty="0" err="1"/>
              <a:t>оборотних</a:t>
            </a:r>
            <a:r>
              <a:rPr lang="ru-RU" sz="1800" dirty="0"/>
              <a:t> </a:t>
            </a:r>
            <a:r>
              <a:rPr lang="ru-RU" sz="1800" dirty="0" err="1"/>
              <a:t>активів</a:t>
            </a:r>
            <a:r>
              <a:rPr lang="ru-RU" sz="1800" dirty="0"/>
              <a:t> </a:t>
            </a:r>
            <a:r>
              <a:rPr lang="ru-RU" sz="1800" dirty="0" err="1"/>
              <a:t>досліджується</a:t>
            </a:r>
            <a:r>
              <a:rPr lang="ru-RU" sz="1800" dirty="0"/>
              <a:t> методом </a:t>
            </a:r>
            <a:r>
              <a:rPr lang="ru-RU" sz="1800" dirty="0" err="1"/>
              <a:t>угруповань</a:t>
            </a:r>
            <a:r>
              <a:rPr lang="ru-RU" sz="1800" dirty="0"/>
              <a:t>: за натурально-</a:t>
            </a:r>
            <a:r>
              <a:rPr lang="ru-RU" sz="1800" dirty="0" err="1"/>
              <a:t>речовинним</a:t>
            </a:r>
            <a:r>
              <a:rPr lang="ru-RU" sz="1800" dirty="0"/>
              <a:t> складом, видами </a:t>
            </a:r>
            <a:r>
              <a:rPr lang="ru-RU" sz="1800" dirty="0" err="1"/>
              <a:t>економічної</a:t>
            </a:r>
            <a:r>
              <a:rPr lang="ru-RU" sz="1800" dirty="0"/>
              <a:t> </a:t>
            </a:r>
            <a:r>
              <a:rPr lang="ru-RU" sz="1800" dirty="0" err="1"/>
              <a:t>діяльності</a:t>
            </a:r>
            <a:r>
              <a:rPr lang="ru-RU" sz="1800" dirty="0"/>
              <a:t> і секторами </a:t>
            </a:r>
            <a:r>
              <a:rPr lang="ru-RU" sz="1800" dirty="0" err="1"/>
              <a:t>економіки</a:t>
            </a:r>
            <a:r>
              <a:rPr lang="ru-RU" sz="1800" dirty="0"/>
              <a:t>, </a:t>
            </a:r>
            <a:r>
              <a:rPr lang="ru-RU" sz="1800" dirty="0" err="1"/>
              <a:t>регіонами</a:t>
            </a:r>
            <a:r>
              <a:rPr lang="ru-RU" sz="1800" dirty="0"/>
              <a:t>, формами </a:t>
            </a:r>
            <a:r>
              <a:rPr lang="ru-RU" sz="1800" dirty="0" err="1"/>
              <a:t>власності</a:t>
            </a:r>
            <a:r>
              <a:rPr lang="ru-RU" sz="1800" dirty="0"/>
              <a:t>, </a:t>
            </a:r>
            <a:r>
              <a:rPr lang="ru-RU" sz="1800" dirty="0" err="1"/>
              <a:t>джерелами</a:t>
            </a:r>
            <a:r>
              <a:rPr lang="ru-RU" sz="1800" dirty="0"/>
              <a:t> </a:t>
            </a:r>
            <a:r>
              <a:rPr lang="ru-RU" sz="1800" dirty="0" err="1"/>
              <a:t>фінансування</a:t>
            </a:r>
            <a:r>
              <a:rPr lang="ru-RU" sz="1800" dirty="0"/>
              <a:t> й </a:t>
            </a:r>
            <a:r>
              <a:rPr lang="ru-RU" sz="1800" dirty="0" err="1"/>
              <a:t>ін</a:t>
            </a:r>
            <a:r>
              <a:rPr lang="ru-RU" sz="1800" dirty="0"/>
              <a:t>. </a:t>
            </a:r>
          </a:p>
          <a:p>
            <a:pPr algn="just"/>
            <a:r>
              <a:rPr lang="ru-RU" sz="1800" dirty="0" err="1"/>
              <a:t>Зміна</a:t>
            </a:r>
            <a:r>
              <a:rPr lang="ru-RU" sz="1800" dirty="0"/>
              <a:t> </a:t>
            </a:r>
            <a:r>
              <a:rPr lang="ru-RU" sz="1800" dirty="0" err="1"/>
              <a:t>обсягу</a:t>
            </a:r>
            <a:r>
              <a:rPr lang="ru-RU" sz="1800" dirty="0"/>
              <a:t> </a:t>
            </a:r>
            <a:r>
              <a:rPr lang="ru-RU" sz="1800" dirty="0" err="1"/>
              <a:t>оборотних</a:t>
            </a:r>
            <a:r>
              <a:rPr lang="ru-RU" sz="1800" dirty="0"/>
              <a:t> </a:t>
            </a:r>
            <a:r>
              <a:rPr lang="ru-RU" sz="1800" dirty="0" err="1"/>
              <a:t>активів</a:t>
            </a:r>
            <a:r>
              <a:rPr lang="ru-RU" sz="1800" dirty="0"/>
              <a:t> </a:t>
            </a:r>
            <a:r>
              <a:rPr lang="ru-RU" sz="1800" dirty="0" err="1"/>
              <a:t>характеризується</a:t>
            </a:r>
            <a:r>
              <a:rPr lang="ru-RU" sz="1800" dirty="0"/>
              <a:t> </a:t>
            </a:r>
            <a:r>
              <a:rPr lang="ru-RU" sz="1800" dirty="0" err="1"/>
              <a:t>показниками</a:t>
            </a:r>
            <a:r>
              <a:rPr lang="ru-RU" sz="1800" dirty="0"/>
              <a:t> </a:t>
            </a:r>
            <a:r>
              <a:rPr lang="ru-RU" sz="1800" dirty="0" err="1"/>
              <a:t>їхнього</a:t>
            </a:r>
            <a:r>
              <a:rPr lang="ru-RU" sz="1800" dirty="0"/>
              <a:t> </a:t>
            </a:r>
            <a:r>
              <a:rPr lang="ru-RU" sz="1800" dirty="0" err="1"/>
              <a:t>поповнення</a:t>
            </a:r>
            <a:r>
              <a:rPr lang="ru-RU" sz="1800" dirty="0"/>
              <a:t> й </a:t>
            </a:r>
            <a:r>
              <a:rPr lang="ru-RU" sz="1800" dirty="0" err="1"/>
              <a:t>вибуття</a:t>
            </a:r>
            <a:r>
              <a:rPr lang="ru-RU" sz="1800" dirty="0"/>
              <a:t>. </a:t>
            </a:r>
            <a:r>
              <a:rPr lang="ru-RU" sz="1800" dirty="0" err="1"/>
              <a:t>Поповнення</a:t>
            </a:r>
            <a:r>
              <a:rPr lang="ru-RU" sz="1800" dirty="0"/>
              <a:t> </a:t>
            </a:r>
            <a:r>
              <a:rPr lang="ru-RU" sz="1800" dirty="0" err="1"/>
              <a:t>здійснюється</a:t>
            </a:r>
            <a:r>
              <a:rPr lang="ru-RU" sz="1800" dirty="0"/>
              <a:t> як за </a:t>
            </a:r>
            <a:r>
              <a:rPr lang="ru-RU" sz="1800" dirty="0" err="1"/>
              <a:t>рахунок</a:t>
            </a:r>
            <a:r>
              <a:rPr lang="ru-RU" sz="1800" dirty="0"/>
              <a:t> </a:t>
            </a:r>
            <a:r>
              <a:rPr lang="ru-RU" sz="1800" dirty="0" err="1"/>
              <a:t>власного</a:t>
            </a:r>
            <a:r>
              <a:rPr lang="ru-RU" sz="1800" dirty="0"/>
              <a:t> </a:t>
            </a:r>
            <a:r>
              <a:rPr lang="ru-RU" sz="1800" dirty="0" err="1"/>
              <a:t>виробництва</a:t>
            </a:r>
            <a:r>
              <a:rPr lang="ru-RU" sz="1800" dirty="0"/>
              <a:t>, так і </a:t>
            </a:r>
            <a:r>
              <a:rPr lang="ru-RU" sz="1800" dirty="0" err="1"/>
              <a:t>придбання</a:t>
            </a:r>
            <a:r>
              <a:rPr lang="ru-RU" sz="1800" dirty="0"/>
              <a:t>. </a:t>
            </a:r>
            <a:r>
              <a:rPr lang="ru-RU" sz="1800" dirty="0" err="1"/>
              <a:t>Показники</a:t>
            </a:r>
            <a:r>
              <a:rPr lang="ru-RU" sz="1800" dirty="0"/>
              <a:t> </a:t>
            </a:r>
            <a:r>
              <a:rPr lang="ru-RU" sz="1800" dirty="0" err="1"/>
              <a:t>вибуття</a:t>
            </a:r>
            <a:r>
              <a:rPr lang="ru-RU" sz="1800" dirty="0"/>
              <a:t> </a:t>
            </a:r>
            <a:r>
              <a:rPr lang="ru-RU" sz="1800" dirty="0" err="1"/>
              <a:t>відображають</a:t>
            </a:r>
            <a:r>
              <a:rPr lang="ru-RU" sz="1800" dirty="0"/>
              <a:t> </a:t>
            </a:r>
            <a:r>
              <a:rPr lang="ru-RU" sz="1800" dirty="0" err="1"/>
              <a:t>використання</a:t>
            </a:r>
            <a:r>
              <a:rPr lang="ru-RU" sz="1800" dirty="0"/>
              <a:t> </a:t>
            </a:r>
            <a:r>
              <a:rPr lang="ru-RU" sz="1800" dirty="0" err="1"/>
              <a:t>оборотних</a:t>
            </a:r>
            <a:r>
              <a:rPr lang="ru-RU" sz="1800" dirty="0"/>
              <a:t> </a:t>
            </a:r>
            <a:r>
              <a:rPr lang="ru-RU" sz="1800" dirty="0" err="1"/>
              <a:t>активів</a:t>
            </a:r>
            <a:r>
              <a:rPr lang="ru-RU" sz="1800" dirty="0"/>
              <a:t> у </a:t>
            </a:r>
            <a:r>
              <a:rPr lang="ru-RU" sz="1800" dirty="0" err="1"/>
              <a:t>процесі</a:t>
            </a:r>
            <a:r>
              <a:rPr lang="ru-RU" sz="1800" dirty="0"/>
              <a:t> </a:t>
            </a:r>
            <a:r>
              <a:rPr lang="ru-RU" sz="1800" dirty="0" err="1"/>
              <a:t>виробництва</a:t>
            </a:r>
            <a:r>
              <a:rPr lang="ru-RU" sz="1800" dirty="0"/>
              <a:t>, а також у </a:t>
            </a:r>
            <a:r>
              <a:rPr lang="ru-RU" sz="1800" dirty="0" err="1"/>
              <a:t>результаті</a:t>
            </a:r>
            <a:r>
              <a:rPr lang="ru-RU" sz="1800" dirty="0"/>
              <a:t> </a:t>
            </a:r>
            <a:r>
              <a:rPr lang="ru-RU" sz="1800" dirty="0" err="1"/>
              <a:t>надзвичайних</a:t>
            </a:r>
            <a:r>
              <a:rPr lang="ru-RU" sz="1800" dirty="0"/>
              <a:t> </a:t>
            </a:r>
            <a:r>
              <a:rPr lang="ru-RU" sz="1800" dirty="0" err="1"/>
              <a:t>обставин</a:t>
            </a:r>
            <a:r>
              <a:rPr lang="ru-RU" sz="1800" dirty="0"/>
              <a:t> (</a:t>
            </a:r>
            <a:r>
              <a:rPr lang="ru-RU" sz="1800" dirty="0" err="1"/>
              <a:t>збиток</a:t>
            </a:r>
            <a:r>
              <a:rPr lang="ru-RU" sz="1800" dirty="0"/>
              <a:t> </a:t>
            </a:r>
            <a:r>
              <a:rPr lang="ru-RU" sz="1800" dirty="0" err="1"/>
              <a:t>від</a:t>
            </a:r>
            <a:r>
              <a:rPr lang="ru-RU" sz="1800" dirty="0"/>
              <a:t> </a:t>
            </a:r>
            <a:r>
              <a:rPr lang="ru-RU" sz="1800" dirty="0" err="1"/>
              <a:t>стихійних</a:t>
            </a:r>
            <a:r>
              <a:rPr lang="ru-RU" sz="1800" dirty="0"/>
              <a:t> лих та </a:t>
            </a:r>
            <a:r>
              <a:rPr lang="ru-RU" sz="1800" dirty="0" err="1"/>
              <a:t>ін</a:t>
            </a:r>
            <a:r>
              <a:rPr lang="ru-RU" sz="1800" dirty="0"/>
              <a:t>.).</a:t>
            </a:r>
            <a:endParaRPr lang="en-GB" sz="1800" dirty="0"/>
          </a:p>
        </p:txBody>
      </p:sp>
    </p:spTree>
    <p:extLst>
      <p:ext uri="{BB962C8B-B14F-4D97-AF65-F5344CB8AC3E}">
        <p14:creationId xmlns:p14="http://schemas.microsoft.com/office/powerpoint/2010/main" val="1840635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7EC3999-6A5C-569A-9B76-8E515E54A900}"/>
              </a:ext>
            </a:extLst>
          </p:cNvPr>
          <p:cNvSpPr>
            <a:spLocks noGrp="1"/>
          </p:cNvSpPr>
          <p:nvPr>
            <p:ph type="title"/>
          </p:nvPr>
        </p:nvSpPr>
        <p:spPr>
          <a:xfrm>
            <a:off x="1043631" y="809898"/>
            <a:ext cx="10173010" cy="1554480"/>
          </a:xfrm>
        </p:spPr>
        <p:txBody>
          <a:bodyPr anchor="ctr">
            <a:normAutofit/>
          </a:bodyPr>
          <a:lstStyle/>
          <a:p>
            <a:r>
              <a:rPr lang="ru-RU" sz="3400" dirty="0"/>
              <a:t>Характеристикою </a:t>
            </a:r>
            <a:r>
              <a:rPr lang="ru-RU" sz="3400" dirty="0" err="1"/>
              <a:t>використання</a:t>
            </a:r>
            <a:r>
              <a:rPr lang="ru-RU" sz="3400" dirty="0"/>
              <a:t> </a:t>
            </a:r>
            <a:r>
              <a:rPr lang="ru-RU" sz="3400" dirty="0" err="1"/>
              <a:t>оборотних</a:t>
            </a:r>
            <a:r>
              <a:rPr lang="ru-RU" sz="3400" dirty="0"/>
              <a:t> </a:t>
            </a:r>
            <a:r>
              <a:rPr lang="ru-RU" sz="3400" dirty="0" err="1"/>
              <a:t>активів</a:t>
            </a:r>
            <a:r>
              <a:rPr lang="ru-RU" sz="3400" dirty="0"/>
              <a:t> </a:t>
            </a:r>
            <a:r>
              <a:rPr lang="ru-RU" sz="3400" dirty="0" err="1"/>
              <a:t>служать</a:t>
            </a:r>
            <a:r>
              <a:rPr lang="ru-RU" sz="3400" dirty="0"/>
              <a:t> </a:t>
            </a:r>
            <a:r>
              <a:rPr lang="ru-RU" sz="3400" dirty="0" err="1"/>
              <a:t>показники</a:t>
            </a:r>
            <a:r>
              <a:rPr lang="ru-RU" sz="3400" dirty="0"/>
              <a:t> </a:t>
            </a:r>
            <a:r>
              <a:rPr lang="ru-RU" sz="3400" dirty="0" err="1"/>
              <a:t>швидкості</a:t>
            </a:r>
            <a:r>
              <a:rPr lang="ru-RU" sz="3400" dirty="0"/>
              <a:t> </a:t>
            </a:r>
            <a:r>
              <a:rPr lang="ru-RU" sz="3400" dirty="0" err="1"/>
              <a:t>їхнього</a:t>
            </a:r>
            <a:r>
              <a:rPr lang="ru-RU" sz="3400" dirty="0"/>
              <a:t> </a:t>
            </a:r>
            <a:r>
              <a:rPr lang="ru-RU" sz="3400" dirty="0" err="1"/>
              <a:t>обігу</a:t>
            </a:r>
            <a:r>
              <a:rPr lang="ru-RU" sz="3400" dirty="0"/>
              <a:t>: </a:t>
            </a:r>
            <a:endParaRPr lang="en-GB" sz="34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Місце для вмісту 2">
            <a:extLst>
              <a:ext uri="{FF2B5EF4-FFF2-40B4-BE49-F238E27FC236}">
                <a16:creationId xmlns:a16="http://schemas.microsoft.com/office/drawing/2014/main" id="{B18FD60C-FFFD-A53F-BE2C-21878F49BA33}"/>
              </a:ext>
            </a:extLst>
          </p:cNvPr>
          <p:cNvGraphicFramePr>
            <a:graphicFrameLocks noGrp="1"/>
          </p:cNvGraphicFramePr>
          <p:nvPr>
            <p:ph idx="1"/>
            <p:extLst>
              <p:ext uri="{D42A27DB-BD31-4B8C-83A1-F6EECF244321}">
                <p14:modId xmlns:p14="http://schemas.microsoft.com/office/powerpoint/2010/main" val="266672348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3656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12" name="Freeform: Shape 11">
            <a:extLst>
              <a:ext uri="{FF2B5EF4-FFF2-40B4-BE49-F238E27FC236}">
                <a16:creationId xmlns:a16="http://schemas.microsoft.com/office/drawing/2014/main" id="{D845573F-F83A-4A47-B94A-2E6465F11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6883" y="557880"/>
            <a:ext cx="3458235" cy="2959687"/>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E3E9CA91-0E2B-49CD-A0F6-2EA79F02F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7954" y="676385"/>
            <a:ext cx="3236724" cy="2678356"/>
          </a:xfrm>
          <a:custGeom>
            <a:avLst/>
            <a:gdLst>
              <a:gd name="connsiteX0" fmla="*/ 1852211 w 3236724"/>
              <a:gd name="connsiteY0" fmla="*/ 0 h 2678356"/>
              <a:gd name="connsiteX1" fmla="*/ 1852285 w 3236724"/>
              <a:gd name="connsiteY1" fmla="*/ 3 h 2678356"/>
              <a:gd name="connsiteX2" fmla="*/ 1852359 w 3236724"/>
              <a:gd name="connsiteY2" fmla="*/ 0 h 2678356"/>
              <a:gd name="connsiteX3" fmla="*/ 2434596 w 3236724"/>
              <a:gd name="connsiteY3" fmla="*/ 106974 h 2678356"/>
              <a:gd name="connsiteX4" fmla="*/ 2859238 w 3236724"/>
              <a:gd name="connsiteY4" fmla="*/ 395597 h 2678356"/>
              <a:gd name="connsiteX5" fmla="*/ 3236724 w 3236724"/>
              <a:gd name="connsiteY5" fmla="*/ 1417925 h 2678356"/>
              <a:gd name="connsiteX6" fmla="*/ 3068575 w 3236724"/>
              <a:gd name="connsiteY6" fmla="*/ 1837191 h 2678356"/>
              <a:gd name="connsiteX7" fmla="*/ 2570726 w 3236724"/>
              <a:gd name="connsiteY7" fmla="*/ 2227590 h 2678356"/>
              <a:gd name="connsiteX8" fmla="*/ 2461266 w 3236724"/>
              <a:gd name="connsiteY8" fmla="*/ 2302270 h 2678356"/>
              <a:gd name="connsiteX9" fmla="*/ 1561831 w 3236724"/>
              <a:gd name="connsiteY9" fmla="*/ 2678356 h 2678356"/>
              <a:gd name="connsiteX10" fmla="*/ 1561750 w 3236724"/>
              <a:gd name="connsiteY10" fmla="*/ 2678352 h 2678356"/>
              <a:gd name="connsiteX11" fmla="*/ 1561683 w 3236724"/>
              <a:gd name="connsiteY11" fmla="*/ 2678356 h 2678356"/>
              <a:gd name="connsiteX12" fmla="*/ 376860 w 3236724"/>
              <a:gd name="connsiteY12" fmla="*/ 2067039 h 2678356"/>
              <a:gd name="connsiteX13" fmla="*/ 250592 w 3236724"/>
              <a:gd name="connsiteY13" fmla="*/ 1910648 h 2678356"/>
              <a:gd name="connsiteX14" fmla="*/ 0 w 3236724"/>
              <a:gd name="connsiteY14" fmla="*/ 1417925 h 2678356"/>
              <a:gd name="connsiteX15" fmla="*/ 151411 w 3236724"/>
              <a:gd name="connsiteY15" fmla="*/ 887282 h 2678356"/>
              <a:gd name="connsiteX16" fmla="*/ 568971 w 3236724"/>
              <a:gd name="connsiteY16" fmla="*/ 431316 h 2678356"/>
              <a:gd name="connsiteX17" fmla="*/ 1172669 w 3236724"/>
              <a:gd name="connsiteY17" fmla="*/ 115107 h 2678356"/>
              <a:gd name="connsiteX18" fmla="*/ 1852211 w 3236724"/>
              <a:gd name="connsiteY18" fmla="*/ 0 h 267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36724" h="2678356">
                <a:moveTo>
                  <a:pt x="1852211" y="0"/>
                </a:moveTo>
                <a:lnTo>
                  <a:pt x="1852285" y="3"/>
                </a:lnTo>
                <a:lnTo>
                  <a:pt x="1852359" y="0"/>
                </a:lnTo>
                <a:cubicBezTo>
                  <a:pt x="2065168" y="0"/>
                  <a:pt x="2261029" y="36024"/>
                  <a:pt x="2434596" y="106974"/>
                </a:cubicBezTo>
                <a:cubicBezTo>
                  <a:pt x="2597258" y="173517"/>
                  <a:pt x="2740125" y="270643"/>
                  <a:pt x="2859238" y="395597"/>
                </a:cubicBezTo>
                <a:cubicBezTo>
                  <a:pt x="3102677" y="651072"/>
                  <a:pt x="3236724" y="1014131"/>
                  <a:pt x="3236724" y="1417925"/>
                </a:cubicBezTo>
                <a:cubicBezTo>
                  <a:pt x="3236724" y="1579026"/>
                  <a:pt x="3184842" y="1708324"/>
                  <a:pt x="3068575" y="1837191"/>
                </a:cubicBezTo>
                <a:cubicBezTo>
                  <a:pt x="2946961" y="1971994"/>
                  <a:pt x="2764225" y="2096154"/>
                  <a:pt x="2570726" y="2227590"/>
                </a:cubicBezTo>
                <a:cubicBezTo>
                  <a:pt x="2535026" y="2251811"/>
                  <a:pt x="2498146" y="2276888"/>
                  <a:pt x="2461266" y="2302270"/>
                </a:cubicBezTo>
                <a:cubicBezTo>
                  <a:pt x="2131149" y="2529427"/>
                  <a:pt x="1890211" y="2678356"/>
                  <a:pt x="1561831" y="2678356"/>
                </a:cubicBezTo>
                <a:lnTo>
                  <a:pt x="1561750" y="2678352"/>
                </a:lnTo>
                <a:lnTo>
                  <a:pt x="1561683" y="2678356"/>
                </a:lnTo>
                <a:cubicBezTo>
                  <a:pt x="1061332" y="2678356"/>
                  <a:pt x="706977" y="2495543"/>
                  <a:pt x="376860" y="2067039"/>
                </a:cubicBezTo>
                <a:cubicBezTo>
                  <a:pt x="333659" y="2010953"/>
                  <a:pt x="291431" y="1959945"/>
                  <a:pt x="250592" y="1910648"/>
                </a:cubicBezTo>
                <a:cubicBezTo>
                  <a:pt x="81331" y="1706243"/>
                  <a:pt x="0" y="1599944"/>
                  <a:pt x="0" y="1417925"/>
                </a:cubicBezTo>
                <a:cubicBezTo>
                  <a:pt x="0" y="1237191"/>
                  <a:pt x="50979" y="1058657"/>
                  <a:pt x="151411" y="887282"/>
                </a:cubicBezTo>
                <a:cubicBezTo>
                  <a:pt x="249689" y="719635"/>
                  <a:pt x="390195" y="566180"/>
                  <a:pt x="568971" y="431316"/>
                </a:cubicBezTo>
                <a:cubicBezTo>
                  <a:pt x="744691" y="298716"/>
                  <a:pt x="953401" y="189359"/>
                  <a:pt x="1172669" y="115107"/>
                </a:cubicBezTo>
                <a:cubicBezTo>
                  <a:pt x="1397840" y="38716"/>
                  <a:pt x="1626554" y="0"/>
                  <a:pt x="1852211" y="0"/>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Рисунок 4">
            <a:extLst>
              <a:ext uri="{FF2B5EF4-FFF2-40B4-BE49-F238E27FC236}">
                <a16:creationId xmlns:a16="http://schemas.microsoft.com/office/drawing/2014/main" id="{BFF90D1C-B5C5-3C07-4EAB-55F771E2BE17}"/>
              </a:ext>
            </a:extLst>
          </p:cNvPr>
          <p:cNvPicPr>
            <a:picLocks noChangeAspect="1"/>
          </p:cNvPicPr>
          <p:nvPr/>
        </p:nvPicPr>
        <p:blipFill>
          <a:blip r:embed="rId2"/>
          <a:stretch>
            <a:fillRect/>
          </a:stretch>
        </p:blipFill>
        <p:spPr>
          <a:xfrm>
            <a:off x="3628103" y="4075448"/>
            <a:ext cx="4798141" cy="1263608"/>
          </a:xfrm>
          <a:prstGeom prst="rect">
            <a:avLst/>
          </a:prstGeom>
        </p:spPr>
      </p:pic>
      <p:sp>
        <p:nvSpPr>
          <p:cNvPr id="3" name="Місце для вмісту 2">
            <a:extLst>
              <a:ext uri="{FF2B5EF4-FFF2-40B4-BE49-F238E27FC236}">
                <a16:creationId xmlns:a16="http://schemas.microsoft.com/office/drawing/2014/main" id="{A476176E-354E-35E5-4E61-EF8A09DD537A}"/>
              </a:ext>
            </a:extLst>
          </p:cNvPr>
          <p:cNvSpPr>
            <a:spLocks noGrp="1"/>
          </p:cNvSpPr>
          <p:nvPr>
            <p:ph idx="1"/>
          </p:nvPr>
        </p:nvSpPr>
        <p:spPr>
          <a:xfrm>
            <a:off x="1501097" y="1534371"/>
            <a:ext cx="8932863" cy="2678356"/>
          </a:xfrm>
        </p:spPr>
        <p:txBody>
          <a:bodyPr>
            <a:normAutofit lnSpcReduction="10000"/>
          </a:bodyPr>
          <a:lstStyle/>
          <a:p>
            <a:pPr algn="just"/>
            <a:r>
              <a:rPr lang="uk-UA" dirty="0"/>
              <a:t>Коефіцієнт оборотності (</a:t>
            </a:r>
            <a:r>
              <a:rPr lang="en-GB" dirty="0"/>
              <a:t>K</a:t>
            </a:r>
            <a:r>
              <a:rPr lang="uk-UA" dirty="0"/>
              <a:t>обор. ) вимірюється кількістю оборотів активів і є узагальненим показником використання оборотних активів. Він показує, який обсяг реалізованої продукції ( ∑ </a:t>
            </a:r>
            <a:r>
              <a:rPr lang="en-GB" dirty="0" err="1"/>
              <a:t>pq</a:t>
            </a:r>
            <a:r>
              <a:rPr lang="en-GB" dirty="0"/>
              <a:t>) </a:t>
            </a:r>
            <a:r>
              <a:rPr lang="uk-UA" dirty="0"/>
              <a:t>доводиться на 1 гривню оборотних активів, або скільки разів протягом періоду обернувся у виробництві середній залишок оборотних активів ( Об ̅̅̅̅.̅̅А̅)</a:t>
            </a:r>
          </a:p>
          <a:p>
            <a:pPr algn="ctr"/>
            <a:endParaRPr lang="en-GB" sz="2000" dirty="0"/>
          </a:p>
        </p:txBody>
      </p:sp>
    </p:spTree>
    <p:extLst>
      <p:ext uri="{BB962C8B-B14F-4D97-AF65-F5344CB8AC3E}">
        <p14:creationId xmlns:p14="http://schemas.microsoft.com/office/powerpoint/2010/main" val="2199779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12" name="Freeform: Shape 11">
            <a:extLst>
              <a:ext uri="{FF2B5EF4-FFF2-40B4-BE49-F238E27FC236}">
                <a16:creationId xmlns:a16="http://schemas.microsoft.com/office/drawing/2014/main" id="{D845573F-F83A-4A47-B94A-2E6465F11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6883" y="557880"/>
            <a:ext cx="3458235" cy="2959687"/>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E3E9CA91-0E2B-49CD-A0F6-2EA79F02F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7954" y="676385"/>
            <a:ext cx="3236724" cy="2678356"/>
          </a:xfrm>
          <a:custGeom>
            <a:avLst/>
            <a:gdLst>
              <a:gd name="connsiteX0" fmla="*/ 1852211 w 3236724"/>
              <a:gd name="connsiteY0" fmla="*/ 0 h 2678356"/>
              <a:gd name="connsiteX1" fmla="*/ 1852285 w 3236724"/>
              <a:gd name="connsiteY1" fmla="*/ 3 h 2678356"/>
              <a:gd name="connsiteX2" fmla="*/ 1852359 w 3236724"/>
              <a:gd name="connsiteY2" fmla="*/ 0 h 2678356"/>
              <a:gd name="connsiteX3" fmla="*/ 2434596 w 3236724"/>
              <a:gd name="connsiteY3" fmla="*/ 106974 h 2678356"/>
              <a:gd name="connsiteX4" fmla="*/ 2859238 w 3236724"/>
              <a:gd name="connsiteY4" fmla="*/ 395597 h 2678356"/>
              <a:gd name="connsiteX5" fmla="*/ 3236724 w 3236724"/>
              <a:gd name="connsiteY5" fmla="*/ 1417925 h 2678356"/>
              <a:gd name="connsiteX6" fmla="*/ 3068575 w 3236724"/>
              <a:gd name="connsiteY6" fmla="*/ 1837191 h 2678356"/>
              <a:gd name="connsiteX7" fmla="*/ 2570726 w 3236724"/>
              <a:gd name="connsiteY7" fmla="*/ 2227590 h 2678356"/>
              <a:gd name="connsiteX8" fmla="*/ 2461266 w 3236724"/>
              <a:gd name="connsiteY8" fmla="*/ 2302270 h 2678356"/>
              <a:gd name="connsiteX9" fmla="*/ 1561831 w 3236724"/>
              <a:gd name="connsiteY9" fmla="*/ 2678356 h 2678356"/>
              <a:gd name="connsiteX10" fmla="*/ 1561750 w 3236724"/>
              <a:gd name="connsiteY10" fmla="*/ 2678352 h 2678356"/>
              <a:gd name="connsiteX11" fmla="*/ 1561683 w 3236724"/>
              <a:gd name="connsiteY11" fmla="*/ 2678356 h 2678356"/>
              <a:gd name="connsiteX12" fmla="*/ 376860 w 3236724"/>
              <a:gd name="connsiteY12" fmla="*/ 2067039 h 2678356"/>
              <a:gd name="connsiteX13" fmla="*/ 250592 w 3236724"/>
              <a:gd name="connsiteY13" fmla="*/ 1910648 h 2678356"/>
              <a:gd name="connsiteX14" fmla="*/ 0 w 3236724"/>
              <a:gd name="connsiteY14" fmla="*/ 1417925 h 2678356"/>
              <a:gd name="connsiteX15" fmla="*/ 151411 w 3236724"/>
              <a:gd name="connsiteY15" fmla="*/ 887282 h 2678356"/>
              <a:gd name="connsiteX16" fmla="*/ 568971 w 3236724"/>
              <a:gd name="connsiteY16" fmla="*/ 431316 h 2678356"/>
              <a:gd name="connsiteX17" fmla="*/ 1172669 w 3236724"/>
              <a:gd name="connsiteY17" fmla="*/ 115107 h 2678356"/>
              <a:gd name="connsiteX18" fmla="*/ 1852211 w 3236724"/>
              <a:gd name="connsiteY18" fmla="*/ 0 h 267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36724" h="2678356">
                <a:moveTo>
                  <a:pt x="1852211" y="0"/>
                </a:moveTo>
                <a:lnTo>
                  <a:pt x="1852285" y="3"/>
                </a:lnTo>
                <a:lnTo>
                  <a:pt x="1852359" y="0"/>
                </a:lnTo>
                <a:cubicBezTo>
                  <a:pt x="2065168" y="0"/>
                  <a:pt x="2261029" y="36024"/>
                  <a:pt x="2434596" y="106974"/>
                </a:cubicBezTo>
                <a:cubicBezTo>
                  <a:pt x="2597258" y="173517"/>
                  <a:pt x="2740125" y="270643"/>
                  <a:pt x="2859238" y="395597"/>
                </a:cubicBezTo>
                <a:cubicBezTo>
                  <a:pt x="3102677" y="651072"/>
                  <a:pt x="3236724" y="1014131"/>
                  <a:pt x="3236724" y="1417925"/>
                </a:cubicBezTo>
                <a:cubicBezTo>
                  <a:pt x="3236724" y="1579026"/>
                  <a:pt x="3184842" y="1708324"/>
                  <a:pt x="3068575" y="1837191"/>
                </a:cubicBezTo>
                <a:cubicBezTo>
                  <a:pt x="2946961" y="1971994"/>
                  <a:pt x="2764225" y="2096154"/>
                  <a:pt x="2570726" y="2227590"/>
                </a:cubicBezTo>
                <a:cubicBezTo>
                  <a:pt x="2535026" y="2251811"/>
                  <a:pt x="2498146" y="2276888"/>
                  <a:pt x="2461266" y="2302270"/>
                </a:cubicBezTo>
                <a:cubicBezTo>
                  <a:pt x="2131149" y="2529427"/>
                  <a:pt x="1890211" y="2678356"/>
                  <a:pt x="1561831" y="2678356"/>
                </a:cubicBezTo>
                <a:lnTo>
                  <a:pt x="1561750" y="2678352"/>
                </a:lnTo>
                <a:lnTo>
                  <a:pt x="1561683" y="2678356"/>
                </a:lnTo>
                <a:cubicBezTo>
                  <a:pt x="1061332" y="2678356"/>
                  <a:pt x="706977" y="2495543"/>
                  <a:pt x="376860" y="2067039"/>
                </a:cubicBezTo>
                <a:cubicBezTo>
                  <a:pt x="333659" y="2010953"/>
                  <a:pt x="291431" y="1959945"/>
                  <a:pt x="250592" y="1910648"/>
                </a:cubicBezTo>
                <a:cubicBezTo>
                  <a:pt x="81331" y="1706243"/>
                  <a:pt x="0" y="1599944"/>
                  <a:pt x="0" y="1417925"/>
                </a:cubicBezTo>
                <a:cubicBezTo>
                  <a:pt x="0" y="1237191"/>
                  <a:pt x="50979" y="1058657"/>
                  <a:pt x="151411" y="887282"/>
                </a:cubicBezTo>
                <a:cubicBezTo>
                  <a:pt x="249689" y="719635"/>
                  <a:pt x="390195" y="566180"/>
                  <a:pt x="568971" y="431316"/>
                </a:cubicBezTo>
                <a:cubicBezTo>
                  <a:pt x="744691" y="298716"/>
                  <a:pt x="953401" y="189359"/>
                  <a:pt x="1172669" y="115107"/>
                </a:cubicBezTo>
                <a:cubicBezTo>
                  <a:pt x="1397840" y="38716"/>
                  <a:pt x="1626554" y="0"/>
                  <a:pt x="1852211" y="0"/>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Рисунок 4">
            <a:extLst>
              <a:ext uri="{FF2B5EF4-FFF2-40B4-BE49-F238E27FC236}">
                <a16:creationId xmlns:a16="http://schemas.microsoft.com/office/drawing/2014/main" id="{7C46AB90-9794-CB39-FE98-FE583C36EFB8}"/>
              </a:ext>
            </a:extLst>
          </p:cNvPr>
          <p:cNvPicPr>
            <a:picLocks noChangeAspect="1"/>
          </p:cNvPicPr>
          <p:nvPr/>
        </p:nvPicPr>
        <p:blipFill>
          <a:blip r:embed="rId2"/>
          <a:stretch>
            <a:fillRect/>
          </a:stretch>
        </p:blipFill>
        <p:spPr>
          <a:xfrm>
            <a:off x="3559277" y="3215148"/>
            <a:ext cx="5958349" cy="1495299"/>
          </a:xfrm>
          <a:prstGeom prst="rect">
            <a:avLst/>
          </a:prstGeom>
        </p:spPr>
      </p:pic>
      <p:sp>
        <p:nvSpPr>
          <p:cNvPr id="3" name="Місце для вмісту 2">
            <a:extLst>
              <a:ext uri="{FF2B5EF4-FFF2-40B4-BE49-F238E27FC236}">
                <a16:creationId xmlns:a16="http://schemas.microsoft.com/office/drawing/2014/main" id="{C70B8C4C-B093-C315-1199-047504F18E96}"/>
              </a:ext>
            </a:extLst>
          </p:cNvPr>
          <p:cNvSpPr>
            <a:spLocks noGrp="1"/>
          </p:cNvSpPr>
          <p:nvPr>
            <p:ph idx="1"/>
          </p:nvPr>
        </p:nvSpPr>
        <p:spPr>
          <a:xfrm>
            <a:off x="1960203" y="441136"/>
            <a:ext cx="8932863" cy="2774012"/>
          </a:xfrm>
        </p:spPr>
        <p:txBody>
          <a:bodyPr>
            <a:normAutofit/>
          </a:bodyPr>
          <a:lstStyle/>
          <a:p>
            <a:pPr algn="just"/>
            <a:r>
              <a:rPr lang="ru-RU" dirty="0" err="1"/>
              <a:t>Середня</a:t>
            </a:r>
            <a:r>
              <a:rPr lang="ru-RU" dirty="0"/>
              <a:t> </a:t>
            </a:r>
            <a:r>
              <a:rPr lang="ru-RU" dirty="0" err="1"/>
              <a:t>тривалість</a:t>
            </a:r>
            <a:r>
              <a:rPr lang="ru-RU" dirty="0"/>
              <a:t> одного обороту в днях (</a:t>
            </a:r>
            <a:r>
              <a:rPr lang="ru-RU" dirty="0" err="1"/>
              <a:t>tД</a:t>
            </a:r>
            <a:r>
              <a:rPr lang="ru-RU" dirty="0"/>
              <a:t> ̅ ) </a:t>
            </a:r>
            <a:r>
              <a:rPr lang="ru-RU" dirty="0" err="1"/>
              <a:t>розраховується</a:t>
            </a:r>
            <a:r>
              <a:rPr lang="ru-RU" dirty="0"/>
              <a:t> шляхом </a:t>
            </a:r>
            <a:r>
              <a:rPr lang="ru-RU" dirty="0" err="1"/>
              <a:t>розподілу</a:t>
            </a:r>
            <a:r>
              <a:rPr lang="ru-RU" dirty="0"/>
              <a:t> числа </a:t>
            </a:r>
            <a:r>
              <a:rPr lang="ru-RU" dirty="0" err="1"/>
              <a:t>календарних</a:t>
            </a:r>
            <a:r>
              <a:rPr lang="ru-RU" dirty="0"/>
              <a:t> </a:t>
            </a:r>
            <a:r>
              <a:rPr lang="ru-RU" dirty="0" err="1"/>
              <a:t>днів</a:t>
            </a:r>
            <a:r>
              <a:rPr lang="ru-RU" dirty="0"/>
              <a:t> у </a:t>
            </a:r>
            <a:r>
              <a:rPr lang="ru-RU" dirty="0" err="1"/>
              <a:t>періоді</a:t>
            </a:r>
            <a:r>
              <a:rPr lang="ru-RU" dirty="0"/>
              <a:t> (Д) на число </a:t>
            </a:r>
            <a:r>
              <a:rPr lang="ru-RU" dirty="0" err="1"/>
              <a:t>обертів</a:t>
            </a:r>
            <a:r>
              <a:rPr lang="ru-RU" dirty="0"/>
              <a:t> </a:t>
            </a:r>
            <a:r>
              <a:rPr lang="ru-RU" dirty="0" err="1"/>
              <a:t>оборотних</a:t>
            </a:r>
            <a:r>
              <a:rPr lang="ru-RU" dirty="0"/>
              <a:t> </a:t>
            </a:r>
            <a:r>
              <a:rPr lang="ru-RU" dirty="0" err="1"/>
              <a:t>активів</a:t>
            </a:r>
            <a:r>
              <a:rPr lang="ru-RU" dirty="0"/>
              <a:t> за </a:t>
            </a:r>
            <a:r>
              <a:rPr lang="ru-RU" dirty="0" err="1"/>
              <a:t>цей</a:t>
            </a:r>
            <a:r>
              <a:rPr lang="ru-RU" dirty="0"/>
              <a:t> </a:t>
            </a:r>
            <a:r>
              <a:rPr lang="ru-RU" dirty="0" err="1"/>
              <a:t>період</a:t>
            </a:r>
            <a:r>
              <a:rPr lang="ru-RU" dirty="0"/>
              <a:t> (</a:t>
            </a:r>
            <a:r>
              <a:rPr lang="ru-RU" dirty="0" err="1"/>
              <a:t>Kобор</a:t>
            </a:r>
            <a:r>
              <a:rPr lang="ru-RU" dirty="0"/>
              <a:t>. ). </a:t>
            </a:r>
            <a:r>
              <a:rPr lang="ru-RU" dirty="0" err="1"/>
              <a:t>Причому</a:t>
            </a:r>
            <a:r>
              <a:rPr lang="ru-RU" dirty="0"/>
              <a:t> число </a:t>
            </a:r>
            <a:r>
              <a:rPr lang="ru-RU" dirty="0" err="1"/>
              <a:t>днів</a:t>
            </a:r>
            <a:r>
              <a:rPr lang="ru-RU" dirty="0"/>
              <a:t> у </a:t>
            </a:r>
            <a:r>
              <a:rPr lang="ru-RU" dirty="0" err="1"/>
              <a:t>році</a:t>
            </a:r>
            <a:r>
              <a:rPr lang="ru-RU" dirty="0"/>
              <a:t> </a:t>
            </a:r>
            <a:r>
              <a:rPr lang="ru-RU" dirty="0" err="1"/>
              <a:t>приймається</a:t>
            </a:r>
            <a:r>
              <a:rPr lang="ru-RU" dirty="0"/>
              <a:t> </a:t>
            </a:r>
            <a:r>
              <a:rPr lang="ru-RU" dirty="0" err="1"/>
              <a:t>рівним</a:t>
            </a:r>
            <a:r>
              <a:rPr lang="ru-RU" dirty="0"/>
              <a:t> 360, у </a:t>
            </a:r>
            <a:r>
              <a:rPr lang="ru-RU" dirty="0" err="1"/>
              <a:t>кварталі</a:t>
            </a:r>
            <a:r>
              <a:rPr lang="ru-RU" dirty="0"/>
              <a:t> – 90, у </a:t>
            </a:r>
            <a:r>
              <a:rPr lang="ru-RU" dirty="0" err="1"/>
              <a:t>місяці</a:t>
            </a:r>
            <a:r>
              <a:rPr lang="ru-RU" dirty="0"/>
              <a:t> – 30</a:t>
            </a:r>
            <a:endParaRPr lang="en-GB" dirty="0"/>
          </a:p>
        </p:txBody>
      </p:sp>
    </p:spTree>
    <p:extLst>
      <p:ext uri="{BB962C8B-B14F-4D97-AF65-F5344CB8AC3E}">
        <p14:creationId xmlns:p14="http://schemas.microsoft.com/office/powerpoint/2010/main" val="87983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150C29B-AA58-329A-08EE-A00C9BEE9109}"/>
              </a:ext>
            </a:extLst>
          </p:cNvPr>
          <p:cNvSpPr>
            <a:spLocks noGrp="1"/>
          </p:cNvSpPr>
          <p:nvPr>
            <p:ph idx="1"/>
          </p:nvPr>
        </p:nvSpPr>
        <p:spPr/>
        <p:txBody>
          <a:bodyPr>
            <a:normAutofit lnSpcReduction="10000"/>
          </a:bodyPr>
          <a:lstStyle/>
          <a:p>
            <a:pPr algn="just"/>
            <a:r>
              <a:rPr lang="uk-UA" dirty="0"/>
              <a:t>Національним багатством називають сукупність ресурсів країни, що створюють необхідні умови для виробництва продуктів (товарів), надання послуг і забезпечення життя людей, яку можна визначити як економічні активи країни. Вони складаються з економічних об’єктів, істотною ознакою яких є можливість одержання їхніми власниками економічної вигоди. Економічні активи поділяють на фінансові та не фінансові. (рис)</a:t>
            </a:r>
          </a:p>
          <a:p>
            <a:r>
              <a:rPr lang="uk-UA" dirty="0"/>
              <a:t>У системі національних рахунків </a:t>
            </a:r>
            <a:r>
              <a:rPr lang="uk-UA" b="1" dirty="0"/>
              <a:t>активи</a:t>
            </a:r>
            <a:r>
              <a:rPr lang="uk-UA" dirty="0"/>
              <a:t> визначають як об’єкти, які знаходяться у власності будь-якої інституціональної одиниці або одиниць і приносять економічні вигоди власнику або власникам завдяки володінню ними або їх використанню протягом деякого періоду часу</a:t>
            </a:r>
            <a:endParaRPr lang="en-GB" dirty="0"/>
          </a:p>
        </p:txBody>
      </p:sp>
    </p:spTree>
    <p:extLst>
      <p:ext uri="{BB962C8B-B14F-4D97-AF65-F5344CB8AC3E}">
        <p14:creationId xmlns:p14="http://schemas.microsoft.com/office/powerpoint/2010/main" val="4162960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775260B-8B70-6C70-94CB-02BB7B66BA47}"/>
              </a:ext>
            </a:extLst>
          </p:cNvPr>
          <p:cNvSpPr>
            <a:spLocks noGrp="1"/>
          </p:cNvSpPr>
          <p:nvPr>
            <p:ph idx="1"/>
          </p:nvPr>
        </p:nvSpPr>
        <p:spPr>
          <a:xfrm>
            <a:off x="838200" y="550606"/>
            <a:ext cx="10515600" cy="5626357"/>
          </a:xfrm>
        </p:spPr>
        <p:txBody>
          <a:bodyPr>
            <a:normAutofit lnSpcReduction="10000"/>
          </a:bodyPr>
          <a:lstStyle/>
          <a:p>
            <a:r>
              <a:rPr lang="uk-UA" dirty="0"/>
              <a:t>Коефіцієнт закріплення (завантаження ) (</a:t>
            </a:r>
            <a:r>
              <a:rPr lang="en-GB" dirty="0"/>
              <a:t>K</a:t>
            </a:r>
            <a:r>
              <a:rPr lang="uk-UA" dirty="0" err="1"/>
              <a:t>закр</a:t>
            </a:r>
            <a:r>
              <a:rPr lang="uk-UA" dirty="0"/>
              <a:t>. ) оборотних активів являє собою величину, зворотну коефіцієнту оборотності: </a:t>
            </a:r>
          </a:p>
          <a:p>
            <a:endParaRPr lang="uk-UA" dirty="0"/>
          </a:p>
          <a:p>
            <a:endParaRPr lang="uk-UA" dirty="0"/>
          </a:p>
          <a:p>
            <a:r>
              <a:rPr lang="uk-UA" dirty="0"/>
              <a:t>Коефіцієнт закріплення відображає середню вартість запасів оборотних активів, що доводиться на 1 гривню реалізованої продукції (послуг). </a:t>
            </a:r>
          </a:p>
          <a:p>
            <a:r>
              <a:rPr lang="uk-UA" dirty="0"/>
              <a:t>На основі цього показника можна визначити додаткову потребу в оборотних активах ( ∆</a:t>
            </a:r>
            <a:r>
              <a:rPr lang="uk-UA" dirty="0" err="1"/>
              <a:t>Об.А</a:t>
            </a:r>
            <a:r>
              <a:rPr lang="uk-UA" dirty="0"/>
              <a:t>) залежно від зміни обсягу реалізації продукції (послуг):</a:t>
            </a:r>
          </a:p>
          <a:p>
            <a:r>
              <a:rPr lang="en-GB" dirty="0"/>
              <a:t>, </a:t>
            </a:r>
            <a:endParaRPr lang="uk-UA" dirty="0"/>
          </a:p>
          <a:p>
            <a:r>
              <a:rPr lang="uk-UA" dirty="0"/>
              <a:t>де ∆ ∑ </a:t>
            </a:r>
            <a:r>
              <a:rPr lang="en-GB" dirty="0" err="1"/>
              <a:t>pq</a:t>
            </a:r>
            <a:r>
              <a:rPr lang="en-GB" dirty="0"/>
              <a:t>– </a:t>
            </a:r>
            <a:r>
              <a:rPr lang="uk-UA" dirty="0"/>
              <a:t>передбачуване збільшення обсягу реалізованої продукції (послуг). </a:t>
            </a:r>
            <a:endParaRPr lang="en-GB" dirty="0"/>
          </a:p>
        </p:txBody>
      </p:sp>
      <p:pic>
        <p:nvPicPr>
          <p:cNvPr id="5" name="Рисунок 4">
            <a:extLst>
              <a:ext uri="{FF2B5EF4-FFF2-40B4-BE49-F238E27FC236}">
                <a16:creationId xmlns:a16="http://schemas.microsoft.com/office/drawing/2014/main" id="{5206453C-77EC-023D-EFEF-E5C855317C20}"/>
              </a:ext>
            </a:extLst>
          </p:cNvPr>
          <p:cNvPicPr>
            <a:picLocks noChangeAspect="1"/>
          </p:cNvPicPr>
          <p:nvPr/>
        </p:nvPicPr>
        <p:blipFill>
          <a:blip r:embed="rId2"/>
          <a:stretch>
            <a:fillRect/>
          </a:stretch>
        </p:blipFill>
        <p:spPr>
          <a:xfrm>
            <a:off x="4319587" y="1299087"/>
            <a:ext cx="3552825" cy="838200"/>
          </a:xfrm>
          <a:prstGeom prst="rect">
            <a:avLst/>
          </a:prstGeom>
        </p:spPr>
      </p:pic>
      <p:pic>
        <p:nvPicPr>
          <p:cNvPr id="7" name="Рисунок 6">
            <a:extLst>
              <a:ext uri="{FF2B5EF4-FFF2-40B4-BE49-F238E27FC236}">
                <a16:creationId xmlns:a16="http://schemas.microsoft.com/office/drawing/2014/main" id="{E8E23276-6B14-70A3-060B-FFB9E155C52B}"/>
              </a:ext>
            </a:extLst>
          </p:cNvPr>
          <p:cNvPicPr>
            <a:picLocks noChangeAspect="1"/>
          </p:cNvPicPr>
          <p:nvPr/>
        </p:nvPicPr>
        <p:blipFill>
          <a:blip r:embed="rId3"/>
          <a:stretch>
            <a:fillRect/>
          </a:stretch>
        </p:blipFill>
        <p:spPr>
          <a:xfrm>
            <a:off x="4709658" y="4472219"/>
            <a:ext cx="3578321" cy="496989"/>
          </a:xfrm>
          <a:prstGeom prst="rect">
            <a:avLst/>
          </a:prstGeom>
        </p:spPr>
      </p:pic>
    </p:spTree>
    <p:extLst>
      <p:ext uri="{BB962C8B-B14F-4D97-AF65-F5344CB8AC3E}">
        <p14:creationId xmlns:p14="http://schemas.microsoft.com/office/powerpoint/2010/main" val="3276097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C4EC46-EC6F-A0A9-36BF-531F5C82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 y="-5"/>
            <a:ext cx="5197641" cy="6857997"/>
          </a:xfrm>
          <a:prstGeom prst="rect">
            <a:avLst/>
          </a:prstGeom>
          <a:gradFill>
            <a:gsLst>
              <a:gs pos="0">
                <a:srgbClr val="215F9A"/>
              </a:gs>
              <a:gs pos="97899">
                <a:schemeClr val="accent3">
                  <a:lumMod val="60000"/>
                  <a:lumOff val="40000"/>
                </a:schemeClr>
              </a:gs>
              <a:gs pos="74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3763C0-6092-3B3C-822A-21E174E3A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0"/>
            <a:ext cx="4608950" cy="6872675"/>
          </a:xfrm>
          <a:prstGeom prst="rect">
            <a:avLst/>
          </a:prstGeom>
          <a:gradFill flip="none" rotWithShape="1">
            <a:gsLst>
              <a:gs pos="0">
                <a:srgbClr val="163E64">
                  <a:alpha val="59000"/>
                </a:srgbClr>
              </a:gs>
              <a:gs pos="69000">
                <a:srgbClr val="215F9A">
                  <a:alpha val="0"/>
                </a:srgb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nterior of dark warehouse">
            <a:extLst>
              <a:ext uri="{FF2B5EF4-FFF2-40B4-BE49-F238E27FC236}">
                <a16:creationId xmlns:a16="http://schemas.microsoft.com/office/drawing/2014/main" id="{F46A65B5-A013-CA5D-74DF-BE66010B3B56}"/>
              </a:ext>
            </a:extLst>
          </p:cNvPr>
          <p:cNvPicPr>
            <a:picLocks noChangeAspect="1"/>
          </p:cNvPicPr>
          <p:nvPr/>
        </p:nvPicPr>
        <p:blipFill rotWithShape="1">
          <a:blip r:embed="rId2">
            <a:alphaModFix amt="80000"/>
          </a:blip>
          <a:srcRect l="33258" r="24111"/>
          <a:stretch/>
        </p:blipFill>
        <p:spPr>
          <a:xfrm>
            <a:off x="20" y="-14687"/>
            <a:ext cx="5197615" cy="6857998"/>
          </a:xfrm>
          <a:prstGeom prst="rect">
            <a:avLst/>
          </a:prstGeom>
        </p:spPr>
      </p:pic>
      <p:sp>
        <p:nvSpPr>
          <p:cNvPr id="13" name="Rectangle 12">
            <a:extLst>
              <a:ext uri="{FF2B5EF4-FFF2-40B4-BE49-F238E27FC236}">
                <a16:creationId xmlns:a16="http://schemas.microsoft.com/office/drawing/2014/main" id="{D4ECF21D-729A-005C-E880-CA278A4F4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6570"/>
            <a:ext cx="5197642" cy="4486105"/>
          </a:xfrm>
          <a:prstGeom prst="rect">
            <a:avLst/>
          </a:prstGeom>
          <a:gradFill flip="none" rotWithShape="1">
            <a:gsLst>
              <a:gs pos="11000">
                <a:schemeClr val="accent2"/>
              </a:gs>
              <a:gs pos="71000">
                <a:schemeClr val="accent2">
                  <a:alpha val="0"/>
                </a:scheme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EDAEA2-865D-E67C-A774-2FD2DD4A2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13227"/>
            <a:ext cx="5197642" cy="4259448"/>
          </a:xfrm>
          <a:prstGeom prst="rect">
            <a:avLst/>
          </a:prstGeom>
          <a:gradFill flip="none" rotWithShape="1">
            <a:gsLst>
              <a:gs pos="2101">
                <a:schemeClr val="accent5">
                  <a:lumMod val="75000"/>
                </a:schemeClr>
              </a:gs>
              <a:gs pos="31000">
                <a:schemeClr val="accent5">
                  <a:alpha val="66000"/>
                </a:schemeClr>
              </a:gs>
              <a:gs pos="71000">
                <a:schemeClr val="accent2">
                  <a:alpha val="0"/>
                </a:schemeClr>
              </a:gs>
            </a:gsLst>
            <a:lin ang="17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D6B9458-745C-9164-D806-E946BE1C1B49}"/>
              </a:ext>
            </a:extLst>
          </p:cNvPr>
          <p:cNvSpPr>
            <a:spLocks noGrp="1"/>
          </p:cNvSpPr>
          <p:nvPr>
            <p:ph type="title"/>
          </p:nvPr>
        </p:nvSpPr>
        <p:spPr>
          <a:xfrm>
            <a:off x="515815" y="4021743"/>
            <a:ext cx="3999542" cy="2235074"/>
          </a:xfrm>
        </p:spPr>
        <p:txBody>
          <a:bodyPr anchor="b">
            <a:normAutofit/>
          </a:bodyPr>
          <a:lstStyle/>
          <a:p>
            <a:r>
              <a:rPr lang="ru-RU" sz="4000" dirty="0">
                <a:solidFill>
                  <a:srgbClr val="FFFFFF"/>
                </a:solidFill>
              </a:rPr>
              <a:t>6.3. Статистика ринку і </a:t>
            </a:r>
            <a:r>
              <a:rPr lang="ru-RU" sz="4000" dirty="0" err="1">
                <a:solidFill>
                  <a:srgbClr val="FFFFFF"/>
                </a:solidFill>
              </a:rPr>
              <a:t>цін</a:t>
            </a:r>
            <a:r>
              <a:rPr lang="ru-RU" sz="4000" dirty="0">
                <a:solidFill>
                  <a:srgbClr val="FFFFFF"/>
                </a:solidFill>
              </a:rPr>
              <a:t> </a:t>
            </a:r>
            <a:br>
              <a:rPr lang="ru-RU" sz="4000" dirty="0">
                <a:solidFill>
                  <a:srgbClr val="FFFFFF"/>
                </a:solidFill>
              </a:rPr>
            </a:br>
            <a:endParaRPr lang="en-GB" sz="4000" dirty="0">
              <a:solidFill>
                <a:srgbClr val="FFFFFF"/>
              </a:solidFill>
            </a:endParaRPr>
          </a:p>
        </p:txBody>
      </p:sp>
      <p:sp>
        <p:nvSpPr>
          <p:cNvPr id="3" name="Місце для вмісту 2">
            <a:extLst>
              <a:ext uri="{FF2B5EF4-FFF2-40B4-BE49-F238E27FC236}">
                <a16:creationId xmlns:a16="http://schemas.microsoft.com/office/drawing/2014/main" id="{35EA6E9C-15D2-9544-D7BE-DE49E303A076}"/>
              </a:ext>
            </a:extLst>
          </p:cNvPr>
          <p:cNvSpPr>
            <a:spLocks noGrp="1"/>
          </p:cNvSpPr>
          <p:nvPr>
            <p:ph idx="1"/>
          </p:nvPr>
        </p:nvSpPr>
        <p:spPr>
          <a:xfrm>
            <a:off x="6104092" y="923680"/>
            <a:ext cx="5197637" cy="5169623"/>
          </a:xfrm>
        </p:spPr>
        <p:txBody>
          <a:bodyPr anchor="t">
            <a:normAutofit/>
          </a:bodyPr>
          <a:lstStyle/>
          <a:p>
            <a:r>
              <a:rPr lang="ru-RU" dirty="0"/>
              <a:t>6.3.1. </a:t>
            </a:r>
            <a:r>
              <a:rPr lang="ru-RU" dirty="0" err="1"/>
              <a:t>Поняття</a:t>
            </a:r>
            <a:r>
              <a:rPr lang="ru-RU" dirty="0"/>
              <a:t> </a:t>
            </a:r>
            <a:r>
              <a:rPr lang="ru-RU" dirty="0" err="1"/>
              <a:t>статистичного</a:t>
            </a:r>
            <a:r>
              <a:rPr lang="ru-RU" dirty="0"/>
              <a:t> </a:t>
            </a:r>
            <a:r>
              <a:rPr lang="ru-RU" dirty="0" err="1"/>
              <a:t>аналізу</a:t>
            </a:r>
            <a:r>
              <a:rPr lang="ru-RU" dirty="0"/>
              <a:t> ринку </a:t>
            </a:r>
          </a:p>
          <a:p>
            <a:r>
              <a:rPr lang="ru-RU" dirty="0"/>
              <a:t>6.3.2. Система </a:t>
            </a:r>
            <a:r>
              <a:rPr lang="ru-RU" dirty="0" err="1"/>
              <a:t>показників</a:t>
            </a:r>
            <a:r>
              <a:rPr lang="ru-RU" dirty="0"/>
              <a:t> </a:t>
            </a:r>
            <a:r>
              <a:rPr lang="ru-RU" dirty="0" err="1"/>
              <a:t>ринкових</a:t>
            </a:r>
            <a:r>
              <a:rPr lang="ru-RU" dirty="0"/>
              <a:t> </a:t>
            </a:r>
            <a:r>
              <a:rPr lang="ru-RU" dirty="0" err="1"/>
              <a:t>процесів</a:t>
            </a:r>
            <a:r>
              <a:rPr lang="ru-RU" dirty="0"/>
              <a:t> </a:t>
            </a:r>
          </a:p>
          <a:p>
            <a:r>
              <a:rPr lang="ru-RU" dirty="0"/>
              <a:t>6.3.3. Система </a:t>
            </a:r>
            <a:r>
              <a:rPr lang="ru-RU" dirty="0" err="1"/>
              <a:t>цін</a:t>
            </a:r>
            <a:r>
              <a:rPr lang="ru-RU" dirty="0"/>
              <a:t> і </a:t>
            </a:r>
            <a:r>
              <a:rPr lang="ru-RU" dirty="0" err="1"/>
              <a:t>тарифів</a:t>
            </a:r>
            <a:r>
              <a:rPr lang="ru-RU" dirty="0"/>
              <a:t> </a:t>
            </a:r>
          </a:p>
          <a:p>
            <a:r>
              <a:rPr lang="ru-RU" dirty="0"/>
              <a:t>6.3.4. </a:t>
            </a:r>
            <a:r>
              <a:rPr lang="ru-RU" dirty="0" err="1"/>
              <a:t>Статистичні</a:t>
            </a:r>
            <a:r>
              <a:rPr lang="ru-RU" dirty="0"/>
              <a:t> </a:t>
            </a:r>
            <a:r>
              <a:rPr lang="ru-RU" dirty="0" err="1"/>
              <a:t>показники</a:t>
            </a:r>
            <a:r>
              <a:rPr lang="ru-RU" dirty="0"/>
              <a:t> </a:t>
            </a:r>
            <a:r>
              <a:rPr lang="ru-RU" dirty="0" err="1"/>
              <a:t>цін</a:t>
            </a:r>
            <a:r>
              <a:rPr lang="ru-RU" dirty="0"/>
              <a:t> і </a:t>
            </a:r>
            <a:r>
              <a:rPr lang="ru-RU" dirty="0" err="1"/>
              <a:t>тарифів</a:t>
            </a:r>
            <a:endParaRPr lang="en-GB" dirty="0"/>
          </a:p>
        </p:txBody>
      </p:sp>
    </p:spTree>
    <p:extLst>
      <p:ext uri="{BB962C8B-B14F-4D97-AF65-F5344CB8AC3E}">
        <p14:creationId xmlns:p14="http://schemas.microsoft.com/office/powerpoint/2010/main" val="188956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Calendar on table">
            <a:extLst>
              <a:ext uri="{FF2B5EF4-FFF2-40B4-BE49-F238E27FC236}">
                <a16:creationId xmlns:a16="http://schemas.microsoft.com/office/drawing/2014/main" id="{CC1602BA-9B00-169F-FDDA-2DBE11DB89A6}"/>
              </a:ext>
            </a:extLst>
          </p:cNvPr>
          <p:cNvPicPr>
            <a:picLocks noChangeAspect="1"/>
          </p:cNvPicPr>
          <p:nvPr/>
        </p:nvPicPr>
        <p:blipFill rotWithShape="1">
          <a:blip r:embed="rId2">
            <a:alphaModFix amt="55000"/>
          </a:blip>
          <a:srcRect b="15730"/>
          <a:stretch/>
        </p:blipFill>
        <p:spPr>
          <a:xfrm>
            <a:off x="20" y="-9107"/>
            <a:ext cx="12191980" cy="6858000"/>
          </a:xfrm>
          <a:prstGeom prst="rect">
            <a:avLst/>
          </a:prstGeom>
        </p:spPr>
      </p:pic>
      <p:sp>
        <p:nvSpPr>
          <p:cNvPr id="2" name="Заголовок 1">
            <a:extLst>
              <a:ext uri="{FF2B5EF4-FFF2-40B4-BE49-F238E27FC236}">
                <a16:creationId xmlns:a16="http://schemas.microsoft.com/office/drawing/2014/main" id="{590A787B-FD55-2EF0-85A1-E2ED46903C48}"/>
              </a:ext>
            </a:extLst>
          </p:cNvPr>
          <p:cNvSpPr>
            <a:spLocks noGrp="1"/>
          </p:cNvSpPr>
          <p:nvPr>
            <p:ph type="title"/>
          </p:nvPr>
        </p:nvSpPr>
        <p:spPr>
          <a:xfrm>
            <a:off x="686834" y="591344"/>
            <a:ext cx="3200400" cy="5585619"/>
          </a:xfrm>
        </p:spPr>
        <p:txBody>
          <a:bodyPr>
            <a:normAutofit/>
          </a:bodyPr>
          <a:lstStyle/>
          <a:p>
            <a:r>
              <a:rPr lang="ru-RU" sz="3700">
                <a:solidFill>
                  <a:srgbClr val="FFFFFF"/>
                </a:solidFill>
              </a:rPr>
              <a:t>6.3.1. Поняття статистичного аналізу ринку </a:t>
            </a:r>
            <a:endParaRPr lang="en-GB" sz="3700">
              <a:solidFill>
                <a:srgbClr val="FFFFFF"/>
              </a:solidFill>
            </a:endParaRP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Місце для вмісту 2">
            <a:extLst>
              <a:ext uri="{FF2B5EF4-FFF2-40B4-BE49-F238E27FC236}">
                <a16:creationId xmlns:a16="http://schemas.microsoft.com/office/drawing/2014/main" id="{09C857A3-2634-A488-A322-D171F8BE340A}"/>
              </a:ext>
            </a:extLst>
          </p:cNvPr>
          <p:cNvSpPr>
            <a:spLocks noGrp="1"/>
          </p:cNvSpPr>
          <p:nvPr>
            <p:ph idx="1"/>
          </p:nvPr>
        </p:nvSpPr>
        <p:spPr>
          <a:xfrm>
            <a:off x="4447308" y="591344"/>
            <a:ext cx="6906491" cy="5585619"/>
          </a:xfrm>
        </p:spPr>
        <p:txBody>
          <a:bodyPr anchor="ctr">
            <a:normAutofit/>
          </a:bodyPr>
          <a:lstStyle/>
          <a:p>
            <a:r>
              <a:rPr lang="uk-UA" sz="2600" dirty="0">
                <a:solidFill>
                  <a:srgbClr val="FFFFFF"/>
                </a:solidFill>
              </a:rPr>
              <a:t>Ринком називають систему відносин суб’єктів господарювання при купівлі-продажу товарів і надання послуг, яка реалізується через інфраструктуру оптової і роздрібної торгівлі.</a:t>
            </a:r>
          </a:p>
          <a:p>
            <a:r>
              <a:rPr lang="uk-UA" sz="2600" dirty="0">
                <a:solidFill>
                  <a:srgbClr val="FFFFFF"/>
                </a:solidFill>
              </a:rPr>
              <a:t> Статистичне вивчення ринку проводиться з метою визначення збалансованості товарної та грошової маси, аналізу ресурсів і їх використання, вивчення попиту і пропозиції на окремі види товарів і послуг, забезпечення управління розвитком асортименту та якості товарів і послуг, розробки заходів державного регулювання та захисту вітчизняного виробника.</a:t>
            </a:r>
            <a:endParaRPr lang="en-GB" sz="2600" dirty="0">
              <a:solidFill>
                <a:srgbClr val="FFFFFF"/>
              </a:solidFill>
            </a:endParaRPr>
          </a:p>
        </p:txBody>
      </p:sp>
    </p:spTree>
    <p:extLst>
      <p:ext uri="{BB962C8B-B14F-4D97-AF65-F5344CB8AC3E}">
        <p14:creationId xmlns:p14="http://schemas.microsoft.com/office/powerpoint/2010/main" val="1315045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3849A8A-BC5D-9FD1-6314-53EEF655DA49}"/>
              </a:ext>
            </a:extLst>
          </p:cNvPr>
          <p:cNvSpPr>
            <a:spLocks noGrp="1"/>
          </p:cNvSpPr>
          <p:nvPr>
            <p:ph type="title"/>
          </p:nvPr>
        </p:nvSpPr>
        <p:spPr>
          <a:xfrm>
            <a:off x="466722" y="586855"/>
            <a:ext cx="3201366" cy="3387497"/>
          </a:xfrm>
        </p:spPr>
        <p:txBody>
          <a:bodyPr anchor="b">
            <a:normAutofit/>
          </a:bodyPr>
          <a:lstStyle/>
          <a:p>
            <a:pPr algn="r"/>
            <a:r>
              <a:rPr lang="ru-RU" sz="2800">
                <a:solidFill>
                  <a:srgbClr val="FFFFFF"/>
                </a:solidFill>
              </a:rPr>
              <a:t>При аналізі ринку використовують інформаційне забезпечення, яке ґрунтується на таких джерелах інформації:</a:t>
            </a:r>
            <a:endParaRPr lang="en-GB" sz="2800">
              <a:solidFill>
                <a:srgbClr val="FFFFFF"/>
              </a:solidFill>
            </a:endParaRPr>
          </a:p>
        </p:txBody>
      </p:sp>
      <p:sp>
        <p:nvSpPr>
          <p:cNvPr id="3" name="Місце для вмісту 2">
            <a:extLst>
              <a:ext uri="{FF2B5EF4-FFF2-40B4-BE49-F238E27FC236}">
                <a16:creationId xmlns:a16="http://schemas.microsoft.com/office/drawing/2014/main" id="{D14058BD-01D0-502D-86F4-A12538CDE72A}"/>
              </a:ext>
            </a:extLst>
          </p:cNvPr>
          <p:cNvSpPr>
            <a:spLocks noGrp="1"/>
          </p:cNvSpPr>
          <p:nvPr>
            <p:ph idx="1"/>
          </p:nvPr>
        </p:nvSpPr>
        <p:spPr>
          <a:xfrm>
            <a:off x="4237703" y="-10142"/>
            <a:ext cx="7127903" cy="7020542"/>
          </a:xfrm>
        </p:spPr>
        <p:txBody>
          <a:bodyPr anchor="ctr">
            <a:noAutofit/>
          </a:bodyPr>
          <a:lstStyle/>
          <a:p>
            <a:pPr algn="just"/>
            <a:r>
              <a:rPr lang="uk-UA" sz="2000" dirty="0"/>
              <a:t>- офіційна державна статистика для одержання відомостей про економічні та соціальні процеси, які дозволяють оцінити стан ринку і його залежність від окремих факторів;</a:t>
            </a:r>
          </a:p>
          <a:p>
            <a:pPr algn="just"/>
            <a:r>
              <a:rPr lang="uk-UA" sz="2000" dirty="0"/>
              <a:t> - відомча статистика – про розвиток і результати діяльності окремих міністерств, відомств, підприємств і організацій щодо поставок і заявок на товари, які можуть обґрунтувати потреби ринку;</a:t>
            </a:r>
          </a:p>
          <a:p>
            <a:pPr algn="just"/>
            <a:r>
              <a:rPr lang="uk-UA" sz="2000" dirty="0"/>
              <a:t> - результати вибіркових обстежень, опитування населення, споживачів, спеціалістів – про одержання даних, які відсутні в офіційній державній і відомчій статистиці (оцінка споживчих якостей і асортименту виробів та послуг на думку населення, ступінь і характер незадоволеного попиту, мотиви поведінки покупців і т. ін.);</a:t>
            </a:r>
          </a:p>
          <a:p>
            <a:pPr algn="just"/>
            <a:r>
              <a:rPr lang="uk-UA" sz="2000" dirty="0"/>
              <a:t> - моніторинг, як спеціально організоване систематичне обстеження, для одержання даних про реєстрацію результатів валютних торгів, аукціонів; </a:t>
            </a:r>
          </a:p>
          <a:p>
            <a:pPr algn="just"/>
            <a:r>
              <a:rPr lang="uk-UA" sz="2000" dirty="0"/>
              <a:t>- експертні оцінки – про ступінь збалансованості ринку, перспективи розвитку асортименту товарів і послуг, пріоритети окремих економічних і управлінських рішень тощо</a:t>
            </a:r>
            <a:endParaRPr lang="en-GB" sz="2000" dirty="0"/>
          </a:p>
        </p:txBody>
      </p:sp>
    </p:spTree>
    <p:extLst>
      <p:ext uri="{BB962C8B-B14F-4D97-AF65-F5344CB8AC3E}">
        <p14:creationId xmlns:p14="http://schemas.microsoft.com/office/powerpoint/2010/main" val="2060531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8F71AED-A667-C968-4CDE-6C8035E0EA21}"/>
              </a:ext>
            </a:extLst>
          </p:cNvPr>
          <p:cNvSpPr>
            <a:spLocks noGrp="1"/>
          </p:cNvSpPr>
          <p:nvPr>
            <p:ph type="title"/>
          </p:nvPr>
        </p:nvSpPr>
        <p:spPr>
          <a:xfrm>
            <a:off x="656823" y="962166"/>
            <a:ext cx="3103808" cy="4421876"/>
          </a:xfrm>
        </p:spPr>
        <p:txBody>
          <a:bodyPr anchor="t">
            <a:normAutofit/>
          </a:bodyPr>
          <a:lstStyle/>
          <a:p>
            <a:pPr algn="r"/>
            <a:r>
              <a:rPr kumimoji="0" lang="uk-UA" sz="4000" b="0" i="0" u="none" strike="noStrike" kern="1200" cap="none" spc="0" normalizeH="0" baseline="0" noProof="0">
                <a:ln>
                  <a:noFill/>
                </a:ln>
                <a:effectLst/>
                <a:uLnTx/>
                <a:uFillTx/>
                <a:latin typeface="Calibri" panose="020F0502020204030204"/>
                <a:ea typeface="+mn-ea"/>
                <a:cs typeface="+mn-cs"/>
              </a:rPr>
              <a:t>сегментація ринку</a:t>
            </a:r>
            <a:endParaRPr lang="en-GB" sz="4000"/>
          </a:p>
        </p:txBody>
      </p:sp>
      <p:sp>
        <p:nvSpPr>
          <p:cNvPr id="3" name="Місце для вмісту 2">
            <a:extLst>
              <a:ext uri="{FF2B5EF4-FFF2-40B4-BE49-F238E27FC236}">
                <a16:creationId xmlns:a16="http://schemas.microsoft.com/office/drawing/2014/main" id="{F29322E4-1815-E0FE-514D-DB6A87694777}"/>
              </a:ext>
            </a:extLst>
          </p:cNvPr>
          <p:cNvSpPr>
            <a:spLocks noGrp="1"/>
          </p:cNvSpPr>
          <p:nvPr>
            <p:ph idx="1"/>
          </p:nvPr>
        </p:nvSpPr>
        <p:spPr>
          <a:xfrm>
            <a:off x="4088929" y="962167"/>
            <a:ext cx="6858113" cy="4743174"/>
          </a:xfrm>
        </p:spPr>
        <p:txBody>
          <a:bodyPr anchor="t">
            <a:normAutofit/>
          </a:bodyPr>
          <a:lstStyle/>
          <a:p>
            <a:r>
              <a:rPr lang="uk-UA" sz="1900" dirty="0"/>
              <a:t>В аналізі товарного ринку важлива роль відводиться врахуванню вимог окремих груп споживачів. Диференціація споживчих вимог лежить в основі маркетингової діяльності з урахуванням сегментації ринку. </a:t>
            </a:r>
          </a:p>
          <a:p>
            <a:r>
              <a:rPr lang="uk-UA" sz="1900" dirty="0"/>
              <a:t>Під сегментацією ринку розуміють поділ ринку на окремі частини (сегменти) за ознакою економічної поведінки груп споживачів товарів та послуг.</a:t>
            </a:r>
          </a:p>
          <a:p>
            <a:r>
              <a:rPr lang="uk-UA" sz="1900" dirty="0"/>
              <a:t> Оптимальними вважають великі сегменти з чітко окресленими межами і прогресивним попитом. Критерії сегментації різні для споживчого ринку (ринку продовольчих і непродовольчих товарів) і товарного ринку для товарів виробничого призначення. </a:t>
            </a:r>
          </a:p>
          <a:p>
            <a:r>
              <a:rPr lang="uk-UA" sz="1900" dirty="0"/>
              <a:t>На основі сегментації ринку будується типологія асортименту, яка відповідає попиту певних типів споживачів і дозволяє дати оцінку прогнозованим структурам споживачів та їхнім вимогам до кількості і якості товарів. </a:t>
            </a:r>
            <a:endParaRPr lang="en-GB" sz="19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09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D339248-0F9B-EBB2-C1D8-A4739C1DCF45}"/>
              </a:ext>
            </a:extLst>
          </p:cNvPr>
          <p:cNvSpPr>
            <a:spLocks noGrp="1"/>
          </p:cNvSpPr>
          <p:nvPr>
            <p:ph type="title"/>
          </p:nvPr>
        </p:nvSpPr>
        <p:spPr>
          <a:xfrm>
            <a:off x="586478" y="1683756"/>
            <a:ext cx="3115265" cy="2396359"/>
          </a:xfrm>
        </p:spPr>
        <p:txBody>
          <a:bodyPr anchor="b">
            <a:normAutofit/>
          </a:bodyPr>
          <a:lstStyle/>
          <a:p>
            <a:pPr algn="r"/>
            <a:r>
              <a:rPr lang="ru-RU" sz="2800" dirty="0" err="1">
                <a:solidFill>
                  <a:srgbClr val="FFFFFF"/>
                </a:solidFill>
              </a:rPr>
              <a:t>Процес</a:t>
            </a:r>
            <a:r>
              <a:rPr lang="ru-RU" sz="2800" dirty="0">
                <a:solidFill>
                  <a:srgbClr val="FFFFFF"/>
                </a:solidFill>
              </a:rPr>
              <a:t> </a:t>
            </a:r>
            <a:r>
              <a:rPr lang="ru-RU" sz="2800" dirty="0" err="1">
                <a:solidFill>
                  <a:srgbClr val="FFFFFF"/>
                </a:solidFill>
              </a:rPr>
              <a:t>статистичного</a:t>
            </a:r>
            <a:r>
              <a:rPr lang="ru-RU" sz="2800" dirty="0">
                <a:solidFill>
                  <a:srgbClr val="FFFFFF"/>
                </a:solidFill>
              </a:rPr>
              <a:t> </a:t>
            </a:r>
            <a:r>
              <a:rPr lang="ru-RU" sz="2800" dirty="0" err="1">
                <a:solidFill>
                  <a:srgbClr val="FFFFFF"/>
                </a:solidFill>
              </a:rPr>
              <a:t>аналізу</a:t>
            </a:r>
            <a:r>
              <a:rPr lang="ru-RU" sz="2800" dirty="0">
                <a:solidFill>
                  <a:srgbClr val="FFFFFF"/>
                </a:solidFill>
              </a:rPr>
              <a:t> ринку </a:t>
            </a:r>
            <a:r>
              <a:rPr lang="ru-RU" sz="2800" dirty="0" err="1">
                <a:solidFill>
                  <a:srgbClr val="FFFFFF"/>
                </a:solidFill>
              </a:rPr>
              <a:t>складається</a:t>
            </a:r>
            <a:r>
              <a:rPr lang="ru-RU" sz="2800" dirty="0">
                <a:solidFill>
                  <a:srgbClr val="FFFFFF"/>
                </a:solidFill>
              </a:rPr>
              <a:t> з </a:t>
            </a:r>
            <a:r>
              <a:rPr lang="ru-RU" sz="2800" dirty="0" err="1">
                <a:solidFill>
                  <a:srgbClr val="FFFFFF"/>
                </a:solidFill>
              </a:rPr>
              <a:t>вивчення</a:t>
            </a:r>
            <a:r>
              <a:rPr lang="ru-RU" sz="2800" dirty="0">
                <a:solidFill>
                  <a:srgbClr val="FFFFFF"/>
                </a:solidFill>
              </a:rPr>
              <a:t> таких </a:t>
            </a:r>
            <a:r>
              <a:rPr lang="ru-RU" sz="2800" dirty="0" err="1">
                <a:solidFill>
                  <a:srgbClr val="FFFFFF"/>
                </a:solidFill>
              </a:rPr>
              <a:t>питань</a:t>
            </a:r>
            <a:r>
              <a:rPr lang="ru-RU" sz="2800" dirty="0">
                <a:solidFill>
                  <a:srgbClr val="FFFFFF"/>
                </a:solidFill>
              </a:rPr>
              <a:t>:</a:t>
            </a:r>
            <a:endParaRPr lang="en-GB" sz="2800" dirty="0">
              <a:solidFill>
                <a:srgbClr val="FFFFFF"/>
              </a:solidFill>
            </a:endParaRPr>
          </a:p>
        </p:txBody>
      </p:sp>
      <p:graphicFrame>
        <p:nvGraphicFramePr>
          <p:cNvPr id="5" name="Місце для вмісту 2">
            <a:extLst>
              <a:ext uri="{FF2B5EF4-FFF2-40B4-BE49-F238E27FC236}">
                <a16:creationId xmlns:a16="http://schemas.microsoft.com/office/drawing/2014/main" id="{B0DF4308-6417-AF7B-4AE3-1E74B5E84140}"/>
              </a:ext>
            </a:extLst>
          </p:cNvPr>
          <p:cNvGraphicFramePr>
            <a:graphicFrameLocks noGrp="1"/>
          </p:cNvGraphicFramePr>
          <p:nvPr>
            <p:ph idx="1"/>
            <p:extLst>
              <p:ext uri="{D42A27DB-BD31-4B8C-83A1-F6EECF244321}">
                <p14:modId xmlns:p14="http://schemas.microsoft.com/office/powerpoint/2010/main" val="12105707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4400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C1DCF67-98A4-8129-6CD7-D7611FF6A4CD}"/>
              </a:ext>
            </a:extLst>
          </p:cNvPr>
          <p:cNvSpPr>
            <a:spLocks noGrp="1"/>
          </p:cNvSpPr>
          <p:nvPr>
            <p:ph type="title"/>
          </p:nvPr>
        </p:nvSpPr>
        <p:spPr>
          <a:xfrm>
            <a:off x="1371599" y="294538"/>
            <a:ext cx="9895951" cy="1033669"/>
          </a:xfrm>
        </p:spPr>
        <p:txBody>
          <a:bodyPr>
            <a:normAutofit/>
          </a:bodyPr>
          <a:lstStyle/>
          <a:p>
            <a:r>
              <a:rPr lang="ru-RU" sz="4000">
                <a:solidFill>
                  <a:srgbClr val="FFFFFF"/>
                </a:solidFill>
              </a:rPr>
              <a:t>6.3.2. Система показників ринкових процесів</a:t>
            </a:r>
            <a:endParaRPr lang="en-GB" sz="4000">
              <a:solidFill>
                <a:srgbClr val="FFFFFF"/>
              </a:solidFill>
            </a:endParaRPr>
          </a:p>
        </p:txBody>
      </p:sp>
      <p:sp>
        <p:nvSpPr>
          <p:cNvPr id="3" name="Місце для вмісту 2">
            <a:extLst>
              <a:ext uri="{FF2B5EF4-FFF2-40B4-BE49-F238E27FC236}">
                <a16:creationId xmlns:a16="http://schemas.microsoft.com/office/drawing/2014/main" id="{97BD5DAB-A719-525C-84BE-D5A748F472B8}"/>
              </a:ext>
            </a:extLst>
          </p:cNvPr>
          <p:cNvSpPr>
            <a:spLocks noGrp="1"/>
          </p:cNvSpPr>
          <p:nvPr>
            <p:ph idx="1"/>
          </p:nvPr>
        </p:nvSpPr>
        <p:spPr>
          <a:xfrm>
            <a:off x="1371599" y="2318197"/>
            <a:ext cx="9724031" cy="3683358"/>
          </a:xfrm>
        </p:spPr>
        <p:txBody>
          <a:bodyPr anchor="ctr">
            <a:noAutofit/>
          </a:bodyPr>
          <a:lstStyle/>
          <a:p>
            <a:pPr marL="0" indent="0">
              <a:buNone/>
            </a:pPr>
            <a:r>
              <a:rPr lang="uk-UA" dirty="0"/>
              <a:t>Для характеристики ринкових процесів застосовують систему показників, які дають оцінку таких факторів: </a:t>
            </a:r>
          </a:p>
          <a:p>
            <a:r>
              <a:rPr lang="uk-UA" dirty="0"/>
              <a:t>- обсягу і структури попиту та пропозицій на ринку;</a:t>
            </a:r>
          </a:p>
          <a:p>
            <a:r>
              <a:rPr lang="uk-UA" dirty="0"/>
              <a:t> - ступеня збалансованості обсягу і пропозицій на ринку;</a:t>
            </a:r>
          </a:p>
          <a:p>
            <a:r>
              <a:rPr lang="uk-UA" dirty="0"/>
              <a:t> - факторів, пов’язаних з виробництвом товарів;</a:t>
            </a:r>
          </a:p>
          <a:p>
            <a:r>
              <a:rPr lang="uk-UA" dirty="0"/>
              <a:t> - факторів, пов’язаних з розподілом грошових доходів і товарної маси;</a:t>
            </a:r>
          </a:p>
          <a:p>
            <a:r>
              <a:rPr lang="uk-UA" dirty="0"/>
              <a:t> - факторів, пов’язаних із споживанням товарної маси та її реалізації на ринку та ін.</a:t>
            </a:r>
            <a:endParaRPr lang="en-GB" dirty="0"/>
          </a:p>
        </p:txBody>
      </p:sp>
    </p:spTree>
    <p:extLst>
      <p:ext uri="{BB962C8B-B14F-4D97-AF65-F5344CB8AC3E}">
        <p14:creationId xmlns:p14="http://schemas.microsoft.com/office/powerpoint/2010/main" val="2908499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3FA016C-0DD2-C663-26B1-DDD8B0E1205D}"/>
              </a:ext>
            </a:extLst>
          </p:cNvPr>
          <p:cNvSpPr>
            <a:spLocks noGrp="1"/>
          </p:cNvSpPr>
          <p:nvPr>
            <p:ph type="title"/>
          </p:nvPr>
        </p:nvSpPr>
        <p:spPr>
          <a:xfrm>
            <a:off x="1371599" y="294538"/>
            <a:ext cx="9895951" cy="1033669"/>
          </a:xfrm>
        </p:spPr>
        <p:txBody>
          <a:bodyPr>
            <a:normAutofit/>
          </a:bodyPr>
          <a:lstStyle/>
          <a:p>
            <a:r>
              <a:rPr lang="uk-UA" sz="3700">
                <a:solidFill>
                  <a:srgbClr val="FFFFFF"/>
                </a:solidFill>
              </a:rPr>
              <a:t>1) Показники конкурентоспроможності товару.</a:t>
            </a:r>
            <a:endParaRPr lang="en-GB" sz="3700">
              <a:solidFill>
                <a:srgbClr val="FFFFFF"/>
              </a:solidFill>
            </a:endParaRPr>
          </a:p>
        </p:txBody>
      </p:sp>
      <p:sp>
        <p:nvSpPr>
          <p:cNvPr id="3" name="Місце для вмісту 2">
            <a:extLst>
              <a:ext uri="{FF2B5EF4-FFF2-40B4-BE49-F238E27FC236}">
                <a16:creationId xmlns:a16="http://schemas.microsoft.com/office/drawing/2014/main" id="{8DF5AC06-41C9-E3E2-DA03-41DEB334D4C9}"/>
              </a:ext>
            </a:extLst>
          </p:cNvPr>
          <p:cNvSpPr>
            <a:spLocks noGrp="1"/>
          </p:cNvSpPr>
          <p:nvPr>
            <p:ph idx="1"/>
          </p:nvPr>
        </p:nvSpPr>
        <p:spPr>
          <a:xfrm>
            <a:off x="1371599" y="2318197"/>
            <a:ext cx="9724031" cy="3683358"/>
          </a:xfrm>
        </p:spPr>
        <p:txBody>
          <a:bodyPr anchor="ctr">
            <a:normAutofit/>
          </a:bodyPr>
          <a:lstStyle/>
          <a:p>
            <a:r>
              <a:rPr lang="ru-RU" sz="2000" dirty="0" err="1"/>
              <a:t>Конкурентоспроможність</a:t>
            </a:r>
            <a:r>
              <a:rPr lang="ru-RU" sz="2000" dirty="0"/>
              <a:t> – </a:t>
            </a:r>
            <a:r>
              <a:rPr lang="ru-RU" sz="2000" dirty="0" err="1"/>
              <a:t>це</a:t>
            </a:r>
            <a:r>
              <a:rPr lang="ru-RU" sz="2000" dirty="0"/>
              <a:t> комплексна характеристика </a:t>
            </a:r>
            <a:r>
              <a:rPr lang="ru-RU" sz="2000" dirty="0" err="1"/>
              <a:t>товарів</a:t>
            </a:r>
            <a:r>
              <a:rPr lang="ru-RU" sz="2000" dirty="0"/>
              <a:t>, яка </a:t>
            </a:r>
            <a:r>
              <a:rPr lang="ru-RU" sz="2000" dirty="0" err="1"/>
              <a:t>визначає</a:t>
            </a:r>
            <a:r>
              <a:rPr lang="ru-RU" sz="2000" dirty="0"/>
              <a:t> </a:t>
            </a:r>
            <a:r>
              <a:rPr lang="ru-RU" sz="2000" dirty="0" err="1"/>
              <a:t>його</a:t>
            </a:r>
            <a:r>
              <a:rPr lang="ru-RU" sz="2000" dirty="0"/>
              <a:t> </a:t>
            </a:r>
            <a:r>
              <a:rPr lang="ru-RU" sz="2000" dirty="0" err="1"/>
              <a:t>переваги</a:t>
            </a:r>
            <a:r>
              <a:rPr lang="ru-RU" sz="2000" dirty="0"/>
              <a:t> на ринку </a:t>
            </a:r>
            <a:r>
              <a:rPr lang="ru-RU" sz="2000" dirty="0" err="1"/>
              <a:t>порівняно</a:t>
            </a:r>
            <a:r>
              <a:rPr lang="ru-RU" sz="2000" dirty="0"/>
              <a:t> з </a:t>
            </a:r>
            <a:r>
              <a:rPr lang="ru-RU" sz="2000" dirty="0" err="1"/>
              <a:t>аналогічними</a:t>
            </a:r>
            <a:r>
              <a:rPr lang="ru-RU" sz="2000" dirty="0"/>
              <a:t> товарами-конкурентами за </a:t>
            </a:r>
            <a:r>
              <a:rPr lang="ru-RU" sz="2000" dirty="0" err="1"/>
              <a:t>ступенем</a:t>
            </a:r>
            <a:r>
              <a:rPr lang="ru-RU" sz="2000" dirty="0"/>
              <a:t> </a:t>
            </a:r>
            <a:r>
              <a:rPr lang="ru-RU" sz="2000" dirty="0" err="1"/>
              <a:t>задоволення</a:t>
            </a:r>
            <a:r>
              <a:rPr lang="ru-RU" sz="2000" dirty="0"/>
              <a:t> потреби та </a:t>
            </a:r>
            <a:r>
              <a:rPr lang="ru-RU" sz="2000" dirty="0" err="1"/>
              <a:t>витратами</a:t>
            </a:r>
            <a:r>
              <a:rPr lang="ru-RU" sz="2000" dirty="0"/>
              <a:t> на </a:t>
            </a:r>
            <a:r>
              <a:rPr lang="ru-RU" sz="2000" dirty="0" err="1"/>
              <a:t>це</a:t>
            </a:r>
            <a:r>
              <a:rPr lang="ru-RU" sz="2000" dirty="0"/>
              <a:t> </a:t>
            </a:r>
            <a:r>
              <a:rPr lang="ru-RU" sz="2000" dirty="0" err="1"/>
              <a:t>задоволення</a:t>
            </a:r>
            <a:r>
              <a:rPr lang="ru-RU" sz="2000" dirty="0"/>
              <a:t>. </a:t>
            </a:r>
          </a:p>
          <a:p>
            <a:r>
              <a:rPr lang="ru-RU" sz="2000" dirty="0"/>
              <a:t>У </a:t>
            </a:r>
            <a:r>
              <a:rPr lang="ru-RU" sz="2000" dirty="0" err="1"/>
              <a:t>практиці</a:t>
            </a:r>
            <a:r>
              <a:rPr lang="ru-RU" sz="2000" dirty="0"/>
              <a:t> </a:t>
            </a:r>
            <a:r>
              <a:rPr lang="ru-RU" sz="2000" dirty="0" err="1"/>
              <a:t>існують</a:t>
            </a:r>
            <a:r>
              <a:rPr lang="ru-RU" sz="2000" dirty="0"/>
              <a:t> </a:t>
            </a:r>
            <a:r>
              <a:rPr lang="ru-RU" sz="2000" dirty="0" err="1"/>
              <a:t>такі</a:t>
            </a:r>
            <a:r>
              <a:rPr lang="ru-RU" sz="2000" dirty="0"/>
              <a:t> </a:t>
            </a:r>
            <a:r>
              <a:rPr lang="ru-RU" sz="2000" dirty="0" err="1"/>
              <a:t>групи</a:t>
            </a:r>
            <a:r>
              <a:rPr lang="ru-RU" sz="2000" dirty="0"/>
              <a:t> </a:t>
            </a:r>
            <a:r>
              <a:rPr lang="ru-RU" sz="2000" dirty="0" err="1"/>
              <a:t>параметрів</a:t>
            </a:r>
            <a:r>
              <a:rPr lang="ru-RU" sz="2000" dirty="0"/>
              <a:t>, </a:t>
            </a:r>
            <a:r>
              <a:rPr lang="ru-RU" sz="2000" dirty="0" err="1"/>
              <a:t>які</a:t>
            </a:r>
            <a:r>
              <a:rPr lang="ru-RU" sz="2000" dirty="0"/>
              <a:t> </a:t>
            </a:r>
            <a:r>
              <a:rPr lang="ru-RU" sz="2000" dirty="0" err="1"/>
              <a:t>характеризують</a:t>
            </a:r>
            <a:r>
              <a:rPr lang="ru-RU" sz="2000" dirty="0"/>
              <a:t> </a:t>
            </a:r>
            <a:r>
              <a:rPr lang="ru-RU" sz="2000" dirty="0" err="1"/>
              <a:t>конкурентоспроможність</a:t>
            </a:r>
            <a:r>
              <a:rPr lang="ru-RU" sz="2000" dirty="0"/>
              <a:t> </a:t>
            </a:r>
            <a:r>
              <a:rPr lang="ru-RU" sz="2000" dirty="0" err="1"/>
              <a:t>товарів</a:t>
            </a:r>
            <a:r>
              <a:rPr lang="ru-RU" sz="2000" dirty="0"/>
              <a:t>: </a:t>
            </a:r>
          </a:p>
          <a:p>
            <a:r>
              <a:rPr lang="ru-RU" sz="2000" dirty="0"/>
              <a:t>- </a:t>
            </a:r>
            <a:r>
              <a:rPr lang="ru-RU" sz="2000" dirty="0" err="1"/>
              <a:t>технічні</a:t>
            </a:r>
            <a:r>
              <a:rPr lang="ru-RU" sz="2000" dirty="0"/>
              <a:t>;</a:t>
            </a:r>
          </a:p>
          <a:p>
            <a:r>
              <a:rPr lang="ru-RU" sz="2000" dirty="0"/>
              <a:t> - </a:t>
            </a:r>
            <a:r>
              <a:rPr lang="ru-RU" sz="2000" dirty="0" err="1"/>
              <a:t>економічні</a:t>
            </a:r>
            <a:r>
              <a:rPr lang="ru-RU" sz="2000" dirty="0"/>
              <a:t>;</a:t>
            </a:r>
          </a:p>
          <a:p>
            <a:r>
              <a:rPr lang="ru-RU" sz="2000" dirty="0"/>
              <a:t> - </a:t>
            </a:r>
            <a:r>
              <a:rPr lang="ru-RU" sz="2000" dirty="0" err="1"/>
              <a:t>організаційні</a:t>
            </a:r>
            <a:r>
              <a:rPr lang="ru-RU" sz="2000" dirty="0"/>
              <a:t>.</a:t>
            </a:r>
            <a:endParaRPr lang="en-GB" sz="2000" dirty="0"/>
          </a:p>
        </p:txBody>
      </p:sp>
    </p:spTree>
    <p:extLst>
      <p:ext uri="{BB962C8B-B14F-4D97-AF65-F5344CB8AC3E}">
        <p14:creationId xmlns:p14="http://schemas.microsoft.com/office/powerpoint/2010/main" val="4240045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id="{CA518104-6F3F-2876-A53B-6A90352B5E33}"/>
              </a:ext>
            </a:extLst>
          </p:cNvPr>
          <p:cNvSpPr>
            <a:spLocks noGrp="1"/>
          </p:cNvSpPr>
          <p:nvPr>
            <p:ph type="title"/>
          </p:nvPr>
        </p:nvSpPr>
        <p:spPr>
          <a:xfrm>
            <a:off x="660041" y="1976284"/>
            <a:ext cx="2880828" cy="3862728"/>
          </a:xfrm>
          <a:prstGeom prst="ellipse">
            <a:avLst/>
          </a:prstGeom>
        </p:spPr>
        <p:txBody>
          <a:bodyPr vert="horz" lIns="91440" tIns="45720" rIns="91440" bIns="45720" rtlCol="0" anchor="t">
            <a:normAutofit/>
          </a:bodyPr>
          <a:lstStyle/>
          <a:p>
            <a:r>
              <a:rPr lang="en-US" sz="2800" kern="1200" dirty="0" err="1">
                <a:solidFill>
                  <a:srgbClr val="FFFFFF"/>
                </a:solidFill>
                <a:latin typeface="+mj-lt"/>
                <a:ea typeface="+mj-ea"/>
                <a:cs typeface="+mj-cs"/>
              </a:rPr>
              <a:t>До</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показників</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конкурентоспроможності</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товару</a:t>
            </a:r>
            <a:r>
              <a:rPr lang="en-US" sz="2800" kern="1200" dirty="0">
                <a:solidFill>
                  <a:srgbClr val="FFFFFF"/>
                </a:solidFill>
                <a:latin typeface="+mj-lt"/>
                <a:ea typeface="+mj-ea"/>
                <a:cs typeface="+mj-cs"/>
              </a:rPr>
              <a:t> </a:t>
            </a:r>
            <a:r>
              <a:rPr lang="en-US" sz="2800" kern="1200" dirty="0" err="1">
                <a:solidFill>
                  <a:srgbClr val="FFFFFF"/>
                </a:solidFill>
                <a:latin typeface="+mj-lt"/>
                <a:ea typeface="+mj-ea"/>
                <a:cs typeface="+mj-cs"/>
              </a:rPr>
              <a:t>відносять</a:t>
            </a:r>
            <a:r>
              <a:rPr lang="en-US" sz="2800" kern="1200" dirty="0">
                <a:solidFill>
                  <a:srgbClr val="FFFFFF"/>
                </a:solidFill>
                <a:latin typeface="+mj-lt"/>
                <a:ea typeface="+mj-ea"/>
                <a:cs typeface="+mj-cs"/>
              </a:rPr>
              <a:t>:</a:t>
            </a:r>
          </a:p>
        </p:txBody>
      </p:sp>
      <p:pic>
        <p:nvPicPr>
          <p:cNvPr id="5" name="Місце для вмісту 4">
            <a:extLst>
              <a:ext uri="{FF2B5EF4-FFF2-40B4-BE49-F238E27FC236}">
                <a16:creationId xmlns:a16="http://schemas.microsoft.com/office/drawing/2014/main" id="{5BB938DE-C5E6-2AEE-0148-02A2081CA59D}"/>
              </a:ext>
            </a:extLst>
          </p:cNvPr>
          <p:cNvPicPr>
            <a:picLocks noGrp="1" noChangeAspect="1"/>
          </p:cNvPicPr>
          <p:nvPr>
            <p:ph idx="1"/>
          </p:nvPr>
        </p:nvPicPr>
        <p:blipFill>
          <a:blip r:embed="rId2"/>
          <a:stretch>
            <a:fillRect/>
          </a:stretch>
        </p:blipFill>
        <p:spPr>
          <a:xfrm>
            <a:off x="4502428" y="1261276"/>
            <a:ext cx="7225748" cy="4335448"/>
          </a:xfrm>
          <a:prstGeom prst="rect">
            <a:avLst/>
          </a:prstGeom>
        </p:spPr>
      </p:pic>
    </p:spTree>
    <p:extLst>
      <p:ext uri="{BB962C8B-B14F-4D97-AF65-F5344CB8AC3E}">
        <p14:creationId xmlns:p14="http://schemas.microsoft.com/office/powerpoint/2010/main" val="1292152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0D82269-2D39-356B-60AF-10B17534D466}"/>
              </a:ext>
            </a:extLst>
          </p:cNvPr>
          <p:cNvSpPr>
            <a:spLocks noGrp="1"/>
          </p:cNvSpPr>
          <p:nvPr>
            <p:ph type="title"/>
          </p:nvPr>
        </p:nvSpPr>
        <p:spPr>
          <a:xfrm>
            <a:off x="466722" y="586855"/>
            <a:ext cx="3201366" cy="3387497"/>
          </a:xfrm>
        </p:spPr>
        <p:txBody>
          <a:bodyPr anchor="b">
            <a:normAutofit/>
          </a:bodyPr>
          <a:lstStyle/>
          <a:p>
            <a:pPr algn="r"/>
            <a:r>
              <a:rPr lang="uk-UA" sz="4000">
                <a:solidFill>
                  <a:srgbClr val="FFFFFF"/>
                </a:solidFill>
              </a:rPr>
              <a:t>2) Показники кон’юнктури ринку.</a:t>
            </a:r>
            <a:endParaRPr lang="en-GB" sz="4000">
              <a:solidFill>
                <a:srgbClr val="FFFFFF"/>
              </a:solidFill>
            </a:endParaRPr>
          </a:p>
        </p:txBody>
      </p:sp>
      <p:sp>
        <p:nvSpPr>
          <p:cNvPr id="3" name="Місце для вмісту 2">
            <a:extLst>
              <a:ext uri="{FF2B5EF4-FFF2-40B4-BE49-F238E27FC236}">
                <a16:creationId xmlns:a16="http://schemas.microsoft.com/office/drawing/2014/main" id="{860D043D-2130-F90A-B84F-BC180BF2017D}"/>
              </a:ext>
            </a:extLst>
          </p:cNvPr>
          <p:cNvSpPr>
            <a:spLocks noGrp="1"/>
          </p:cNvSpPr>
          <p:nvPr>
            <p:ph idx="1"/>
          </p:nvPr>
        </p:nvSpPr>
        <p:spPr>
          <a:xfrm>
            <a:off x="4810259" y="649480"/>
            <a:ext cx="6555347" cy="5546047"/>
          </a:xfrm>
        </p:spPr>
        <p:txBody>
          <a:bodyPr anchor="ctr">
            <a:normAutofit/>
          </a:bodyPr>
          <a:lstStyle/>
          <a:p>
            <a:r>
              <a:rPr lang="uk-UA" sz="2000" dirty="0"/>
              <a:t>Кон’юнктура ринку – це ситуація, яка складається на ринку і характеризується співвідношенням між попитом і пропозицією, рівнем цін, товарних запасів та ін. </a:t>
            </a:r>
          </a:p>
          <a:p>
            <a:r>
              <a:rPr lang="uk-UA" sz="2000" dirty="0"/>
              <a:t>До елементів аналізу кон’юнктури ринку відносять:</a:t>
            </a:r>
          </a:p>
          <a:p>
            <a:r>
              <a:rPr lang="uk-UA" sz="2000" dirty="0"/>
              <a:t> - динаміку обсягів виробництва, структури, використання виробничих </a:t>
            </a:r>
            <a:r>
              <a:rPr lang="uk-UA" sz="2000" dirty="0" err="1"/>
              <a:t>потужностей</a:t>
            </a:r>
            <a:r>
              <a:rPr lang="uk-UA" sz="2000" dirty="0"/>
              <a:t>, портфеля заказів; </a:t>
            </a:r>
          </a:p>
          <a:p>
            <a:r>
              <a:rPr lang="uk-UA" sz="2000" dirty="0"/>
              <a:t>- попит і споживання окремих груп споживачів під впливом ряду факторів; </a:t>
            </a:r>
          </a:p>
          <a:p>
            <a:r>
              <a:rPr lang="uk-UA" sz="2000" dirty="0"/>
              <a:t>- товар, його збут, конкурентоздатність товару;</a:t>
            </a:r>
          </a:p>
          <a:p>
            <a:r>
              <a:rPr lang="uk-UA" sz="2000" dirty="0"/>
              <a:t> - ціни, їх рівень, динаміку, політику ціноутворення; </a:t>
            </a:r>
          </a:p>
          <a:p>
            <a:r>
              <a:rPr lang="uk-UA" sz="2000" dirty="0"/>
              <a:t>- міжнародну торгівлю та ін.</a:t>
            </a:r>
            <a:endParaRPr lang="en-GB" sz="2000" dirty="0"/>
          </a:p>
        </p:txBody>
      </p:sp>
    </p:spTree>
    <p:extLst>
      <p:ext uri="{BB962C8B-B14F-4D97-AF65-F5344CB8AC3E}">
        <p14:creationId xmlns:p14="http://schemas.microsoft.com/office/powerpoint/2010/main" val="41995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C6DFDA8-013C-7D05-FDE8-3138981E40F5}"/>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3700" kern="1200">
                <a:solidFill>
                  <a:srgbClr val="FFFFFF"/>
                </a:solidFill>
                <a:latin typeface="+mj-lt"/>
                <a:ea typeface="+mj-ea"/>
                <a:cs typeface="+mj-cs"/>
              </a:rPr>
              <a:t>Склад національного багатства за стандартом СНР</a:t>
            </a:r>
          </a:p>
        </p:txBody>
      </p:sp>
      <p:pic>
        <p:nvPicPr>
          <p:cNvPr id="5" name="Місце для вмісту 4">
            <a:extLst>
              <a:ext uri="{FF2B5EF4-FFF2-40B4-BE49-F238E27FC236}">
                <a16:creationId xmlns:a16="http://schemas.microsoft.com/office/drawing/2014/main" id="{7ABA1BBD-7AC7-10DF-4853-83623E252D9E}"/>
              </a:ext>
            </a:extLst>
          </p:cNvPr>
          <p:cNvPicPr>
            <a:picLocks noChangeAspect="1"/>
          </p:cNvPicPr>
          <p:nvPr/>
        </p:nvPicPr>
        <p:blipFill>
          <a:blip r:embed="rId2"/>
          <a:stretch>
            <a:fillRect/>
          </a:stretch>
        </p:blipFill>
        <p:spPr>
          <a:xfrm>
            <a:off x="619432" y="390832"/>
            <a:ext cx="10019071" cy="4519114"/>
          </a:xfrm>
          <a:prstGeom prst="rect">
            <a:avLst/>
          </a:prstGeom>
        </p:spPr>
      </p:pic>
    </p:spTree>
    <p:extLst>
      <p:ext uri="{BB962C8B-B14F-4D97-AF65-F5344CB8AC3E}">
        <p14:creationId xmlns:p14="http://schemas.microsoft.com/office/powerpoint/2010/main" val="4199148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B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1AEFA9C-72AC-B753-0325-3FDAE5BA41A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600" kern="1200">
                <a:solidFill>
                  <a:srgbClr val="FFFFFF"/>
                </a:solidFill>
                <a:latin typeface="+mj-lt"/>
                <a:ea typeface="+mj-ea"/>
                <a:cs typeface="+mj-cs"/>
              </a:rPr>
              <a:t> «Цінова еластичність попиту і пропозиції»-ступінь реакції попиту і пропозиції на відносну зміну рівня ринкової ціни.</a:t>
            </a:r>
          </a:p>
        </p:txBody>
      </p:sp>
      <p:pic>
        <p:nvPicPr>
          <p:cNvPr id="5" name="Місце для вмісту 4">
            <a:extLst>
              <a:ext uri="{FF2B5EF4-FFF2-40B4-BE49-F238E27FC236}">
                <a16:creationId xmlns:a16="http://schemas.microsoft.com/office/drawing/2014/main" id="{9D1249BD-ADED-2DEF-D08C-A5F54228D2D0}"/>
              </a:ext>
            </a:extLst>
          </p:cNvPr>
          <p:cNvPicPr>
            <a:picLocks noGrp="1" noChangeAspect="1"/>
          </p:cNvPicPr>
          <p:nvPr>
            <p:ph idx="1"/>
          </p:nvPr>
        </p:nvPicPr>
        <p:blipFill>
          <a:blip r:embed="rId2"/>
          <a:stretch>
            <a:fillRect/>
          </a:stretch>
        </p:blipFill>
        <p:spPr>
          <a:xfrm>
            <a:off x="3755924" y="265471"/>
            <a:ext cx="7954296" cy="6518787"/>
          </a:xfrm>
          <a:prstGeom prst="rect">
            <a:avLst/>
          </a:prstGeom>
        </p:spPr>
      </p:pic>
    </p:spTree>
    <p:extLst>
      <p:ext uri="{BB962C8B-B14F-4D97-AF65-F5344CB8AC3E}">
        <p14:creationId xmlns:p14="http://schemas.microsoft.com/office/powerpoint/2010/main" val="3890414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D2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DC630E6C-1E71-CD98-76DD-B82B2AFEC5B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3) Статистичні показники ринкових процесів на мікрорівні.</a:t>
            </a:r>
          </a:p>
        </p:txBody>
      </p:sp>
      <p:pic>
        <p:nvPicPr>
          <p:cNvPr id="5" name="Місце для вмісту 4">
            <a:extLst>
              <a:ext uri="{FF2B5EF4-FFF2-40B4-BE49-F238E27FC236}">
                <a16:creationId xmlns:a16="http://schemas.microsoft.com/office/drawing/2014/main" id="{65DBC6B9-4209-019C-BA56-CDC37BAB12FF}"/>
              </a:ext>
            </a:extLst>
          </p:cNvPr>
          <p:cNvPicPr>
            <a:picLocks noGrp="1" noChangeAspect="1"/>
          </p:cNvPicPr>
          <p:nvPr>
            <p:ph idx="1"/>
          </p:nvPr>
        </p:nvPicPr>
        <p:blipFill>
          <a:blip r:embed="rId2"/>
          <a:stretch>
            <a:fillRect/>
          </a:stretch>
        </p:blipFill>
        <p:spPr>
          <a:xfrm>
            <a:off x="3510116" y="196645"/>
            <a:ext cx="8327923" cy="6528619"/>
          </a:xfrm>
          <a:prstGeom prst="rect">
            <a:avLst/>
          </a:prstGeom>
        </p:spPr>
      </p:pic>
    </p:spTree>
    <p:extLst>
      <p:ext uri="{BB962C8B-B14F-4D97-AF65-F5344CB8AC3E}">
        <p14:creationId xmlns:p14="http://schemas.microsoft.com/office/powerpoint/2010/main" val="3815934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92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D6C694D-2711-0A96-C283-0E524A72D32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800" kern="1200">
                <a:solidFill>
                  <a:srgbClr val="FFFFFF"/>
                </a:solidFill>
                <a:latin typeface="+mj-lt"/>
                <a:ea typeface="+mj-ea"/>
                <a:cs typeface="+mj-cs"/>
              </a:rPr>
              <a:t>Показниками купівельної спроможності і активності населення є такі статистичні показники:</a:t>
            </a:r>
          </a:p>
        </p:txBody>
      </p:sp>
      <p:pic>
        <p:nvPicPr>
          <p:cNvPr id="5" name="Місце для вмісту 4">
            <a:extLst>
              <a:ext uri="{FF2B5EF4-FFF2-40B4-BE49-F238E27FC236}">
                <a16:creationId xmlns:a16="http://schemas.microsoft.com/office/drawing/2014/main" id="{8200BC26-EF89-FDD0-82B6-905F01D0C37E}"/>
              </a:ext>
            </a:extLst>
          </p:cNvPr>
          <p:cNvPicPr>
            <a:picLocks noGrp="1" noChangeAspect="1"/>
          </p:cNvPicPr>
          <p:nvPr>
            <p:ph idx="1"/>
          </p:nvPr>
        </p:nvPicPr>
        <p:blipFill>
          <a:blip r:embed="rId2"/>
          <a:stretch>
            <a:fillRect/>
          </a:stretch>
        </p:blipFill>
        <p:spPr>
          <a:xfrm>
            <a:off x="3623339" y="521110"/>
            <a:ext cx="8337755" cy="6037006"/>
          </a:xfrm>
          <a:prstGeom prst="rect">
            <a:avLst/>
          </a:prstGeom>
        </p:spPr>
      </p:pic>
    </p:spTree>
    <p:extLst>
      <p:ext uri="{BB962C8B-B14F-4D97-AF65-F5344CB8AC3E}">
        <p14:creationId xmlns:p14="http://schemas.microsoft.com/office/powerpoint/2010/main" val="2215764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2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Місце для вмісту 4">
            <a:extLst>
              <a:ext uri="{FF2B5EF4-FFF2-40B4-BE49-F238E27FC236}">
                <a16:creationId xmlns:a16="http://schemas.microsoft.com/office/drawing/2014/main" id="{BAF9BD88-3EA1-815D-4694-688C60903457}"/>
              </a:ext>
            </a:extLst>
          </p:cNvPr>
          <p:cNvPicPr>
            <a:picLocks noGrp="1" noChangeAspect="1"/>
          </p:cNvPicPr>
          <p:nvPr>
            <p:ph idx="1"/>
          </p:nvPr>
        </p:nvPicPr>
        <p:blipFill>
          <a:blip r:embed="rId2"/>
          <a:stretch>
            <a:fillRect/>
          </a:stretch>
        </p:blipFill>
        <p:spPr>
          <a:xfrm>
            <a:off x="1434020" y="643467"/>
            <a:ext cx="9323959" cy="5571066"/>
          </a:xfrm>
          <a:prstGeom prst="rect">
            <a:avLst/>
          </a:prstGeom>
        </p:spPr>
      </p:pic>
    </p:spTree>
    <p:extLst>
      <p:ext uri="{BB962C8B-B14F-4D97-AF65-F5344CB8AC3E}">
        <p14:creationId xmlns:p14="http://schemas.microsoft.com/office/powerpoint/2010/main" val="583255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2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Місце для вмісту 4">
            <a:extLst>
              <a:ext uri="{FF2B5EF4-FFF2-40B4-BE49-F238E27FC236}">
                <a16:creationId xmlns:a16="http://schemas.microsoft.com/office/drawing/2014/main" id="{5C306FE6-59F7-0258-E78A-C591F0C7EDAA}"/>
              </a:ext>
            </a:extLst>
          </p:cNvPr>
          <p:cNvPicPr>
            <a:picLocks noGrp="1" noChangeAspect="1"/>
          </p:cNvPicPr>
          <p:nvPr>
            <p:ph idx="1"/>
          </p:nvPr>
        </p:nvPicPr>
        <p:blipFill>
          <a:blip r:embed="rId2"/>
          <a:stretch>
            <a:fillRect/>
          </a:stretch>
        </p:blipFill>
        <p:spPr>
          <a:xfrm>
            <a:off x="1999628" y="643467"/>
            <a:ext cx="8192743" cy="5571066"/>
          </a:xfrm>
          <a:prstGeom prst="rect">
            <a:avLst/>
          </a:prstGeom>
        </p:spPr>
      </p:pic>
    </p:spTree>
    <p:extLst>
      <p:ext uri="{BB962C8B-B14F-4D97-AF65-F5344CB8AC3E}">
        <p14:creationId xmlns:p14="http://schemas.microsoft.com/office/powerpoint/2010/main" val="1239249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id="{AB1E151F-183C-C2B5-3111-FB6BF0D66F7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6.3.3. Система цін і тарифів</a:t>
            </a:r>
          </a:p>
        </p:txBody>
      </p:sp>
      <p:pic>
        <p:nvPicPr>
          <p:cNvPr id="5" name="Місце для вмісту 4">
            <a:extLst>
              <a:ext uri="{FF2B5EF4-FFF2-40B4-BE49-F238E27FC236}">
                <a16:creationId xmlns:a16="http://schemas.microsoft.com/office/drawing/2014/main" id="{091027BA-ED34-67CF-CF6F-7B598ED4B8F2}"/>
              </a:ext>
            </a:extLst>
          </p:cNvPr>
          <p:cNvPicPr>
            <a:picLocks noGrp="1" noChangeAspect="1"/>
          </p:cNvPicPr>
          <p:nvPr>
            <p:ph idx="1"/>
          </p:nvPr>
        </p:nvPicPr>
        <p:blipFill>
          <a:blip r:embed="rId2"/>
          <a:stretch>
            <a:fillRect/>
          </a:stretch>
        </p:blipFill>
        <p:spPr>
          <a:xfrm>
            <a:off x="4241442" y="963214"/>
            <a:ext cx="7486734" cy="5894358"/>
          </a:xfrm>
          <a:prstGeom prst="rect">
            <a:avLst/>
          </a:prstGeom>
        </p:spPr>
      </p:pic>
    </p:spTree>
    <p:extLst>
      <p:ext uri="{BB962C8B-B14F-4D97-AF65-F5344CB8AC3E}">
        <p14:creationId xmlns:p14="http://schemas.microsoft.com/office/powerpoint/2010/main" val="27419111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Місце для вмісту 4">
            <a:extLst>
              <a:ext uri="{FF2B5EF4-FFF2-40B4-BE49-F238E27FC236}">
                <a16:creationId xmlns:a16="http://schemas.microsoft.com/office/drawing/2014/main" id="{5289ADE6-A2D6-151B-C5BE-048552B9B8BE}"/>
              </a:ext>
            </a:extLst>
          </p:cNvPr>
          <p:cNvPicPr>
            <a:picLocks noGrp="1" noChangeAspect="1"/>
          </p:cNvPicPr>
          <p:nvPr>
            <p:ph idx="1"/>
          </p:nvPr>
        </p:nvPicPr>
        <p:blipFill>
          <a:blip r:embed="rId2"/>
          <a:stretch>
            <a:fillRect/>
          </a:stretch>
        </p:blipFill>
        <p:spPr>
          <a:xfrm>
            <a:off x="927012" y="629265"/>
            <a:ext cx="10930691" cy="5555225"/>
          </a:xfrm>
          <a:prstGeom prst="rect">
            <a:avLst/>
          </a:prstGeom>
        </p:spPr>
      </p:pic>
    </p:spTree>
    <p:extLst>
      <p:ext uri="{BB962C8B-B14F-4D97-AF65-F5344CB8AC3E}">
        <p14:creationId xmlns:p14="http://schemas.microsoft.com/office/powerpoint/2010/main" val="2662222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E3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9812C44-9013-348C-D026-3980D148C4A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800" kern="1200">
                <a:solidFill>
                  <a:srgbClr val="FFFFFF"/>
                </a:solidFill>
                <a:latin typeface="+mj-lt"/>
                <a:ea typeface="+mj-ea"/>
                <a:cs typeface="+mj-cs"/>
              </a:rPr>
              <a:t>Групування цін за класифікаційними ознаками</a:t>
            </a:r>
          </a:p>
        </p:txBody>
      </p:sp>
      <p:pic>
        <p:nvPicPr>
          <p:cNvPr id="5" name="Місце для вмісту 4">
            <a:extLst>
              <a:ext uri="{FF2B5EF4-FFF2-40B4-BE49-F238E27FC236}">
                <a16:creationId xmlns:a16="http://schemas.microsoft.com/office/drawing/2014/main" id="{9BF0E5C1-3A1B-1049-0A78-62072DC745BE}"/>
              </a:ext>
            </a:extLst>
          </p:cNvPr>
          <p:cNvPicPr>
            <a:picLocks noGrp="1" noChangeAspect="1"/>
          </p:cNvPicPr>
          <p:nvPr>
            <p:ph idx="1"/>
          </p:nvPr>
        </p:nvPicPr>
        <p:blipFill>
          <a:blip r:embed="rId2"/>
          <a:stretch>
            <a:fillRect/>
          </a:stretch>
        </p:blipFill>
        <p:spPr>
          <a:xfrm>
            <a:off x="3392434" y="373626"/>
            <a:ext cx="8661914" cy="6331974"/>
          </a:xfrm>
          <a:prstGeom prst="rect">
            <a:avLst/>
          </a:prstGeom>
        </p:spPr>
      </p:pic>
    </p:spTree>
    <p:extLst>
      <p:ext uri="{BB962C8B-B14F-4D97-AF65-F5344CB8AC3E}">
        <p14:creationId xmlns:p14="http://schemas.microsoft.com/office/powerpoint/2010/main" val="843358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23CA510-BC6B-319E-68BF-333B528C1375}"/>
              </a:ext>
            </a:extLst>
          </p:cNvPr>
          <p:cNvSpPr>
            <a:spLocks noGrp="1"/>
          </p:cNvSpPr>
          <p:nvPr>
            <p:ph type="title"/>
          </p:nvPr>
        </p:nvSpPr>
        <p:spPr>
          <a:xfrm>
            <a:off x="1371599" y="294538"/>
            <a:ext cx="9895951" cy="1033669"/>
          </a:xfrm>
        </p:spPr>
        <p:txBody>
          <a:bodyPr>
            <a:normAutofit/>
          </a:bodyPr>
          <a:lstStyle/>
          <a:p>
            <a:r>
              <a:rPr lang="uk-UA" sz="4000">
                <a:solidFill>
                  <a:srgbClr val="FFFFFF"/>
                </a:solidFill>
              </a:rPr>
              <a:t>Види цін</a:t>
            </a:r>
            <a:endParaRPr lang="en-GB" sz="4000">
              <a:solidFill>
                <a:srgbClr val="FFFFFF"/>
              </a:solidFill>
            </a:endParaRPr>
          </a:p>
        </p:txBody>
      </p:sp>
      <p:sp>
        <p:nvSpPr>
          <p:cNvPr id="3" name="Місце для вмісту 2">
            <a:extLst>
              <a:ext uri="{FF2B5EF4-FFF2-40B4-BE49-F238E27FC236}">
                <a16:creationId xmlns:a16="http://schemas.microsoft.com/office/drawing/2014/main" id="{AF809CE1-40BD-4460-2530-5C2D0A1F3BE1}"/>
              </a:ext>
            </a:extLst>
          </p:cNvPr>
          <p:cNvSpPr>
            <a:spLocks noGrp="1"/>
          </p:cNvSpPr>
          <p:nvPr>
            <p:ph idx="1"/>
          </p:nvPr>
        </p:nvSpPr>
        <p:spPr>
          <a:xfrm>
            <a:off x="363795" y="1750142"/>
            <a:ext cx="11552902" cy="5107858"/>
          </a:xfrm>
        </p:spPr>
        <p:txBody>
          <a:bodyPr anchor="ctr">
            <a:normAutofit/>
          </a:bodyPr>
          <a:lstStyle/>
          <a:p>
            <a:pPr algn="just"/>
            <a:r>
              <a:rPr lang="uk-UA" sz="1800" dirty="0"/>
              <a:t>Основна ціна – це ціна, що її одержує виробник за одиницю товару чи послуги, виключаючи будь-які податки на продукти, які підлягають оплаті, і включаючи субсидії на продукти (крім субсидій на імпорт). </a:t>
            </a:r>
          </a:p>
          <a:p>
            <a:pPr algn="just"/>
            <a:r>
              <a:rPr lang="uk-UA" sz="1800" dirty="0"/>
              <a:t>Ціна виробника відображає ринкову вартість випуску товарів і послуг, яка складається на підприємстві, що виробляє продукцію або надає послуги. Вона утворюється з прямих витрат виробничого підприємства і проміжних його витрат, вимірюваних ним за цінами покупця, прибутку виробника, а також сальдо непрямих податків за вирахуванням отриманих субсидій. </a:t>
            </a:r>
          </a:p>
          <a:p>
            <a:pPr algn="just"/>
            <a:r>
              <a:rPr lang="uk-UA" sz="1800" dirty="0"/>
              <a:t> Ціна покупця(кінцевого споживача) є ринковою вартістю товарів і послуг після доставки покупцеві. Вона дорівнює ціні виробника з додаванням до неї торгових і транспортних націнок, сплачених покупцем. </a:t>
            </a:r>
          </a:p>
          <a:p>
            <a:pPr algn="just"/>
            <a:r>
              <a:rPr lang="uk-UA" sz="1800" dirty="0"/>
              <a:t>Ціна як економічна категорія ринку виступає, з одного боку, як індикатор, що відображає кон’юнктуру та політику ринку (співвідношення між попитом і пропозицією, кредитно-фінансову ситуацію, ступінь </a:t>
            </a:r>
            <a:r>
              <a:rPr lang="uk-UA" sz="1800" dirty="0" err="1"/>
              <a:t>конкурентності</a:t>
            </a:r>
            <a:r>
              <a:rPr lang="uk-UA" sz="1800" dirty="0"/>
              <a:t> на ринку), а з іншого – як маркетинговий регулятор ринку, за допомогою якого впливають на попит і пропозицію, структуру та місткість ринку, на купівельну спроможність гривні, швидкість обороту товарних запасів тощо. Разом із тим, ціна виступає інструментом утворення прибутку й управління ефективністю, чинником оподаткування, засобом впливу на інвестиційну політику та конкурентну боротьбу, одним із найбільш вагомих чинників рівня життя населення</a:t>
            </a:r>
            <a:endParaRPr lang="en-GB" sz="1800" dirty="0"/>
          </a:p>
        </p:txBody>
      </p:sp>
    </p:spTree>
    <p:extLst>
      <p:ext uri="{BB962C8B-B14F-4D97-AF65-F5344CB8AC3E}">
        <p14:creationId xmlns:p14="http://schemas.microsoft.com/office/powerpoint/2010/main" val="12497333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45B100C-8508-46AE-AB36-ACE4219B7258}"/>
              </a:ext>
            </a:extLst>
          </p:cNvPr>
          <p:cNvSpPr>
            <a:spLocks noGrp="1"/>
          </p:cNvSpPr>
          <p:nvPr>
            <p:ph type="title"/>
          </p:nvPr>
        </p:nvSpPr>
        <p:spPr>
          <a:xfrm>
            <a:off x="466722" y="586855"/>
            <a:ext cx="3201366" cy="3387497"/>
          </a:xfrm>
        </p:spPr>
        <p:txBody>
          <a:bodyPr anchor="b">
            <a:normAutofit/>
          </a:bodyPr>
          <a:lstStyle/>
          <a:p>
            <a:pPr algn="r"/>
            <a:r>
              <a:rPr lang="ru-RU" sz="4000">
                <a:solidFill>
                  <a:srgbClr val="FFFFFF"/>
                </a:solidFill>
              </a:rPr>
              <a:t>6.3.4. Статистичні показники цін і тарифів</a:t>
            </a:r>
            <a:endParaRPr lang="en-GB" sz="4000">
              <a:solidFill>
                <a:srgbClr val="FFFFFF"/>
              </a:solidFill>
            </a:endParaRPr>
          </a:p>
        </p:txBody>
      </p:sp>
      <p:sp>
        <p:nvSpPr>
          <p:cNvPr id="3" name="Місце для вмісту 2">
            <a:extLst>
              <a:ext uri="{FF2B5EF4-FFF2-40B4-BE49-F238E27FC236}">
                <a16:creationId xmlns:a16="http://schemas.microsoft.com/office/drawing/2014/main" id="{4720C5D8-633B-E419-7F7E-C8CA29DC6AA4}"/>
              </a:ext>
            </a:extLst>
          </p:cNvPr>
          <p:cNvSpPr>
            <a:spLocks noGrp="1"/>
          </p:cNvSpPr>
          <p:nvPr>
            <p:ph idx="1"/>
          </p:nvPr>
        </p:nvSpPr>
        <p:spPr>
          <a:xfrm>
            <a:off x="4810259" y="649480"/>
            <a:ext cx="6555347" cy="5546047"/>
          </a:xfrm>
        </p:spPr>
        <p:txBody>
          <a:bodyPr anchor="ctr">
            <a:normAutofit/>
          </a:bodyPr>
          <a:lstStyle/>
          <a:p>
            <a:pPr marL="0" indent="0">
              <a:buNone/>
            </a:pPr>
            <a:r>
              <a:rPr lang="uk-UA" sz="2000" dirty="0"/>
              <a:t>Основні завдання статистичного вивчення цін і тарифів полягають у наступному:</a:t>
            </a:r>
          </a:p>
          <a:p>
            <a:r>
              <a:rPr lang="uk-UA" sz="2000" dirty="0"/>
              <a:t> 1) Визначення вартості соціального набору основних продуктів харчування. </a:t>
            </a:r>
          </a:p>
          <a:p>
            <a:r>
              <a:rPr lang="uk-UA" sz="2000" dirty="0"/>
              <a:t>2) Виявлення середньої динаміки цін (тарифів), що склалися на споживчому ринку. </a:t>
            </a:r>
          </a:p>
          <a:p>
            <a:r>
              <a:rPr lang="uk-UA" sz="2000" dirty="0"/>
              <a:t>3) Виявлення середньої динаміки цін (тарифів) на вироблені продукцію і послуги підприємствами всіх секторів економіки. </a:t>
            </a:r>
          </a:p>
          <a:p>
            <a:r>
              <a:rPr lang="uk-UA" sz="2000" dirty="0"/>
              <a:t>4) Елімінування  вартісних </a:t>
            </a:r>
            <a:r>
              <a:rPr lang="uk-UA" sz="2000" dirty="0" err="1"/>
              <a:t>макропоказників</a:t>
            </a:r>
            <a:r>
              <a:rPr lang="uk-UA" sz="2000" dirty="0"/>
              <a:t> від зміни цін (</a:t>
            </a:r>
            <a:r>
              <a:rPr lang="uk-UA" sz="2000" dirty="0" err="1"/>
              <a:t>деінфляція</a:t>
            </a:r>
            <a:r>
              <a:rPr lang="uk-UA" sz="2000" dirty="0"/>
              <a:t>), наприклад, ВВП та ін. показників СНР. </a:t>
            </a:r>
          </a:p>
          <a:p>
            <a:r>
              <a:rPr lang="uk-UA" sz="2000" dirty="0"/>
              <a:t>5) Вивчення кон’юнктури ринку. </a:t>
            </a:r>
          </a:p>
          <a:p>
            <a:r>
              <a:rPr lang="uk-UA" sz="2000" dirty="0"/>
              <a:t>6) Визначення паритету купівельної спроможності валют для міжнародних зіставлень.</a:t>
            </a:r>
            <a:endParaRPr lang="en-GB" sz="2000" dirty="0"/>
          </a:p>
        </p:txBody>
      </p:sp>
    </p:spTree>
    <p:extLst>
      <p:ext uri="{BB962C8B-B14F-4D97-AF65-F5344CB8AC3E}">
        <p14:creationId xmlns:p14="http://schemas.microsoft.com/office/powerpoint/2010/main" val="73361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0E2BF12-7CBB-F1A7-95BD-8404E27F1CA8}"/>
              </a:ext>
            </a:extLst>
          </p:cNvPr>
          <p:cNvSpPr>
            <a:spLocks noGrp="1"/>
          </p:cNvSpPr>
          <p:nvPr>
            <p:ph idx="1"/>
          </p:nvPr>
        </p:nvSpPr>
        <p:spPr>
          <a:xfrm>
            <a:off x="838200" y="383458"/>
            <a:ext cx="10515600" cy="5793505"/>
          </a:xfrm>
        </p:spPr>
        <p:txBody>
          <a:bodyPr>
            <a:normAutofit fontScale="70000" lnSpcReduction="20000"/>
          </a:bodyPr>
          <a:lstStyle/>
          <a:p>
            <a:r>
              <a:rPr lang="ru-RU" dirty="0"/>
              <a:t>Для </a:t>
            </a:r>
            <a:r>
              <a:rPr lang="ru-RU" dirty="0" err="1"/>
              <a:t>економічних</a:t>
            </a:r>
            <a:r>
              <a:rPr lang="ru-RU" dirty="0"/>
              <a:t> </a:t>
            </a:r>
            <a:r>
              <a:rPr lang="ru-RU" dirty="0" err="1"/>
              <a:t>активів</a:t>
            </a:r>
            <a:r>
              <a:rPr lang="ru-RU" dirty="0"/>
              <a:t> </a:t>
            </a:r>
            <a:r>
              <a:rPr lang="ru-RU" dirty="0" err="1"/>
              <a:t>характерні</a:t>
            </a:r>
            <a:r>
              <a:rPr lang="ru-RU" dirty="0"/>
              <a:t> </a:t>
            </a:r>
            <a:r>
              <a:rPr lang="ru-RU" dirty="0" err="1"/>
              <a:t>такі</a:t>
            </a:r>
            <a:r>
              <a:rPr lang="ru-RU" dirty="0"/>
              <a:t> </a:t>
            </a:r>
            <a:r>
              <a:rPr lang="ru-RU" dirty="0" err="1"/>
              <a:t>ознаки</a:t>
            </a:r>
            <a:r>
              <a:rPr lang="ru-RU" dirty="0"/>
              <a:t>: </a:t>
            </a:r>
          </a:p>
          <a:p>
            <a:r>
              <a:rPr lang="ru-RU" dirty="0"/>
              <a:t>- у </a:t>
            </a:r>
            <a:r>
              <a:rPr lang="ru-RU" dirty="0" err="1"/>
              <a:t>відношенні</a:t>
            </a:r>
            <a:r>
              <a:rPr lang="ru-RU" dirty="0"/>
              <a:t> </a:t>
            </a:r>
            <a:r>
              <a:rPr lang="ru-RU" dirty="0" err="1"/>
              <a:t>економічних</a:t>
            </a:r>
            <a:r>
              <a:rPr lang="ru-RU" dirty="0"/>
              <a:t> </a:t>
            </a:r>
            <a:r>
              <a:rPr lang="ru-RU" dirty="0" err="1"/>
              <a:t>активів</a:t>
            </a:r>
            <a:r>
              <a:rPr lang="ru-RU" dirty="0"/>
              <a:t> </a:t>
            </a:r>
            <a:r>
              <a:rPr lang="ru-RU" dirty="0" err="1"/>
              <a:t>інституціональні</a:t>
            </a:r>
            <a:r>
              <a:rPr lang="ru-RU" dirty="0"/>
              <a:t> </a:t>
            </a:r>
            <a:r>
              <a:rPr lang="ru-RU" dirty="0" err="1"/>
              <a:t>одиниці</a:t>
            </a:r>
            <a:r>
              <a:rPr lang="ru-RU" dirty="0"/>
              <a:t> </a:t>
            </a:r>
            <a:r>
              <a:rPr lang="ru-RU" dirty="0" err="1"/>
              <a:t>здійснюють</a:t>
            </a:r>
            <a:r>
              <a:rPr lang="ru-RU" dirty="0"/>
              <a:t> права </a:t>
            </a:r>
            <a:r>
              <a:rPr lang="ru-RU" dirty="0" err="1"/>
              <a:t>власності</a:t>
            </a:r>
            <a:r>
              <a:rPr lang="ru-RU" dirty="0"/>
              <a:t> – </a:t>
            </a:r>
            <a:r>
              <a:rPr lang="ru-RU" dirty="0" err="1"/>
              <a:t>індивідуально</a:t>
            </a:r>
            <a:r>
              <a:rPr lang="ru-RU" dirty="0"/>
              <a:t> </a:t>
            </a:r>
            <a:r>
              <a:rPr lang="ru-RU" dirty="0" err="1"/>
              <a:t>або</a:t>
            </a:r>
            <a:r>
              <a:rPr lang="ru-RU" dirty="0"/>
              <a:t> </a:t>
            </a:r>
            <a:r>
              <a:rPr lang="ru-RU" dirty="0" err="1"/>
              <a:t>колективно</a:t>
            </a:r>
            <a:r>
              <a:rPr lang="ru-RU" dirty="0"/>
              <a:t>;</a:t>
            </a:r>
          </a:p>
          <a:p>
            <a:r>
              <a:rPr lang="ru-RU" dirty="0"/>
              <a:t> - </a:t>
            </a:r>
            <a:r>
              <a:rPr lang="ru-RU" dirty="0" err="1"/>
              <a:t>власники</a:t>
            </a:r>
            <a:r>
              <a:rPr lang="ru-RU" dirty="0"/>
              <a:t> </a:t>
            </a:r>
            <a:r>
              <a:rPr lang="ru-RU" dirty="0" err="1"/>
              <a:t>економічних</a:t>
            </a:r>
            <a:r>
              <a:rPr lang="ru-RU" dirty="0"/>
              <a:t> </a:t>
            </a:r>
            <a:r>
              <a:rPr lang="ru-RU" dirty="0" err="1"/>
              <a:t>активів</a:t>
            </a:r>
            <a:r>
              <a:rPr lang="ru-RU" dirty="0"/>
              <a:t> </a:t>
            </a:r>
            <a:r>
              <a:rPr lang="ru-RU" dirty="0" err="1"/>
              <a:t>одержують</a:t>
            </a:r>
            <a:r>
              <a:rPr lang="ru-RU" dirty="0"/>
              <a:t> </a:t>
            </a:r>
            <a:r>
              <a:rPr lang="ru-RU" dirty="0" err="1"/>
              <a:t>економічну</a:t>
            </a:r>
            <a:r>
              <a:rPr lang="ru-RU" dirty="0"/>
              <a:t> </a:t>
            </a:r>
            <a:r>
              <a:rPr lang="ru-RU" dirty="0" err="1"/>
              <a:t>вигоду</a:t>
            </a:r>
            <a:r>
              <a:rPr lang="ru-RU" dirty="0"/>
              <a:t> в </a:t>
            </a:r>
            <a:r>
              <a:rPr lang="ru-RU" dirty="0" err="1"/>
              <a:t>результаті</a:t>
            </a:r>
            <a:r>
              <a:rPr lang="ru-RU" dirty="0"/>
              <a:t> </a:t>
            </a:r>
            <a:r>
              <a:rPr lang="ru-RU" dirty="0" err="1"/>
              <a:t>володіння</a:t>
            </a:r>
            <a:r>
              <a:rPr lang="ru-RU" dirty="0"/>
              <a:t> ними </a:t>
            </a:r>
            <a:r>
              <a:rPr lang="ru-RU" dirty="0" err="1"/>
              <a:t>або</a:t>
            </a:r>
            <a:r>
              <a:rPr lang="ru-RU" dirty="0"/>
              <a:t> </a:t>
            </a:r>
            <a:r>
              <a:rPr lang="ru-RU" dirty="0" err="1"/>
              <a:t>використання</a:t>
            </a:r>
            <a:r>
              <a:rPr lang="ru-RU" dirty="0"/>
              <a:t> </a:t>
            </a:r>
            <a:r>
              <a:rPr lang="ru-RU" dirty="0" err="1"/>
              <a:t>їх</a:t>
            </a:r>
            <a:r>
              <a:rPr lang="ru-RU" dirty="0"/>
              <a:t> </a:t>
            </a:r>
            <a:r>
              <a:rPr lang="ru-RU" dirty="0" err="1"/>
              <a:t>протягом</a:t>
            </a:r>
            <a:r>
              <a:rPr lang="ru-RU" dirty="0"/>
              <a:t> </a:t>
            </a:r>
            <a:r>
              <a:rPr lang="ru-RU" dirty="0" err="1"/>
              <a:t>певного</a:t>
            </a:r>
            <a:r>
              <a:rPr lang="ru-RU" dirty="0"/>
              <a:t> часу. </a:t>
            </a:r>
          </a:p>
          <a:p>
            <a:r>
              <a:rPr lang="ru-RU" dirty="0"/>
              <a:t>У </a:t>
            </a:r>
            <a:r>
              <a:rPr lang="ru-RU" dirty="0" err="1"/>
              <a:t>класифікації</a:t>
            </a:r>
            <a:r>
              <a:rPr lang="ru-RU" dirty="0"/>
              <a:t> </a:t>
            </a:r>
            <a:r>
              <a:rPr lang="ru-RU" dirty="0" err="1"/>
              <a:t>активів</a:t>
            </a:r>
            <a:r>
              <a:rPr lang="ru-RU" dirty="0"/>
              <a:t> СНР проводиться </a:t>
            </a:r>
            <a:r>
              <a:rPr lang="ru-RU" dirty="0" err="1"/>
              <a:t>розмежування</a:t>
            </a:r>
            <a:r>
              <a:rPr lang="ru-RU" dirty="0"/>
              <a:t> </a:t>
            </a:r>
            <a:r>
              <a:rPr lang="ru-RU" dirty="0" err="1"/>
              <a:t>між</a:t>
            </a:r>
            <a:r>
              <a:rPr lang="ru-RU" dirty="0"/>
              <a:t>: </a:t>
            </a:r>
          </a:p>
          <a:p>
            <a:r>
              <a:rPr lang="ru-RU" dirty="0" err="1"/>
              <a:t>фінансовими</a:t>
            </a:r>
            <a:r>
              <a:rPr lang="ru-RU" dirty="0"/>
              <a:t> й </a:t>
            </a:r>
            <a:r>
              <a:rPr lang="ru-RU" dirty="0" err="1"/>
              <a:t>нефінансовими</a:t>
            </a:r>
            <a:r>
              <a:rPr lang="ru-RU" dirty="0"/>
              <a:t> активами;</a:t>
            </a:r>
          </a:p>
          <a:p>
            <a:r>
              <a:rPr lang="ru-RU" dirty="0"/>
              <a:t> </a:t>
            </a:r>
            <a:r>
              <a:rPr lang="ru-RU" dirty="0" err="1"/>
              <a:t>виробленими</a:t>
            </a:r>
            <a:r>
              <a:rPr lang="ru-RU" dirty="0"/>
              <a:t> й </a:t>
            </a:r>
            <a:r>
              <a:rPr lang="ru-RU" dirty="0" err="1"/>
              <a:t>невиробленими</a:t>
            </a:r>
            <a:r>
              <a:rPr lang="ru-RU" dirty="0"/>
              <a:t> активами; </a:t>
            </a:r>
          </a:p>
          <a:p>
            <a:r>
              <a:rPr lang="ru-RU" dirty="0" err="1"/>
              <a:t>матеріальними</a:t>
            </a:r>
            <a:r>
              <a:rPr lang="ru-RU" dirty="0"/>
              <a:t> й </a:t>
            </a:r>
            <a:r>
              <a:rPr lang="ru-RU" dirty="0" err="1"/>
              <a:t>нематеріальними</a:t>
            </a:r>
            <a:r>
              <a:rPr lang="ru-RU" dirty="0"/>
              <a:t> активами.</a:t>
            </a:r>
          </a:p>
          <a:p>
            <a:endParaRPr lang="uk-UA" dirty="0"/>
          </a:p>
          <a:p>
            <a:r>
              <a:rPr lang="uk-UA" dirty="0"/>
              <a:t>Фінансові активи – це всі фінансові вимоги, акції або інші види участі в капіталі корпорацій, а також золото в злитках, власниками якого в якості резервного активу є органи грошово-кредитного регулювання. </a:t>
            </a:r>
          </a:p>
          <a:p>
            <a:r>
              <a:rPr lang="uk-UA" dirty="0"/>
              <a:t>Особливо важливим механізмом в економіці є інструмент, за допомогою якого одна економічна одиниця обмінює деякий набір </a:t>
            </a:r>
            <a:r>
              <a:rPr lang="uk-UA" dirty="0" err="1"/>
              <a:t>вигод</a:t>
            </a:r>
            <a:r>
              <a:rPr lang="uk-UA" dirty="0"/>
              <a:t> з іншою економічною одиницею. </a:t>
            </a:r>
          </a:p>
          <a:p>
            <a:r>
              <a:rPr lang="uk-UA" dirty="0"/>
              <a:t>Вигоди обмінюються за допомогою платежів. Виходячи з цього можна надати визначення фінансової вимоги і, отже, зобов’язання. У СНР не існує нефінансових зобов’язань, і, таким </a:t>
            </a:r>
            <a:r>
              <a:rPr lang="uk-UA" dirty="0" err="1"/>
              <a:t>чином,термін</a:t>
            </a:r>
            <a:r>
              <a:rPr lang="uk-UA" dirty="0"/>
              <a:t> «зобов’язання» завжди передбачає зобов’язання, яке за характером є фінансовим.</a:t>
            </a:r>
            <a:endParaRPr lang="en-GB" dirty="0"/>
          </a:p>
        </p:txBody>
      </p:sp>
    </p:spTree>
    <p:extLst>
      <p:ext uri="{BB962C8B-B14F-4D97-AF65-F5344CB8AC3E}">
        <p14:creationId xmlns:p14="http://schemas.microsoft.com/office/powerpoint/2010/main" val="29046969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5DC7C493-B6E8-D007-294D-0376C935006C}"/>
              </a:ext>
            </a:extLst>
          </p:cNvPr>
          <p:cNvSpPr>
            <a:spLocks noGrp="1"/>
          </p:cNvSpPr>
          <p:nvPr>
            <p:ph idx="1"/>
          </p:nvPr>
        </p:nvSpPr>
        <p:spPr>
          <a:xfrm>
            <a:off x="324465" y="2487561"/>
            <a:ext cx="11867535" cy="3513994"/>
          </a:xfrm>
        </p:spPr>
        <p:txBody>
          <a:bodyPr anchor="ctr">
            <a:noAutofit/>
          </a:bodyPr>
          <a:lstStyle/>
          <a:p>
            <a:pPr>
              <a:spcBef>
                <a:spcPts val="0"/>
              </a:spcBef>
            </a:pPr>
            <a:r>
              <a:rPr lang="uk-UA" sz="2400" dirty="0"/>
              <a:t>Основною формою статистичного спостереження за рівнем цін і тарифів підприємств та організацій є вибіркові обстеження, які мають регулярний характер і проводяться за стандартними наборами товарів-представників продукції для кожного виду економічної діяльності з вибіркового кола одиниць сукупності, які випускають близько 50 % загального обсягу товарів у галузі. </a:t>
            </a:r>
          </a:p>
          <a:p>
            <a:pPr>
              <a:spcBef>
                <a:spcPts val="0"/>
              </a:spcBef>
            </a:pPr>
            <a:r>
              <a:rPr lang="uk-UA" sz="2400" dirty="0"/>
              <a:t>Завдання статистики цін полягають в тому, щоб забезпечити державні, регіональні, наукові, комерційні, соціальні структури інформацією про ціни у виробничому й споживчому секторах економіки, про динаміку цін і інфляцію. </a:t>
            </a:r>
          </a:p>
          <a:p>
            <a:pPr>
              <a:spcBef>
                <a:spcPts val="0"/>
              </a:spcBef>
            </a:pPr>
            <a:r>
              <a:rPr lang="uk-UA" sz="2400" dirty="0"/>
              <a:t>Динаміка цін, в основному, вивчається індексним методом. В цьому випадку використовуються такі види індексів :</a:t>
            </a:r>
          </a:p>
          <a:p>
            <a:pPr>
              <a:spcBef>
                <a:spcPts val="0"/>
              </a:spcBef>
            </a:pPr>
            <a:r>
              <a:rPr lang="uk-UA" sz="2400" dirty="0"/>
              <a:t> - індивідуальні;</a:t>
            </a:r>
          </a:p>
          <a:p>
            <a:pPr>
              <a:spcBef>
                <a:spcPts val="0"/>
              </a:spcBef>
            </a:pPr>
            <a:r>
              <a:rPr lang="uk-UA" sz="2400" dirty="0"/>
              <a:t> - загальні в агрегатній формі; </a:t>
            </a:r>
          </a:p>
          <a:p>
            <a:pPr>
              <a:spcBef>
                <a:spcPts val="0"/>
              </a:spcBef>
            </a:pPr>
            <a:r>
              <a:rPr lang="uk-UA" sz="2400" dirty="0"/>
              <a:t>- середні з індивідуальних індексів; </a:t>
            </a:r>
          </a:p>
          <a:p>
            <a:pPr>
              <a:spcBef>
                <a:spcPts val="0"/>
              </a:spcBef>
            </a:pPr>
            <a:r>
              <a:rPr lang="uk-UA" sz="2400" dirty="0"/>
              <a:t>- індекси середніх величин</a:t>
            </a:r>
            <a:endParaRPr lang="en-GB" sz="2400" dirty="0"/>
          </a:p>
        </p:txBody>
      </p:sp>
    </p:spTree>
    <p:extLst>
      <p:ext uri="{BB962C8B-B14F-4D97-AF65-F5344CB8AC3E}">
        <p14:creationId xmlns:p14="http://schemas.microsoft.com/office/powerpoint/2010/main" val="29855203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93875A3E-B4BA-4251-B6A7-D3C712CF1B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19" name="Color">
              <a:extLst>
                <a:ext uri="{FF2B5EF4-FFF2-40B4-BE49-F238E27FC236}">
                  <a16:creationId xmlns:a16="http://schemas.microsoft.com/office/drawing/2014/main" id="{58FDC8D1-2042-4BC2-968B-0C91792EF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a:extLst>
                <a:ext uri="{FF2B5EF4-FFF2-40B4-BE49-F238E27FC236}">
                  <a16:creationId xmlns:a16="http://schemas.microsoft.com/office/drawing/2014/main" id="{B55D66C7-BB08-41D2-A84B-280B68DAAE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Місце для вмісту 4">
            <a:extLst>
              <a:ext uri="{FF2B5EF4-FFF2-40B4-BE49-F238E27FC236}">
                <a16:creationId xmlns:a16="http://schemas.microsoft.com/office/drawing/2014/main" id="{461A3DF4-F443-5398-7E4B-E355AAF7C12F}"/>
              </a:ext>
            </a:extLst>
          </p:cNvPr>
          <p:cNvPicPr>
            <a:picLocks noGrp="1" noChangeAspect="1"/>
          </p:cNvPicPr>
          <p:nvPr>
            <p:ph idx="1"/>
          </p:nvPr>
        </p:nvPicPr>
        <p:blipFill>
          <a:blip r:embed="rId2"/>
          <a:stretch>
            <a:fillRect/>
          </a:stretch>
        </p:blipFill>
        <p:spPr>
          <a:xfrm>
            <a:off x="6067286" y="216310"/>
            <a:ext cx="5468199" cy="1946117"/>
          </a:xfrm>
          <a:prstGeom prst="rect">
            <a:avLst/>
          </a:prstGeom>
        </p:spPr>
      </p:pic>
      <p:pic>
        <p:nvPicPr>
          <p:cNvPr id="7" name="Рисунок 6">
            <a:extLst>
              <a:ext uri="{FF2B5EF4-FFF2-40B4-BE49-F238E27FC236}">
                <a16:creationId xmlns:a16="http://schemas.microsoft.com/office/drawing/2014/main" id="{BC7E56C9-F722-564A-3D2E-D955703E78CB}"/>
              </a:ext>
            </a:extLst>
          </p:cNvPr>
          <p:cNvPicPr>
            <a:picLocks noChangeAspect="1"/>
          </p:cNvPicPr>
          <p:nvPr/>
        </p:nvPicPr>
        <p:blipFill>
          <a:blip r:embed="rId3"/>
          <a:stretch>
            <a:fillRect/>
          </a:stretch>
        </p:blipFill>
        <p:spPr>
          <a:xfrm>
            <a:off x="6067287" y="2390523"/>
            <a:ext cx="5469530" cy="1606392"/>
          </a:xfrm>
          <a:prstGeom prst="rect">
            <a:avLst/>
          </a:prstGeom>
        </p:spPr>
      </p:pic>
      <p:pic>
        <p:nvPicPr>
          <p:cNvPr id="9" name="Рисунок 8">
            <a:extLst>
              <a:ext uri="{FF2B5EF4-FFF2-40B4-BE49-F238E27FC236}">
                <a16:creationId xmlns:a16="http://schemas.microsoft.com/office/drawing/2014/main" id="{DAD41F6D-45D0-B056-4FA9-FF5EEEC76978}"/>
              </a:ext>
            </a:extLst>
          </p:cNvPr>
          <p:cNvPicPr>
            <a:picLocks noChangeAspect="1"/>
          </p:cNvPicPr>
          <p:nvPr/>
        </p:nvPicPr>
        <p:blipFill>
          <a:blip r:embed="rId4"/>
          <a:stretch>
            <a:fillRect/>
          </a:stretch>
        </p:blipFill>
        <p:spPr>
          <a:xfrm>
            <a:off x="6067287" y="4296697"/>
            <a:ext cx="5469530" cy="1528661"/>
          </a:xfrm>
          <a:prstGeom prst="rect">
            <a:avLst/>
          </a:prstGeom>
        </p:spPr>
      </p:pic>
      <p:grpSp>
        <p:nvGrpSpPr>
          <p:cNvPr id="22" name="Group 2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3" name="Freeform: Shape 2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9373106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Місце для вмісту 4">
            <a:extLst>
              <a:ext uri="{FF2B5EF4-FFF2-40B4-BE49-F238E27FC236}">
                <a16:creationId xmlns:a16="http://schemas.microsoft.com/office/drawing/2014/main" id="{4D00E4D0-4EDC-8CA9-B7C4-F449C8FCD075}"/>
              </a:ext>
            </a:extLst>
          </p:cNvPr>
          <p:cNvPicPr>
            <a:picLocks noGrp="1" noChangeAspect="1"/>
          </p:cNvPicPr>
          <p:nvPr>
            <p:ph idx="1"/>
          </p:nvPr>
        </p:nvPicPr>
        <p:blipFill rotWithShape="1">
          <a:blip r:embed="rId2"/>
          <a:srcRect t="9097" b="24191"/>
          <a:stretch/>
        </p:blipFill>
        <p:spPr>
          <a:xfrm>
            <a:off x="457200" y="457200"/>
            <a:ext cx="11277600" cy="5943600"/>
          </a:xfrm>
          <a:prstGeom prst="rect">
            <a:avLst/>
          </a:prstGeom>
        </p:spPr>
      </p:pic>
    </p:spTree>
    <p:extLst>
      <p:ext uri="{BB962C8B-B14F-4D97-AF65-F5344CB8AC3E}">
        <p14:creationId xmlns:p14="http://schemas.microsoft.com/office/powerpoint/2010/main" val="62169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BEB39EB6-028A-04F9-7E84-58F3BA676BA7}"/>
              </a:ext>
            </a:extLst>
          </p:cNvPr>
          <p:cNvPicPr>
            <a:picLocks noGrp="1" noChangeAspect="1"/>
          </p:cNvPicPr>
          <p:nvPr>
            <p:ph idx="1"/>
          </p:nvPr>
        </p:nvPicPr>
        <p:blipFill>
          <a:blip r:embed="rId2"/>
          <a:stretch>
            <a:fillRect/>
          </a:stretch>
        </p:blipFill>
        <p:spPr>
          <a:xfrm>
            <a:off x="1812207" y="887285"/>
            <a:ext cx="8305800" cy="657225"/>
          </a:xfrm>
        </p:spPr>
      </p:pic>
      <p:pic>
        <p:nvPicPr>
          <p:cNvPr id="9" name="Рисунок 8">
            <a:extLst>
              <a:ext uri="{FF2B5EF4-FFF2-40B4-BE49-F238E27FC236}">
                <a16:creationId xmlns:a16="http://schemas.microsoft.com/office/drawing/2014/main" id="{07E12474-49D7-5387-C203-B857C8726AB6}"/>
              </a:ext>
            </a:extLst>
          </p:cNvPr>
          <p:cNvPicPr>
            <a:picLocks noChangeAspect="1"/>
          </p:cNvPicPr>
          <p:nvPr/>
        </p:nvPicPr>
        <p:blipFill>
          <a:blip r:embed="rId3"/>
          <a:stretch>
            <a:fillRect/>
          </a:stretch>
        </p:blipFill>
        <p:spPr>
          <a:xfrm>
            <a:off x="1196616" y="1623168"/>
            <a:ext cx="10189139" cy="5067300"/>
          </a:xfrm>
          <a:prstGeom prst="rect">
            <a:avLst/>
          </a:prstGeom>
        </p:spPr>
      </p:pic>
    </p:spTree>
    <p:extLst>
      <p:ext uri="{BB962C8B-B14F-4D97-AF65-F5344CB8AC3E}">
        <p14:creationId xmlns:p14="http://schemas.microsoft.com/office/powerpoint/2010/main" val="2990537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43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Місце для вмісту 4">
            <a:extLst>
              <a:ext uri="{FF2B5EF4-FFF2-40B4-BE49-F238E27FC236}">
                <a16:creationId xmlns:a16="http://schemas.microsoft.com/office/drawing/2014/main" id="{BCCC4FDE-88C9-EB78-2877-A47D71F8C0FD}"/>
              </a:ext>
            </a:extLst>
          </p:cNvPr>
          <p:cNvPicPr>
            <a:picLocks noGrp="1" noChangeAspect="1"/>
          </p:cNvPicPr>
          <p:nvPr>
            <p:ph idx="1"/>
          </p:nvPr>
        </p:nvPicPr>
        <p:blipFill>
          <a:blip r:embed="rId2"/>
          <a:stretch>
            <a:fillRect/>
          </a:stretch>
        </p:blipFill>
        <p:spPr>
          <a:xfrm>
            <a:off x="4377923" y="961812"/>
            <a:ext cx="6509553" cy="4930987"/>
          </a:xfrm>
          <a:prstGeom prst="rect">
            <a:avLst/>
          </a:prstGeom>
        </p:spPr>
      </p:pic>
    </p:spTree>
    <p:extLst>
      <p:ext uri="{BB962C8B-B14F-4D97-AF65-F5344CB8AC3E}">
        <p14:creationId xmlns:p14="http://schemas.microsoft.com/office/powerpoint/2010/main" val="5970951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Місце для вмісту 2">
            <a:extLst>
              <a:ext uri="{FF2B5EF4-FFF2-40B4-BE49-F238E27FC236}">
                <a16:creationId xmlns:a16="http://schemas.microsoft.com/office/drawing/2014/main" id="{21EB0CAE-E6DB-5A00-E080-79473C90EF33}"/>
              </a:ext>
            </a:extLst>
          </p:cNvPr>
          <p:cNvGraphicFramePr>
            <a:graphicFrameLocks noGrp="1"/>
          </p:cNvGraphicFramePr>
          <p:nvPr>
            <p:ph idx="1"/>
            <p:extLst>
              <p:ext uri="{D42A27DB-BD31-4B8C-83A1-F6EECF244321}">
                <p14:modId xmlns:p14="http://schemas.microsoft.com/office/powerpoint/2010/main" val="4250903262"/>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540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F3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Місце для вмісту 4">
            <a:extLst>
              <a:ext uri="{FF2B5EF4-FFF2-40B4-BE49-F238E27FC236}">
                <a16:creationId xmlns:a16="http://schemas.microsoft.com/office/drawing/2014/main" id="{ED96A5DC-F3AF-E191-B38E-3E6FBA49C627}"/>
              </a:ext>
            </a:extLst>
          </p:cNvPr>
          <p:cNvPicPr>
            <a:picLocks noGrp="1" noChangeAspect="1"/>
          </p:cNvPicPr>
          <p:nvPr>
            <p:ph idx="1"/>
          </p:nvPr>
        </p:nvPicPr>
        <p:blipFill>
          <a:blip r:embed="rId2"/>
          <a:stretch>
            <a:fillRect/>
          </a:stretch>
        </p:blipFill>
        <p:spPr>
          <a:xfrm>
            <a:off x="2271252" y="353962"/>
            <a:ext cx="8670835" cy="5538838"/>
          </a:xfrm>
          <a:prstGeom prst="rect">
            <a:avLst/>
          </a:prstGeom>
        </p:spPr>
      </p:pic>
    </p:spTree>
    <p:extLst>
      <p:ext uri="{BB962C8B-B14F-4D97-AF65-F5344CB8AC3E}">
        <p14:creationId xmlns:p14="http://schemas.microsoft.com/office/powerpoint/2010/main" val="26150475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07CF066-C90F-AD8E-8306-EADC3CFFC3E6}"/>
              </a:ext>
            </a:extLst>
          </p:cNvPr>
          <p:cNvSpPr>
            <a:spLocks noGrp="1"/>
          </p:cNvSpPr>
          <p:nvPr>
            <p:ph type="title"/>
          </p:nvPr>
        </p:nvSpPr>
        <p:spPr>
          <a:xfrm>
            <a:off x="466722" y="586855"/>
            <a:ext cx="3201366" cy="3387497"/>
          </a:xfrm>
        </p:spPr>
        <p:txBody>
          <a:bodyPr anchor="b">
            <a:normAutofit/>
          </a:bodyPr>
          <a:lstStyle/>
          <a:p>
            <a:pPr algn="r"/>
            <a:r>
              <a:rPr lang="ru-RU" sz="3700">
                <a:solidFill>
                  <a:srgbClr val="FFFFFF"/>
                </a:solidFill>
              </a:rPr>
              <a:t>6.4. Статистика оподаткування</a:t>
            </a:r>
            <a:br>
              <a:rPr lang="ru-RU" sz="3700">
                <a:solidFill>
                  <a:srgbClr val="FFFFFF"/>
                </a:solidFill>
              </a:rPr>
            </a:br>
            <a:endParaRPr lang="en-GB" sz="3700">
              <a:solidFill>
                <a:srgbClr val="FFFFFF"/>
              </a:solidFill>
            </a:endParaRPr>
          </a:p>
        </p:txBody>
      </p:sp>
      <p:sp>
        <p:nvSpPr>
          <p:cNvPr id="3" name="Місце для вмісту 2">
            <a:extLst>
              <a:ext uri="{FF2B5EF4-FFF2-40B4-BE49-F238E27FC236}">
                <a16:creationId xmlns:a16="http://schemas.microsoft.com/office/drawing/2014/main" id="{BB8A867C-36AE-26C5-5A55-56C9555ED264}"/>
              </a:ext>
            </a:extLst>
          </p:cNvPr>
          <p:cNvSpPr>
            <a:spLocks noGrp="1"/>
          </p:cNvSpPr>
          <p:nvPr>
            <p:ph idx="1"/>
          </p:nvPr>
        </p:nvSpPr>
        <p:spPr>
          <a:xfrm>
            <a:off x="4810259" y="649480"/>
            <a:ext cx="6555347" cy="5546047"/>
          </a:xfrm>
        </p:spPr>
        <p:txBody>
          <a:bodyPr anchor="ctr">
            <a:normAutofit/>
          </a:bodyPr>
          <a:lstStyle/>
          <a:p>
            <a:r>
              <a:rPr lang="ru-RU" sz="2000" dirty="0"/>
              <a:t>6.4.1. </a:t>
            </a:r>
            <a:r>
              <a:rPr lang="ru-RU" sz="2000" dirty="0" err="1"/>
              <a:t>Основні</a:t>
            </a:r>
            <a:r>
              <a:rPr lang="ru-RU" sz="2000" dirty="0"/>
              <a:t> засади статистики </a:t>
            </a:r>
            <a:r>
              <a:rPr lang="ru-RU" sz="2000" dirty="0" err="1"/>
              <a:t>оподаткування</a:t>
            </a:r>
            <a:endParaRPr lang="ru-RU" sz="2000" dirty="0"/>
          </a:p>
          <a:p>
            <a:r>
              <a:rPr lang="ru-RU" sz="2000" dirty="0"/>
              <a:t>6.4.2. Система </a:t>
            </a:r>
            <a:r>
              <a:rPr lang="ru-RU" sz="2000" dirty="0" err="1"/>
              <a:t>показників</a:t>
            </a:r>
            <a:r>
              <a:rPr lang="ru-RU" sz="2000" dirty="0"/>
              <a:t> статистики </a:t>
            </a:r>
            <a:r>
              <a:rPr lang="ru-RU" sz="2000" dirty="0" err="1"/>
              <a:t>оподаткування</a:t>
            </a:r>
            <a:endParaRPr lang="en-GB" sz="2000" dirty="0"/>
          </a:p>
        </p:txBody>
      </p:sp>
    </p:spTree>
    <p:extLst>
      <p:ext uri="{BB962C8B-B14F-4D97-AF65-F5344CB8AC3E}">
        <p14:creationId xmlns:p14="http://schemas.microsoft.com/office/powerpoint/2010/main" val="2557186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6D40F5F-07F8-5B1D-9BBF-EDD93CEBBF52}"/>
              </a:ext>
            </a:extLst>
          </p:cNvPr>
          <p:cNvSpPr>
            <a:spLocks noGrp="1"/>
          </p:cNvSpPr>
          <p:nvPr>
            <p:ph type="title"/>
          </p:nvPr>
        </p:nvSpPr>
        <p:spPr>
          <a:xfrm>
            <a:off x="1371599" y="294538"/>
            <a:ext cx="9895951" cy="1033669"/>
          </a:xfrm>
        </p:spPr>
        <p:txBody>
          <a:bodyPr>
            <a:normAutofit/>
          </a:bodyPr>
          <a:lstStyle/>
          <a:p>
            <a:r>
              <a:rPr lang="ru-RU" sz="3700">
                <a:solidFill>
                  <a:srgbClr val="FFFFFF"/>
                </a:solidFill>
              </a:rPr>
              <a:t>6.4.1. Основні засади статистики оподаткування</a:t>
            </a:r>
            <a:endParaRPr lang="en-GB" sz="3700">
              <a:solidFill>
                <a:srgbClr val="FFFFFF"/>
              </a:solidFill>
            </a:endParaRPr>
          </a:p>
        </p:txBody>
      </p:sp>
      <p:sp>
        <p:nvSpPr>
          <p:cNvPr id="3" name="Місце для вмісту 2">
            <a:extLst>
              <a:ext uri="{FF2B5EF4-FFF2-40B4-BE49-F238E27FC236}">
                <a16:creationId xmlns:a16="http://schemas.microsoft.com/office/drawing/2014/main" id="{4D419E69-006A-F69E-9768-9F053A347E16}"/>
              </a:ext>
            </a:extLst>
          </p:cNvPr>
          <p:cNvSpPr>
            <a:spLocks noGrp="1"/>
          </p:cNvSpPr>
          <p:nvPr>
            <p:ph idx="1"/>
          </p:nvPr>
        </p:nvSpPr>
        <p:spPr>
          <a:xfrm>
            <a:off x="68827" y="1710812"/>
            <a:ext cx="11847870" cy="5147187"/>
          </a:xfrm>
        </p:spPr>
        <p:txBody>
          <a:bodyPr anchor="ctr">
            <a:normAutofit/>
          </a:bodyPr>
          <a:lstStyle/>
          <a:p>
            <a:pPr algn="just"/>
            <a:r>
              <a:rPr lang="uk-UA" sz="2000" dirty="0"/>
              <a:t>Теоретичними засадами статистики оподаткування є система оподаткування як сукупність податків, зборів, інших обов’язкових платежів до бюджетів і внесків до державних цільових фондів, що справляються в установленому Податковим кодексом України порядку (див. Податковий кодекс України </a:t>
            </a:r>
            <a:r>
              <a:rPr lang="en-GB" sz="2000" dirty="0">
                <a:hlinkClick r:id="rId2"/>
              </a:rPr>
              <a:t>https://buhgalter911.com/normativnaya-baza/nalogovyi-kodeks/</a:t>
            </a:r>
            <a:r>
              <a:rPr lang="en-GB" sz="2000" dirty="0"/>
              <a:t>)</a:t>
            </a:r>
            <a:endParaRPr lang="uk-UA" sz="2000" dirty="0"/>
          </a:p>
          <a:p>
            <a:pPr algn="just"/>
            <a:r>
              <a:rPr lang="uk-UA" sz="2000" dirty="0"/>
              <a:t>Податки – це платежі, які стягуються з юридичних та фізичних осіб для фінансування діяльності органів державної влади, місцевого самоврядування та інших публічних потреб на засадах обов’язковості, законодавчої закріпленості, нецільового характеру та індивідуальної безоплатності, забезпечені державним примусом і не мають характеру покарання. Податки є основним джерелом доходів держави. Сутність податків проявляється в їх функціях. Найважливішими функціями податків є: фіскальна, соціальна, регулююча.</a:t>
            </a:r>
          </a:p>
          <a:p>
            <a:pPr algn="just"/>
            <a:r>
              <a:rPr lang="en-GB" sz="2000" dirty="0"/>
              <a:t> </a:t>
            </a:r>
            <a:r>
              <a:rPr lang="uk-UA" sz="2000" dirty="0"/>
              <a:t>Система оподаткування України визначається Податковим кодексом України і ґрунтується на таких принципах: загальність оподаткування, рівність усіх платників перед законом, невідворотність настання визначеної законом відповідальності у разі порушення податкового законодавства, фіскальна достатність, соціальна справедливість, економічність оподаткування, стабільність, рівномірність та зручність сплати, єдиний підхід до встановлення податків та зборів</a:t>
            </a:r>
            <a:endParaRPr lang="en-GB" sz="2000" dirty="0"/>
          </a:p>
        </p:txBody>
      </p:sp>
    </p:spTree>
    <p:extLst>
      <p:ext uri="{BB962C8B-B14F-4D97-AF65-F5344CB8AC3E}">
        <p14:creationId xmlns:p14="http://schemas.microsoft.com/office/powerpoint/2010/main" val="14413036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334CE53-1151-9FA1-8C91-386AC080ABAF}"/>
              </a:ext>
            </a:extLst>
          </p:cNvPr>
          <p:cNvSpPr>
            <a:spLocks noGrp="1"/>
          </p:cNvSpPr>
          <p:nvPr>
            <p:ph type="title"/>
          </p:nvPr>
        </p:nvSpPr>
        <p:spPr>
          <a:xfrm>
            <a:off x="1371599" y="294538"/>
            <a:ext cx="9895951" cy="1033669"/>
          </a:xfrm>
        </p:spPr>
        <p:txBody>
          <a:bodyPr>
            <a:normAutofit/>
          </a:bodyPr>
          <a:lstStyle/>
          <a:p>
            <a:r>
              <a:rPr lang="ru-RU" sz="3400">
                <a:solidFill>
                  <a:srgbClr val="FFFFFF"/>
                </a:solidFill>
              </a:rPr>
              <a:t>Функціональні елементи податку визначаються Податковим кодексом України і містять:</a:t>
            </a:r>
            <a:endParaRPr lang="en-GB" sz="3400">
              <a:solidFill>
                <a:srgbClr val="FFFFFF"/>
              </a:solidFill>
            </a:endParaRPr>
          </a:p>
        </p:txBody>
      </p:sp>
      <p:sp>
        <p:nvSpPr>
          <p:cNvPr id="3" name="Місце для вмісту 2">
            <a:extLst>
              <a:ext uri="{FF2B5EF4-FFF2-40B4-BE49-F238E27FC236}">
                <a16:creationId xmlns:a16="http://schemas.microsoft.com/office/drawing/2014/main" id="{523AEEFF-23E1-3E06-79D1-07FF8909ED23}"/>
              </a:ext>
            </a:extLst>
          </p:cNvPr>
          <p:cNvSpPr>
            <a:spLocks noGrp="1"/>
          </p:cNvSpPr>
          <p:nvPr>
            <p:ph idx="1"/>
          </p:nvPr>
        </p:nvSpPr>
        <p:spPr>
          <a:xfrm>
            <a:off x="117987" y="1779639"/>
            <a:ext cx="11985523" cy="4783824"/>
          </a:xfrm>
        </p:spPr>
        <p:txBody>
          <a:bodyPr anchor="ctr">
            <a:noAutofit/>
          </a:bodyPr>
          <a:lstStyle/>
          <a:p>
            <a:r>
              <a:rPr lang="uk-UA" sz="2400" dirty="0"/>
              <a:t>Суб’єкти оподаткування – особи, які прямо або опосередковано є носіями певного податкового обов’язку. Суб’єктами оподаткування є платники податків, податкові агенти і носії податків.</a:t>
            </a:r>
          </a:p>
          <a:p>
            <a:r>
              <a:rPr lang="uk-UA" sz="2400" dirty="0"/>
              <a:t> Об’єкт оподаткування – сукупність обставин, з наявністю яких податкове законодавство пов’язує виникнення у платника податку зобов’язання зі сплати податку. Об’єктами оподаткування можуть бути майно, товари, дохід (прибуток) або його частина, обороти з реалізації товарів (робіт, послуг), операції з поставки товарів (робіт, послуг) та інші об’єкти, визначені податковим законодавством. </a:t>
            </a:r>
          </a:p>
          <a:p>
            <a:r>
              <a:rPr lang="uk-UA" sz="2400" dirty="0"/>
              <a:t>База оподаткування – це фізичний, вартісний чи інший характерний вираз об’єкта оподаткування, до якого застосовується податкова ставка і який використовується для визначення розміру податкового зобов’язання. База оподаткування і порядок її визначення встановлюються Податковим кодексом України для кожного податку окремо.</a:t>
            </a:r>
          </a:p>
          <a:p>
            <a:r>
              <a:rPr lang="uk-UA" sz="2400" dirty="0"/>
              <a:t> Ставка податку – розмір податкових нарахувань на одиницю виміру бази оподаткування</a:t>
            </a:r>
            <a:endParaRPr lang="en-GB" sz="2400" dirty="0"/>
          </a:p>
        </p:txBody>
      </p:sp>
    </p:spTree>
    <p:extLst>
      <p:ext uri="{BB962C8B-B14F-4D97-AF65-F5344CB8AC3E}">
        <p14:creationId xmlns:p14="http://schemas.microsoft.com/office/powerpoint/2010/main" val="4108542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Місце для вмісту 2">
            <a:extLst>
              <a:ext uri="{FF2B5EF4-FFF2-40B4-BE49-F238E27FC236}">
                <a16:creationId xmlns:a16="http://schemas.microsoft.com/office/drawing/2014/main" id="{8A431744-0011-0D7D-01B7-5511002947F3}"/>
              </a:ext>
            </a:extLst>
          </p:cNvPr>
          <p:cNvGraphicFramePr>
            <a:graphicFrameLocks noGrp="1"/>
          </p:cNvGraphicFramePr>
          <p:nvPr>
            <p:ph idx="1"/>
            <p:extLst>
              <p:ext uri="{D42A27DB-BD31-4B8C-83A1-F6EECF244321}">
                <p14:modId xmlns:p14="http://schemas.microsoft.com/office/powerpoint/2010/main" val="20306698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61101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Зображення, що містить розмиття, Барвистість, синій, Бірюза&#10;&#10;Автоматично згенерований опис">
            <a:extLst>
              <a:ext uri="{FF2B5EF4-FFF2-40B4-BE49-F238E27FC236}">
                <a16:creationId xmlns:a16="http://schemas.microsoft.com/office/drawing/2014/main" id="{093858FA-B2A2-1BD3-2A3F-05B4DAFE0DED}"/>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C6B7FE1-2D97-83E3-622B-B6F185C2BE71}"/>
              </a:ext>
            </a:extLst>
          </p:cNvPr>
          <p:cNvSpPr>
            <a:spLocks noGrp="1"/>
          </p:cNvSpPr>
          <p:nvPr>
            <p:ph type="title"/>
          </p:nvPr>
        </p:nvSpPr>
        <p:spPr>
          <a:xfrm>
            <a:off x="838200" y="365125"/>
            <a:ext cx="10515600" cy="1325563"/>
          </a:xfrm>
        </p:spPr>
        <p:txBody>
          <a:bodyPr>
            <a:normAutofit/>
          </a:bodyPr>
          <a:lstStyle/>
          <a:p>
            <a:pPr algn="ctr"/>
            <a:r>
              <a:rPr lang="ru-RU" sz="3100" dirty="0" err="1"/>
              <a:t>Відповідно</a:t>
            </a:r>
            <a:r>
              <a:rPr lang="ru-RU" sz="3100" dirty="0"/>
              <a:t> до </a:t>
            </a:r>
            <a:r>
              <a:rPr lang="ru-RU" sz="3100" dirty="0" err="1"/>
              <a:t>Податкового</a:t>
            </a:r>
            <a:r>
              <a:rPr lang="ru-RU" sz="3100" dirty="0"/>
              <a:t> кодексу в </a:t>
            </a:r>
            <a:r>
              <a:rPr lang="ru-RU" sz="3100" dirty="0" err="1"/>
              <a:t>Україні</a:t>
            </a:r>
            <a:r>
              <a:rPr lang="ru-RU" sz="3100" dirty="0"/>
              <a:t> </a:t>
            </a:r>
            <a:r>
              <a:rPr lang="ru-RU" sz="3100" dirty="0" err="1"/>
              <a:t>встановлено</a:t>
            </a:r>
            <a:r>
              <a:rPr lang="ru-RU" sz="3100" dirty="0"/>
              <a:t> </a:t>
            </a:r>
            <a:r>
              <a:rPr lang="ru-RU" sz="3100" dirty="0" err="1"/>
              <a:t>загальнодержавні</a:t>
            </a:r>
            <a:r>
              <a:rPr lang="ru-RU" sz="3100" dirty="0"/>
              <a:t> та </a:t>
            </a:r>
            <a:r>
              <a:rPr lang="ru-RU" sz="3100" dirty="0" err="1"/>
              <a:t>місцеві</a:t>
            </a:r>
            <a:r>
              <a:rPr lang="ru-RU" sz="3100" dirty="0"/>
              <a:t> </a:t>
            </a:r>
            <a:r>
              <a:rPr lang="ru-RU" sz="3100" dirty="0" err="1"/>
              <a:t>податки</a:t>
            </a:r>
            <a:r>
              <a:rPr lang="ru-RU" sz="3100" dirty="0"/>
              <a:t> та </a:t>
            </a:r>
            <a:r>
              <a:rPr lang="ru-RU" sz="3100" dirty="0" err="1"/>
              <a:t>збори</a:t>
            </a:r>
            <a:r>
              <a:rPr lang="ru-RU" sz="3100" dirty="0"/>
              <a:t>.</a:t>
            </a:r>
            <a:endParaRPr lang="en-GB" sz="3100" dirty="0"/>
          </a:p>
        </p:txBody>
      </p:sp>
      <p:graphicFrame>
        <p:nvGraphicFramePr>
          <p:cNvPr id="5" name="Місце для вмісту 2">
            <a:extLst>
              <a:ext uri="{FF2B5EF4-FFF2-40B4-BE49-F238E27FC236}">
                <a16:creationId xmlns:a16="http://schemas.microsoft.com/office/drawing/2014/main" id="{24AD5584-C9F5-DB30-0917-EAFFFD3B8398}"/>
              </a:ext>
            </a:extLst>
          </p:cNvPr>
          <p:cNvGraphicFramePr>
            <a:graphicFrameLocks noGrp="1"/>
          </p:cNvGraphicFramePr>
          <p:nvPr>
            <p:ph idx="1"/>
            <p:extLst>
              <p:ext uri="{D42A27DB-BD31-4B8C-83A1-F6EECF244321}">
                <p14:modId xmlns:p14="http://schemas.microsoft.com/office/powerpoint/2010/main" val="25944526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771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Yellow umbrella in a sea of black umbrellas">
            <a:extLst>
              <a:ext uri="{FF2B5EF4-FFF2-40B4-BE49-F238E27FC236}">
                <a16:creationId xmlns:a16="http://schemas.microsoft.com/office/drawing/2014/main" id="{FE88DF1C-2E3E-3CB4-CED6-C899338C7200}"/>
              </a:ext>
            </a:extLst>
          </p:cNvPr>
          <p:cNvPicPr>
            <a:picLocks noChangeAspect="1"/>
          </p:cNvPicPr>
          <p:nvPr/>
        </p:nvPicPr>
        <p:blipFill rotWithShape="1">
          <a:blip r:embed="rId2">
            <a:duotone>
              <a:schemeClr val="bg2">
                <a:shade val="45000"/>
                <a:satMod val="135000"/>
              </a:schemeClr>
              <a:prstClr val="white"/>
            </a:duotone>
          </a:blip>
          <a:srcRect t="625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B685A11-88EE-4EAA-085D-B114EE11FE18}"/>
              </a:ext>
            </a:extLst>
          </p:cNvPr>
          <p:cNvSpPr>
            <a:spLocks noGrp="1"/>
          </p:cNvSpPr>
          <p:nvPr>
            <p:ph type="title"/>
          </p:nvPr>
        </p:nvSpPr>
        <p:spPr>
          <a:xfrm>
            <a:off x="838200" y="365125"/>
            <a:ext cx="10515600" cy="1325563"/>
          </a:xfrm>
        </p:spPr>
        <p:txBody>
          <a:bodyPr>
            <a:normAutofit/>
          </a:bodyPr>
          <a:lstStyle/>
          <a:p>
            <a:r>
              <a:rPr lang="ru-RU" dirty="0"/>
              <a:t>6.4.2. Система </a:t>
            </a:r>
            <a:r>
              <a:rPr lang="ru-RU" dirty="0" err="1"/>
              <a:t>показників</a:t>
            </a:r>
            <a:r>
              <a:rPr lang="ru-RU" dirty="0"/>
              <a:t> статистики </a:t>
            </a:r>
            <a:r>
              <a:rPr lang="ru-RU" dirty="0" err="1"/>
              <a:t>оподаткування</a:t>
            </a:r>
            <a:endParaRPr lang="en-GB" dirty="0"/>
          </a:p>
        </p:txBody>
      </p:sp>
      <p:sp>
        <p:nvSpPr>
          <p:cNvPr id="3" name="Місце для вмісту 2">
            <a:extLst>
              <a:ext uri="{FF2B5EF4-FFF2-40B4-BE49-F238E27FC236}">
                <a16:creationId xmlns:a16="http://schemas.microsoft.com/office/drawing/2014/main" id="{0B03DC12-A17E-9D2E-5C81-D956C038DFFA}"/>
              </a:ext>
            </a:extLst>
          </p:cNvPr>
          <p:cNvSpPr>
            <a:spLocks noGrp="1"/>
          </p:cNvSpPr>
          <p:nvPr>
            <p:ph idx="1"/>
          </p:nvPr>
        </p:nvSpPr>
        <p:spPr>
          <a:xfrm>
            <a:off x="838200" y="1825625"/>
            <a:ext cx="10515600" cy="4351338"/>
          </a:xfrm>
        </p:spPr>
        <p:txBody>
          <a:bodyPr>
            <a:normAutofit/>
          </a:bodyPr>
          <a:lstStyle/>
          <a:p>
            <a:r>
              <a:rPr lang="uk-UA" dirty="0"/>
              <a:t>Статистика оподаткування має широку систему показників, які всебічно характеризують явища і процеси, що відбуваються в системі оподаткування, висвітлюють діяльність податкових органів. Їх поділяють на абсолютні й відносні показники статистики оподаткування.</a:t>
            </a:r>
            <a:endParaRPr lang="en-GB" dirty="0"/>
          </a:p>
        </p:txBody>
      </p:sp>
    </p:spTree>
    <p:extLst>
      <p:ext uri="{BB962C8B-B14F-4D97-AF65-F5344CB8AC3E}">
        <p14:creationId xmlns:p14="http://schemas.microsoft.com/office/powerpoint/2010/main" val="28668967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6ACF0EC-FA01-433D-E4E0-E8C949B115E1}"/>
              </a:ext>
            </a:extLst>
          </p:cNvPr>
          <p:cNvSpPr>
            <a:spLocks noGrp="1"/>
          </p:cNvSpPr>
          <p:nvPr>
            <p:ph type="title"/>
          </p:nvPr>
        </p:nvSpPr>
        <p:spPr>
          <a:xfrm>
            <a:off x="1371599" y="294538"/>
            <a:ext cx="9895951" cy="1033669"/>
          </a:xfrm>
        </p:spPr>
        <p:txBody>
          <a:bodyPr>
            <a:normAutofit/>
          </a:bodyPr>
          <a:lstStyle/>
          <a:p>
            <a:r>
              <a:rPr lang="ru-RU" sz="1900">
                <a:solidFill>
                  <a:srgbClr val="FFFFFF"/>
                </a:solidFill>
              </a:rPr>
              <a:t>1) Абсолютні показники статистики оподаткування відображають розміри податкових явищ, абсолютні величини, мають пізнавальне і практичне значення. Вони залежить від галузі статистики оподаткування і цілей дослідження. Це такі показники: </a:t>
            </a:r>
            <a:endParaRPr lang="en-GB" sz="1900">
              <a:solidFill>
                <a:srgbClr val="FFFFFF"/>
              </a:solidFill>
            </a:endParaRPr>
          </a:p>
        </p:txBody>
      </p:sp>
      <p:sp>
        <p:nvSpPr>
          <p:cNvPr id="3" name="Місце для вмісту 2">
            <a:extLst>
              <a:ext uri="{FF2B5EF4-FFF2-40B4-BE49-F238E27FC236}">
                <a16:creationId xmlns:a16="http://schemas.microsoft.com/office/drawing/2014/main" id="{D823BF45-BC68-C5C0-E781-787FF46F91DC}"/>
              </a:ext>
            </a:extLst>
          </p:cNvPr>
          <p:cNvSpPr>
            <a:spLocks noGrp="1"/>
          </p:cNvSpPr>
          <p:nvPr>
            <p:ph idx="1"/>
          </p:nvPr>
        </p:nvSpPr>
        <p:spPr>
          <a:xfrm>
            <a:off x="98323" y="2318197"/>
            <a:ext cx="12280490" cy="3683358"/>
          </a:xfrm>
        </p:spPr>
        <p:txBody>
          <a:bodyPr anchor="ctr">
            <a:noAutofit/>
          </a:bodyPr>
          <a:lstStyle/>
          <a:p>
            <a:pPr>
              <a:spcBef>
                <a:spcPts val="0"/>
              </a:spcBef>
            </a:pPr>
            <a:r>
              <a:rPr lang="ru-RU" sz="2000" dirty="0"/>
              <a:t>- </a:t>
            </a:r>
            <a:r>
              <a:rPr lang="ru-RU" sz="2000" dirty="0" err="1"/>
              <a:t>Кількість</a:t>
            </a:r>
            <a:r>
              <a:rPr lang="ru-RU" sz="2000" dirty="0"/>
              <a:t> </a:t>
            </a:r>
            <a:r>
              <a:rPr lang="ru-RU" sz="2000" dirty="0" err="1"/>
              <a:t>платників</a:t>
            </a:r>
            <a:r>
              <a:rPr lang="ru-RU" sz="2000" dirty="0"/>
              <a:t> </a:t>
            </a:r>
            <a:r>
              <a:rPr lang="ru-RU" sz="2000" dirty="0" err="1"/>
              <a:t>податків</a:t>
            </a:r>
            <a:r>
              <a:rPr lang="ru-RU" sz="2000" dirty="0"/>
              <a:t> – </a:t>
            </a:r>
            <a:r>
              <a:rPr lang="ru-RU" sz="2000" dirty="0" err="1"/>
              <a:t>кількість</a:t>
            </a:r>
            <a:r>
              <a:rPr lang="ru-RU" sz="2000" dirty="0"/>
              <a:t> </a:t>
            </a:r>
            <a:r>
              <a:rPr lang="ru-RU" sz="2000" dirty="0" err="1"/>
              <a:t>юридичних</a:t>
            </a:r>
            <a:r>
              <a:rPr lang="ru-RU" sz="2000" dirty="0"/>
              <a:t> та </a:t>
            </a:r>
            <a:r>
              <a:rPr lang="ru-RU" sz="2000" dirty="0" err="1"/>
              <a:t>фізичних</a:t>
            </a:r>
            <a:r>
              <a:rPr lang="ru-RU" sz="2000" dirty="0"/>
              <a:t> </a:t>
            </a:r>
            <a:r>
              <a:rPr lang="ru-RU" sz="2000" dirty="0" err="1"/>
              <a:t>осіб</a:t>
            </a:r>
            <a:r>
              <a:rPr lang="ru-RU" sz="2000" dirty="0"/>
              <a:t>, </a:t>
            </a:r>
            <a:r>
              <a:rPr lang="ru-RU" sz="2000" dirty="0" err="1"/>
              <a:t>зареєстрованих</a:t>
            </a:r>
            <a:r>
              <a:rPr lang="ru-RU" sz="2000" dirty="0"/>
              <a:t> </a:t>
            </a:r>
            <a:r>
              <a:rPr lang="ru-RU" sz="2000" dirty="0" err="1"/>
              <a:t>платниками</a:t>
            </a:r>
            <a:r>
              <a:rPr lang="ru-RU" sz="2000" dirty="0"/>
              <a:t> </a:t>
            </a:r>
            <a:r>
              <a:rPr lang="ru-RU" sz="2000" dirty="0" err="1"/>
              <a:t>податків</a:t>
            </a:r>
            <a:r>
              <a:rPr lang="ru-RU" sz="2000" dirty="0"/>
              <a:t>.</a:t>
            </a:r>
          </a:p>
          <a:p>
            <a:pPr>
              <a:spcBef>
                <a:spcPts val="0"/>
              </a:spcBef>
            </a:pPr>
            <a:r>
              <a:rPr lang="ru-RU" sz="2000" dirty="0"/>
              <a:t> - </a:t>
            </a:r>
            <a:r>
              <a:rPr lang="ru-RU" sz="2000" dirty="0" err="1"/>
              <a:t>Кількість</a:t>
            </a:r>
            <a:r>
              <a:rPr lang="ru-RU" sz="2000" dirty="0"/>
              <a:t> </a:t>
            </a:r>
            <a:r>
              <a:rPr lang="ru-RU" sz="2000" dirty="0" err="1"/>
              <a:t>поданих</a:t>
            </a:r>
            <a:r>
              <a:rPr lang="ru-RU" sz="2000" dirty="0"/>
              <a:t> </a:t>
            </a:r>
            <a:r>
              <a:rPr lang="ru-RU" sz="2000" dirty="0" err="1"/>
              <a:t>декларацій</a:t>
            </a:r>
            <a:r>
              <a:rPr lang="ru-RU" sz="2000" dirty="0"/>
              <a:t> – </a:t>
            </a:r>
            <a:r>
              <a:rPr lang="ru-RU" sz="2000" dirty="0" err="1"/>
              <a:t>визначається</a:t>
            </a:r>
            <a:r>
              <a:rPr lang="ru-RU" sz="2000" dirty="0"/>
              <a:t> за </a:t>
            </a:r>
            <a:r>
              <a:rPr lang="ru-RU" sz="2000" dirty="0" err="1"/>
              <a:t>кількістю</a:t>
            </a:r>
            <a:r>
              <a:rPr lang="ru-RU" sz="2000" dirty="0"/>
              <a:t> </a:t>
            </a:r>
            <a:r>
              <a:rPr lang="ru-RU" sz="2000" dirty="0" err="1"/>
              <a:t>юридичних</a:t>
            </a:r>
            <a:r>
              <a:rPr lang="ru-RU" sz="2000" dirty="0"/>
              <a:t> та </a:t>
            </a:r>
            <a:r>
              <a:rPr lang="ru-RU" sz="2000" dirty="0" err="1"/>
              <a:t>фізичних</a:t>
            </a:r>
            <a:r>
              <a:rPr lang="ru-RU" sz="2000" dirty="0"/>
              <a:t> </a:t>
            </a:r>
            <a:r>
              <a:rPr lang="ru-RU" sz="2000" dirty="0" err="1"/>
              <a:t>осіб</a:t>
            </a:r>
            <a:r>
              <a:rPr lang="ru-RU" sz="2000" dirty="0"/>
              <a:t>, </a:t>
            </a:r>
            <a:r>
              <a:rPr lang="ru-RU" sz="2000" dirty="0" err="1"/>
              <a:t>що</a:t>
            </a:r>
            <a:r>
              <a:rPr lang="ru-RU" sz="2000" dirty="0"/>
              <a:t> </a:t>
            </a:r>
            <a:r>
              <a:rPr lang="ru-RU" sz="2000" dirty="0" err="1"/>
              <a:t>представляють</a:t>
            </a:r>
            <a:r>
              <a:rPr lang="ru-RU" sz="2000" dirty="0"/>
              <a:t> </a:t>
            </a:r>
            <a:r>
              <a:rPr lang="ru-RU" sz="2000" dirty="0" err="1"/>
              <a:t>декларації</a:t>
            </a:r>
            <a:r>
              <a:rPr lang="ru-RU" sz="2000" dirty="0"/>
              <a:t> до </a:t>
            </a:r>
            <a:r>
              <a:rPr lang="ru-RU" sz="2000" dirty="0" err="1"/>
              <a:t>податкових</a:t>
            </a:r>
            <a:r>
              <a:rPr lang="ru-RU" sz="2000" dirty="0"/>
              <a:t> </a:t>
            </a:r>
            <a:r>
              <a:rPr lang="ru-RU" sz="2000" dirty="0" err="1"/>
              <a:t>органів</a:t>
            </a:r>
            <a:r>
              <a:rPr lang="ru-RU" sz="2000" dirty="0"/>
              <a:t>. </a:t>
            </a:r>
          </a:p>
          <a:p>
            <a:pPr>
              <a:spcBef>
                <a:spcPts val="0"/>
              </a:spcBef>
            </a:pPr>
            <a:r>
              <a:rPr lang="ru-RU" sz="2000" dirty="0"/>
              <a:t>- </a:t>
            </a:r>
            <a:r>
              <a:rPr lang="ru-RU" sz="2000" dirty="0" err="1"/>
              <a:t>Податкові</a:t>
            </a:r>
            <a:r>
              <a:rPr lang="ru-RU" sz="2000" dirty="0"/>
              <a:t> доходи – </a:t>
            </a:r>
            <a:r>
              <a:rPr lang="ru-RU" sz="2000" dirty="0" err="1"/>
              <a:t>всі</a:t>
            </a:r>
            <a:r>
              <a:rPr lang="ru-RU" sz="2000" dirty="0"/>
              <a:t> </a:t>
            </a:r>
            <a:r>
              <a:rPr lang="ru-RU" sz="2000" dirty="0" err="1"/>
              <a:t>обов’язкові</a:t>
            </a:r>
            <a:r>
              <a:rPr lang="ru-RU" sz="2000" dirty="0"/>
              <a:t> </a:t>
            </a:r>
            <a:r>
              <a:rPr lang="ru-RU" sz="2000" dirty="0" err="1"/>
              <a:t>платежі</a:t>
            </a:r>
            <a:r>
              <a:rPr lang="ru-RU" sz="2000" dirty="0"/>
              <a:t>, </a:t>
            </a:r>
            <a:r>
              <a:rPr lang="ru-RU" sz="2000" dirty="0" err="1"/>
              <a:t>які</a:t>
            </a:r>
            <a:r>
              <a:rPr lang="ru-RU" sz="2000" dirty="0"/>
              <a:t> у </a:t>
            </a:r>
            <a:r>
              <a:rPr lang="ru-RU" sz="2000" dirty="0" err="1"/>
              <a:t>визначених</a:t>
            </a:r>
            <a:r>
              <a:rPr lang="ru-RU" sz="2000" dirty="0"/>
              <a:t> </a:t>
            </a:r>
            <a:r>
              <a:rPr lang="ru-RU" sz="2000" dirty="0" err="1"/>
              <a:t>розмірах</a:t>
            </a:r>
            <a:r>
              <a:rPr lang="ru-RU" sz="2000" dirty="0"/>
              <a:t> і в строки, </a:t>
            </a:r>
            <a:r>
              <a:rPr lang="ru-RU" sz="2000" dirty="0" err="1"/>
              <a:t>встановлені</a:t>
            </a:r>
            <a:r>
              <a:rPr lang="ru-RU" sz="2000" dirty="0"/>
              <a:t> </a:t>
            </a:r>
            <a:r>
              <a:rPr lang="ru-RU" sz="2000" dirty="0" err="1"/>
              <a:t>законодавством</a:t>
            </a:r>
            <a:r>
              <a:rPr lang="ru-RU" sz="2000" dirty="0"/>
              <a:t>, </a:t>
            </a:r>
            <a:r>
              <a:rPr lang="ru-RU" sz="2000" dirty="0" err="1"/>
              <a:t>всі</a:t>
            </a:r>
            <a:r>
              <a:rPr lang="ru-RU" sz="2000" dirty="0"/>
              <a:t> </a:t>
            </a:r>
            <a:r>
              <a:rPr lang="ru-RU" sz="2000" dirty="0" err="1"/>
              <a:t>види</a:t>
            </a:r>
            <a:r>
              <a:rPr lang="ru-RU" sz="2000" dirty="0"/>
              <a:t> </a:t>
            </a:r>
            <a:r>
              <a:rPr lang="ru-RU" sz="2000" dirty="0" err="1"/>
              <a:t>прямих</a:t>
            </a:r>
            <a:r>
              <a:rPr lang="ru-RU" sz="2000" dirty="0"/>
              <a:t> і </a:t>
            </a:r>
            <a:r>
              <a:rPr lang="ru-RU" sz="2000" dirty="0" err="1"/>
              <a:t>непрямих</a:t>
            </a:r>
            <a:r>
              <a:rPr lang="ru-RU" sz="2000" dirty="0"/>
              <a:t> </a:t>
            </a:r>
            <a:r>
              <a:rPr lang="ru-RU" sz="2000" dirty="0" err="1"/>
              <a:t>податків</a:t>
            </a:r>
            <a:r>
              <a:rPr lang="ru-RU" sz="2000" dirty="0"/>
              <a:t>.</a:t>
            </a:r>
          </a:p>
          <a:p>
            <a:pPr>
              <a:spcBef>
                <a:spcPts val="0"/>
              </a:spcBef>
            </a:pPr>
            <a:r>
              <a:rPr lang="ru-RU" sz="2000" dirty="0"/>
              <a:t> - </a:t>
            </a:r>
            <a:r>
              <a:rPr lang="ru-RU" sz="2000" dirty="0" err="1"/>
              <a:t>Вартісні</a:t>
            </a:r>
            <a:r>
              <a:rPr lang="ru-RU" sz="2000" dirty="0"/>
              <a:t> </a:t>
            </a:r>
            <a:r>
              <a:rPr lang="ru-RU" sz="2000" dirty="0" err="1"/>
              <a:t>показники</a:t>
            </a:r>
            <a:r>
              <a:rPr lang="ru-RU" sz="2000" dirty="0"/>
              <a:t> </a:t>
            </a:r>
            <a:r>
              <a:rPr lang="ru-RU" sz="2000" dirty="0" err="1"/>
              <a:t>оподаткування</a:t>
            </a:r>
            <a:r>
              <a:rPr lang="ru-RU" sz="2000" dirty="0"/>
              <a:t> (по </a:t>
            </a:r>
            <a:r>
              <a:rPr lang="ru-RU" sz="2000" dirty="0" err="1"/>
              <a:t>дохідній</a:t>
            </a:r>
            <a:r>
              <a:rPr lang="ru-RU" sz="2000" dirty="0"/>
              <a:t> </a:t>
            </a:r>
            <a:r>
              <a:rPr lang="ru-RU" sz="2000" dirty="0" err="1"/>
              <a:t>частині</a:t>
            </a:r>
            <a:r>
              <a:rPr lang="ru-RU" sz="2000" dirty="0"/>
              <a:t> бюджету) – </a:t>
            </a:r>
            <a:r>
              <a:rPr lang="ru-RU" sz="2000" dirty="0" err="1"/>
              <a:t>загальна</a:t>
            </a:r>
            <a:r>
              <a:rPr lang="ru-RU" sz="2000" dirty="0"/>
              <a:t> сума </a:t>
            </a:r>
            <a:r>
              <a:rPr lang="ru-RU" sz="2000" dirty="0" err="1"/>
              <a:t>податкових</a:t>
            </a:r>
            <a:r>
              <a:rPr lang="ru-RU" sz="2000" dirty="0"/>
              <a:t> </a:t>
            </a:r>
            <a:r>
              <a:rPr lang="ru-RU" sz="2000" dirty="0" err="1"/>
              <a:t>надходжень</a:t>
            </a:r>
            <a:r>
              <a:rPr lang="ru-RU" sz="2000" dirty="0"/>
              <a:t> </a:t>
            </a:r>
            <a:r>
              <a:rPr lang="ru-RU" sz="2000" dirty="0" err="1"/>
              <a:t>дохідної</a:t>
            </a:r>
            <a:r>
              <a:rPr lang="ru-RU" sz="2000" dirty="0"/>
              <a:t> </a:t>
            </a:r>
            <a:r>
              <a:rPr lang="ru-RU" sz="2000" dirty="0" err="1"/>
              <a:t>частини</a:t>
            </a:r>
            <a:r>
              <a:rPr lang="ru-RU" sz="2000" dirty="0"/>
              <a:t> </a:t>
            </a:r>
            <a:r>
              <a:rPr lang="ru-RU" sz="2000" dirty="0" err="1"/>
              <a:t>бюджетів</a:t>
            </a:r>
            <a:r>
              <a:rPr lang="ru-RU" sz="2000" dirty="0"/>
              <a:t> </a:t>
            </a:r>
            <a:r>
              <a:rPr lang="ru-RU" sz="2000" dirty="0" err="1"/>
              <a:t>різних</a:t>
            </a:r>
            <a:r>
              <a:rPr lang="ru-RU" sz="2000" dirty="0"/>
              <a:t> </a:t>
            </a:r>
            <a:r>
              <a:rPr lang="ru-RU" sz="2000" dirty="0" err="1"/>
              <a:t>рівнів</a:t>
            </a:r>
            <a:r>
              <a:rPr lang="ru-RU" sz="2000" dirty="0"/>
              <a:t>, сума </a:t>
            </a:r>
            <a:r>
              <a:rPr lang="ru-RU" sz="2000" dirty="0" err="1"/>
              <a:t>авансових</a:t>
            </a:r>
            <a:r>
              <a:rPr lang="ru-RU" sz="2000" dirty="0"/>
              <a:t> </a:t>
            </a:r>
            <a:r>
              <a:rPr lang="ru-RU" sz="2000" dirty="0" err="1"/>
              <a:t>податкових</a:t>
            </a:r>
            <a:r>
              <a:rPr lang="ru-RU" sz="2000" dirty="0"/>
              <a:t> </a:t>
            </a:r>
            <a:r>
              <a:rPr lang="ru-RU" sz="2000" dirty="0" err="1"/>
              <a:t>платежів</a:t>
            </a:r>
            <a:r>
              <a:rPr lang="ru-RU" sz="2000" dirty="0"/>
              <a:t>, сума </a:t>
            </a:r>
            <a:r>
              <a:rPr lang="ru-RU" sz="2000" dirty="0" err="1"/>
              <a:t>окремих</a:t>
            </a:r>
            <a:r>
              <a:rPr lang="ru-RU" sz="2000" dirty="0"/>
              <a:t> </a:t>
            </a:r>
            <a:r>
              <a:rPr lang="ru-RU" sz="2000" dirty="0" err="1"/>
              <a:t>видів</a:t>
            </a:r>
            <a:r>
              <a:rPr lang="ru-RU" sz="2000" dirty="0"/>
              <a:t> </a:t>
            </a:r>
            <a:r>
              <a:rPr lang="ru-RU" sz="2000" dirty="0" err="1"/>
              <a:t>податків</a:t>
            </a:r>
            <a:r>
              <a:rPr lang="ru-RU" sz="2000" dirty="0"/>
              <a:t> </a:t>
            </a:r>
            <a:r>
              <a:rPr lang="ru-RU" sz="2000" dirty="0" err="1"/>
              <a:t>відповідно</a:t>
            </a:r>
            <a:r>
              <a:rPr lang="ru-RU" sz="2000" dirty="0"/>
              <a:t> з </a:t>
            </a:r>
            <a:r>
              <a:rPr lang="ru-RU" sz="2000" dirty="0" err="1"/>
              <a:t>бюджетними</a:t>
            </a:r>
            <a:r>
              <a:rPr lang="ru-RU" sz="2000" dirty="0"/>
              <a:t> </a:t>
            </a:r>
            <a:r>
              <a:rPr lang="ru-RU" sz="2000" dirty="0" err="1"/>
              <a:t>класифікаціями</a:t>
            </a:r>
            <a:r>
              <a:rPr lang="ru-RU" sz="2000" dirty="0"/>
              <a:t>, </a:t>
            </a:r>
            <a:r>
              <a:rPr lang="ru-RU" sz="2000" dirty="0" err="1"/>
              <a:t>суми</a:t>
            </a:r>
            <a:r>
              <a:rPr lang="ru-RU" sz="2000" dirty="0"/>
              <a:t> </a:t>
            </a:r>
            <a:r>
              <a:rPr lang="ru-RU" sz="2000" dirty="0" err="1"/>
              <a:t>податкових</a:t>
            </a:r>
            <a:r>
              <a:rPr lang="ru-RU" sz="2000" dirty="0"/>
              <a:t> </a:t>
            </a:r>
            <a:r>
              <a:rPr lang="ru-RU" sz="2000" dirty="0" err="1"/>
              <a:t>надходжень</a:t>
            </a:r>
            <a:r>
              <a:rPr lang="ru-RU" sz="2000" dirty="0"/>
              <a:t> за </a:t>
            </a:r>
            <a:r>
              <a:rPr lang="ru-RU" sz="2000" dirty="0" err="1"/>
              <a:t>окремими</a:t>
            </a:r>
            <a:r>
              <a:rPr lang="ru-RU" sz="2000" dirty="0"/>
              <a:t> секторами </a:t>
            </a:r>
            <a:r>
              <a:rPr lang="ru-RU" sz="2000" dirty="0" err="1"/>
              <a:t>економіки</a:t>
            </a:r>
            <a:r>
              <a:rPr lang="ru-RU" sz="2000" dirty="0"/>
              <a:t>, </a:t>
            </a:r>
            <a:r>
              <a:rPr lang="ru-RU" sz="2000" dirty="0" err="1"/>
              <a:t>обсяг</a:t>
            </a:r>
            <a:r>
              <a:rPr lang="ru-RU" sz="2000" dirty="0"/>
              <a:t> </a:t>
            </a:r>
            <a:r>
              <a:rPr lang="ru-RU" sz="2000" dirty="0" err="1"/>
              <a:t>загальної</a:t>
            </a:r>
            <a:r>
              <a:rPr lang="ru-RU" sz="2000" dirty="0"/>
              <a:t> </a:t>
            </a:r>
            <a:r>
              <a:rPr lang="ru-RU" sz="2000" dirty="0" err="1"/>
              <a:t>податкової</a:t>
            </a:r>
            <a:r>
              <a:rPr lang="ru-RU" sz="2000" dirty="0"/>
              <a:t> </a:t>
            </a:r>
            <a:r>
              <a:rPr lang="ru-RU" sz="2000" dirty="0" err="1"/>
              <a:t>заборгованості</a:t>
            </a:r>
            <a:r>
              <a:rPr lang="ru-RU" sz="2000" dirty="0"/>
              <a:t> перед бюджетом, </a:t>
            </a:r>
            <a:r>
              <a:rPr lang="ru-RU" sz="2000" dirty="0" err="1"/>
              <a:t>обсяг</a:t>
            </a:r>
            <a:r>
              <a:rPr lang="ru-RU" sz="2000" dirty="0"/>
              <a:t> </a:t>
            </a:r>
            <a:r>
              <a:rPr lang="ru-RU" sz="2000" dirty="0" err="1"/>
              <a:t>податкової</a:t>
            </a:r>
            <a:r>
              <a:rPr lang="ru-RU" sz="2000" dirty="0"/>
              <a:t> </a:t>
            </a:r>
            <a:r>
              <a:rPr lang="ru-RU" sz="2000" dirty="0" err="1"/>
              <a:t>заборгованості</a:t>
            </a:r>
            <a:r>
              <a:rPr lang="ru-RU" sz="2000" dirty="0"/>
              <a:t> за </a:t>
            </a:r>
            <a:r>
              <a:rPr lang="ru-RU" sz="2000" dirty="0" err="1"/>
              <a:t>заблокованими</a:t>
            </a:r>
            <a:r>
              <a:rPr lang="ru-RU" sz="2000" dirty="0"/>
              <a:t> </a:t>
            </a:r>
            <a:r>
              <a:rPr lang="ru-RU" sz="2000" dirty="0" err="1"/>
              <a:t>рахунками</a:t>
            </a:r>
            <a:r>
              <a:rPr lang="ru-RU" sz="2000" dirty="0"/>
              <a:t>. </a:t>
            </a:r>
          </a:p>
          <a:p>
            <a:pPr>
              <a:spcBef>
                <a:spcPts val="0"/>
              </a:spcBef>
            </a:pPr>
            <a:r>
              <a:rPr lang="ru-RU" sz="2000" dirty="0"/>
              <a:t>- </a:t>
            </a:r>
            <a:r>
              <a:rPr lang="ru-RU" sz="2000" dirty="0" err="1"/>
              <a:t>Вартісні</a:t>
            </a:r>
            <a:r>
              <a:rPr lang="ru-RU" sz="2000" dirty="0"/>
              <a:t> </a:t>
            </a:r>
            <a:r>
              <a:rPr lang="ru-RU" sz="2000" dirty="0" err="1"/>
              <a:t>показники</a:t>
            </a:r>
            <a:r>
              <a:rPr lang="ru-RU" sz="2000" dirty="0"/>
              <a:t> </a:t>
            </a:r>
            <a:r>
              <a:rPr lang="ru-RU" sz="2000" dirty="0" err="1"/>
              <a:t>податкових</a:t>
            </a:r>
            <a:r>
              <a:rPr lang="ru-RU" sz="2000" dirty="0"/>
              <a:t> </a:t>
            </a:r>
            <a:r>
              <a:rPr lang="ru-RU" sz="2000" dirty="0" err="1"/>
              <a:t>санкцій</a:t>
            </a:r>
            <a:r>
              <a:rPr lang="ru-RU" sz="2000" dirty="0"/>
              <a:t> – </a:t>
            </a:r>
            <a:r>
              <a:rPr lang="ru-RU" sz="2000" dirty="0" err="1"/>
              <a:t>обсяг</a:t>
            </a:r>
            <a:r>
              <a:rPr lang="ru-RU" sz="2000" dirty="0"/>
              <a:t> </a:t>
            </a:r>
            <a:r>
              <a:rPr lang="ru-RU" sz="2000" dirty="0" err="1"/>
              <a:t>податкової</a:t>
            </a:r>
            <a:r>
              <a:rPr lang="ru-RU" sz="2000" dirty="0"/>
              <a:t> </a:t>
            </a:r>
            <a:r>
              <a:rPr lang="ru-RU" sz="2000" dirty="0" err="1"/>
              <a:t>заборгованості</a:t>
            </a:r>
            <a:r>
              <a:rPr lang="ru-RU" sz="2000" dirty="0"/>
              <a:t> з </a:t>
            </a:r>
            <a:r>
              <a:rPr lang="ru-RU" sz="2000" dirty="0" err="1"/>
              <a:t>заблокованим</a:t>
            </a:r>
            <a:r>
              <a:rPr lang="ru-RU" sz="2000" dirty="0"/>
              <a:t> </a:t>
            </a:r>
            <a:r>
              <a:rPr lang="ru-RU" sz="2000" dirty="0" err="1"/>
              <a:t>рахунком</a:t>
            </a:r>
            <a:r>
              <a:rPr lang="ru-RU" sz="2000" dirty="0"/>
              <a:t>, </a:t>
            </a:r>
            <a:r>
              <a:rPr lang="ru-RU" sz="2000" dirty="0" err="1"/>
              <a:t>додатково</a:t>
            </a:r>
            <a:r>
              <a:rPr lang="ru-RU" sz="2000" dirty="0"/>
              <a:t> </a:t>
            </a:r>
            <a:r>
              <a:rPr lang="ru-RU" sz="2000" dirty="0" err="1"/>
              <a:t>нарахована</a:t>
            </a:r>
            <a:r>
              <a:rPr lang="ru-RU" sz="2000" dirty="0"/>
              <a:t> сума </a:t>
            </a:r>
            <a:r>
              <a:rPr lang="ru-RU" sz="2000" dirty="0" err="1"/>
              <a:t>податків</a:t>
            </a:r>
            <a:r>
              <a:rPr lang="ru-RU" sz="2000" dirty="0"/>
              <a:t> і </a:t>
            </a:r>
            <a:r>
              <a:rPr lang="ru-RU" sz="2000" dirty="0" err="1"/>
              <a:t>фінансових</a:t>
            </a:r>
            <a:r>
              <a:rPr lang="ru-RU" sz="2000" dirty="0"/>
              <a:t> </a:t>
            </a:r>
            <a:r>
              <a:rPr lang="ru-RU" sz="2000" dirty="0" err="1"/>
              <a:t>санкцій</a:t>
            </a:r>
            <a:r>
              <a:rPr lang="ru-RU" sz="2000" dirty="0"/>
              <a:t> за результатами </a:t>
            </a:r>
            <a:r>
              <a:rPr lang="ru-RU" sz="2000" dirty="0" err="1"/>
              <a:t>перевірок</a:t>
            </a:r>
            <a:r>
              <a:rPr lang="ru-RU" sz="2000" dirty="0"/>
              <a:t>, сума </a:t>
            </a:r>
            <a:r>
              <a:rPr lang="ru-RU" sz="2000" dirty="0" err="1"/>
              <a:t>податків</a:t>
            </a:r>
            <a:r>
              <a:rPr lang="ru-RU" sz="2000" dirty="0"/>
              <a:t> і </a:t>
            </a:r>
            <a:r>
              <a:rPr lang="ru-RU" sz="2000" dirty="0" err="1"/>
              <a:t>фінансових</a:t>
            </a:r>
            <a:r>
              <a:rPr lang="ru-RU" sz="2000" dirty="0"/>
              <a:t> </a:t>
            </a:r>
            <a:r>
              <a:rPr lang="ru-RU" sz="2000" dirty="0" err="1"/>
              <a:t>санкцій</a:t>
            </a:r>
            <a:r>
              <a:rPr lang="ru-RU" sz="2000" dirty="0"/>
              <a:t>, </a:t>
            </a:r>
            <a:r>
              <a:rPr lang="ru-RU" sz="2000" dirty="0" err="1"/>
              <a:t>що</a:t>
            </a:r>
            <a:r>
              <a:rPr lang="ru-RU" sz="2000" dirty="0"/>
              <a:t> </a:t>
            </a:r>
            <a:r>
              <a:rPr lang="ru-RU" sz="2000" dirty="0" err="1"/>
              <a:t>додатково</a:t>
            </a:r>
            <a:r>
              <a:rPr lang="ru-RU" sz="2000" dirty="0"/>
              <a:t> </a:t>
            </a:r>
            <a:r>
              <a:rPr lang="ru-RU" sz="2000" dirty="0" err="1"/>
              <a:t>нарахована</a:t>
            </a:r>
            <a:r>
              <a:rPr lang="ru-RU" sz="2000" dirty="0"/>
              <a:t> за результатами </a:t>
            </a:r>
            <a:r>
              <a:rPr lang="ru-RU" sz="2000" dirty="0" err="1"/>
              <a:t>перевірок</a:t>
            </a:r>
            <a:r>
              <a:rPr lang="ru-RU" sz="2000" dirty="0"/>
              <a:t>, </a:t>
            </a:r>
            <a:r>
              <a:rPr lang="ru-RU" sz="2000" dirty="0" err="1"/>
              <a:t>суми</a:t>
            </a:r>
            <a:r>
              <a:rPr lang="ru-RU" sz="2000" dirty="0"/>
              <a:t> </a:t>
            </a:r>
            <a:r>
              <a:rPr lang="ru-RU" sz="2000" dirty="0" err="1"/>
              <a:t>нарахованих</a:t>
            </a:r>
            <a:r>
              <a:rPr lang="ru-RU" sz="2000" dirty="0"/>
              <a:t> </a:t>
            </a:r>
            <a:r>
              <a:rPr lang="ru-RU" sz="2000" dirty="0" err="1"/>
              <a:t>адміністративних</a:t>
            </a:r>
            <a:r>
              <a:rPr lang="ru-RU" sz="2000" dirty="0"/>
              <a:t> </a:t>
            </a:r>
            <a:r>
              <a:rPr lang="ru-RU" sz="2000" dirty="0" err="1"/>
              <a:t>штрафів</a:t>
            </a:r>
            <a:r>
              <a:rPr lang="ru-RU" sz="2000" dirty="0"/>
              <a:t>. </a:t>
            </a:r>
          </a:p>
          <a:p>
            <a:pPr>
              <a:spcBef>
                <a:spcPts val="0"/>
              </a:spcBef>
            </a:pPr>
            <a:r>
              <a:rPr lang="ru-RU" sz="2000" dirty="0"/>
              <a:t>- </a:t>
            </a:r>
            <a:r>
              <a:rPr lang="ru-RU" sz="2000" dirty="0" err="1"/>
              <a:t>Вартісні</a:t>
            </a:r>
            <a:r>
              <a:rPr lang="ru-RU" sz="2000" dirty="0"/>
              <a:t> </a:t>
            </a:r>
            <a:r>
              <a:rPr lang="ru-RU" sz="2000" dirty="0" err="1"/>
              <a:t>показники</a:t>
            </a:r>
            <a:r>
              <a:rPr lang="ru-RU" sz="2000" dirty="0"/>
              <a:t> </a:t>
            </a:r>
            <a:r>
              <a:rPr lang="ru-RU" sz="2000" dirty="0" err="1"/>
              <a:t>податкових</a:t>
            </a:r>
            <a:r>
              <a:rPr lang="ru-RU" sz="2000" dirty="0"/>
              <a:t> </a:t>
            </a:r>
            <a:r>
              <a:rPr lang="ru-RU" sz="2000" dirty="0" err="1"/>
              <a:t>повернень</a:t>
            </a:r>
            <a:r>
              <a:rPr lang="ru-RU" sz="2000" dirty="0"/>
              <a:t> – </a:t>
            </a:r>
            <a:r>
              <a:rPr lang="ru-RU" sz="2000" dirty="0" err="1"/>
              <a:t>суми</a:t>
            </a:r>
            <a:r>
              <a:rPr lang="ru-RU" sz="2000" dirty="0"/>
              <a:t>, </a:t>
            </a:r>
            <a:r>
              <a:rPr lang="ru-RU" sz="2000" dirty="0" err="1"/>
              <a:t>повернені</a:t>
            </a:r>
            <a:r>
              <a:rPr lang="ru-RU" sz="2000" dirty="0"/>
              <a:t> </a:t>
            </a:r>
            <a:r>
              <a:rPr lang="ru-RU" sz="2000" dirty="0" err="1"/>
              <a:t>платникам</a:t>
            </a:r>
            <a:r>
              <a:rPr lang="ru-RU" sz="2000" dirty="0"/>
              <a:t> </a:t>
            </a:r>
            <a:r>
              <a:rPr lang="ru-RU" sz="2000" dirty="0" err="1"/>
              <a:t>податків</a:t>
            </a:r>
            <a:r>
              <a:rPr lang="ru-RU" sz="2000" dirty="0"/>
              <a:t> за </a:t>
            </a:r>
            <a:r>
              <a:rPr lang="ru-RU" sz="2000" dirty="0" err="1"/>
              <a:t>зайве</a:t>
            </a:r>
            <a:r>
              <a:rPr lang="ru-RU" sz="2000" dirty="0"/>
              <a:t> </a:t>
            </a:r>
            <a:r>
              <a:rPr lang="ru-RU" sz="2000" dirty="0" err="1"/>
              <a:t>сплаченими</a:t>
            </a:r>
            <a:r>
              <a:rPr lang="ru-RU" sz="2000" dirty="0"/>
              <a:t> </a:t>
            </a:r>
            <a:r>
              <a:rPr lang="ru-RU" sz="2000" dirty="0" err="1"/>
              <a:t>податками</a:t>
            </a:r>
            <a:r>
              <a:rPr lang="ru-RU" sz="2000" dirty="0"/>
              <a:t>, </a:t>
            </a:r>
            <a:r>
              <a:rPr lang="ru-RU" sz="2000" dirty="0" err="1"/>
              <a:t>суми</a:t>
            </a:r>
            <a:r>
              <a:rPr lang="ru-RU" sz="2000" dirty="0"/>
              <a:t> </a:t>
            </a:r>
            <a:r>
              <a:rPr lang="ru-RU" sz="2000" dirty="0" err="1"/>
              <a:t>відстрочення</a:t>
            </a:r>
            <a:r>
              <a:rPr lang="ru-RU" sz="2000" dirty="0"/>
              <a:t> та </a:t>
            </a:r>
            <a:r>
              <a:rPr lang="ru-RU" sz="2000" dirty="0" err="1"/>
              <a:t>розстрочення</a:t>
            </a:r>
            <a:r>
              <a:rPr lang="ru-RU" sz="2000" dirty="0"/>
              <a:t> за </a:t>
            </a:r>
            <a:r>
              <a:rPr lang="ru-RU" sz="2000" dirty="0" err="1"/>
              <a:t>податковими</a:t>
            </a:r>
            <a:r>
              <a:rPr lang="ru-RU" sz="2000" dirty="0"/>
              <a:t> платежами, </a:t>
            </a:r>
            <a:r>
              <a:rPr lang="ru-RU" sz="2000" dirty="0" err="1"/>
              <a:t>суми</a:t>
            </a:r>
            <a:r>
              <a:rPr lang="ru-RU" sz="2000" dirty="0"/>
              <a:t> </a:t>
            </a:r>
            <a:r>
              <a:rPr lang="ru-RU" sz="2000" dirty="0" err="1"/>
              <a:t>повернення</a:t>
            </a:r>
            <a:r>
              <a:rPr lang="ru-RU" sz="2000" dirty="0"/>
              <a:t> за </a:t>
            </a:r>
            <a:r>
              <a:rPr lang="ru-RU" sz="2000" dirty="0" err="1"/>
              <a:t>представленими</a:t>
            </a:r>
            <a:r>
              <a:rPr lang="ru-RU" sz="2000" dirty="0"/>
              <a:t> </a:t>
            </a:r>
            <a:r>
              <a:rPr lang="ru-RU" sz="2000" dirty="0" err="1"/>
              <a:t>деклараціями</a:t>
            </a:r>
            <a:r>
              <a:rPr lang="ru-RU" sz="2000" dirty="0"/>
              <a:t> </a:t>
            </a:r>
            <a:r>
              <a:rPr lang="ru-RU" sz="2000" dirty="0" err="1"/>
              <a:t>фізичних</a:t>
            </a:r>
            <a:r>
              <a:rPr lang="ru-RU" sz="2000" dirty="0"/>
              <a:t> </a:t>
            </a:r>
            <a:r>
              <a:rPr lang="ru-RU" sz="2000" dirty="0" err="1"/>
              <a:t>осіб</a:t>
            </a:r>
            <a:r>
              <a:rPr lang="ru-RU" sz="2000" dirty="0"/>
              <a:t>, </a:t>
            </a:r>
            <a:r>
              <a:rPr lang="ru-RU" sz="2000" dirty="0" err="1"/>
              <a:t>суми</a:t>
            </a:r>
            <a:r>
              <a:rPr lang="ru-RU" sz="2000" dirty="0"/>
              <a:t> доплати </a:t>
            </a:r>
            <a:r>
              <a:rPr lang="ru-RU" sz="2000" dirty="0" err="1"/>
              <a:t>податків</a:t>
            </a:r>
            <a:r>
              <a:rPr lang="ru-RU" sz="2000" dirty="0"/>
              <a:t> за </a:t>
            </a:r>
            <a:r>
              <a:rPr lang="ru-RU" sz="2000" dirty="0" err="1"/>
              <a:t>представленими</a:t>
            </a:r>
            <a:r>
              <a:rPr lang="ru-RU" sz="2000" dirty="0"/>
              <a:t> </a:t>
            </a:r>
            <a:r>
              <a:rPr lang="ru-RU" sz="2000" dirty="0" err="1"/>
              <a:t>деклараціями</a:t>
            </a:r>
            <a:r>
              <a:rPr lang="ru-RU" sz="2000" dirty="0"/>
              <a:t> </a:t>
            </a:r>
            <a:r>
              <a:rPr lang="ru-RU" sz="2000" dirty="0" err="1"/>
              <a:t>фізичних</a:t>
            </a:r>
            <a:r>
              <a:rPr lang="ru-RU" sz="2000" dirty="0"/>
              <a:t> </a:t>
            </a:r>
            <a:r>
              <a:rPr lang="ru-RU" sz="2000" dirty="0" err="1"/>
              <a:t>осіб</a:t>
            </a:r>
            <a:r>
              <a:rPr lang="ru-RU" sz="2000" dirty="0"/>
              <a:t>, база </a:t>
            </a:r>
            <a:r>
              <a:rPr lang="ru-RU" sz="2000" dirty="0" err="1"/>
              <a:t>оподаткування</a:t>
            </a:r>
            <a:r>
              <a:rPr lang="ru-RU" sz="2000" dirty="0"/>
              <a:t> (</a:t>
            </a:r>
            <a:r>
              <a:rPr lang="ru-RU" sz="2000" dirty="0" err="1"/>
              <a:t>щодо</a:t>
            </a:r>
            <a:r>
              <a:rPr lang="ru-RU" sz="2000" dirty="0"/>
              <a:t> кожного виду </a:t>
            </a:r>
            <a:r>
              <a:rPr lang="ru-RU" sz="2000" dirty="0" err="1"/>
              <a:t>податку</a:t>
            </a:r>
            <a:r>
              <a:rPr lang="ru-RU" sz="2000" dirty="0"/>
              <a:t>)</a:t>
            </a:r>
            <a:endParaRPr lang="en-GB" sz="2000" dirty="0"/>
          </a:p>
        </p:txBody>
      </p:sp>
    </p:spTree>
    <p:extLst>
      <p:ext uri="{BB962C8B-B14F-4D97-AF65-F5344CB8AC3E}">
        <p14:creationId xmlns:p14="http://schemas.microsoft.com/office/powerpoint/2010/main" val="38158951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1DFF4114-43CE-5CF3-C78F-D46841AA2E05}"/>
              </a:ext>
            </a:extLst>
          </p:cNvPr>
          <p:cNvSpPr>
            <a:spLocks noGrp="1"/>
          </p:cNvSpPr>
          <p:nvPr>
            <p:ph type="title"/>
          </p:nvPr>
        </p:nvSpPr>
        <p:spPr>
          <a:xfrm>
            <a:off x="1371599" y="294538"/>
            <a:ext cx="9895951" cy="1033669"/>
          </a:xfrm>
        </p:spPr>
        <p:txBody>
          <a:bodyPr>
            <a:normAutofit/>
          </a:bodyPr>
          <a:lstStyle/>
          <a:p>
            <a:r>
              <a:rPr lang="uk-UA" sz="2200">
                <a:solidFill>
                  <a:srgbClr val="FFFFFF"/>
                </a:solidFill>
              </a:rPr>
              <a:t>2) Відносні показники статистики оподаткування призначені для вивчення структури податкового явища, визначення співвідношень між його відносними частинами, дослідження розвитку податкового явища у часі. </a:t>
            </a:r>
            <a:endParaRPr lang="en-GB" sz="2200">
              <a:solidFill>
                <a:srgbClr val="FFFFFF"/>
              </a:solidFill>
            </a:endParaRPr>
          </a:p>
        </p:txBody>
      </p:sp>
      <p:sp>
        <p:nvSpPr>
          <p:cNvPr id="3" name="Місце для вмісту 2">
            <a:extLst>
              <a:ext uri="{FF2B5EF4-FFF2-40B4-BE49-F238E27FC236}">
                <a16:creationId xmlns:a16="http://schemas.microsoft.com/office/drawing/2014/main" id="{DE6AB382-767F-A825-DBB6-5F5766F6F9B9}"/>
              </a:ext>
            </a:extLst>
          </p:cNvPr>
          <p:cNvSpPr>
            <a:spLocks noGrp="1"/>
          </p:cNvSpPr>
          <p:nvPr>
            <p:ph idx="1"/>
          </p:nvPr>
        </p:nvSpPr>
        <p:spPr>
          <a:xfrm>
            <a:off x="167148" y="1710813"/>
            <a:ext cx="11877367" cy="4290742"/>
          </a:xfrm>
        </p:spPr>
        <p:txBody>
          <a:bodyPr anchor="ctr">
            <a:noAutofit/>
          </a:bodyPr>
          <a:lstStyle/>
          <a:p>
            <a:r>
              <a:rPr lang="uk-UA" sz="2000" dirty="0"/>
              <a:t>Наприклад, статистичне вивчення податкових надходжень на макрорівні як основи дохідної частини бюджету відбувається на основі рядів динаміки з розрахунком відносних величин динаміки, структури, інтенсивності, а також місця й значення кожного з основних джерел доходу у загальному обсязі бюджету. У складі доходів державного бюджету найбільша питома вага припадає на податкові надходження (податок на прибуток підприємств, податок на додану вартість, акцизний податок, податок з доходів фізичних осіб тощо). </a:t>
            </a:r>
          </a:p>
          <a:p>
            <a:r>
              <a:rPr lang="uk-UA" sz="2000" dirty="0"/>
              <a:t>Для оцінювання місця податків у формуванні бюджетних доходів визначають відношення сум податкових надходжень до бюджету до сум деяких податків, що згруповані за класифікаційними ознаками, а також до суми окремих податків і загальної суми податкових платежів. </a:t>
            </a:r>
          </a:p>
          <a:p>
            <a:r>
              <a:rPr lang="uk-UA" sz="2000" dirty="0"/>
              <a:t>Питома вага тієї чи іншої податкової групи дозволяє визначити її місце (роль) у формуванні доходів бюджету. Такий аналіз здійснюють у динаміці в порівнянних цінах, що дає змогу визначити оподаткування як важіль у проведенні стабілізації бюджетної політики.</a:t>
            </a:r>
          </a:p>
          <a:p>
            <a:r>
              <a:rPr lang="uk-UA" sz="2000" dirty="0"/>
              <a:t> Зіставлення окремих податків між собою, з одного боку, та порівняння із загальною сумою податкових платежів до бюджету, з іншого, дають змогу визначити, якій саме групі податків притаманна функція фіскального регулятора доходів бюджету.</a:t>
            </a:r>
            <a:endParaRPr lang="en-GB" sz="2000" dirty="0"/>
          </a:p>
        </p:txBody>
      </p:sp>
    </p:spTree>
    <p:extLst>
      <p:ext uri="{BB962C8B-B14F-4D97-AF65-F5344CB8AC3E}">
        <p14:creationId xmlns:p14="http://schemas.microsoft.com/office/powerpoint/2010/main" val="6484929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03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13CFBBA-4B09-03AA-AA2B-979409BA4BD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600" kern="1200">
                <a:solidFill>
                  <a:srgbClr val="FFFFFF"/>
                </a:solidFill>
                <a:latin typeface="+mj-lt"/>
                <a:ea typeface="+mj-ea"/>
                <a:cs typeface="+mj-cs"/>
              </a:rPr>
              <a:t>3) Для дослідження відносної зміни розміру різних видів податків в динаміці застосовують індексний метод оцінювання. До нього належать:</a:t>
            </a:r>
          </a:p>
        </p:txBody>
      </p:sp>
      <p:pic>
        <p:nvPicPr>
          <p:cNvPr id="5" name="Місце для вмісту 4">
            <a:extLst>
              <a:ext uri="{FF2B5EF4-FFF2-40B4-BE49-F238E27FC236}">
                <a16:creationId xmlns:a16="http://schemas.microsoft.com/office/drawing/2014/main" id="{1578B2BE-751F-7816-0DCB-E1F3BFCF669D}"/>
              </a:ext>
            </a:extLst>
          </p:cNvPr>
          <p:cNvPicPr>
            <a:picLocks noGrp="1" noChangeAspect="1"/>
          </p:cNvPicPr>
          <p:nvPr>
            <p:ph idx="1"/>
          </p:nvPr>
        </p:nvPicPr>
        <p:blipFill>
          <a:blip r:embed="rId2"/>
          <a:stretch>
            <a:fillRect/>
          </a:stretch>
        </p:blipFill>
        <p:spPr>
          <a:xfrm>
            <a:off x="4032514" y="961812"/>
            <a:ext cx="7608880" cy="5812614"/>
          </a:xfrm>
          <a:prstGeom prst="rect">
            <a:avLst/>
          </a:prstGeom>
        </p:spPr>
      </p:pic>
    </p:spTree>
    <p:extLst>
      <p:ext uri="{BB962C8B-B14F-4D97-AF65-F5344CB8AC3E}">
        <p14:creationId xmlns:p14="http://schemas.microsoft.com/office/powerpoint/2010/main" val="3187471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BED67D5-0331-392E-1C0D-CE27AEC044B1}"/>
              </a:ext>
            </a:extLst>
          </p:cNvPr>
          <p:cNvSpPr>
            <a:spLocks noGrp="1"/>
          </p:cNvSpPr>
          <p:nvPr>
            <p:ph type="title"/>
          </p:nvPr>
        </p:nvSpPr>
        <p:spPr>
          <a:xfrm>
            <a:off x="656823" y="962166"/>
            <a:ext cx="3103808" cy="4421876"/>
          </a:xfrm>
        </p:spPr>
        <p:txBody>
          <a:bodyPr anchor="t">
            <a:normAutofit/>
          </a:bodyPr>
          <a:lstStyle/>
          <a:p>
            <a:pPr algn="r"/>
            <a:r>
              <a:rPr lang="uk-UA" sz="2200"/>
              <a:t>На мікрорівні розраховуються показники оцінки ефективності податкової політики підприємства. Вони являють собою систему показників, які характеризують ефективність сформованої політики підприємства. Для цього розраховують:</a:t>
            </a:r>
            <a:endParaRPr lang="en-GB" sz="2200"/>
          </a:p>
        </p:txBody>
      </p:sp>
      <p:sp>
        <p:nvSpPr>
          <p:cNvPr id="3" name="Місце для вмісту 2">
            <a:extLst>
              <a:ext uri="{FF2B5EF4-FFF2-40B4-BE49-F238E27FC236}">
                <a16:creationId xmlns:a16="http://schemas.microsoft.com/office/drawing/2014/main" id="{7D2DA6C3-9F3C-2322-CF05-D179E965CCEF}"/>
              </a:ext>
            </a:extLst>
          </p:cNvPr>
          <p:cNvSpPr>
            <a:spLocks noGrp="1"/>
          </p:cNvSpPr>
          <p:nvPr>
            <p:ph idx="1"/>
          </p:nvPr>
        </p:nvSpPr>
        <p:spPr>
          <a:xfrm>
            <a:off x="4088929" y="962167"/>
            <a:ext cx="6858113" cy="4743174"/>
          </a:xfrm>
        </p:spPr>
        <p:txBody>
          <a:bodyPr anchor="t">
            <a:normAutofit/>
          </a:bodyPr>
          <a:lstStyle/>
          <a:p>
            <a:r>
              <a:rPr lang="uk-UA" sz="1700" dirty="0"/>
              <a:t>- загальний коефіцієнт ефективності оподаткування підприємства – відношення суми чистого прибутку підприємства, отриманого від усіх видів господарської діяльності за певний період (місяць, квартал, рік), до суми податкових платежів підприємства за той же період; </a:t>
            </a:r>
          </a:p>
          <a:p>
            <a:r>
              <a:rPr lang="uk-UA" sz="1700" dirty="0"/>
              <a:t>- </a:t>
            </a:r>
            <a:r>
              <a:rPr lang="uk-UA" sz="1700" dirty="0" err="1"/>
              <a:t>податкоємність</a:t>
            </a:r>
            <a:r>
              <a:rPr lang="uk-UA" sz="1700" dirty="0"/>
              <a:t> реалізації продукції – відношення суми податкових платежів підприємства за певний період до обсягу реалізації продукції за той же період; </a:t>
            </a:r>
          </a:p>
          <a:p>
            <a:r>
              <a:rPr lang="uk-UA" sz="1700" dirty="0"/>
              <a:t>- коефіцієнт оподаткування витрат – відношення суми податкових платежів, які зараховують до собівартості продукції, в суму витрат виробництва (обігу) підприємства за певний період; які включають в ціну продукції і платять з доходів підприємства, до суми валового доходу підприємства за певний період; </a:t>
            </a:r>
          </a:p>
          <a:p>
            <a:r>
              <a:rPr lang="uk-UA" sz="1700" dirty="0"/>
              <a:t>- коефіцієнт оподаткування прибутку – відношення суми податкових платежів, сплачених із прибутку підприємства за певний період, до суми балансового прибутку підприємства за той же період.</a:t>
            </a:r>
            <a:endParaRPr lang="en-GB" sz="1700" dirty="0"/>
          </a:p>
        </p:txBody>
      </p:sp>
      <p:sp>
        <p:nvSpPr>
          <p:cNvPr id="23" name="Rectangle 2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8624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BED4F018-B98F-8714-EE16-E5AC28DD99BD}"/>
              </a:ext>
            </a:extLst>
          </p:cNvPr>
          <p:cNvSpPr>
            <a:spLocks noGrp="1"/>
          </p:cNvSpPr>
          <p:nvPr>
            <p:ph type="title"/>
          </p:nvPr>
        </p:nvSpPr>
        <p:spPr>
          <a:xfrm>
            <a:off x="826396" y="586855"/>
            <a:ext cx="4230100" cy="3387497"/>
          </a:xfrm>
        </p:spPr>
        <p:txBody>
          <a:bodyPr anchor="b">
            <a:normAutofit/>
          </a:bodyPr>
          <a:lstStyle/>
          <a:p>
            <a:pPr algn="r"/>
            <a:r>
              <a:rPr lang="ru-RU" sz="4000">
                <a:solidFill>
                  <a:srgbClr val="FFFFFF"/>
                </a:solidFill>
              </a:rPr>
              <a:t>6.5. Статистика підприємств в Україні </a:t>
            </a:r>
            <a:endParaRPr lang="en-GB" sz="4000">
              <a:solidFill>
                <a:srgbClr val="FFFFFF"/>
              </a:solidFill>
            </a:endParaRPr>
          </a:p>
        </p:txBody>
      </p:sp>
      <p:sp>
        <p:nvSpPr>
          <p:cNvPr id="3" name="Місце для вмісту 2">
            <a:extLst>
              <a:ext uri="{FF2B5EF4-FFF2-40B4-BE49-F238E27FC236}">
                <a16:creationId xmlns:a16="http://schemas.microsoft.com/office/drawing/2014/main" id="{FA0BB54F-A396-BAD8-8F95-F8DFE235A6D0}"/>
              </a:ext>
            </a:extLst>
          </p:cNvPr>
          <p:cNvSpPr>
            <a:spLocks noGrp="1"/>
          </p:cNvSpPr>
          <p:nvPr>
            <p:ph idx="1"/>
          </p:nvPr>
        </p:nvSpPr>
        <p:spPr>
          <a:xfrm>
            <a:off x="6503158" y="649480"/>
            <a:ext cx="4862447" cy="5546047"/>
          </a:xfrm>
        </p:spPr>
        <p:txBody>
          <a:bodyPr anchor="ctr">
            <a:normAutofit/>
          </a:bodyPr>
          <a:lstStyle/>
          <a:p>
            <a:pPr marL="0" indent="0">
              <a:buNone/>
            </a:pPr>
            <a:r>
              <a:rPr lang="ru-RU" sz="2000"/>
              <a:t>6.5.1. Поняття державної статистики підприємств</a:t>
            </a:r>
          </a:p>
          <a:p>
            <a:pPr marL="0" indent="0">
              <a:buNone/>
            </a:pPr>
            <a:r>
              <a:rPr lang="ru-RU" sz="2000"/>
              <a:t>6.5.2. Загальна структура статистики підприємств </a:t>
            </a:r>
          </a:p>
          <a:p>
            <a:pPr marL="0" indent="0">
              <a:buNone/>
            </a:pPr>
            <a:r>
              <a:rPr lang="ru-RU" sz="2000"/>
              <a:t> 6.5.3. Основні принципи статистики підприємств в Україні </a:t>
            </a:r>
          </a:p>
          <a:p>
            <a:pPr marL="0" indent="0">
              <a:buNone/>
            </a:pPr>
            <a:r>
              <a:rPr lang="ru-RU" sz="2000"/>
              <a:t> 6.5.4. Система показників статистики результатів фінансово - господарської діяльності підприємств</a:t>
            </a:r>
            <a:endParaRPr lang="en-GB" sz="2000"/>
          </a:p>
        </p:txBody>
      </p:sp>
    </p:spTree>
    <p:extLst>
      <p:ext uri="{BB962C8B-B14F-4D97-AF65-F5344CB8AC3E}">
        <p14:creationId xmlns:p14="http://schemas.microsoft.com/office/powerpoint/2010/main" val="12870560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E29F6AD-B55A-9AFC-C52C-139F13009DA6}"/>
              </a:ext>
            </a:extLst>
          </p:cNvPr>
          <p:cNvSpPr>
            <a:spLocks noGrp="1"/>
          </p:cNvSpPr>
          <p:nvPr>
            <p:ph type="title"/>
          </p:nvPr>
        </p:nvSpPr>
        <p:spPr>
          <a:xfrm>
            <a:off x="1371599" y="294538"/>
            <a:ext cx="9895951" cy="1033669"/>
          </a:xfrm>
        </p:spPr>
        <p:txBody>
          <a:bodyPr>
            <a:normAutofit/>
          </a:bodyPr>
          <a:lstStyle/>
          <a:p>
            <a:r>
              <a:rPr kumimoji="0" lang="uk-UA" sz="4000" b="0" i="0" u="none" strike="noStrike" kern="1200" cap="none" spc="0" normalizeH="0" baseline="0" noProof="0">
                <a:ln>
                  <a:noFill/>
                </a:ln>
                <a:solidFill>
                  <a:srgbClr val="FFFFFF"/>
                </a:solidFill>
                <a:effectLst/>
                <a:uLnTx/>
                <a:uFillTx/>
                <a:latin typeface="Calibri" panose="020F0502020204030204"/>
                <a:ea typeface="+mn-ea"/>
                <a:cs typeface="+mn-cs"/>
              </a:rPr>
              <a:t>показник обороту продукції</a:t>
            </a:r>
            <a:endParaRPr lang="en-GB" sz="4000">
              <a:solidFill>
                <a:srgbClr val="FFFFFF"/>
              </a:solidFill>
            </a:endParaRPr>
          </a:p>
        </p:txBody>
      </p:sp>
      <p:sp>
        <p:nvSpPr>
          <p:cNvPr id="3" name="Місце для вмісту 2">
            <a:extLst>
              <a:ext uri="{FF2B5EF4-FFF2-40B4-BE49-F238E27FC236}">
                <a16:creationId xmlns:a16="http://schemas.microsoft.com/office/drawing/2014/main" id="{C63235E6-18E3-B106-8AB5-F0BF11E1F354}"/>
              </a:ext>
            </a:extLst>
          </p:cNvPr>
          <p:cNvSpPr>
            <a:spLocks noGrp="1"/>
          </p:cNvSpPr>
          <p:nvPr>
            <p:ph idx="1"/>
          </p:nvPr>
        </p:nvSpPr>
        <p:spPr>
          <a:xfrm>
            <a:off x="1371599" y="2318197"/>
            <a:ext cx="9724031" cy="3683358"/>
          </a:xfrm>
        </p:spPr>
        <p:txBody>
          <a:bodyPr anchor="ctr">
            <a:normAutofit/>
          </a:bodyPr>
          <a:lstStyle/>
          <a:p>
            <a:r>
              <a:rPr lang="uk-UA" sz="2000"/>
              <a:t>В основі системи показників статистики підприємств лежить показник обороту продукції. З огляду на сучасну організацію та методологію бухгалтерського обліку, показник обороту, як загальноекономічний, є найбільш прийнятним для спостереження за діяльністю підприємств з точки зору його достовірності та доступності для статистики. </a:t>
            </a:r>
          </a:p>
          <a:p>
            <a:r>
              <a:rPr lang="uk-UA" sz="2000"/>
              <a:t>За рівнем використання в економічній статистиці він також є універсальним міжгалузевим показником, оскільки реалізація продукції та послуг відбувається у всіх ринково зорієнтованих видах діяльності. Тому оборот є ланкою для структурних і короткотермінових порівнянь та використовується при дослідженні взаємозв’язку бізнес-циклів різних секторів економіки. </a:t>
            </a:r>
          </a:p>
          <a:p>
            <a:r>
              <a:rPr lang="uk-UA" sz="2000"/>
              <a:t>Джерелами інформації щодо підприємств є статистичні й адміністративні ресурси у вигляді реєстрів, різних типів статистичних обстежень, адміністративних файлів.</a:t>
            </a:r>
            <a:endParaRPr lang="en-GB" sz="2000"/>
          </a:p>
        </p:txBody>
      </p:sp>
    </p:spTree>
    <p:extLst>
      <p:ext uri="{BB962C8B-B14F-4D97-AF65-F5344CB8AC3E}">
        <p14:creationId xmlns:p14="http://schemas.microsoft.com/office/powerpoint/2010/main" val="22186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4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Rectangle 5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4ACD1AB-2979-E31E-6E2B-C6F34020D97D}"/>
              </a:ext>
            </a:extLst>
          </p:cNvPr>
          <p:cNvSpPr>
            <a:spLocks noGrp="1"/>
          </p:cNvSpPr>
          <p:nvPr>
            <p:ph type="title"/>
          </p:nvPr>
        </p:nvSpPr>
        <p:spPr>
          <a:xfrm>
            <a:off x="466722" y="586855"/>
            <a:ext cx="3201366" cy="3387497"/>
          </a:xfrm>
        </p:spPr>
        <p:txBody>
          <a:bodyPr anchor="b">
            <a:normAutofit/>
          </a:bodyPr>
          <a:lstStyle/>
          <a:p>
            <a:pPr algn="r"/>
            <a:r>
              <a:rPr lang="ru-RU" sz="4000" dirty="0">
                <a:solidFill>
                  <a:srgbClr val="FFFFFF"/>
                </a:solidFill>
              </a:rPr>
              <a:t>6.5.1. </a:t>
            </a:r>
            <a:r>
              <a:rPr lang="ru-RU" sz="4000">
                <a:solidFill>
                  <a:srgbClr val="FFFFFF"/>
                </a:solidFill>
              </a:rPr>
              <a:t>Поняття</a:t>
            </a:r>
            <a:r>
              <a:rPr lang="ru-RU" sz="4000" dirty="0">
                <a:solidFill>
                  <a:srgbClr val="FFFFFF"/>
                </a:solidFill>
              </a:rPr>
              <a:t> </a:t>
            </a:r>
            <a:r>
              <a:rPr lang="ru-RU" sz="4000">
                <a:solidFill>
                  <a:srgbClr val="FFFFFF"/>
                </a:solidFill>
              </a:rPr>
              <a:t>державної</a:t>
            </a:r>
            <a:r>
              <a:rPr lang="ru-RU" sz="4000" dirty="0">
                <a:solidFill>
                  <a:srgbClr val="FFFFFF"/>
                </a:solidFill>
              </a:rPr>
              <a:t> статистики </a:t>
            </a:r>
            <a:r>
              <a:rPr lang="ru-RU" sz="4000">
                <a:solidFill>
                  <a:srgbClr val="FFFFFF"/>
                </a:solidFill>
              </a:rPr>
              <a:t>підприємств</a:t>
            </a:r>
            <a:endParaRPr lang="en-GB" sz="4000" dirty="0">
              <a:solidFill>
                <a:srgbClr val="FFFFFF"/>
              </a:solidFill>
            </a:endParaRPr>
          </a:p>
        </p:txBody>
      </p:sp>
      <p:sp>
        <p:nvSpPr>
          <p:cNvPr id="3" name="Місце для вмісту 2">
            <a:extLst>
              <a:ext uri="{FF2B5EF4-FFF2-40B4-BE49-F238E27FC236}">
                <a16:creationId xmlns:a16="http://schemas.microsoft.com/office/drawing/2014/main" id="{25511DA4-8203-C492-3F92-207150B218CE}"/>
              </a:ext>
            </a:extLst>
          </p:cNvPr>
          <p:cNvSpPr>
            <a:spLocks noGrp="1"/>
          </p:cNvSpPr>
          <p:nvPr>
            <p:ph idx="1"/>
          </p:nvPr>
        </p:nvSpPr>
        <p:spPr>
          <a:xfrm>
            <a:off x="4134811" y="88490"/>
            <a:ext cx="8391486" cy="6759372"/>
          </a:xfrm>
        </p:spPr>
        <p:txBody>
          <a:bodyPr anchor="ctr">
            <a:noAutofit/>
          </a:bodyPr>
          <a:lstStyle/>
          <a:p>
            <a:r>
              <a:rPr lang="uk-UA" sz="1600" dirty="0"/>
              <a:t>Об’єктом концептуалізації є статистика суб’єктів підприємницької діяльності в цілому (як підсистема державної статистики України) та її складові частини.</a:t>
            </a:r>
          </a:p>
          <a:p>
            <a:r>
              <a:rPr lang="uk-UA" sz="1600" dirty="0"/>
              <a:t> Суб’єкти концепції є учасниками (суб’єктами) процесу замовлення, виробництва та використання інформації та поділяються на зовнішніх та внутрішніх по відношенню до державної статистики.</a:t>
            </a:r>
          </a:p>
          <a:p>
            <a:r>
              <a:rPr lang="uk-UA" sz="1600" dirty="0"/>
              <a:t> Зовнішні суб’єкти – респонденти, споживачі інформації та адміністративні інститути, що виступають носіями адміністративної інформації щодо підприємств. </a:t>
            </a:r>
          </a:p>
          <a:p>
            <a:r>
              <a:rPr lang="uk-UA" sz="1600" dirty="0"/>
              <a:t>Внутрішні – власне структурні та функціональні підрозділи державної статистики, діяльність яких забезпечує процес виробництва статистичної інформації щодо підприємств, а також відповідні статистичні інструменти. </a:t>
            </a:r>
          </a:p>
          <a:p>
            <a:r>
              <a:rPr lang="uk-UA" sz="1600" dirty="0"/>
              <a:t>Статистика підприємств як система має велику кількість ієрархічних структур – горизонтальних, вертикальних і функціональних – залежно від рівня абстрагування і пріоритетності цілей. Статистиці підприємств як інформаційній системі притаманні: </a:t>
            </a:r>
          </a:p>
          <a:p>
            <a:r>
              <a:rPr lang="uk-UA" sz="1600" dirty="0"/>
              <a:t>- одночасне проектування великої кількості задач;</a:t>
            </a:r>
          </a:p>
          <a:p>
            <a:r>
              <a:rPr lang="uk-UA" sz="1600" dirty="0"/>
              <a:t> - максимальна типізація та стандартизація рішень;</a:t>
            </a:r>
          </a:p>
          <a:p>
            <a:r>
              <a:rPr lang="uk-UA" sz="1600" dirty="0"/>
              <a:t>- </a:t>
            </a:r>
            <a:r>
              <a:rPr lang="uk-UA" sz="1600" dirty="0" err="1"/>
              <a:t>багатоаспектність</a:t>
            </a:r>
            <a:r>
              <a:rPr lang="uk-UA" sz="1600" dirty="0"/>
              <a:t>, що утворюється з кількох класів компонентів при відносно автономній їх розробці; </a:t>
            </a:r>
          </a:p>
          <a:p>
            <a:r>
              <a:rPr lang="uk-UA" sz="1600" dirty="0"/>
              <a:t>- провідна роль баз даних; -</a:t>
            </a:r>
          </a:p>
          <a:p>
            <a:r>
              <a:rPr lang="uk-UA" sz="1600" dirty="0"/>
              <a:t> локальне впровадження та збільшення кількості функціональних задач. </a:t>
            </a:r>
          </a:p>
          <a:p>
            <a:r>
              <a:rPr lang="uk-UA" sz="1600" dirty="0"/>
              <a:t>Таким чином, статистика підприємств є сукупністю взаємопов’язаних елементів однієї складної динамічної системи – національної статистики, що перебуває у стані постійних змін під впливом внутрішніх і зовнішніх факторів. </a:t>
            </a:r>
          </a:p>
          <a:p>
            <a:r>
              <a:rPr lang="uk-UA" sz="1600" dirty="0"/>
              <a:t>Елементи системи взаємодіють між собою в процесі перетворення вхідного набору ресурсів в якісно інші вихідні ресурси (продукти). Основним вихідним продуктом системи є статистична інформація.</a:t>
            </a:r>
            <a:endParaRPr lang="en-GB" sz="1600" dirty="0"/>
          </a:p>
        </p:txBody>
      </p:sp>
    </p:spTree>
    <p:extLst>
      <p:ext uri="{BB962C8B-B14F-4D97-AF65-F5344CB8AC3E}">
        <p14:creationId xmlns:p14="http://schemas.microsoft.com/office/powerpoint/2010/main" val="8931001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55F0E5B-F037-7EF3-7D4A-D35C89C85D67}"/>
              </a:ext>
            </a:extLst>
          </p:cNvPr>
          <p:cNvSpPr>
            <a:spLocks noGrp="1"/>
          </p:cNvSpPr>
          <p:nvPr>
            <p:ph type="title"/>
          </p:nvPr>
        </p:nvSpPr>
        <p:spPr>
          <a:xfrm>
            <a:off x="640080" y="325369"/>
            <a:ext cx="4368602" cy="1956841"/>
          </a:xfrm>
        </p:spPr>
        <p:txBody>
          <a:bodyPr anchor="b">
            <a:normAutofit/>
          </a:bodyPr>
          <a:lstStyle/>
          <a:p>
            <a:r>
              <a:rPr lang="ru-RU" sz="3400"/>
              <a:t>6.5.2.Загальна структура статистики підприємств</a:t>
            </a:r>
            <a:endParaRPr lang="en-GB" sz="34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4EA18CB0-76E3-343E-474F-21058C8A4157}"/>
              </a:ext>
            </a:extLst>
          </p:cNvPr>
          <p:cNvSpPr>
            <a:spLocks noGrp="1"/>
          </p:cNvSpPr>
          <p:nvPr>
            <p:ph idx="1"/>
          </p:nvPr>
        </p:nvSpPr>
        <p:spPr>
          <a:xfrm>
            <a:off x="640080" y="2872899"/>
            <a:ext cx="4243589" cy="3320668"/>
          </a:xfrm>
        </p:spPr>
        <p:txBody>
          <a:bodyPr>
            <a:normAutofit/>
          </a:bodyPr>
          <a:lstStyle/>
          <a:p>
            <a:r>
              <a:rPr lang="uk-UA" sz="2200"/>
              <a:t> Загальна структура статистики підприємств</a:t>
            </a:r>
          </a:p>
          <a:p>
            <a:endParaRPr lang="en-GB" sz="2200"/>
          </a:p>
        </p:txBody>
      </p:sp>
      <p:pic>
        <p:nvPicPr>
          <p:cNvPr id="5" name="Рисунок 4">
            <a:extLst>
              <a:ext uri="{FF2B5EF4-FFF2-40B4-BE49-F238E27FC236}">
                <a16:creationId xmlns:a16="http://schemas.microsoft.com/office/drawing/2014/main" id="{AB72DE15-6B2B-D21B-DF1D-71401DB1B478}"/>
              </a:ext>
            </a:extLst>
          </p:cNvPr>
          <p:cNvPicPr>
            <a:picLocks noChangeAspect="1"/>
          </p:cNvPicPr>
          <p:nvPr/>
        </p:nvPicPr>
        <p:blipFill rotWithShape="1">
          <a:blip r:embed="rId2"/>
          <a:srcRect r="6968" b="-1"/>
          <a:stretch/>
        </p:blipFill>
        <p:spPr>
          <a:xfrm>
            <a:off x="5311702" y="10"/>
            <a:ext cx="615271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617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820713D-227B-37C5-C059-ECE6D0FBEC4D}"/>
              </a:ext>
            </a:extLst>
          </p:cNvPr>
          <p:cNvSpPr>
            <a:spLocks noGrp="1"/>
          </p:cNvSpPr>
          <p:nvPr>
            <p:ph idx="1"/>
          </p:nvPr>
        </p:nvSpPr>
        <p:spPr/>
        <p:txBody>
          <a:bodyPr/>
          <a:lstStyle/>
          <a:p>
            <a:pPr algn="just"/>
            <a:r>
              <a:rPr lang="uk-UA" dirty="0"/>
              <a:t>Активи, які не є фінансовими, називають нефінансовими активами. Залежно від способу створення такі активи підрозділяються на дві групи: вироблені й невироблені .</a:t>
            </a:r>
          </a:p>
          <a:p>
            <a:r>
              <a:rPr lang="uk-UA" dirty="0"/>
              <a:t> Вироблені активи – це нефінансові активи, які виникли в результаті процесів виробництва, що підпадають під визначення меж виробництва в СНР. </a:t>
            </a:r>
          </a:p>
          <a:p>
            <a:r>
              <a:rPr lang="uk-UA" dirty="0"/>
              <a:t>Невироблені активи – це нефінансові активи, які виникли іншим чином, ніж в результаті процесу виробництва</a:t>
            </a:r>
            <a:endParaRPr lang="en-GB" dirty="0"/>
          </a:p>
        </p:txBody>
      </p:sp>
    </p:spTree>
    <p:extLst>
      <p:ext uri="{BB962C8B-B14F-4D97-AF65-F5344CB8AC3E}">
        <p14:creationId xmlns:p14="http://schemas.microsoft.com/office/powerpoint/2010/main" val="3443112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id="{512FF31C-39C7-65BD-9EEE-D3FC0262176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Структура статистики підприємств України</a:t>
            </a:r>
          </a:p>
        </p:txBody>
      </p:sp>
      <p:pic>
        <p:nvPicPr>
          <p:cNvPr id="5" name="Місце для вмісту 4">
            <a:extLst>
              <a:ext uri="{FF2B5EF4-FFF2-40B4-BE49-F238E27FC236}">
                <a16:creationId xmlns:a16="http://schemas.microsoft.com/office/drawing/2014/main" id="{A4B9594B-6A9D-89EA-5C8E-EE1A1F40618A}"/>
              </a:ext>
            </a:extLst>
          </p:cNvPr>
          <p:cNvPicPr>
            <a:picLocks noGrp="1" noChangeAspect="1"/>
          </p:cNvPicPr>
          <p:nvPr>
            <p:ph idx="1"/>
          </p:nvPr>
        </p:nvPicPr>
        <p:blipFill>
          <a:blip r:embed="rId2"/>
          <a:stretch>
            <a:fillRect/>
          </a:stretch>
        </p:blipFill>
        <p:spPr>
          <a:xfrm>
            <a:off x="4748981" y="467208"/>
            <a:ext cx="6518787" cy="5923584"/>
          </a:xfrm>
          <a:prstGeom prst="rect">
            <a:avLst/>
          </a:prstGeom>
        </p:spPr>
      </p:pic>
    </p:spTree>
    <p:extLst>
      <p:ext uri="{BB962C8B-B14F-4D97-AF65-F5344CB8AC3E}">
        <p14:creationId xmlns:p14="http://schemas.microsoft.com/office/powerpoint/2010/main" val="14475497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6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68D3A70-B0F5-5F92-0D27-4558E8C755D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Основні блоки системи показників статистики підприємств</a:t>
            </a:r>
          </a:p>
        </p:txBody>
      </p:sp>
      <p:pic>
        <p:nvPicPr>
          <p:cNvPr id="5" name="Місце для вмісту 4">
            <a:extLst>
              <a:ext uri="{FF2B5EF4-FFF2-40B4-BE49-F238E27FC236}">
                <a16:creationId xmlns:a16="http://schemas.microsoft.com/office/drawing/2014/main" id="{948A4BF8-4EBE-6086-AB1D-8F6DF46DE4C2}"/>
              </a:ext>
            </a:extLst>
          </p:cNvPr>
          <p:cNvPicPr>
            <a:picLocks noGrp="1" noChangeAspect="1"/>
          </p:cNvPicPr>
          <p:nvPr>
            <p:ph idx="1"/>
          </p:nvPr>
        </p:nvPicPr>
        <p:blipFill>
          <a:blip r:embed="rId2"/>
          <a:stretch>
            <a:fillRect/>
          </a:stretch>
        </p:blipFill>
        <p:spPr>
          <a:xfrm>
            <a:off x="4038600" y="1675182"/>
            <a:ext cx="7188199" cy="3504246"/>
          </a:xfrm>
          <a:prstGeom prst="rect">
            <a:avLst/>
          </a:prstGeom>
        </p:spPr>
      </p:pic>
    </p:spTree>
    <p:extLst>
      <p:ext uri="{BB962C8B-B14F-4D97-AF65-F5344CB8AC3E}">
        <p14:creationId xmlns:p14="http://schemas.microsoft.com/office/powerpoint/2010/main" val="35825612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3F37847-0D43-257E-4D63-21C88B6E9E3E}"/>
              </a:ext>
            </a:extLst>
          </p:cNvPr>
          <p:cNvSpPr>
            <a:spLocks noGrp="1"/>
          </p:cNvSpPr>
          <p:nvPr>
            <p:ph type="title"/>
          </p:nvPr>
        </p:nvSpPr>
        <p:spPr>
          <a:xfrm>
            <a:off x="686834" y="1153572"/>
            <a:ext cx="3200400" cy="4461163"/>
          </a:xfrm>
        </p:spPr>
        <p:txBody>
          <a:bodyPr>
            <a:normAutofit/>
          </a:bodyPr>
          <a:lstStyle/>
          <a:p>
            <a:r>
              <a:rPr lang="ru-RU" sz="4100">
                <a:solidFill>
                  <a:srgbClr val="FFFFFF"/>
                </a:solidFill>
              </a:rPr>
              <a:t>6.5.3.Основні принципи статистики підприємств в Україн</a:t>
            </a:r>
            <a:endParaRPr lang="en-GB"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Місце для вмісту 2">
            <a:extLst>
              <a:ext uri="{FF2B5EF4-FFF2-40B4-BE49-F238E27FC236}">
                <a16:creationId xmlns:a16="http://schemas.microsoft.com/office/drawing/2014/main" id="{3CE58745-0BC2-C064-BB24-6375AAC913CF}"/>
              </a:ext>
            </a:extLst>
          </p:cNvPr>
          <p:cNvSpPr>
            <a:spLocks noGrp="1"/>
          </p:cNvSpPr>
          <p:nvPr>
            <p:ph idx="1"/>
          </p:nvPr>
        </p:nvSpPr>
        <p:spPr>
          <a:xfrm>
            <a:off x="4447308" y="591344"/>
            <a:ext cx="6906491" cy="5585619"/>
          </a:xfrm>
        </p:spPr>
        <p:txBody>
          <a:bodyPr anchor="ctr">
            <a:normAutofit/>
          </a:bodyPr>
          <a:lstStyle/>
          <a:p>
            <a:pPr algn="just"/>
            <a:r>
              <a:rPr lang="uk-UA" dirty="0"/>
              <a:t>Під принципами статистики підприємств розуміються вихідні теоретичні, методологічні й організаційні положення, що забезпечують узгодженість і прозорість економічної інформації та дозволяють безпосередньо використовувати статистичні дані про діяльність підприємств для цілей макроекономічного аналізу, управління економікою та міжнародних порівнянь. Принципи статистики підприємств як підсистеми державної статистики мають узгоджуватись із загальносистемними.</a:t>
            </a:r>
            <a:endParaRPr lang="en-GB" dirty="0"/>
          </a:p>
        </p:txBody>
      </p:sp>
    </p:spTree>
    <p:extLst>
      <p:ext uri="{BB962C8B-B14F-4D97-AF65-F5344CB8AC3E}">
        <p14:creationId xmlns:p14="http://schemas.microsoft.com/office/powerpoint/2010/main" val="25776287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B589F22-3762-444E-9FC9-BE1800ABE3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08" y="-15640"/>
            <a:ext cx="4633823" cy="6873639"/>
            <a:chOff x="-3208" y="-15640"/>
            <a:chExt cx="4633823" cy="6873639"/>
          </a:xfrm>
        </p:grpSpPr>
        <p:sp>
          <p:nvSpPr>
            <p:cNvPr id="9" name="Rectangle 8">
              <a:extLst>
                <a:ext uri="{FF2B5EF4-FFF2-40B4-BE49-F238E27FC236}">
                  <a16:creationId xmlns:a16="http://schemas.microsoft.com/office/drawing/2014/main" id="{23909A00-EE5C-7921-011D-2243441BC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15296" y="1112089"/>
              <a:ext cx="6857999" cy="4633821"/>
            </a:xfrm>
            <a:prstGeom prst="rect">
              <a:avLst/>
            </a:prstGeom>
            <a:gradFill>
              <a:gsLst>
                <a:gs pos="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CBD214-1DC9-F322-5194-DA04BAC2F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23116" y="1104268"/>
              <a:ext cx="6873639" cy="4633823"/>
            </a:xfrm>
            <a:prstGeom prst="rect">
              <a:avLst/>
            </a:prstGeom>
            <a:gradFill flip="none" rotWithShape="1">
              <a:gsLst>
                <a:gs pos="0">
                  <a:schemeClr val="accent5">
                    <a:lumMod val="75000"/>
                    <a:alpha val="92000"/>
                  </a:schemeClr>
                </a:gs>
                <a:gs pos="41000">
                  <a:schemeClr val="accent5">
                    <a:lumMod val="75000"/>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EAF9FB-B8E3-9BF3-8388-AE1AC0CB4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90955" y="-462733"/>
              <a:ext cx="3284738" cy="4194579"/>
            </a:xfrm>
            <a:prstGeom prst="rect">
              <a:avLst/>
            </a:prstGeom>
            <a:gradFill flip="none" rotWithShape="1">
              <a:gsLst>
                <a:gs pos="0">
                  <a:schemeClr val="accent2">
                    <a:alpha val="70000"/>
                  </a:schemeClr>
                </a:gs>
                <a:gs pos="5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Заголовок 1">
            <a:extLst>
              <a:ext uri="{FF2B5EF4-FFF2-40B4-BE49-F238E27FC236}">
                <a16:creationId xmlns:a16="http://schemas.microsoft.com/office/drawing/2014/main" id="{82F25121-2881-887C-21CC-EEA1BCB70E16}"/>
              </a:ext>
            </a:extLst>
          </p:cNvPr>
          <p:cNvSpPr>
            <a:spLocks noGrp="1"/>
          </p:cNvSpPr>
          <p:nvPr>
            <p:ph type="title"/>
          </p:nvPr>
        </p:nvSpPr>
        <p:spPr>
          <a:xfrm>
            <a:off x="635606" y="1582615"/>
            <a:ext cx="3356194" cy="3669323"/>
          </a:xfrm>
        </p:spPr>
        <p:txBody>
          <a:bodyPr anchor="ctr">
            <a:normAutofit/>
          </a:bodyPr>
          <a:lstStyle/>
          <a:p>
            <a:pPr algn="ctr"/>
            <a:r>
              <a:rPr lang="uk-UA" sz="3200" dirty="0">
                <a:solidFill>
                  <a:srgbClr val="FFFFFF"/>
                </a:solidFill>
              </a:rPr>
              <a:t>Можна виокремити сім рівнів принципів, на яких має базуватись статистика підприємств України: </a:t>
            </a:r>
            <a:endParaRPr lang="en-GB" sz="3200" dirty="0">
              <a:solidFill>
                <a:srgbClr val="FFFFFF"/>
              </a:solidFill>
            </a:endParaRPr>
          </a:p>
        </p:txBody>
      </p:sp>
      <p:sp>
        <p:nvSpPr>
          <p:cNvPr id="3" name="Місце для вмісту 2">
            <a:extLst>
              <a:ext uri="{FF2B5EF4-FFF2-40B4-BE49-F238E27FC236}">
                <a16:creationId xmlns:a16="http://schemas.microsoft.com/office/drawing/2014/main" id="{79C4015B-268F-EA79-3A55-D83E3C22FF0B}"/>
              </a:ext>
            </a:extLst>
          </p:cNvPr>
          <p:cNvSpPr>
            <a:spLocks noGrp="1"/>
          </p:cNvSpPr>
          <p:nvPr>
            <p:ph idx="1"/>
          </p:nvPr>
        </p:nvSpPr>
        <p:spPr>
          <a:xfrm>
            <a:off x="5498124" y="874782"/>
            <a:ext cx="5820508" cy="5106918"/>
          </a:xfrm>
        </p:spPr>
        <p:txBody>
          <a:bodyPr anchor="ctr">
            <a:normAutofit/>
          </a:bodyPr>
          <a:lstStyle/>
          <a:p>
            <a:r>
              <a:rPr lang="uk-UA" sz="2000" dirty="0"/>
              <a:t>1) розвиток ринкових відносин; </a:t>
            </a:r>
          </a:p>
          <a:p>
            <a:r>
              <a:rPr lang="uk-UA" sz="2000" dirty="0"/>
              <a:t>2) глобальна ефективність статистичної системи; </a:t>
            </a:r>
          </a:p>
          <a:p>
            <a:r>
              <a:rPr lang="uk-UA" sz="2000" dirty="0"/>
              <a:t>3) формування СНР в Україні; </a:t>
            </a:r>
          </a:p>
          <a:p>
            <a:r>
              <a:rPr lang="uk-UA" sz="2000" dirty="0"/>
              <a:t>4) розвиток рівня методології; </a:t>
            </a:r>
          </a:p>
          <a:p>
            <a:r>
              <a:rPr lang="uk-UA" sz="2000" dirty="0"/>
              <a:t>5) формування, використання й удосконалення інструментів статистики підприємств;</a:t>
            </a:r>
          </a:p>
          <a:p>
            <a:r>
              <a:rPr lang="uk-UA" sz="2000" dirty="0"/>
              <a:t> 6) оптимізація організації процесу збирання, обробки та синтезу даних; </a:t>
            </a:r>
          </a:p>
          <a:p>
            <a:r>
              <a:rPr lang="uk-UA" sz="2000" dirty="0"/>
              <a:t>7) підвищення статусу державної статистики і статистики підприємств, у тому числі в суспільстві</a:t>
            </a:r>
            <a:endParaRPr lang="en-GB" sz="2000" dirty="0"/>
          </a:p>
        </p:txBody>
      </p:sp>
    </p:spTree>
    <p:extLst>
      <p:ext uri="{BB962C8B-B14F-4D97-AF65-F5344CB8AC3E}">
        <p14:creationId xmlns:p14="http://schemas.microsoft.com/office/powerpoint/2010/main" val="15826612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B3880DA-A2BB-0F47-C300-75D9A1FB084B}"/>
              </a:ext>
            </a:extLst>
          </p:cNvPr>
          <p:cNvSpPr>
            <a:spLocks noGrp="1"/>
          </p:cNvSpPr>
          <p:nvPr>
            <p:ph type="title"/>
          </p:nvPr>
        </p:nvSpPr>
        <p:spPr>
          <a:xfrm>
            <a:off x="466722" y="586855"/>
            <a:ext cx="3201366" cy="3387497"/>
          </a:xfrm>
        </p:spPr>
        <p:txBody>
          <a:bodyPr anchor="b">
            <a:normAutofit/>
          </a:bodyPr>
          <a:lstStyle/>
          <a:p>
            <a:pPr algn="r"/>
            <a:r>
              <a:rPr lang="ru-RU" sz="2800">
                <a:solidFill>
                  <a:srgbClr val="FFFFFF"/>
                </a:solidFill>
              </a:rPr>
              <a:t>6.5.4. Система показників статистики результатів фінансово - господарської діяльності підприємств</a:t>
            </a:r>
            <a:endParaRPr lang="en-GB" sz="2800">
              <a:solidFill>
                <a:srgbClr val="FFFFFF"/>
              </a:solidFill>
            </a:endParaRPr>
          </a:p>
        </p:txBody>
      </p:sp>
      <p:sp>
        <p:nvSpPr>
          <p:cNvPr id="3" name="Місце для вмісту 2">
            <a:extLst>
              <a:ext uri="{FF2B5EF4-FFF2-40B4-BE49-F238E27FC236}">
                <a16:creationId xmlns:a16="http://schemas.microsoft.com/office/drawing/2014/main" id="{6180C6B7-FCA2-8B50-3970-28DD6F6263E8}"/>
              </a:ext>
            </a:extLst>
          </p:cNvPr>
          <p:cNvSpPr>
            <a:spLocks noGrp="1"/>
          </p:cNvSpPr>
          <p:nvPr>
            <p:ph idx="1"/>
          </p:nvPr>
        </p:nvSpPr>
        <p:spPr>
          <a:xfrm>
            <a:off x="4134811" y="117988"/>
            <a:ext cx="7230796" cy="6077540"/>
          </a:xfrm>
        </p:spPr>
        <p:txBody>
          <a:bodyPr anchor="ctr">
            <a:normAutofit fontScale="92500" lnSpcReduction="10000"/>
          </a:bodyPr>
          <a:lstStyle/>
          <a:p>
            <a:pPr marL="0" indent="0" algn="ctr">
              <a:buNone/>
            </a:pPr>
            <a:r>
              <a:rPr lang="ru-RU" sz="1600" b="1" dirty="0"/>
              <a:t>І</a:t>
            </a:r>
            <a:r>
              <a:rPr lang="ru-RU" sz="2000" b="1" dirty="0"/>
              <a:t>. </a:t>
            </a:r>
            <a:r>
              <a:rPr lang="ru-RU" sz="2000" b="1" dirty="0" err="1"/>
              <a:t>Основні</a:t>
            </a:r>
            <a:r>
              <a:rPr lang="ru-RU" sz="2000" b="1" dirty="0"/>
              <a:t> </a:t>
            </a:r>
            <a:r>
              <a:rPr lang="ru-RU" sz="2000" b="1" dirty="0" err="1"/>
              <a:t>поняття</a:t>
            </a:r>
            <a:r>
              <a:rPr lang="ru-RU" sz="2000" b="1" dirty="0"/>
              <a:t> статистики </a:t>
            </a:r>
            <a:r>
              <a:rPr lang="ru-RU" sz="2000" b="1" dirty="0" err="1"/>
              <a:t>фінансово-господарської</a:t>
            </a:r>
            <a:r>
              <a:rPr lang="ru-RU" sz="2000" b="1" dirty="0"/>
              <a:t> </a:t>
            </a:r>
            <a:r>
              <a:rPr lang="ru-RU" sz="2000" b="1" dirty="0" err="1"/>
              <a:t>діяльності</a:t>
            </a:r>
            <a:r>
              <a:rPr lang="ru-RU" sz="2000" b="1" dirty="0"/>
              <a:t> </a:t>
            </a:r>
            <a:r>
              <a:rPr lang="ru-RU" sz="2000" b="1" dirty="0" err="1"/>
              <a:t>підприємств</a:t>
            </a:r>
            <a:endParaRPr lang="ru-RU" sz="2000" b="1" dirty="0"/>
          </a:p>
          <a:p>
            <a:pPr algn="just"/>
            <a:r>
              <a:rPr lang="uk-UA" sz="2000" dirty="0"/>
              <a:t>Об’єктом вивчення статистики підприємств як галузі економічної статистики є масові явища та процеси, пов’язані з фінансово-господарською діяльністю підприємств різних видів діяльності та форм господарювання.</a:t>
            </a:r>
          </a:p>
          <a:p>
            <a:pPr algn="just"/>
            <a:r>
              <a:rPr lang="uk-UA" sz="2000" dirty="0"/>
              <a:t> Фінансово-господарська діяльність підприємств пов’язана зі створенням продукції (товарів і послуг) для задоволення суспільних потреб з найменшими витратами на їх виробництво і реалізацію у різних сферах економічної діяльності. </a:t>
            </a:r>
          </a:p>
          <a:p>
            <a:pPr algn="just"/>
            <a:r>
              <a:rPr lang="uk-UA" sz="2000" dirty="0"/>
              <a:t>Системотворчим чинником, який одночасно забезпечує цілісність і відокремленість статистики підприємств як окремої системи та галузі статистичної науки та практики, є її предмет.</a:t>
            </a:r>
          </a:p>
          <a:p>
            <a:pPr algn="just"/>
            <a:r>
              <a:rPr lang="uk-UA" sz="2000" dirty="0"/>
              <a:t> Предметом статистики підприємств є кількісна сторона масових явищ і процесів, які виражаються у сукупності економічних відносин, пов’язаних зі створенням та розвитком підприємств, виробництвом ними товарів та наданням ринкових послуг, їх реалізацією, споживанням та нагромадженням. </a:t>
            </a:r>
          </a:p>
          <a:p>
            <a:pPr algn="just"/>
            <a:r>
              <a:rPr lang="uk-UA" sz="2000" dirty="0"/>
              <a:t>Предмет статистики підприємств нерозривно пов’язаний з якісним змістом кількісної сторони діяльності підприємств, а отже, з якісним економічним аналізом і прогнозуванням.</a:t>
            </a:r>
            <a:endParaRPr lang="en-GB" sz="2000" dirty="0"/>
          </a:p>
        </p:txBody>
      </p:sp>
    </p:spTree>
    <p:extLst>
      <p:ext uri="{BB962C8B-B14F-4D97-AF65-F5344CB8AC3E}">
        <p14:creationId xmlns:p14="http://schemas.microsoft.com/office/powerpoint/2010/main" val="3926067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5DF317-103B-C960-18C6-DBF9B33BEE1E}"/>
              </a:ext>
            </a:extLst>
          </p:cNvPr>
          <p:cNvPicPr>
            <a:picLocks noChangeAspect="1"/>
          </p:cNvPicPr>
          <p:nvPr/>
        </p:nvPicPr>
        <p:blipFill rotWithShape="1">
          <a:blip r:embed="rId2">
            <a:duotone>
              <a:schemeClr val="bg2">
                <a:shade val="45000"/>
                <a:satMod val="135000"/>
              </a:schemeClr>
              <a:prstClr val="white"/>
            </a:duotone>
          </a:blip>
          <a:srcRect t="625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7686A6B-E37A-8968-9FC5-04464533BFE6}"/>
              </a:ext>
            </a:extLst>
          </p:cNvPr>
          <p:cNvSpPr>
            <a:spLocks noGrp="1"/>
          </p:cNvSpPr>
          <p:nvPr>
            <p:ph type="title"/>
          </p:nvPr>
        </p:nvSpPr>
        <p:spPr>
          <a:xfrm>
            <a:off x="838200" y="365125"/>
            <a:ext cx="10515600" cy="1325563"/>
          </a:xfrm>
        </p:spPr>
        <p:txBody>
          <a:bodyPr>
            <a:normAutofit/>
          </a:bodyPr>
          <a:lstStyle/>
          <a:p>
            <a:r>
              <a:rPr lang="uk-UA" sz="3400"/>
              <a:t>До основних завдань статистики результатів фінансово-господарської діяльності підприємств належать: </a:t>
            </a:r>
            <a:endParaRPr lang="en-GB" sz="3400"/>
          </a:p>
        </p:txBody>
      </p:sp>
      <p:graphicFrame>
        <p:nvGraphicFramePr>
          <p:cNvPr id="5" name="Місце для вмісту 2">
            <a:extLst>
              <a:ext uri="{FF2B5EF4-FFF2-40B4-BE49-F238E27FC236}">
                <a16:creationId xmlns:a16="http://schemas.microsoft.com/office/drawing/2014/main" id="{DAD8CC6F-11A4-57BD-E5A5-8EC0C9691398}"/>
              </a:ext>
            </a:extLst>
          </p:cNvPr>
          <p:cNvGraphicFramePr>
            <a:graphicFrameLocks noGrp="1"/>
          </p:cNvGraphicFramePr>
          <p:nvPr>
            <p:ph idx="1"/>
            <p:extLst>
              <p:ext uri="{D42A27DB-BD31-4B8C-83A1-F6EECF244321}">
                <p14:modId xmlns:p14="http://schemas.microsoft.com/office/powerpoint/2010/main" val="35565051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13868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utumn leaves falling from the tree">
            <a:extLst>
              <a:ext uri="{FF2B5EF4-FFF2-40B4-BE49-F238E27FC236}">
                <a16:creationId xmlns:a16="http://schemas.microsoft.com/office/drawing/2014/main" id="{14E3F63F-CAA5-3363-E35B-DA47C7691FB5}"/>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4E09D97-1DD4-CA36-BE9F-269A4F399EBF}"/>
              </a:ext>
            </a:extLst>
          </p:cNvPr>
          <p:cNvSpPr>
            <a:spLocks noGrp="1"/>
          </p:cNvSpPr>
          <p:nvPr>
            <p:ph type="title"/>
          </p:nvPr>
        </p:nvSpPr>
        <p:spPr>
          <a:xfrm>
            <a:off x="838200" y="365125"/>
            <a:ext cx="10515600" cy="1325563"/>
          </a:xfrm>
        </p:spPr>
        <p:txBody>
          <a:bodyPr>
            <a:normAutofit/>
          </a:bodyPr>
          <a:lstStyle/>
          <a:p>
            <a:r>
              <a:rPr lang="uk-UA" sz="2800"/>
              <a:t>З метою оцінки статики і динаміки розвитку сукупності підприємств використовують комплекс показників, який охоплює: </a:t>
            </a:r>
            <a:endParaRPr lang="en-GB" sz="2800"/>
          </a:p>
        </p:txBody>
      </p:sp>
      <p:sp>
        <p:nvSpPr>
          <p:cNvPr id="3" name="Місце для вмісту 2">
            <a:extLst>
              <a:ext uri="{FF2B5EF4-FFF2-40B4-BE49-F238E27FC236}">
                <a16:creationId xmlns:a16="http://schemas.microsoft.com/office/drawing/2014/main" id="{BA32C57A-F104-9CDE-C25F-4CCEBDEFF242}"/>
              </a:ext>
            </a:extLst>
          </p:cNvPr>
          <p:cNvSpPr>
            <a:spLocks noGrp="1"/>
          </p:cNvSpPr>
          <p:nvPr>
            <p:ph idx="1"/>
          </p:nvPr>
        </p:nvSpPr>
        <p:spPr>
          <a:xfrm>
            <a:off x="-1" y="1366684"/>
            <a:ext cx="11926529" cy="5491316"/>
          </a:xfrm>
        </p:spPr>
        <p:txBody>
          <a:bodyPr>
            <a:noAutofit/>
          </a:bodyPr>
          <a:lstStyle/>
          <a:p>
            <a:r>
              <a:rPr lang="uk-UA" sz="2000" dirty="0"/>
              <a:t>1) Кількісні показники, що характеризують ресурси, витрати та результати діяльності. Їх отримують за допомогою структурних обстежень підприємств. Основним інструментом таких обстежень є звітність за формою № 1- підприємництво «Звіт про основні показники діяльності підприємства». </a:t>
            </a:r>
          </a:p>
          <a:p>
            <a:r>
              <a:rPr lang="uk-UA" sz="2000" dirty="0"/>
              <a:t>2) Кількісні показники (щомісячні та щоквартальні) для оцінки динаміки розвитку, зокрема, динаміки виробництва і реалізації продукції, цін на неї. Цей розділ інформації формується у межах короткотермінової статистики підприємств. Статистичним інструментарієм для відповідних обстежень є щомісячна та щоквартальна звітність підприємств, за даними якої розраховують індекси виробництва і реалізації продукції, цін тощо</a:t>
            </a:r>
          </a:p>
          <a:p>
            <a:r>
              <a:rPr lang="uk-UA" sz="2000" dirty="0"/>
              <a:t>3) Якісні кон’юнктурні показники (місячні та квартальні). Їх отримують внаслідок проведення кон’юнктурних обстежень ділової активності підприємств у формі анкетних опитувань керівників підприємств різних видів діяльності. </a:t>
            </a:r>
          </a:p>
          <a:p>
            <a:pPr marL="0" indent="0">
              <a:buNone/>
            </a:pPr>
            <a:r>
              <a:rPr lang="uk-UA" sz="2000" dirty="0"/>
              <a:t>Зазначений комплекс показників статистики підприємств отримують в результаті статистичних обстежень підприємств , які у міжнародній практиці прийнято поділяти на три основні групи: </a:t>
            </a:r>
          </a:p>
          <a:p>
            <a:r>
              <a:rPr lang="uk-UA" sz="2000" dirty="0"/>
              <a:t>- структурна річна статистика підприємств; </a:t>
            </a:r>
          </a:p>
          <a:p>
            <a:r>
              <a:rPr lang="uk-UA" sz="2000" dirty="0"/>
              <a:t>- короткотермінова статистика підприємств (кількісні та якісні показники динаміки розвитку); </a:t>
            </a:r>
          </a:p>
          <a:p>
            <a:r>
              <a:rPr lang="uk-UA" sz="2000" dirty="0"/>
              <a:t>- тематична статистика підприємств (показники, що характеризують специфіку діяльності підприємств у певній галузі).</a:t>
            </a:r>
            <a:endParaRPr lang="en-GB" sz="2000" dirty="0"/>
          </a:p>
        </p:txBody>
      </p:sp>
    </p:spTree>
    <p:extLst>
      <p:ext uri="{BB962C8B-B14F-4D97-AF65-F5344CB8AC3E}">
        <p14:creationId xmlns:p14="http://schemas.microsoft.com/office/powerpoint/2010/main" val="6831946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D3A9B13-D708-07BF-437D-D8C20860794D}"/>
              </a:ext>
            </a:extLst>
          </p:cNvPr>
          <p:cNvSpPr>
            <a:spLocks noGrp="1"/>
          </p:cNvSpPr>
          <p:nvPr>
            <p:ph type="title"/>
          </p:nvPr>
        </p:nvSpPr>
        <p:spPr>
          <a:xfrm>
            <a:off x="1136397" y="502021"/>
            <a:ext cx="9688296" cy="1642969"/>
          </a:xfrm>
        </p:spPr>
        <p:txBody>
          <a:bodyPr anchor="b">
            <a:normAutofit/>
          </a:bodyPr>
          <a:lstStyle/>
          <a:p>
            <a:r>
              <a:rPr lang="ru-RU" sz="4000"/>
              <a:t>ІІ. Показники оцінки та аналізу фінансово-господарської діяльності підприємств</a:t>
            </a:r>
            <a:endParaRPr lang="en-GB" sz="4000"/>
          </a:p>
        </p:txBody>
      </p:sp>
      <p:sp>
        <p:nvSpPr>
          <p:cNvPr id="3" name="Місце для вмісту 2">
            <a:extLst>
              <a:ext uri="{FF2B5EF4-FFF2-40B4-BE49-F238E27FC236}">
                <a16:creationId xmlns:a16="http://schemas.microsoft.com/office/drawing/2014/main" id="{55D641FE-36B1-2BE3-E3B5-F06B1FE20B72}"/>
              </a:ext>
            </a:extLst>
          </p:cNvPr>
          <p:cNvSpPr>
            <a:spLocks noGrp="1"/>
          </p:cNvSpPr>
          <p:nvPr>
            <p:ph idx="1"/>
          </p:nvPr>
        </p:nvSpPr>
        <p:spPr>
          <a:xfrm>
            <a:off x="1136397" y="2418409"/>
            <a:ext cx="9688296" cy="3454358"/>
          </a:xfrm>
        </p:spPr>
        <p:txBody>
          <a:bodyPr anchor="t">
            <a:normAutofit/>
          </a:bodyPr>
          <a:lstStyle/>
          <a:p>
            <a:r>
              <a:rPr lang="uk-UA" sz="2000" dirty="0"/>
              <a:t>Здатність підприємства своєчасно погашати свої боргові зобов’язання характеризує його фінансовий стан. </a:t>
            </a:r>
          </a:p>
          <a:p>
            <a:r>
              <a:rPr lang="uk-UA" sz="2000" dirty="0"/>
              <a:t>Під </a:t>
            </a:r>
            <a:r>
              <a:rPr lang="uk-UA" sz="2000" b="1" dirty="0"/>
              <a:t>фінансовим станом </a:t>
            </a:r>
            <a:r>
              <a:rPr lang="uk-UA" sz="2000" dirty="0"/>
              <a:t>підприємства розуміють рівень його забезпеченості відповідним обсягом фінансових ресурсів, необхідних для здійснення ефективної господарської діяльності та своєчасного здійснення грошових розрахунків за своїми зобов'язаннями.</a:t>
            </a:r>
          </a:p>
          <a:p>
            <a:r>
              <a:rPr lang="uk-UA" sz="2000" dirty="0"/>
              <a:t> Метою оцінки фінансового стану виступає пошук резервів збільшення його прибутковості, рентабельності і платоспроможності.</a:t>
            </a:r>
            <a:endParaRPr lang="en-GB" sz="20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060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146495B6-3BD3-9A4B-311B-419C9A8D9920}"/>
              </a:ext>
            </a:extLst>
          </p:cNvPr>
          <p:cNvSpPr>
            <a:spLocks noGrp="1"/>
          </p:cNvSpPr>
          <p:nvPr>
            <p:ph type="title"/>
          </p:nvPr>
        </p:nvSpPr>
        <p:spPr>
          <a:xfrm>
            <a:off x="466722" y="586855"/>
            <a:ext cx="3201366" cy="3387497"/>
          </a:xfrm>
        </p:spPr>
        <p:txBody>
          <a:bodyPr anchor="b">
            <a:normAutofit/>
          </a:bodyPr>
          <a:lstStyle/>
          <a:p>
            <a:pPr algn="r"/>
            <a:r>
              <a:rPr lang="uk-UA" sz="2800">
                <a:solidFill>
                  <a:srgbClr val="FFFFFF"/>
                </a:solidFill>
              </a:rPr>
              <a:t>Фінансовий стан підприємства на мікрорівні можна характеризувати багатьма показниками, серед яких провідну роль відіграють такі: </a:t>
            </a:r>
            <a:endParaRPr lang="en-GB" sz="2800">
              <a:solidFill>
                <a:srgbClr val="FFFFFF"/>
              </a:solidFill>
            </a:endParaRPr>
          </a:p>
        </p:txBody>
      </p:sp>
      <p:sp>
        <p:nvSpPr>
          <p:cNvPr id="3" name="Місце для вмісту 2">
            <a:extLst>
              <a:ext uri="{FF2B5EF4-FFF2-40B4-BE49-F238E27FC236}">
                <a16:creationId xmlns:a16="http://schemas.microsoft.com/office/drawing/2014/main" id="{E0C32B72-72C6-D6BC-B9E0-A85D1EE7F16C}"/>
              </a:ext>
            </a:extLst>
          </p:cNvPr>
          <p:cNvSpPr>
            <a:spLocks noGrp="1"/>
          </p:cNvSpPr>
          <p:nvPr>
            <p:ph idx="1"/>
          </p:nvPr>
        </p:nvSpPr>
        <p:spPr>
          <a:xfrm>
            <a:off x="4810259" y="649480"/>
            <a:ext cx="6555347" cy="5546047"/>
          </a:xfrm>
        </p:spPr>
        <p:txBody>
          <a:bodyPr anchor="ctr">
            <a:normAutofit/>
          </a:bodyPr>
          <a:lstStyle/>
          <a:p>
            <a:r>
              <a:rPr lang="uk-UA" sz="2000" dirty="0"/>
              <a:t>1. Показники оцінки майнового стану. </a:t>
            </a:r>
          </a:p>
          <a:p>
            <a:r>
              <a:rPr lang="uk-UA" sz="2000" dirty="0"/>
              <a:t>2. Абсолютні й відносні показники прибутковості.</a:t>
            </a:r>
          </a:p>
          <a:p>
            <a:r>
              <a:rPr lang="uk-UA" sz="2000" dirty="0"/>
              <a:t> 3. Показники ліквідності та платоспроможності.</a:t>
            </a:r>
          </a:p>
          <a:p>
            <a:r>
              <a:rPr lang="uk-UA" sz="2000" dirty="0"/>
              <a:t> 4. Показники фінансової стійкості та стабільності. </a:t>
            </a:r>
          </a:p>
          <a:p>
            <a:r>
              <a:rPr lang="uk-UA" sz="2000" dirty="0"/>
              <a:t>5. Показники ділової активності.</a:t>
            </a:r>
            <a:endParaRPr lang="en-GB" sz="2000" dirty="0"/>
          </a:p>
        </p:txBody>
      </p:sp>
    </p:spTree>
    <p:extLst>
      <p:ext uri="{BB962C8B-B14F-4D97-AF65-F5344CB8AC3E}">
        <p14:creationId xmlns:p14="http://schemas.microsoft.com/office/powerpoint/2010/main" val="18578831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EE8C610-58D2-4C7B-F8D5-F705ED81D739}"/>
              </a:ext>
            </a:extLst>
          </p:cNvPr>
          <p:cNvSpPr>
            <a:spLocks noGrp="1"/>
          </p:cNvSpPr>
          <p:nvPr>
            <p:ph type="title"/>
          </p:nvPr>
        </p:nvSpPr>
        <p:spPr>
          <a:xfrm>
            <a:off x="586478" y="1683756"/>
            <a:ext cx="3115265" cy="2396359"/>
          </a:xfrm>
        </p:spPr>
        <p:txBody>
          <a:bodyPr anchor="b">
            <a:normAutofit/>
          </a:bodyPr>
          <a:lstStyle/>
          <a:p>
            <a:pPr algn="r"/>
            <a:r>
              <a:rPr lang="ru-RU" sz="4000">
                <a:solidFill>
                  <a:srgbClr val="FFFFFF"/>
                </a:solidFill>
              </a:rPr>
              <a:t>1. Показники оцінки майнового стану. </a:t>
            </a:r>
            <a:endParaRPr lang="en-GB" sz="4000">
              <a:solidFill>
                <a:srgbClr val="FFFFFF"/>
              </a:solidFill>
            </a:endParaRPr>
          </a:p>
        </p:txBody>
      </p:sp>
      <p:graphicFrame>
        <p:nvGraphicFramePr>
          <p:cNvPr id="5" name="Місце для вмісту 2">
            <a:extLst>
              <a:ext uri="{FF2B5EF4-FFF2-40B4-BE49-F238E27FC236}">
                <a16:creationId xmlns:a16="http://schemas.microsoft.com/office/drawing/2014/main" id="{53FDF10E-C21A-E0C0-5E4B-F77F45EDEFDA}"/>
              </a:ext>
            </a:extLst>
          </p:cNvPr>
          <p:cNvGraphicFramePr>
            <a:graphicFrameLocks noGrp="1"/>
          </p:cNvGraphicFramePr>
          <p:nvPr>
            <p:ph idx="1"/>
            <p:extLst>
              <p:ext uri="{D42A27DB-BD31-4B8C-83A1-F6EECF244321}">
                <p14:modId xmlns:p14="http://schemas.microsoft.com/office/powerpoint/2010/main" val="89906084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72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Місце для вмісту 2">
            <a:extLst>
              <a:ext uri="{FF2B5EF4-FFF2-40B4-BE49-F238E27FC236}">
                <a16:creationId xmlns:a16="http://schemas.microsoft.com/office/drawing/2014/main" id="{7CFE021F-22AE-236A-2269-8408D25BCDA1}"/>
              </a:ext>
            </a:extLst>
          </p:cNvPr>
          <p:cNvGraphicFramePr>
            <a:graphicFrameLocks noGrp="1"/>
          </p:cNvGraphicFramePr>
          <p:nvPr>
            <p:ph idx="1"/>
            <p:extLst>
              <p:ext uri="{D42A27DB-BD31-4B8C-83A1-F6EECF244321}">
                <p14:modId xmlns:p14="http://schemas.microsoft.com/office/powerpoint/2010/main" val="1361175118"/>
              </p:ext>
            </p:extLst>
          </p:nvPr>
        </p:nvGraphicFramePr>
        <p:xfrm>
          <a:off x="904602" y="1071716"/>
          <a:ext cx="10378440" cy="5155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04531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1CCB7D3E-A2BE-1A38-4F9D-577458B65369}"/>
              </a:ext>
            </a:extLst>
          </p:cNvPr>
          <p:cNvSpPr>
            <a:spLocks noGrp="1"/>
          </p:cNvSpPr>
          <p:nvPr>
            <p:ph type="title"/>
          </p:nvPr>
        </p:nvSpPr>
        <p:spPr>
          <a:xfrm>
            <a:off x="586478" y="1683756"/>
            <a:ext cx="3115265" cy="2396359"/>
          </a:xfrm>
        </p:spPr>
        <p:txBody>
          <a:bodyPr anchor="b">
            <a:normAutofit/>
          </a:bodyPr>
          <a:lstStyle/>
          <a:p>
            <a:pPr algn="r"/>
            <a:r>
              <a:rPr lang="ru-RU" sz="3700">
                <a:solidFill>
                  <a:srgbClr val="FFFFFF"/>
                </a:solidFill>
              </a:rPr>
              <a:t>2. Абсолютні й відносні показники прибутковості.</a:t>
            </a:r>
            <a:endParaRPr lang="en-GB" sz="3700">
              <a:solidFill>
                <a:srgbClr val="FFFFFF"/>
              </a:solidFill>
            </a:endParaRPr>
          </a:p>
        </p:txBody>
      </p:sp>
      <p:graphicFrame>
        <p:nvGraphicFramePr>
          <p:cNvPr id="5" name="Місце для вмісту 2">
            <a:extLst>
              <a:ext uri="{FF2B5EF4-FFF2-40B4-BE49-F238E27FC236}">
                <a16:creationId xmlns:a16="http://schemas.microsoft.com/office/drawing/2014/main" id="{E60F06A3-8491-5453-6FCE-445D7EC63775}"/>
              </a:ext>
            </a:extLst>
          </p:cNvPr>
          <p:cNvGraphicFramePr>
            <a:graphicFrameLocks noGrp="1"/>
          </p:cNvGraphicFramePr>
          <p:nvPr>
            <p:ph idx="1"/>
            <p:extLst>
              <p:ext uri="{D42A27DB-BD31-4B8C-83A1-F6EECF244321}">
                <p14:modId xmlns:p14="http://schemas.microsoft.com/office/powerpoint/2010/main" val="182123087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82914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920C1A7-D304-09EC-7409-C4D7995AE7BB}"/>
              </a:ext>
            </a:extLst>
          </p:cNvPr>
          <p:cNvSpPr>
            <a:spLocks noGrp="1"/>
          </p:cNvSpPr>
          <p:nvPr>
            <p:ph type="title"/>
          </p:nvPr>
        </p:nvSpPr>
        <p:spPr>
          <a:xfrm>
            <a:off x="586478" y="1683756"/>
            <a:ext cx="3115265" cy="2396359"/>
          </a:xfrm>
        </p:spPr>
        <p:txBody>
          <a:bodyPr anchor="b">
            <a:normAutofit/>
          </a:bodyPr>
          <a:lstStyle/>
          <a:p>
            <a:pPr algn="r"/>
            <a:r>
              <a:rPr lang="ru-RU" sz="3100">
                <a:solidFill>
                  <a:srgbClr val="FFFFFF"/>
                </a:solidFill>
              </a:rPr>
              <a:t>2) Відносний показник прибутковості – рівень рентабельності.</a:t>
            </a:r>
            <a:endParaRPr lang="en-GB" sz="3100">
              <a:solidFill>
                <a:srgbClr val="FFFFFF"/>
              </a:solidFill>
            </a:endParaRPr>
          </a:p>
        </p:txBody>
      </p:sp>
      <p:graphicFrame>
        <p:nvGraphicFramePr>
          <p:cNvPr id="5" name="Місце для вмісту 2">
            <a:extLst>
              <a:ext uri="{FF2B5EF4-FFF2-40B4-BE49-F238E27FC236}">
                <a16:creationId xmlns:a16="http://schemas.microsoft.com/office/drawing/2014/main" id="{D60A55D1-8DD0-7638-2264-98E4DCF21354}"/>
              </a:ext>
            </a:extLst>
          </p:cNvPr>
          <p:cNvGraphicFramePr>
            <a:graphicFrameLocks noGrp="1"/>
          </p:cNvGraphicFramePr>
          <p:nvPr>
            <p:ph idx="1"/>
            <p:extLst>
              <p:ext uri="{D42A27DB-BD31-4B8C-83A1-F6EECF244321}">
                <p14:modId xmlns:p14="http://schemas.microsoft.com/office/powerpoint/2010/main" val="260893304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8006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5DBCB08-ABE0-849E-3930-724700979E73}"/>
              </a:ext>
            </a:extLst>
          </p:cNvPr>
          <p:cNvSpPr>
            <a:spLocks noGrp="1"/>
          </p:cNvSpPr>
          <p:nvPr>
            <p:ph type="title"/>
          </p:nvPr>
        </p:nvSpPr>
        <p:spPr>
          <a:xfrm>
            <a:off x="586478" y="1683756"/>
            <a:ext cx="3115265" cy="2396359"/>
          </a:xfrm>
        </p:spPr>
        <p:txBody>
          <a:bodyPr anchor="b">
            <a:normAutofit/>
          </a:bodyPr>
          <a:lstStyle/>
          <a:p>
            <a:pPr algn="r"/>
            <a:r>
              <a:rPr lang="ru-RU" sz="3100">
                <a:solidFill>
                  <a:srgbClr val="FFFFFF"/>
                </a:solidFill>
              </a:rPr>
              <a:t>Показники рентабельності, розраховані на базі індексного аналізу.</a:t>
            </a:r>
            <a:endParaRPr lang="en-GB" sz="3100">
              <a:solidFill>
                <a:srgbClr val="FFFFFF"/>
              </a:solidFill>
            </a:endParaRPr>
          </a:p>
        </p:txBody>
      </p:sp>
      <p:graphicFrame>
        <p:nvGraphicFramePr>
          <p:cNvPr id="5" name="Місце для вмісту 2">
            <a:extLst>
              <a:ext uri="{FF2B5EF4-FFF2-40B4-BE49-F238E27FC236}">
                <a16:creationId xmlns:a16="http://schemas.microsoft.com/office/drawing/2014/main" id="{34821C6D-386F-25FB-A94F-A2ACF211F0A0}"/>
              </a:ext>
            </a:extLst>
          </p:cNvPr>
          <p:cNvGraphicFramePr>
            <a:graphicFrameLocks noGrp="1"/>
          </p:cNvGraphicFramePr>
          <p:nvPr>
            <p:ph idx="1"/>
            <p:extLst>
              <p:ext uri="{D42A27DB-BD31-4B8C-83A1-F6EECF244321}">
                <p14:modId xmlns:p14="http://schemas.microsoft.com/office/powerpoint/2010/main" val="314255797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37984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AAF07878-3EE6-BB50-F6D1-120CE9BC1903}"/>
              </a:ext>
            </a:extLst>
          </p:cNvPr>
          <p:cNvPicPr>
            <a:picLocks noGrp="1" noChangeAspect="1"/>
          </p:cNvPicPr>
          <p:nvPr>
            <p:ph idx="1"/>
          </p:nvPr>
        </p:nvPicPr>
        <p:blipFill>
          <a:blip r:embed="rId2"/>
          <a:stretch>
            <a:fillRect/>
          </a:stretch>
        </p:blipFill>
        <p:spPr>
          <a:xfrm>
            <a:off x="550606" y="511277"/>
            <a:ext cx="11051459" cy="5665686"/>
          </a:xfrm>
        </p:spPr>
      </p:pic>
    </p:spTree>
    <p:extLst>
      <p:ext uri="{BB962C8B-B14F-4D97-AF65-F5344CB8AC3E}">
        <p14:creationId xmlns:p14="http://schemas.microsoft.com/office/powerpoint/2010/main" val="39162109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C49362F-246F-D2E8-32F9-41F74CAE2040}"/>
              </a:ext>
            </a:extLst>
          </p:cNvPr>
          <p:cNvSpPr>
            <a:spLocks noGrp="1"/>
          </p:cNvSpPr>
          <p:nvPr>
            <p:ph type="title"/>
          </p:nvPr>
        </p:nvSpPr>
        <p:spPr>
          <a:xfrm>
            <a:off x="586478" y="1683756"/>
            <a:ext cx="3115265" cy="2396359"/>
          </a:xfrm>
        </p:spPr>
        <p:txBody>
          <a:bodyPr anchor="b">
            <a:normAutofit/>
          </a:bodyPr>
          <a:lstStyle/>
          <a:p>
            <a:pPr algn="r"/>
            <a:r>
              <a:rPr lang="ru-RU" sz="2500">
                <a:solidFill>
                  <a:srgbClr val="FFFFFF"/>
                </a:solidFill>
              </a:rPr>
              <a:t>3) Відносні показники прибутковості, які характеризують використання капіталу (активів) підприємства.</a:t>
            </a:r>
            <a:endParaRPr lang="en-GB" sz="2500">
              <a:solidFill>
                <a:srgbClr val="FFFFFF"/>
              </a:solidFill>
            </a:endParaRPr>
          </a:p>
        </p:txBody>
      </p:sp>
      <p:graphicFrame>
        <p:nvGraphicFramePr>
          <p:cNvPr id="5" name="Місце для вмісту 2">
            <a:extLst>
              <a:ext uri="{FF2B5EF4-FFF2-40B4-BE49-F238E27FC236}">
                <a16:creationId xmlns:a16="http://schemas.microsoft.com/office/drawing/2014/main" id="{A9A24259-BB50-C9D1-C650-05AA72411D92}"/>
              </a:ext>
            </a:extLst>
          </p:cNvPr>
          <p:cNvGraphicFramePr>
            <a:graphicFrameLocks noGrp="1"/>
          </p:cNvGraphicFramePr>
          <p:nvPr>
            <p:ph idx="1"/>
            <p:extLst>
              <p:ext uri="{D42A27DB-BD31-4B8C-83A1-F6EECF244321}">
                <p14:modId xmlns:p14="http://schemas.microsoft.com/office/powerpoint/2010/main" val="136500121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8016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E11645-C694-DBC0-642F-FF31E528A7DA}"/>
              </a:ext>
            </a:extLst>
          </p:cNvPr>
          <p:cNvSpPr>
            <a:spLocks noGrp="1"/>
          </p:cNvSpPr>
          <p:nvPr>
            <p:ph type="title"/>
          </p:nvPr>
        </p:nvSpPr>
        <p:spPr/>
        <p:txBody>
          <a:bodyPr/>
          <a:lstStyle/>
          <a:p>
            <a:r>
              <a:rPr lang="ru-RU" dirty="0"/>
              <a:t>3. </a:t>
            </a:r>
            <a:r>
              <a:rPr lang="ru-RU" dirty="0" err="1"/>
              <a:t>Показники</a:t>
            </a:r>
            <a:r>
              <a:rPr lang="ru-RU" dirty="0"/>
              <a:t> </a:t>
            </a:r>
            <a:r>
              <a:rPr lang="ru-RU" dirty="0" err="1"/>
              <a:t>ліквідності</a:t>
            </a:r>
            <a:r>
              <a:rPr lang="ru-RU" dirty="0"/>
              <a:t> та </a:t>
            </a:r>
            <a:r>
              <a:rPr lang="ru-RU" dirty="0" err="1"/>
              <a:t>платоспроможності</a:t>
            </a:r>
            <a:r>
              <a:rPr lang="ru-RU" dirty="0"/>
              <a:t>.</a:t>
            </a:r>
            <a:endParaRPr lang="en-GB" dirty="0"/>
          </a:p>
        </p:txBody>
      </p:sp>
      <p:sp>
        <p:nvSpPr>
          <p:cNvPr id="3" name="Місце для вмісту 2">
            <a:extLst>
              <a:ext uri="{FF2B5EF4-FFF2-40B4-BE49-F238E27FC236}">
                <a16:creationId xmlns:a16="http://schemas.microsoft.com/office/drawing/2014/main" id="{0E3E8407-0455-2C2A-CE6C-809D5AFC9E9D}"/>
              </a:ext>
            </a:extLst>
          </p:cNvPr>
          <p:cNvSpPr>
            <a:spLocks noGrp="1"/>
          </p:cNvSpPr>
          <p:nvPr>
            <p:ph idx="1"/>
          </p:nvPr>
        </p:nvSpPr>
        <p:spPr/>
        <p:txBody>
          <a:bodyPr/>
          <a:lstStyle/>
          <a:p>
            <a:r>
              <a:rPr lang="uk-UA" dirty="0"/>
              <a:t>Величина власного капіталу (функціонуючий капітал). Характеризує ту частину власного капіталу підприємства, яка є джерелом покриття поточних активів підприємства (тобто активів, які мають період обороту менше ніж один рік). Цей розрахунковий показник залежить як від структури активів, так і від структури джерел коштів. Показник має особливо важливе значення для підприємств. Зростання цього показника в динаміці – позитивна тенденція.</a:t>
            </a:r>
          </a:p>
          <a:p>
            <a:r>
              <a:rPr lang="ru-RU" dirty="0" err="1"/>
              <a:t>Маневреність</a:t>
            </a:r>
            <a:r>
              <a:rPr lang="ru-RU" dirty="0"/>
              <a:t> </a:t>
            </a:r>
            <a:r>
              <a:rPr lang="ru-RU" dirty="0" err="1"/>
              <a:t>грошових</a:t>
            </a:r>
            <a:r>
              <a:rPr lang="ru-RU" dirty="0"/>
              <a:t> </a:t>
            </a:r>
            <a:r>
              <a:rPr lang="ru-RU" dirty="0" err="1"/>
              <a:t>коштів</a:t>
            </a:r>
            <a:r>
              <a:rPr lang="ru-RU" dirty="0"/>
              <a:t>. </a:t>
            </a:r>
            <a:r>
              <a:rPr lang="ru-RU" dirty="0" err="1"/>
              <a:t>Зростання</a:t>
            </a:r>
            <a:r>
              <a:rPr lang="ru-RU" dirty="0"/>
              <a:t> </a:t>
            </a:r>
            <a:r>
              <a:rPr lang="ru-RU" dirty="0" err="1"/>
              <a:t>цього</a:t>
            </a:r>
            <a:r>
              <a:rPr lang="ru-RU" dirty="0"/>
              <a:t> </a:t>
            </a:r>
            <a:r>
              <a:rPr lang="ru-RU" dirty="0" err="1"/>
              <a:t>показника</a:t>
            </a:r>
            <a:r>
              <a:rPr lang="ru-RU" dirty="0"/>
              <a:t> в </a:t>
            </a:r>
            <a:r>
              <a:rPr lang="ru-RU" dirty="0" err="1"/>
              <a:t>динаміці</a:t>
            </a:r>
            <a:r>
              <a:rPr lang="ru-RU" dirty="0"/>
              <a:t> – позитивна </a:t>
            </a:r>
            <a:r>
              <a:rPr lang="ru-RU" dirty="0" err="1"/>
              <a:t>тенденція</a:t>
            </a:r>
            <a:r>
              <a:rPr lang="ru-RU" dirty="0"/>
              <a:t>.</a:t>
            </a:r>
          </a:p>
          <a:p>
            <a:endParaRPr lang="ru-RU" dirty="0"/>
          </a:p>
          <a:p>
            <a:endParaRPr lang="en-GB" dirty="0"/>
          </a:p>
        </p:txBody>
      </p:sp>
      <p:pic>
        <p:nvPicPr>
          <p:cNvPr id="5" name="Рисунок 4">
            <a:extLst>
              <a:ext uri="{FF2B5EF4-FFF2-40B4-BE49-F238E27FC236}">
                <a16:creationId xmlns:a16="http://schemas.microsoft.com/office/drawing/2014/main" id="{3193C10F-A908-F285-7206-73ECC221629C}"/>
              </a:ext>
            </a:extLst>
          </p:cNvPr>
          <p:cNvPicPr>
            <a:picLocks noChangeAspect="1"/>
          </p:cNvPicPr>
          <p:nvPr/>
        </p:nvPicPr>
        <p:blipFill>
          <a:blip r:embed="rId2"/>
          <a:stretch>
            <a:fillRect/>
          </a:stretch>
        </p:blipFill>
        <p:spPr>
          <a:xfrm>
            <a:off x="2313192" y="5916612"/>
            <a:ext cx="5343525" cy="790575"/>
          </a:xfrm>
          <a:prstGeom prst="rect">
            <a:avLst/>
          </a:prstGeom>
        </p:spPr>
      </p:pic>
    </p:spTree>
    <p:extLst>
      <p:ext uri="{BB962C8B-B14F-4D97-AF65-F5344CB8AC3E}">
        <p14:creationId xmlns:p14="http://schemas.microsoft.com/office/powerpoint/2010/main" val="41122841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9A0BBC8-7568-59BD-6238-38C644123AF6}"/>
              </a:ext>
            </a:extLst>
          </p:cNvPr>
          <p:cNvSpPr>
            <a:spLocks noGrp="1"/>
          </p:cNvSpPr>
          <p:nvPr>
            <p:ph idx="1"/>
          </p:nvPr>
        </p:nvSpPr>
        <p:spPr>
          <a:xfrm>
            <a:off x="845574" y="255639"/>
            <a:ext cx="10508226" cy="5921324"/>
          </a:xfrm>
        </p:spPr>
        <p:txBody>
          <a:bodyPr/>
          <a:lstStyle/>
          <a:p>
            <a:r>
              <a:rPr lang="uk-UA" dirty="0"/>
              <a:t>Коефіцієнт покриття загальний. Характеризує співвідношення оборотних активів і поточних зобов’язань. Для нормального функціонування підприємства цей показник має бути більшим за одиницю. Зростання його – позитивна тенденція. Орієнтовне значення показника підприємство встановлює самостійно. Воно </a:t>
            </a:r>
            <a:r>
              <a:rPr lang="uk-UA" dirty="0" err="1"/>
              <a:t>залежатиме</a:t>
            </a:r>
            <a:r>
              <a:rPr lang="uk-UA" dirty="0"/>
              <a:t> від щоденної потреби підприємства у вільних грошових ресурсах.</a:t>
            </a:r>
          </a:p>
          <a:p>
            <a:endParaRPr lang="uk-UA" dirty="0"/>
          </a:p>
          <a:p>
            <a:r>
              <a:rPr lang="uk-UA" dirty="0"/>
              <a:t>Коефіцієнт поточної ліквідності. Аналогічний коефіцієнту покриття, але обчислюється за вужчим колом поточних активів (з розрахунку виключають найменш ліквідну їх частину – виробничі запаси). Кошти, які можна отримати у разі вимушеної реалізації виробничих запасів, можуть бути суттєво меншими за витрати на їх придбання.</a:t>
            </a:r>
            <a:endParaRPr lang="en-GB" dirty="0"/>
          </a:p>
        </p:txBody>
      </p:sp>
      <p:pic>
        <p:nvPicPr>
          <p:cNvPr id="5" name="Рисунок 4">
            <a:extLst>
              <a:ext uri="{FF2B5EF4-FFF2-40B4-BE49-F238E27FC236}">
                <a16:creationId xmlns:a16="http://schemas.microsoft.com/office/drawing/2014/main" id="{4ACE9AC1-4674-DF09-9128-01D713C63147}"/>
              </a:ext>
            </a:extLst>
          </p:cNvPr>
          <p:cNvPicPr>
            <a:picLocks noChangeAspect="1"/>
          </p:cNvPicPr>
          <p:nvPr/>
        </p:nvPicPr>
        <p:blipFill>
          <a:blip r:embed="rId2"/>
          <a:stretch>
            <a:fillRect/>
          </a:stretch>
        </p:blipFill>
        <p:spPr>
          <a:xfrm>
            <a:off x="3239729" y="2940076"/>
            <a:ext cx="5181600" cy="552450"/>
          </a:xfrm>
          <a:prstGeom prst="rect">
            <a:avLst/>
          </a:prstGeom>
        </p:spPr>
      </p:pic>
      <p:pic>
        <p:nvPicPr>
          <p:cNvPr id="9" name="Рисунок 8">
            <a:extLst>
              <a:ext uri="{FF2B5EF4-FFF2-40B4-BE49-F238E27FC236}">
                <a16:creationId xmlns:a16="http://schemas.microsoft.com/office/drawing/2014/main" id="{8C52519E-3B49-8E34-99BB-5FC18159EC7F}"/>
              </a:ext>
            </a:extLst>
          </p:cNvPr>
          <p:cNvPicPr>
            <a:picLocks noChangeAspect="1"/>
          </p:cNvPicPr>
          <p:nvPr/>
        </p:nvPicPr>
        <p:blipFill>
          <a:blip r:embed="rId3"/>
          <a:stretch>
            <a:fillRect/>
          </a:stretch>
        </p:blipFill>
        <p:spPr>
          <a:xfrm>
            <a:off x="3379992" y="5663995"/>
            <a:ext cx="5648325" cy="800100"/>
          </a:xfrm>
          <a:prstGeom prst="rect">
            <a:avLst/>
          </a:prstGeom>
        </p:spPr>
      </p:pic>
    </p:spTree>
    <p:extLst>
      <p:ext uri="{BB962C8B-B14F-4D97-AF65-F5344CB8AC3E}">
        <p14:creationId xmlns:p14="http://schemas.microsoft.com/office/powerpoint/2010/main" val="24960529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342A96B-A38A-FE81-DA67-406C87995606}"/>
              </a:ext>
            </a:extLst>
          </p:cNvPr>
          <p:cNvSpPr>
            <a:spLocks noGrp="1"/>
          </p:cNvSpPr>
          <p:nvPr>
            <p:ph idx="1"/>
          </p:nvPr>
        </p:nvSpPr>
        <p:spPr>
          <a:xfrm>
            <a:off x="629265" y="324465"/>
            <a:ext cx="10724535" cy="5852498"/>
          </a:xfrm>
        </p:spPr>
        <p:txBody>
          <a:bodyPr/>
          <a:lstStyle/>
          <a:p>
            <a:r>
              <a:rPr lang="uk-UA" dirty="0"/>
              <a:t>Коефіцієнт абсолютної ліквідності (платоспроможності) є найбільш жорстким критерієм ліквідності підприємства і показує, яку частину короткострокових зобов’язань можна за необхідності погасити негайно. </a:t>
            </a:r>
            <a:endParaRPr lang="en-GB" dirty="0"/>
          </a:p>
        </p:txBody>
      </p:sp>
      <p:pic>
        <p:nvPicPr>
          <p:cNvPr id="5" name="Рисунок 4">
            <a:extLst>
              <a:ext uri="{FF2B5EF4-FFF2-40B4-BE49-F238E27FC236}">
                <a16:creationId xmlns:a16="http://schemas.microsoft.com/office/drawing/2014/main" id="{4744EA1B-00CA-AA4F-B680-66A0D9C55B7A}"/>
              </a:ext>
            </a:extLst>
          </p:cNvPr>
          <p:cNvPicPr>
            <a:picLocks noChangeAspect="1"/>
          </p:cNvPicPr>
          <p:nvPr/>
        </p:nvPicPr>
        <p:blipFill>
          <a:blip r:embed="rId2"/>
          <a:stretch>
            <a:fillRect/>
          </a:stretch>
        </p:blipFill>
        <p:spPr>
          <a:xfrm>
            <a:off x="2097958" y="1759359"/>
            <a:ext cx="6324600" cy="723900"/>
          </a:xfrm>
          <a:prstGeom prst="rect">
            <a:avLst/>
          </a:prstGeom>
        </p:spPr>
      </p:pic>
      <p:pic>
        <p:nvPicPr>
          <p:cNvPr id="7" name="Рисунок 6">
            <a:extLst>
              <a:ext uri="{FF2B5EF4-FFF2-40B4-BE49-F238E27FC236}">
                <a16:creationId xmlns:a16="http://schemas.microsoft.com/office/drawing/2014/main" id="{58971597-9E3B-D181-D21E-8E583647517E}"/>
              </a:ext>
            </a:extLst>
          </p:cNvPr>
          <p:cNvPicPr>
            <a:picLocks noChangeAspect="1"/>
          </p:cNvPicPr>
          <p:nvPr/>
        </p:nvPicPr>
        <p:blipFill>
          <a:blip r:embed="rId3"/>
          <a:stretch>
            <a:fillRect/>
          </a:stretch>
        </p:blipFill>
        <p:spPr>
          <a:xfrm>
            <a:off x="1181100" y="2483259"/>
            <a:ext cx="10243984" cy="4050276"/>
          </a:xfrm>
          <a:prstGeom prst="rect">
            <a:avLst/>
          </a:prstGeom>
        </p:spPr>
      </p:pic>
    </p:spTree>
    <p:extLst>
      <p:ext uri="{BB962C8B-B14F-4D97-AF65-F5344CB8AC3E}">
        <p14:creationId xmlns:p14="http://schemas.microsoft.com/office/powerpoint/2010/main" val="40999650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FE330C5-48E3-F30E-C46B-E42D3DB9BE3E}"/>
              </a:ext>
            </a:extLst>
          </p:cNvPr>
          <p:cNvSpPr>
            <a:spLocks noGrp="1"/>
          </p:cNvSpPr>
          <p:nvPr>
            <p:ph type="title"/>
          </p:nvPr>
        </p:nvSpPr>
        <p:spPr>
          <a:xfrm>
            <a:off x="1371599" y="294538"/>
            <a:ext cx="9895951" cy="1033669"/>
          </a:xfrm>
        </p:spPr>
        <p:txBody>
          <a:bodyPr>
            <a:normAutofit/>
          </a:bodyPr>
          <a:lstStyle/>
          <a:p>
            <a:r>
              <a:rPr lang="ru-RU" sz="3400">
                <a:solidFill>
                  <a:srgbClr val="FFFFFF"/>
                </a:solidFill>
              </a:rPr>
              <a:t>4. Показники оцінки фінансової стійкості та стабільності</a:t>
            </a:r>
            <a:endParaRPr lang="en-GB" sz="3400">
              <a:solidFill>
                <a:srgbClr val="FFFFFF"/>
              </a:solidFill>
            </a:endParaRPr>
          </a:p>
        </p:txBody>
      </p:sp>
      <p:sp>
        <p:nvSpPr>
          <p:cNvPr id="3" name="Місце для вмісту 2">
            <a:extLst>
              <a:ext uri="{FF2B5EF4-FFF2-40B4-BE49-F238E27FC236}">
                <a16:creationId xmlns:a16="http://schemas.microsoft.com/office/drawing/2014/main" id="{85726B6A-8085-1DDE-0808-22869135B67B}"/>
              </a:ext>
            </a:extLst>
          </p:cNvPr>
          <p:cNvSpPr>
            <a:spLocks noGrp="1"/>
          </p:cNvSpPr>
          <p:nvPr>
            <p:ph idx="1"/>
          </p:nvPr>
        </p:nvSpPr>
        <p:spPr>
          <a:xfrm>
            <a:off x="351195" y="2192593"/>
            <a:ext cx="11732649" cy="4290742"/>
          </a:xfrm>
        </p:spPr>
        <p:txBody>
          <a:bodyPr anchor="ctr">
            <a:normAutofit lnSpcReduction="10000"/>
          </a:bodyPr>
          <a:lstStyle/>
          <a:p>
            <a:r>
              <a:rPr lang="uk-UA" sz="1800" b="1" dirty="0"/>
              <a:t>Під фінансовою стійкістю підприємства </a:t>
            </a:r>
            <a:r>
              <a:rPr lang="uk-UA" sz="1800" dirty="0"/>
              <a:t>розуміється здатність суб’єкту підприємницької діяльності своєчасно з власних коштів покривати затрати, які вкладені в основний та оборотний капітал, нематеріальні активи, і розраховуватися за своїми зобов’язаннями, тобто бути платоспроможним. Для оцінки зміни стійкості стану господарюючого суб’єкту застосовуються показники: </a:t>
            </a:r>
          </a:p>
          <a:p>
            <a:r>
              <a:rPr lang="uk-UA" sz="1800" dirty="0"/>
              <a:t>Коефіцієнт автономії – показує ступінь незалежності фінансового стану підприємства від залучених джерел</a:t>
            </a:r>
          </a:p>
          <a:p>
            <a:r>
              <a:rPr lang="ru-RU" sz="1800" dirty="0" err="1"/>
              <a:t>Коефіцієнт</a:t>
            </a:r>
            <a:r>
              <a:rPr lang="ru-RU" sz="1800" dirty="0"/>
              <a:t> </a:t>
            </a:r>
            <a:r>
              <a:rPr lang="ru-RU" sz="1800" dirty="0" err="1"/>
              <a:t>співвідношення</a:t>
            </a:r>
            <a:r>
              <a:rPr lang="ru-RU" sz="1800" dirty="0"/>
              <a:t> </a:t>
            </a:r>
            <a:r>
              <a:rPr lang="ru-RU" sz="1800" dirty="0" err="1"/>
              <a:t>власних</a:t>
            </a:r>
            <a:r>
              <a:rPr lang="ru-RU" sz="1800" dirty="0"/>
              <a:t> та </a:t>
            </a:r>
            <a:r>
              <a:rPr lang="ru-RU" sz="1800" dirty="0" err="1"/>
              <a:t>залучених</a:t>
            </a:r>
            <a:r>
              <a:rPr lang="ru-RU" sz="1800" dirty="0"/>
              <a:t> </a:t>
            </a:r>
            <a:r>
              <a:rPr lang="ru-RU" sz="1800" dirty="0" err="1"/>
              <a:t>коштів</a:t>
            </a:r>
            <a:r>
              <a:rPr lang="ru-RU" sz="1800" dirty="0"/>
              <a:t>. </a:t>
            </a:r>
            <a:r>
              <a:rPr lang="ru-RU" sz="1800" dirty="0" err="1"/>
              <a:t>Показник</a:t>
            </a:r>
            <a:r>
              <a:rPr lang="ru-RU" sz="1800" dirty="0"/>
              <a:t> </a:t>
            </a:r>
            <a:r>
              <a:rPr lang="ru-RU" sz="1800" dirty="0" err="1"/>
              <a:t>використовується</a:t>
            </a:r>
            <a:r>
              <a:rPr lang="ru-RU" sz="1800" dirty="0"/>
              <a:t> для </a:t>
            </a:r>
            <a:r>
              <a:rPr lang="ru-RU" sz="1800" dirty="0" err="1"/>
              <a:t>визначення</a:t>
            </a:r>
            <a:r>
              <a:rPr lang="ru-RU" sz="1800" dirty="0"/>
              <a:t> </a:t>
            </a:r>
            <a:r>
              <a:rPr lang="ru-RU" sz="1800" dirty="0" err="1"/>
              <a:t>можливостей</a:t>
            </a:r>
            <a:r>
              <a:rPr lang="ru-RU" sz="1800" dirty="0"/>
              <a:t> </a:t>
            </a:r>
            <a:r>
              <a:rPr lang="ru-RU" sz="1800" dirty="0" err="1"/>
              <a:t>підприємства</a:t>
            </a:r>
            <a:r>
              <a:rPr lang="ru-RU" sz="1800" dirty="0"/>
              <a:t> </a:t>
            </a:r>
            <a:r>
              <a:rPr lang="ru-RU" sz="1800" dirty="0" err="1"/>
              <a:t>щодо</a:t>
            </a:r>
            <a:r>
              <a:rPr lang="ru-RU" sz="1800" dirty="0"/>
              <a:t> </a:t>
            </a:r>
            <a:r>
              <a:rPr lang="ru-RU" sz="1800" dirty="0" err="1"/>
              <a:t>залучення</a:t>
            </a:r>
            <a:r>
              <a:rPr lang="ru-RU" sz="1800" dirty="0"/>
              <a:t> в </a:t>
            </a:r>
            <a:r>
              <a:rPr lang="ru-RU" sz="1800" dirty="0" err="1"/>
              <a:t>господарський</a:t>
            </a:r>
            <a:r>
              <a:rPr lang="ru-RU" sz="1800" dirty="0"/>
              <a:t> оборот чужих </a:t>
            </a:r>
            <a:r>
              <a:rPr lang="ru-RU" sz="1800" dirty="0" err="1"/>
              <a:t>джерел</a:t>
            </a:r>
            <a:r>
              <a:rPr lang="ru-RU" sz="1800" dirty="0"/>
              <a:t> (</a:t>
            </a:r>
            <a:r>
              <a:rPr lang="ru-RU" sz="1800" dirty="0" err="1"/>
              <a:t>залучені</a:t>
            </a:r>
            <a:r>
              <a:rPr lang="ru-RU" sz="1800" dirty="0"/>
              <a:t> </a:t>
            </a:r>
            <a:r>
              <a:rPr lang="ru-RU" sz="1800" dirty="0" err="1"/>
              <a:t>кошти</a:t>
            </a:r>
            <a:r>
              <a:rPr lang="ru-RU" sz="1800" dirty="0"/>
              <a:t>).</a:t>
            </a:r>
          </a:p>
          <a:p>
            <a:r>
              <a:rPr lang="ru-RU" sz="1800" dirty="0" err="1"/>
              <a:t>Коефіцієнт</a:t>
            </a:r>
            <a:r>
              <a:rPr lang="ru-RU" sz="1800" dirty="0"/>
              <a:t> </a:t>
            </a:r>
            <a:r>
              <a:rPr lang="ru-RU" sz="1800" dirty="0" err="1"/>
              <a:t>довгострокових</a:t>
            </a:r>
            <a:r>
              <a:rPr lang="ru-RU" sz="1800" dirty="0"/>
              <a:t> </a:t>
            </a:r>
            <a:r>
              <a:rPr lang="ru-RU" sz="1800" dirty="0" err="1"/>
              <a:t>вкладень</a:t>
            </a:r>
            <a:r>
              <a:rPr lang="ru-RU" sz="1800" dirty="0"/>
              <a:t> – </a:t>
            </a:r>
            <a:r>
              <a:rPr lang="ru-RU" sz="1800" dirty="0" err="1"/>
              <a:t>показує</a:t>
            </a:r>
            <a:r>
              <a:rPr lang="ru-RU" sz="1800" dirty="0"/>
              <a:t>, яку </a:t>
            </a:r>
            <a:r>
              <a:rPr lang="ru-RU" sz="1800" dirty="0" err="1"/>
              <a:t>частину</a:t>
            </a:r>
            <a:r>
              <a:rPr lang="ru-RU" sz="1800" dirty="0"/>
              <a:t> </a:t>
            </a:r>
            <a:r>
              <a:rPr lang="ru-RU" sz="1800" dirty="0" err="1"/>
              <a:t>основних</a:t>
            </a:r>
            <a:r>
              <a:rPr lang="ru-RU" sz="1800" dirty="0"/>
              <a:t> </a:t>
            </a:r>
            <a:r>
              <a:rPr lang="ru-RU" sz="1800" dirty="0" err="1"/>
              <a:t>коштів</a:t>
            </a:r>
            <a:r>
              <a:rPr lang="ru-RU" sz="1800" dirty="0"/>
              <a:t> та </a:t>
            </a:r>
            <a:r>
              <a:rPr lang="ru-RU" sz="1800" dirty="0" err="1"/>
              <a:t>інших</a:t>
            </a:r>
            <a:r>
              <a:rPr lang="ru-RU" sz="1800" dirty="0"/>
              <a:t> </a:t>
            </a:r>
            <a:r>
              <a:rPr lang="ru-RU" sz="1800" dirty="0" err="1"/>
              <a:t>позаоборотних</a:t>
            </a:r>
            <a:r>
              <a:rPr lang="ru-RU" sz="1800" dirty="0"/>
              <a:t> </a:t>
            </a:r>
            <a:r>
              <a:rPr lang="ru-RU" sz="1800" dirty="0" err="1"/>
              <a:t>активів</a:t>
            </a:r>
            <a:r>
              <a:rPr lang="ru-RU" sz="1800" dirty="0"/>
              <a:t> </a:t>
            </a:r>
            <a:r>
              <a:rPr lang="ru-RU" sz="1800" dirty="0" err="1"/>
              <a:t>профінансовано</a:t>
            </a:r>
            <a:r>
              <a:rPr lang="ru-RU" sz="1800" dirty="0"/>
              <a:t> </a:t>
            </a:r>
            <a:r>
              <a:rPr lang="ru-RU" sz="1800" dirty="0" err="1"/>
              <a:t>зовнішніми</a:t>
            </a:r>
            <a:r>
              <a:rPr lang="ru-RU" sz="1800" dirty="0"/>
              <a:t> </a:t>
            </a:r>
            <a:r>
              <a:rPr lang="ru-RU" sz="1800" dirty="0" err="1"/>
              <a:t>інвесторами</a:t>
            </a:r>
            <a:r>
              <a:rPr lang="ru-RU" sz="1800" dirty="0"/>
              <a:t>, </a:t>
            </a:r>
            <a:r>
              <a:rPr lang="ru-RU" sz="1800" dirty="0" err="1"/>
              <a:t>тобто</a:t>
            </a:r>
            <a:r>
              <a:rPr lang="ru-RU" sz="1800" dirty="0"/>
              <a:t> яка </a:t>
            </a:r>
            <a:r>
              <a:rPr lang="ru-RU" sz="1800" dirty="0" err="1"/>
              <a:t>частина</a:t>
            </a:r>
            <a:r>
              <a:rPr lang="ru-RU" sz="1800" dirty="0"/>
              <a:t> </a:t>
            </a:r>
            <a:r>
              <a:rPr lang="ru-RU" sz="1800" dirty="0" err="1"/>
              <a:t>належить</a:t>
            </a:r>
            <a:r>
              <a:rPr lang="ru-RU" sz="1800" dirty="0"/>
              <a:t> </a:t>
            </a:r>
            <a:r>
              <a:rPr lang="ru-RU" sz="1800" dirty="0" err="1"/>
              <a:t>їм</a:t>
            </a:r>
            <a:r>
              <a:rPr lang="ru-RU" sz="1800" dirty="0"/>
              <a:t>, а не </a:t>
            </a:r>
            <a:r>
              <a:rPr lang="ru-RU" sz="1800" dirty="0" err="1"/>
              <a:t>власникам</a:t>
            </a:r>
            <a:r>
              <a:rPr lang="ru-RU" sz="1800" dirty="0"/>
              <a:t> </a:t>
            </a:r>
            <a:r>
              <a:rPr lang="ru-RU" sz="1800" dirty="0" err="1"/>
              <a:t>підприємства</a:t>
            </a:r>
            <a:r>
              <a:rPr lang="ru-RU" sz="1800" dirty="0"/>
              <a:t>. </a:t>
            </a:r>
          </a:p>
          <a:p>
            <a:r>
              <a:rPr lang="uk-UA" sz="1800" dirty="0"/>
              <a:t>Коефіцієнт маневреності власних коштів – показує, яка частина власних коштів використовується для фінансування поточної діяльності, тобто яку вкладено в оборотні кошти, а яку капіталізовано</a:t>
            </a:r>
          </a:p>
          <a:p>
            <a:r>
              <a:rPr lang="ru-RU" sz="1800" dirty="0" err="1"/>
              <a:t>Коефіцієнт</a:t>
            </a:r>
            <a:r>
              <a:rPr lang="ru-RU" sz="1800" dirty="0"/>
              <a:t> </a:t>
            </a:r>
            <a:r>
              <a:rPr lang="ru-RU" sz="1800" dirty="0" err="1"/>
              <a:t>концентрації</a:t>
            </a:r>
            <a:r>
              <a:rPr lang="ru-RU" sz="1800" dirty="0"/>
              <a:t> </a:t>
            </a:r>
            <a:r>
              <a:rPr lang="ru-RU" sz="1800" dirty="0" err="1"/>
              <a:t>власного</a:t>
            </a:r>
            <a:r>
              <a:rPr lang="ru-RU" sz="1800" dirty="0"/>
              <a:t> </a:t>
            </a:r>
            <a:r>
              <a:rPr lang="ru-RU" sz="1800" dirty="0" err="1"/>
              <a:t>капіталу</a:t>
            </a:r>
            <a:r>
              <a:rPr lang="ru-RU" sz="1800" dirty="0"/>
              <a:t> – </a:t>
            </a:r>
            <a:r>
              <a:rPr lang="ru-RU" sz="1800" dirty="0" err="1"/>
              <a:t>характеризує</a:t>
            </a:r>
            <a:r>
              <a:rPr lang="ru-RU" sz="1800" dirty="0"/>
              <a:t> </a:t>
            </a:r>
            <a:r>
              <a:rPr lang="ru-RU" sz="1800" dirty="0" err="1"/>
              <a:t>частку</a:t>
            </a:r>
            <a:r>
              <a:rPr lang="ru-RU" sz="1800" dirty="0"/>
              <a:t> </a:t>
            </a:r>
            <a:r>
              <a:rPr lang="ru-RU" sz="1800" dirty="0" err="1"/>
              <a:t>власності</a:t>
            </a:r>
            <a:r>
              <a:rPr lang="ru-RU" sz="1800" dirty="0"/>
              <a:t> самого </a:t>
            </a:r>
            <a:r>
              <a:rPr lang="ru-RU" sz="1800" dirty="0" err="1"/>
              <a:t>підприємства</a:t>
            </a:r>
            <a:r>
              <a:rPr lang="ru-RU" sz="1800" dirty="0"/>
              <a:t> у </a:t>
            </a:r>
            <a:r>
              <a:rPr lang="ru-RU" sz="1800" dirty="0" err="1"/>
              <a:t>загальній</a:t>
            </a:r>
            <a:r>
              <a:rPr lang="ru-RU" sz="1800" dirty="0"/>
              <a:t> </a:t>
            </a:r>
            <a:r>
              <a:rPr lang="ru-RU" sz="1800" dirty="0" err="1"/>
              <a:t>сумі</a:t>
            </a:r>
            <a:r>
              <a:rPr lang="ru-RU" sz="1800" dirty="0"/>
              <a:t> </a:t>
            </a:r>
            <a:r>
              <a:rPr lang="ru-RU" sz="1800" dirty="0" err="1"/>
              <a:t>коштів</a:t>
            </a:r>
            <a:r>
              <a:rPr lang="ru-RU" sz="1800" dirty="0"/>
              <a:t>, </a:t>
            </a:r>
            <a:r>
              <a:rPr lang="ru-RU" sz="1800" dirty="0" err="1"/>
              <a:t>інвестованих</a:t>
            </a:r>
            <a:r>
              <a:rPr lang="ru-RU" sz="1800" dirty="0"/>
              <a:t> у </a:t>
            </a:r>
            <a:r>
              <a:rPr lang="ru-RU" sz="1800" dirty="0" err="1"/>
              <a:t>його</a:t>
            </a:r>
            <a:r>
              <a:rPr lang="ru-RU" sz="1800" dirty="0"/>
              <a:t> </a:t>
            </a:r>
            <a:r>
              <a:rPr lang="ru-RU" sz="1800" dirty="0" err="1"/>
              <a:t>діяльність</a:t>
            </a:r>
            <a:r>
              <a:rPr lang="ru-RU" sz="1800" dirty="0"/>
              <a:t>. </a:t>
            </a:r>
          </a:p>
          <a:p>
            <a:r>
              <a:rPr lang="ru-RU" sz="1800" dirty="0" err="1"/>
              <a:t>Коефіцієнт</a:t>
            </a:r>
            <a:r>
              <a:rPr lang="ru-RU" sz="1800" dirty="0"/>
              <a:t> </a:t>
            </a:r>
            <a:r>
              <a:rPr lang="ru-RU" sz="1800" dirty="0" err="1"/>
              <a:t>фінансової</a:t>
            </a:r>
            <a:r>
              <a:rPr lang="ru-RU" sz="1800" dirty="0"/>
              <a:t> </a:t>
            </a:r>
            <a:r>
              <a:rPr lang="ru-RU" sz="1800" dirty="0" err="1"/>
              <a:t>залежності</a:t>
            </a:r>
            <a:r>
              <a:rPr lang="ru-RU" sz="1800" dirty="0"/>
              <a:t> – є </a:t>
            </a:r>
            <a:r>
              <a:rPr lang="ru-RU" sz="1800" dirty="0" err="1"/>
              <a:t>оберненим</a:t>
            </a:r>
            <a:r>
              <a:rPr lang="ru-RU" sz="1800" dirty="0"/>
              <a:t> до </a:t>
            </a:r>
            <a:r>
              <a:rPr lang="ru-RU" sz="1800" dirty="0" err="1"/>
              <a:t>коефіцієнту</a:t>
            </a:r>
            <a:r>
              <a:rPr lang="ru-RU" sz="1800" dirty="0"/>
              <a:t> </a:t>
            </a:r>
            <a:r>
              <a:rPr lang="ru-RU" sz="1800" dirty="0" err="1"/>
              <a:t>концентрації</a:t>
            </a:r>
            <a:r>
              <a:rPr lang="ru-RU" sz="1800" dirty="0"/>
              <a:t> </a:t>
            </a:r>
            <a:r>
              <a:rPr lang="ru-RU" sz="1800" dirty="0" err="1"/>
              <a:t>власного</a:t>
            </a:r>
            <a:r>
              <a:rPr lang="ru-RU" sz="1800" dirty="0"/>
              <a:t> </a:t>
            </a:r>
            <a:r>
              <a:rPr lang="ru-RU" sz="1800" dirty="0" err="1"/>
              <a:t>капіталу</a:t>
            </a:r>
            <a:r>
              <a:rPr lang="ru-RU" sz="1800" dirty="0"/>
              <a:t>. </a:t>
            </a:r>
          </a:p>
          <a:p>
            <a:r>
              <a:rPr lang="ru-RU" sz="1800" dirty="0" err="1"/>
              <a:t>Коефіцієнт</a:t>
            </a:r>
            <a:r>
              <a:rPr lang="ru-RU" sz="1800" dirty="0"/>
              <a:t> </a:t>
            </a:r>
            <a:r>
              <a:rPr lang="ru-RU" sz="1800" dirty="0" err="1"/>
              <a:t>довгострокового</a:t>
            </a:r>
            <a:r>
              <a:rPr lang="ru-RU" sz="1800" dirty="0"/>
              <a:t> </a:t>
            </a:r>
            <a:r>
              <a:rPr lang="ru-RU" sz="1800" dirty="0" err="1"/>
              <a:t>залучення</a:t>
            </a:r>
            <a:r>
              <a:rPr lang="ru-RU" sz="1800" dirty="0"/>
              <a:t> </a:t>
            </a:r>
            <a:r>
              <a:rPr lang="ru-RU" sz="1800" dirty="0" err="1"/>
              <a:t>позикових</a:t>
            </a:r>
            <a:r>
              <a:rPr lang="ru-RU" sz="1800" dirty="0"/>
              <a:t> </a:t>
            </a:r>
            <a:r>
              <a:rPr lang="ru-RU" sz="1800" dirty="0" err="1"/>
              <a:t>коштів</a:t>
            </a:r>
            <a:r>
              <a:rPr lang="ru-RU" sz="1800" dirty="0"/>
              <a:t> – </a:t>
            </a:r>
            <a:r>
              <a:rPr lang="ru-RU" sz="1800" dirty="0" err="1"/>
              <a:t>характеризує</a:t>
            </a:r>
            <a:r>
              <a:rPr lang="ru-RU" sz="1800" dirty="0"/>
              <a:t> структуру </a:t>
            </a:r>
            <a:r>
              <a:rPr lang="ru-RU" sz="1800" dirty="0" err="1"/>
              <a:t>капіталу</a:t>
            </a:r>
            <a:r>
              <a:rPr lang="ru-RU" sz="1800" dirty="0"/>
              <a:t>. </a:t>
            </a:r>
          </a:p>
          <a:p>
            <a:endParaRPr lang="ru-RU" sz="1800" dirty="0"/>
          </a:p>
          <a:p>
            <a:endParaRPr lang="en-GB" sz="1300" dirty="0"/>
          </a:p>
        </p:txBody>
      </p:sp>
    </p:spTree>
    <p:extLst>
      <p:ext uri="{BB962C8B-B14F-4D97-AF65-F5344CB8AC3E}">
        <p14:creationId xmlns:p14="http://schemas.microsoft.com/office/powerpoint/2010/main" val="18522146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5C86BE3-11A1-E285-4001-3D607F22297D}"/>
              </a:ext>
            </a:extLst>
          </p:cNvPr>
          <p:cNvSpPr>
            <a:spLocks noGrp="1"/>
          </p:cNvSpPr>
          <p:nvPr>
            <p:ph type="title"/>
          </p:nvPr>
        </p:nvSpPr>
        <p:spPr>
          <a:xfrm>
            <a:off x="1371599" y="294538"/>
            <a:ext cx="9895951" cy="1033669"/>
          </a:xfrm>
        </p:spPr>
        <p:txBody>
          <a:bodyPr>
            <a:normAutofit/>
          </a:bodyPr>
          <a:lstStyle/>
          <a:p>
            <a:r>
              <a:rPr lang="uk-UA" sz="4000">
                <a:solidFill>
                  <a:srgbClr val="FFFFFF"/>
                </a:solidFill>
              </a:rPr>
              <a:t>5. Показники ділової активності.</a:t>
            </a:r>
            <a:endParaRPr lang="en-GB" sz="4000">
              <a:solidFill>
                <a:srgbClr val="FFFFFF"/>
              </a:solidFill>
            </a:endParaRPr>
          </a:p>
        </p:txBody>
      </p:sp>
      <p:sp>
        <p:nvSpPr>
          <p:cNvPr id="3" name="Місце для вмісту 2">
            <a:extLst>
              <a:ext uri="{FF2B5EF4-FFF2-40B4-BE49-F238E27FC236}">
                <a16:creationId xmlns:a16="http://schemas.microsoft.com/office/drawing/2014/main" id="{FF87508C-307F-A400-4EAB-DE20F4954A2E}"/>
              </a:ext>
            </a:extLst>
          </p:cNvPr>
          <p:cNvSpPr>
            <a:spLocks noGrp="1"/>
          </p:cNvSpPr>
          <p:nvPr>
            <p:ph idx="1"/>
          </p:nvPr>
        </p:nvSpPr>
        <p:spPr>
          <a:xfrm>
            <a:off x="1371599" y="2318197"/>
            <a:ext cx="9724031" cy="3683358"/>
          </a:xfrm>
        </p:spPr>
        <p:txBody>
          <a:bodyPr anchor="ctr">
            <a:normAutofit/>
          </a:bodyPr>
          <a:lstStyle/>
          <a:p>
            <a:r>
              <a:rPr lang="uk-UA" sz="2000" dirty="0"/>
              <a:t>Коефіцієнт загальної оборотності капіталу </a:t>
            </a:r>
          </a:p>
          <a:p>
            <a:r>
              <a:rPr lang="uk-UA" sz="2000" dirty="0"/>
              <a:t>Коефіцієнт оборотності оборотних коштів</a:t>
            </a:r>
          </a:p>
          <a:p>
            <a:r>
              <a:rPr lang="uk-UA" sz="2000" dirty="0"/>
              <a:t>Коефіцієнт оборотності дебіторської заборгованості</a:t>
            </a:r>
            <a:r>
              <a:rPr lang="ru-RU" sz="2000" dirty="0"/>
              <a:t>– </a:t>
            </a:r>
            <a:r>
              <a:rPr lang="ru-RU" sz="2000" dirty="0" err="1"/>
              <a:t>являє</a:t>
            </a:r>
            <a:r>
              <a:rPr lang="ru-RU" sz="2000" dirty="0"/>
              <a:t> собою </a:t>
            </a:r>
            <a:r>
              <a:rPr lang="ru-RU" sz="2000" dirty="0" err="1"/>
              <a:t>відношення</a:t>
            </a:r>
            <a:r>
              <a:rPr lang="ru-RU" sz="2000" dirty="0"/>
              <a:t> </a:t>
            </a:r>
            <a:r>
              <a:rPr lang="ru-RU" sz="2000" dirty="0" err="1"/>
              <a:t>виторгу</a:t>
            </a:r>
            <a:r>
              <a:rPr lang="ru-RU" sz="2000" dirty="0"/>
              <a:t> </a:t>
            </a:r>
            <a:r>
              <a:rPr lang="ru-RU" sz="2000" dirty="0" err="1"/>
              <a:t>від</a:t>
            </a:r>
            <a:r>
              <a:rPr lang="ru-RU" sz="2000" dirty="0"/>
              <a:t> </a:t>
            </a:r>
            <a:r>
              <a:rPr lang="ru-RU" sz="2000" dirty="0" err="1"/>
              <a:t>реалізації</a:t>
            </a:r>
            <a:r>
              <a:rPr lang="ru-RU" sz="2000" dirty="0"/>
              <a:t> до </a:t>
            </a:r>
            <a:r>
              <a:rPr lang="ru-RU" sz="2000" dirty="0" err="1"/>
              <a:t>середньої</a:t>
            </a:r>
            <a:r>
              <a:rPr lang="ru-RU" sz="2000" dirty="0"/>
              <a:t> за </a:t>
            </a:r>
            <a:r>
              <a:rPr lang="ru-RU" sz="2000" dirty="0" err="1"/>
              <a:t>період</a:t>
            </a:r>
            <a:r>
              <a:rPr lang="ru-RU" sz="2000" dirty="0"/>
              <a:t> </a:t>
            </a:r>
            <a:r>
              <a:rPr lang="ru-RU" sz="2000" dirty="0" err="1"/>
              <a:t>дебіторської</a:t>
            </a:r>
            <a:r>
              <a:rPr lang="ru-RU" sz="2000" dirty="0"/>
              <a:t> </a:t>
            </a:r>
            <a:r>
              <a:rPr lang="ru-RU" sz="2000" dirty="0" err="1"/>
              <a:t>заборгованості</a:t>
            </a:r>
            <a:r>
              <a:rPr lang="ru-RU" sz="2000" dirty="0"/>
              <a:t>.</a:t>
            </a:r>
          </a:p>
          <a:p>
            <a:r>
              <a:rPr lang="ru-RU" sz="2000" dirty="0" err="1"/>
              <a:t>Коефіцієнт</a:t>
            </a:r>
            <a:r>
              <a:rPr lang="ru-RU" sz="2000" dirty="0"/>
              <a:t> </a:t>
            </a:r>
            <a:r>
              <a:rPr lang="ru-RU" sz="2000" dirty="0" err="1"/>
              <a:t>середнього</a:t>
            </a:r>
            <a:r>
              <a:rPr lang="ru-RU" sz="2000" dirty="0"/>
              <a:t> строку обороту (</a:t>
            </a:r>
            <a:r>
              <a:rPr lang="ru-RU" sz="2000" dirty="0" err="1"/>
              <a:t>середнього</a:t>
            </a:r>
            <a:r>
              <a:rPr lang="ru-RU" sz="2000" dirty="0"/>
              <a:t> </a:t>
            </a:r>
            <a:r>
              <a:rPr lang="ru-RU" sz="2000" dirty="0" err="1"/>
              <a:t>періоду</a:t>
            </a:r>
            <a:r>
              <a:rPr lang="ru-RU" sz="2000" dirty="0"/>
              <a:t> </a:t>
            </a:r>
            <a:r>
              <a:rPr lang="ru-RU" sz="2000" dirty="0" err="1"/>
              <a:t>погашення</a:t>
            </a:r>
            <a:r>
              <a:rPr lang="ru-RU" sz="2000" dirty="0"/>
              <a:t>) </a:t>
            </a:r>
            <a:r>
              <a:rPr lang="ru-RU" sz="2000" dirty="0" err="1"/>
              <a:t>дебіторської</a:t>
            </a:r>
            <a:r>
              <a:rPr lang="ru-RU" sz="2000" dirty="0"/>
              <a:t> </a:t>
            </a:r>
            <a:r>
              <a:rPr lang="ru-RU" sz="2000" dirty="0" err="1"/>
              <a:t>заборгованості</a:t>
            </a:r>
            <a:r>
              <a:rPr lang="ru-RU" sz="2000" dirty="0"/>
              <a:t> </a:t>
            </a:r>
          </a:p>
          <a:p>
            <a:r>
              <a:rPr lang="uk-UA" sz="2000" dirty="0"/>
              <a:t>Коефіцієнт оборотності кредиторської заборгованості – являє собою відношення виторгу від реалізації до середньої за період кредиторської заборгованості. </a:t>
            </a:r>
          </a:p>
          <a:p>
            <a:endParaRPr lang="ru-RU" sz="2000" dirty="0"/>
          </a:p>
          <a:p>
            <a:endParaRPr lang="uk-UA" sz="2000" dirty="0"/>
          </a:p>
          <a:p>
            <a:endParaRPr lang="en-GB" sz="2000" dirty="0"/>
          </a:p>
        </p:txBody>
      </p:sp>
    </p:spTree>
    <p:extLst>
      <p:ext uri="{BB962C8B-B14F-4D97-AF65-F5344CB8AC3E}">
        <p14:creationId xmlns:p14="http://schemas.microsoft.com/office/powerpoint/2010/main" val="3572298103"/>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7349</Words>
  <Application>Microsoft Office PowerPoint</Application>
  <PresentationFormat>Широкий екран</PresentationFormat>
  <Paragraphs>420</Paragraphs>
  <Slides>103</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103</vt:i4>
      </vt:variant>
    </vt:vector>
  </HeadingPairs>
  <TitlesOfParts>
    <vt:vector size="108" baseType="lpstr">
      <vt:lpstr>Meiryo</vt:lpstr>
      <vt:lpstr>Arial</vt:lpstr>
      <vt:lpstr>Calibri</vt:lpstr>
      <vt:lpstr>Calibri Light</vt:lpstr>
      <vt:lpstr>Тема Office</vt:lpstr>
      <vt:lpstr>Статистика національного багатства, ринку та підприємств в Україні</vt:lpstr>
      <vt:lpstr>Зміст теми</vt:lpstr>
      <vt:lpstr>6.1. Статистика національного багатств</vt:lpstr>
      <vt:lpstr>Презентація PowerPoint</vt:lpstr>
      <vt:lpstr>Склад національного багатства за стандартом СНР</vt:lpstr>
      <vt:lpstr>Презентація PowerPoint</vt:lpstr>
      <vt:lpstr>Презентація PowerPoint</vt:lpstr>
      <vt:lpstr>Презентація PowerPoint</vt:lpstr>
      <vt:lpstr>Презентація PowerPoint</vt:lpstr>
      <vt:lpstr>Основний капітал (матеріальний і нематеріальний) –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6.1.2. Національне багатство як комплексна економічна категорія характеризується системою статистичних показників. У ній виділяють такі підсистеми показників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6.2. Статистика основного капіталу й оборотних активів </vt:lpstr>
      <vt:lpstr>Презентація PowerPoint</vt:lpstr>
      <vt:lpstr>Основні завдання статистики основного капіталу: </vt:lpstr>
      <vt:lpstr>Презентація PowerPoint</vt:lpstr>
      <vt:lpstr>Схема балансу основного капіталу за повною первісною вартістю</vt:lpstr>
      <vt:lpstr>Схема балансу основного капіталу за вартістю за винятком зношування</vt:lpstr>
      <vt:lpstr>Презентація PowerPoint</vt:lpstr>
      <vt:lpstr>Для характеристики ефективності використання основного капіталу </vt:lpstr>
      <vt:lpstr>6.2.3. Поняття статистики оборотних активів</vt:lpstr>
      <vt:lpstr>Основні завдання статистики оборотних активів: </vt:lpstr>
      <vt:lpstr>6.2.4. Система показників оборотних активів</vt:lpstr>
      <vt:lpstr>Наявність оборотних активів характеризується натуральними й вартісними, моментними й інтервальними показниками. </vt:lpstr>
      <vt:lpstr>Характеристикою використання оборотних активів служать показники швидкості їхнього обігу: </vt:lpstr>
      <vt:lpstr>Презентація PowerPoint</vt:lpstr>
      <vt:lpstr>Презентація PowerPoint</vt:lpstr>
      <vt:lpstr>Презентація PowerPoint</vt:lpstr>
      <vt:lpstr>6.3. Статистика ринку і цін  </vt:lpstr>
      <vt:lpstr>6.3.1. Поняття статистичного аналізу ринку </vt:lpstr>
      <vt:lpstr>При аналізі ринку використовують інформаційне забезпечення, яке ґрунтується на таких джерелах інформації:</vt:lpstr>
      <vt:lpstr>сегментація ринку</vt:lpstr>
      <vt:lpstr>Процес статистичного аналізу ринку складається з вивчення таких питань:</vt:lpstr>
      <vt:lpstr>6.3.2. Система показників ринкових процесів</vt:lpstr>
      <vt:lpstr>1) Показники конкурентоспроможності товару.</vt:lpstr>
      <vt:lpstr>До показників конкурентоспроможності товару відносять:</vt:lpstr>
      <vt:lpstr>2) Показники кон’юнктури ринку.</vt:lpstr>
      <vt:lpstr> «Цінова еластичність попиту і пропозиції»-ступінь реакції попиту і пропозиції на відносну зміну рівня ринкової ціни.</vt:lpstr>
      <vt:lpstr>3) Статистичні показники ринкових процесів на мікрорівні.</vt:lpstr>
      <vt:lpstr>Показниками купівельної спроможності і активності населення є такі статистичні показники:</vt:lpstr>
      <vt:lpstr>Презентація PowerPoint</vt:lpstr>
      <vt:lpstr>Презентація PowerPoint</vt:lpstr>
      <vt:lpstr>6.3.3. Система цін і тарифів</vt:lpstr>
      <vt:lpstr>Презентація PowerPoint</vt:lpstr>
      <vt:lpstr>Групування цін за класифікаційними ознаками</vt:lpstr>
      <vt:lpstr>Види цін</vt:lpstr>
      <vt:lpstr>6.3.4. Статистичні показники цін і тарифів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6.4. Статистика оподаткування </vt:lpstr>
      <vt:lpstr>6.4.1. Основні засади статистики оподаткування</vt:lpstr>
      <vt:lpstr>Функціональні елементи податку визначаються Податковим кодексом України і містять:</vt:lpstr>
      <vt:lpstr>Відповідно до Податкового кодексу в Україні встановлено загальнодержавні та місцеві податки та збори.</vt:lpstr>
      <vt:lpstr>6.4.2. Система показників статистики оподаткування</vt:lpstr>
      <vt:lpstr>1) Абсолютні показники статистики оподаткування відображають розміри податкових явищ, абсолютні величини, мають пізнавальне і практичне значення. Вони залежить від галузі статистики оподаткування і цілей дослідження. Це такі показники: </vt:lpstr>
      <vt:lpstr>2) Відносні показники статистики оподаткування призначені для вивчення структури податкового явища, визначення співвідношень між його відносними частинами, дослідження розвитку податкового явища у часі. </vt:lpstr>
      <vt:lpstr>3) Для дослідження відносної зміни розміру різних видів податків в динаміці застосовують індексний метод оцінювання. До нього належать:</vt:lpstr>
      <vt:lpstr>На мікрорівні розраховуються показники оцінки ефективності податкової політики підприємства. Вони являють собою систему показників, які характеризують ефективність сформованої політики підприємства. Для цього розраховують:</vt:lpstr>
      <vt:lpstr>6.5. Статистика підприємств в Україні </vt:lpstr>
      <vt:lpstr>показник обороту продукції</vt:lpstr>
      <vt:lpstr>6.5.1. Поняття державної статистики підприємств</vt:lpstr>
      <vt:lpstr>6.5.2.Загальна структура статистики підприємств</vt:lpstr>
      <vt:lpstr>Структура статистики підприємств України</vt:lpstr>
      <vt:lpstr>Основні блоки системи показників статистики підприємств</vt:lpstr>
      <vt:lpstr>6.5.3.Основні принципи статистики підприємств в Україн</vt:lpstr>
      <vt:lpstr>Можна виокремити сім рівнів принципів, на яких має базуватись статистика підприємств України: </vt:lpstr>
      <vt:lpstr>6.5.4. Система показників статистики результатів фінансово - господарської діяльності підприємств</vt:lpstr>
      <vt:lpstr>До основних завдань статистики результатів фінансово-господарської діяльності підприємств належать: </vt:lpstr>
      <vt:lpstr>З метою оцінки статики і динаміки розвитку сукупності підприємств використовують комплекс показників, який охоплює: </vt:lpstr>
      <vt:lpstr>ІІ. Показники оцінки та аналізу фінансово-господарської діяльності підприємств</vt:lpstr>
      <vt:lpstr>Фінансовий стан підприємства на мікрорівні можна характеризувати багатьма показниками, серед яких провідну роль відіграють такі: </vt:lpstr>
      <vt:lpstr>1. Показники оцінки майнового стану. </vt:lpstr>
      <vt:lpstr>2. Абсолютні й відносні показники прибутковості.</vt:lpstr>
      <vt:lpstr>2) Відносний показник прибутковості – рівень рентабельності.</vt:lpstr>
      <vt:lpstr>Показники рентабельності, розраховані на базі індексного аналізу.</vt:lpstr>
      <vt:lpstr>Презентація PowerPoint</vt:lpstr>
      <vt:lpstr>3) Відносні показники прибутковості, які характеризують використання капіталу (активів) підприємства.</vt:lpstr>
      <vt:lpstr>3. Показники ліквідності та платоспроможності.</vt:lpstr>
      <vt:lpstr>Презентація PowerPoint</vt:lpstr>
      <vt:lpstr>Презентація PowerPoint</vt:lpstr>
      <vt:lpstr>4. Показники оцінки фінансової стійкості та стабільності</vt:lpstr>
      <vt:lpstr>5. Показники ділової активності.</vt:lpstr>
      <vt:lpstr>6.6.Державне статистичне спостереження про фінансову звітність підприємств</vt:lpstr>
      <vt:lpstr>Презентація PowerPoint</vt:lpstr>
      <vt:lpstr>Для підприємств другої групи спостерігаються такі показники фінансової звітності:  </vt:lpstr>
      <vt:lpstr>Перелік форм фінансової звітності та порядок її складання підприємствами встановлені Законом України «Про бухгалтерський облік та фінансову звітність в Україні».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Статистика національного багатства, ринку та підприємств в Україні</dc:title>
  <dc:creator>Olha Stakhiv</dc:creator>
  <cp:lastModifiedBy>Olha Stakhiv</cp:lastModifiedBy>
  <cp:revision>5</cp:revision>
  <dcterms:created xsi:type="dcterms:W3CDTF">2023-09-29T05:28:54Z</dcterms:created>
  <dcterms:modified xsi:type="dcterms:W3CDTF">2023-11-20T08:46:36Z</dcterms:modified>
</cp:coreProperties>
</file>