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BE13C-B7CB-418B-B780-E0F24340A9ED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FEED3-DBA6-4E56-9C49-D872FFC8A3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BE13C-B7CB-418B-B780-E0F24340A9ED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FEED3-DBA6-4E56-9C49-D872FFC8A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BE13C-B7CB-418B-B780-E0F24340A9ED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FEED3-DBA6-4E56-9C49-D872FFC8A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BE13C-B7CB-418B-B780-E0F24340A9ED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FEED3-DBA6-4E56-9C49-D872FFC8A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BE13C-B7CB-418B-B780-E0F24340A9ED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FEED3-DBA6-4E56-9C49-D872FFC8A38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BE13C-B7CB-418B-B780-E0F24340A9ED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FEED3-DBA6-4E56-9C49-D872FFC8A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BE13C-B7CB-418B-B780-E0F24340A9ED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FEED3-DBA6-4E56-9C49-D872FFC8A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BE13C-B7CB-418B-B780-E0F24340A9ED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FEED3-DBA6-4E56-9C49-D872FFC8A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BE13C-B7CB-418B-B780-E0F24340A9ED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FEED3-DBA6-4E56-9C49-D872FFC8A38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BE13C-B7CB-418B-B780-E0F24340A9ED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FEED3-DBA6-4E56-9C49-D872FFC8A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BE13C-B7CB-418B-B780-E0F24340A9ED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FEED3-DBA6-4E56-9C49-D872FFC8A3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9BE13C-B7CB-418B-B780-E0F24340A9ED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CEFEED3-DBA6-4E56-9C49-D872FFC8A38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268760"/>
            <a:ext cx="7406640" cy="1472184"/>
          </a:xfrm>
        </p:spPr>
        <p:txBody>
          <a:bodyPr/>
          <a:lstStyle/>
          <a:p>
            <a:r>
              <a:rPr lang="ru-RU" dirty="0" smtClean="0"/>
              <a:t>ОБЛ</a:t>
            </a:r>
            <a:r>
              <a:rPr lang="uk-UA" dirty="0" smtClean="0"/>
              <a:t>ІК У ЗАРУБІЖНИХ КРАЇНАХ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7694672" cy="4320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err="1" smtClean="0"/>
              <a:t>Вимоги</a:t>
            </a:r>
            <a:r>
              <a:rPr lang="ru-RU" sz="2400" b="1" dirty="0" smtClean="0"/>
              <a:t> до </a:t>
            </a:r>
            <a:r>
              <a:rPr lang="ru-RU" sz="2400" b="1" dirty="0" err="1" smtClean="0"/>
              <a:t>якості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інформації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принципи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обліку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інформації</a:t>
            </a:r>
            <a:endParaRPr lang="ru-RU" sz="2400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259632" y="1396227"/>
            <a:ext cx="766936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800" b="1" dirty="0" smtClean="0"/>
              <a:t>До </a:t>
            </a:r>
            <a:r>
              <a:rPr lang="ru-RU" sz="1800" b="1" dirty="0" err="1" smtClean="0"/>
              <a:t>принципів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обліку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інформації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відносять</a:t>
            </a:r>
            <a:r>
              <a:rPr lang="ru-RU" sz="1800" b="1" dirty="0" smtClean="0"/>
              <a:t>:</a:t>
            </a:r>
          </a:p>
          <a:p>
            <a:pPr algn="just"/>
            <a:r>
              <a:rPr lang="ru-RU" sz="1800" dirty="0" smtClean="0"/>
              <a:t>6. Принцип </a:t>
            </a:r>
            <a:r>
              <a:rPr lang="ru-RU" sz="1800" dirty="0" err="1" smtClean="0"/>
              <a:t>відповідності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передбачає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відображення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тільки</a:t>
            </a:r>
            <a:r>
              <a:rPr lang="ru-RU" sz="1800" dirty="0" smtClean="0"/>
              <a:t> тих </a:t>
            </a:r>
            <a:r>
              <a:rPr lang="ru-RU" sz="1800" dirty="0" err="1" smtClean="0"/>
              <a:t>витрат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призвели</a:t>
            </a:r>
            <a:r>
              <a:rPr lang="ru-RU" sz="1800" dirty="0" smtClean="0"/>
              <a:t> до </a:t>
            </a:r>
            <a:r>
              <a:rPr lang="ru-RU" sz="1800" dirty="0" err="1" smtClean="0"/>
              <a:t>доходів</a:t>
            </a:r>
            <a:r>
              <a:rPr lang="ru-RU" sz="1800" dirty="0" smtClean="0"/>
              <a:t> </a:t>
            </a:r>
            <a:r>
              <a:rPr lang="ru-RU" sz="1800" dirty="0" err="1" smtClean="0"/>
              <a:t>даного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періоду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dirty="0" smtClean="0"/>
              <a:t>Правила </a:t>
            </a:r>
            <a:r>
              <a:rPr lang="ru-RU" sz="1800" dirty="0" err="1" smtClean="0"/>
              <a:t>відображення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витрат</a:t>
            </a:r>
            <a:r>
              <a:rPr lang="ru-RU" sz="1800" dirty="0" smtClean="0"/>
              <a:t>:</a:t>
            </a:r>
          </a:p>
          <a:p>
            <a:pPr algn="just"/>
            <a:r>
              <a:rPr lang="ru-RU" sz="1800" dirty="0" smtClean="0"/>
              <a:t>- </a:t>
            </a:r>
            <a:r>
              <a:rPr lang="ru-RU" sz="1800" dirty="0" err="1" smtClean="0"/>
              <a:t>якщо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витрати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призводять</a:t>
            </a:r>
            <a:r>
              <a:rPr lang="ru-RU" sz="1800" dirty="0" smtClean="0"/>
              <a:t> до </a:t>
            </a:r>
            <a:r>
              <a:rPr lang="ru-RU" sz="1800" dirty="0" err="1" smtClean="0"/>
              <a:t>поточних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доходів</a:t>
            </a:r>
            <a:r>
              <a:rPr lang="ru-RU" sz="1800" dirty="0" smtClean="0"/>
              <a:t>, то вони </a:t>
            </a:r>
            <a:r>
              <a:rPr lang="ru-RU" sz="1800" dirty="0" err="1" smtClean="0"/>
              <a:t>відображаються</a:t>
            </a:r>
            <a:r>
              <a:rPr lang="ru-RU" sz="1800" dirty="0" smtClean="0"/>
              <a:t> як </a:t>
            </a:r>
            <a:r>
              <a:rPr lang="ru-RU" sz="1800" dirty="0" err="1" smtClean="0"/>
              <a:t>витрати</a:t>
            </a:r>
            <a:r>
              <a:rPr lang="ru-RU" sz="1800" dirty="0" smtClean="0"/>
              <a:t> поточного </a:t>
            </a:r>
            <a:r>
              <a:rPr lang="ru-RU" sz="1800" dirty="0" err="1" smtClean="0"/>
              <a:t>періоду</a:t>
            </a:r>
            <a:r>
              <a:rPr lang="ru-RU" sz="1800" dirty="0" smtClean="0"/>
              <a:t>;</a:t>
            </a:r>
          </a:p>
          <a:p>
            <a:pPr algn="just"/>
            <a:r>
              <a:rPr lang="ru-RU" sz="1800" dirty="0" smtClean="0"/>
              <a:t>- </a:t>
            </a:r>
            <a:r>
              <a:rPr lang="ru-RU" sz="1800" dirty="0" err="1" smtClean="0"/>
              <a:t>якщо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витрати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призводять</a:t>
            </a:r>
            <a:r>
              <a:rPr lang="ru-RU" sz="1800" dirty="0" smtClean="0"/>
              <a:t> до </a:t>
            </a:r>
            <a:r>
              <a:rPr lang="ru-RU" sz="1800" dirty="0" err="1" smtClean="0"/>
              <a:t>майбутніх</a:t>
            </a:r>
            <a:r>
              <a:rPr lang="ru-RU" sz="1800" dirty="0" smtClean="0"/>
              <a:t> </a:t>
            </a:r>
            <a:r>
              <a:rPr lang="ru-RU" sz="1800" dirty="0" err="1" smtClean="0"/>
              <a:t>вигод</a:t>
            </a:r>
            <a:r>
              <a:rPr lang="ru-RU" sz="1800" dirty="0" smtClean="0"/>
              <a:t>, то вони </a:t>
            </a:r>
            <a:r>
              <a:rPr lang="ru-RU" sz="1800" dirty="0" err="1" smtClean="0"/>
              <a:t>відображаються</a:t>
            </a:r>
            <a:r>
              <a:rPr lang="ru-RU" sz="1800" dirty="0" smtClean="0"/>
              <a:t> як </a:t>
            </a:r>
            <a:r>
              <a:rPr lang="ru-RU" sz="1800" dirty="0" err="1" smtClean="0"/>
              <a:t>витрати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майбутніх</a:t>
            </a:r>
            <a:r>
              <a:rPr lang="ru-RU" sz="1800" dirty="0" smtClean="0"/>
              <a:t> </a:t>
            </a:r>
            <a:r>
              <a:rPr lang="ru-RU" sz="1800" dirty="0" err="1" smtClean="0"/>
              <a:t>періодів</a:t>
            </a:r>
            <a:r>
              <a:rPr lang="ru-RU" sz="1800" dirty="0" smtClean="0"/>
              <a:t>;</a:t>
            </a:r>
          </a:p>
          <a:p>
            <a:pPr algn="just"/>
            <a:r>
              <a:rPr lang="ru-RU" sz="1800" dirty="0" smtClean="0"/>
              <a:t>- </a:t>
            </a:r>
            <a:r>
              <a:rPr lang="ru-RU" sz="1800" dirty="0" err="1" smtClean="0"/>
              <a:t>якщо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витрати</a:t>
            </a:r>
            <a:r>
              <a:rPr lang="ru-RU" sz="1800" dirty="0" smtClean="0"/>
              <a:t> не </a:t>
            </a:r>
            <a:r>
              <a:rPr lang="ru-RU" sz="1800" dirty="0" err="1" smtClean="0"/>
              <a:t>призводять</a:t>
            </a:r>
            <a:r>
              <a:rPr lang="ru-RU" sz="1800" dirty="0" smtClean="0"/>
              <a:t> до </a:t>
            </a:r>
            <a:r>
              <a:rPr lang="ru-RU" sz="1800" dirty="0" err="1" smtClean="0"/>
              <a:t>вигод</a:t>
            </a:r>
            <a:r>
              <a:rPr lang="ru-RU" sz="1800" dirty="0" smtClean="0"/>
              <a:t>, то вони </a:t>
            </a:r>
            <a:r>
              <a:rPr lang="ru-RU" sz="1800" dirty="0" err="1" smtClean="0"/>
              <a:t>відображаються</a:t>
            </a:r>
            <a:r>
              <a:rPr lang="ru-RU" sz="1800" dirty="0" smtClean="0"/>
              <a:t>, як </a:t>
            </a:r>
            <a:r>
              <a:rPr lang="ru-RU" sz="1800" dirty="0" err="1" smtClean="0"/>
              <a:t>збитки</a:t>
            </a:r>
            <a:r>
              <a:rPr lang="ru-RU" sz="1800" dirty="0" smtClean="0"/>
              <a:t> поточного </a:t>
            </a:r>
            <a:r>
              <a:rPr lang="ru-RU" sz="1800" dirty="0" err="1" smtClean="0"/>
              <a:t>періоду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dirty="0" smtClean="0"/>
              <a:t>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694672" cy="4320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err="1" smtClean="0"/>
              <a:t>Моделі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бухгалтерського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обліку</a:t>
            </a:r>
            <a:endParaRPr lang="ru-RU" sz="2400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043608" y="947600"/>
            <a:ext cx="7776864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800" dirty="0" smtClean="0"/>
              <a:t>У </a:t>
            </a:r>
            <a:r>
              <a:rPr lang="ru-RU" sz="1800" dirty="0" err="1" smtClean="0"/>
              <a:t>країнах</a:t>
            </a:r>
            <a:r>
              <a:rPr lang="ru-RU" sz="1800" dirty="0" smtClean="0"/>
              <a:t> </a:t>
            </a:r>
            <a:r>
              <a:rPr lang="ru-RU" sz="1800" dirty="0" err="1" smtClean="0"/>
              <a:t>зі</a:t>
            </a:r>
            <a:r>
              <a:rPr lang="ru-RU" sz="1800" dirty="0" smtClean="0"/>
              <a:t> схожими </a:t>
            </a:r>
            <a:r>
              <a:rPr lang="ru-RU" sz="1800" dirty="0" err="1" smtClean="0"/>
              <a:t>соціально-економічними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умовами</a:t>
            </a:r>
            <a:r>
              <a:rPr lang="ru-RU" sz="1800" dirty="0" smtClean="0"/>
              <a:t> </a:t>
            </a:r>
            <a:r>
              <a:rPr lang="ru-RU" sz="1800" dirty="0" err="1" smtClean="0"/>
              <a:t>системи</a:t>
            </a:r>
            <a:r>
              <a:rPr lang="ru-RU" sz="1800" dirty="0" smtClean="0"/>
              <a:t> </a:t>
            </a:r>
            <a:r>
              <a:rPr lang="ru-RU" sz="1800" dirty="0" err="1" smtClean="0"/>
              <a:t>обліку</a:t>
            </a:r>
            <a:r>
              <a:rPr lang="ru-RU" sz="1800" dirty="0" smtClean="0"/>
              <a:t> </a:t>
            </a:r>
            <a:r>
              <a:rPr lang="ru-RU" sz="1800" dirty="0" err="1" smtClean="0"/>
              <a:t>мають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загальні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риси</a:t>
            </a:r>
            <a:r>
              <a:rPr lang="ru-RU" sz="1800" dirty="0" smtClean="0"/>
              <a:t>. У </a:t>
            </a:r>
            <a:r>
              <a:rPr lang="ru-RU" sz="1800" dirty="0" err="1" smtClean="0"/>
              <a:t>зв'язку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цим</a:t>
            </a:r>
            <a:r>
              <a:rPr lang="ru-RU" sz="1800" dirty="0" smtClean="0"/>
              <a:t> </a:t>
            </a:r>
            <a:r>
              <a:rPr lang="ru-RU" sz="1800" dirty="0" err="1" smtClean="0"/>
              <a:t>виділяють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кілька</a:t>
            </a:r>
            <a:r>
              <a:rPr lang="ru-RU" sz="1800" dirty="0" smtClean="0"/>
              <a:t> моделей </a:t>
            </a:r>
            <a:r>
              <a:rPr lang="ru-RU" sz="1800" dirty="0" err="1" smtClean="0"/>
              <a:t>бухгалтерського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обліку</a:t>
            </a:r>
            <a:r>
              <a:rPr lang="ru-RU" sz="1800" dirty="0" smtClean="0"/>
              <a:t>: </a:t>
            </a:r>
            <a:r>
              <a:rPr lang="ru-RU" sz="1800" dirty="0" err="1" smtClean="0"/>
              <a:t>британо-американську</a:t>
            </a:r>
            <a:r>
              <a:rPr lang="ru-RU" sz="1800" dirty="0" smtClean="0"/>
              <a:t>, </a:t>
            </a:r>
            <a:r>
              <a:rPr lang="ru-RU" sz="1800" dirty="0" err="1" smtClean="0"/>
              <a:t>континентальну</a:t>
            </a:r>
            <a:r>
              <a:rPr lang="ru-RU" sz="1800" dirty="0" smtClean="0"/>
              <a:t>, </a:t>
            </a:r>
            <a:r>
              <a:rPr lang="ru-RU" sz="1800" dirty="0" err="1" smtClean="0"/>
              <a:t>південноамериканську</a:t>
            </a:r>
            <a:r>
              <a:rPr lang="ru-RU" sz="1800" dirty="0" smtClean="0"/>
              <a:t>, </a:t>
            </a:r>
            <a:r>
              <a:rPr lang="ru-RU" sz="1800" dirty="0" err="1" smtClean="0"/>
              <a:t>ісламську</a:t>
            </a:r>
            <a:r>
              <a:rPr lang="ru-RU" sz="1800" dirty="0" smtClean="0"/>
              <a:t>, </a:t>
            </a:r>
            <a:r>
              <a:rPr lang="ru-RU" sz="1800" dirty="0" err="1" smtClean="0"/>
              <a:t>інтернаціональну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b="1" dirty="0" err="1" smtClean="0"/>
              <a:t>Британо-американська</a:t>
            </a:r>
            <a:r>
              <a:rPr lang="ru-RU" sz="1800" b="1" dirty="0" smtClean="0"/>
              <a:t> модель.</a:t>
            </a:r>
          </a:p>
          <a:p>
            <a:pPr algn="just"/>
            <a:r>
              <a:rPr lang="ru-RU" sz="1800" dirty="0" err="1" smtClean="0"/>
              <a:t>Фінансова</a:t>
            </a:r>
            <a:r>
              <a:rPr lang="ru-RU" sz="1800" dirty="0" smtClean="0"/>
              <a:t> </a:t>
            </a:r>
            <a:r>
              <a:rPr lang="ru-RU" sz="1800" dirty="0" err="1" smtClean="0"/>
              <a:t>звітність</a:t>
            </a:r>
            <a:r>
              <a:rPr lang="ru-RU" sz="1800" dirty="0" smtClean="0"/>
              <a:t> за </a:t>
            </a:r>
            <a:r>
              <a:rPr lang="ru-RU" sz="1800" dirty="0" err="1" smtClean="0"/>
              <a:t>цією</a:t>
            </a:r>
            <a:r>
              <a:rPr lang="ru-RU" sz="1800" dirty="0" smtClean="0"/>
              <a:t> </a:t>
            </a:r>
            <a:r>
              <a:rPr lang="ru-RU" sz="1800" dirty="0" err="1" smtClean="0"/>
              <a:t>моделлю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розглядається</a:t>
            </a:r>
            <a:r>
              <a:rPr lang="ru-RU" sz="1800" dirty="0" smtClean="0"/>
              <a:t> як </a:t>
            </a:r>
            <a:r>
              <a:rPr lang="ru-RU" sz="1800" dirty="0" err="1" smtClean="0"/>
              <a:t>основне</a:t>
            </a:r>
            <a:r>
              <a:rPr lang="ru-RU" sz="1800" dirty="0" smtClean="0"/>
              <a:t> </a:t>
            </a:r>
            <a:r>
              <a:rPr lang="ru-RU" sz="1800" dirty="0" err="1" smtClean="0"/>
              <a:t>джерело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інформації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інвесторів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кредиторів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dirty="0" err="1" smtClean="0"/>
              <a:t>Основні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принципи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розроблені</a:t>
            </a:r>
            <a:r>
              <a:rPr lang="ru-RU" sz="1800" dirty="0" smtClean="0"/>
              <a:t> в США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Великобританії</a:t>
            </a:r>
            <a:r>
              <a:rPr lang="ru-RU" sz="1800" dirty="0" smtClean="0"/>
              <a:t>. </a:t>
            </a:r>
            <a:r>
              <a:rPr lang="ru-RU" sz="1800" dirty="0" err="1" smtClean="0"/>
              <a:t>Значний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вплив</a:t>
            </a:r>
            <a:r>
              <a:rPr lang="ru-RU" sz="1800" dirty="0" smtClean="0"/>
              <a:t> на </a:t>
            </a:r>
            <a:r>
              <a:rPr lang="ru-RU" sz="1800" dirty="0" err="1" smtClean="0"/>
              <a:t>формування</a:t>
            </a:r>
            <a:r>
              <a:rPr lang="ru-RU" sz="1800" dirty="0" smtClean="0"/>
              <a:t> БАС </a:t>
            </a:r>
            <a:r>
              <a:rPr lang="ru-RU" sz="1800" dirty="0" err="1" smtClean="0"/>
              <a:t>зробила</a:t>
            </a:r>
            <a:r>
              <a:rPr lang="ru-RU" sz="1800" dirty="0" smtClean="0"/>
              <a:t> </a:t>
            </a:r>
            <a:r>
              <a:rPr lang="ru-RU" sz="1800" dirty="0" err="1" smtClean="0"/>
              <a:t>Голландія</a:t>
            </a:r>
            <a:r>
              <a:rPr lang="ru-RU" sz="1800" dirty="0" smtClean="0"/>
              <a:t> (БАГС).</a:t>
            </a:r>
          </a:p>
          <a:p>
            <a:pPr algn="just"/>
            <a:r>
              <a:rPr lang="ru-RU" sz="1800" dirty="0" smtClean="0"/>
              <a:t>В </a:t>
            </a:r>
            <a:r>
              <a:rPr lang="ru-RU" sz="1800" dirty="0" err="1" smtClean="0"/>
              <a:t>компаніях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ведуть</a:t>
            </a:r>
            <a:r>
              <a:rPr lang="ru-RU" sz="1800" dirty="0" smtClean="0"/>
              <a:t> </a:t>
            </a:r>
            <a:r>
              <a:rPr lang="ru-RU" sz="1800" dirty="0" err="1" smtClean="0"/>
              <a:t>звіти</a:t>
            </a:r>
            <a:r>
              <a:rPr lang="ru-RU" sz="1800" dirty="0" smtClean="0"/>
              <a:t> по БАС, </a:t>
            </a:r>
            <a:r>
              <a:rPr lang="ru-RU" sz="1800" dirty="0" err="1" smtClean="0"/>
              <a:t>дані</a:t>
            </a:r>
            <a:r>
              <a:rPr lang="ru-RU" sz="1800" dirty="0" smtClean="0"/>
              <a:t> </a:t>
            </a:r>
            <a:r>
              <a:rPr lang="ru-RU" sz="1800" dirty="0" err="1" smtClean="0"/>
              <a:t>управлінського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обліку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відрізняються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аналітичного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dirty="0" err="1" smtClean="0"/>
              <a:t>Головний</a:t>
            </a:r>
            <a:r>
              <a:rPr lang="ru-RU" sz="1800" dirty="0" smtClean="0"/>
              <a:t> принцип БАС – принцип </a:t>
            </a:r>
            <a:r>
              <a:rPr lang="ru-RU" sz="1800" dirty="0" err="1" smtClean="0"/>
              <a:t>достовірності</a:t>
            </a:r>
            <a:r>
              <a:rPr lang="ru-RU" sz="1800" dirty="0" smtClean="0"/>
              <a:t>. </a:t>
            </a:r>
            <a:r>
              <a:rPr lang="ru-RU" sz="1800" dirty="0" err="1" smtClean="0"/>
              <a:t>Фінансова</a:t>
            </a:r>
            <a:r>
              <a:rPr lang="ru-RU" sz="1800" dirty="0" smtClean="0"/>
              <a:t> </a:t>
            </a:r>
            <a:r>
              <a:rPr lang="ru-RU" sz="1800" dirty="0" err="1" smtClean="0"/>
              <a:t>звітність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побудована</a:t>
            </a:r>
            <a:r>
              <a:rPr lang="ru-RU" sz="1800" dirty="0" smtClean="0"/>
              <a:t> так, </a:t>
            </a:r>
            <a:r>
              <a:rPr lang="ru-RU" sz="1800" dirty="0" err="1" smtClean="0"/>
              <a:t>щоб</a:t>
            </a:r>
            <a:r>
              <a:rPr lang="ru-RU" sz="1800" dirty="0" smtClean="0"/>
              <a:t> </a:t>
            </a:r>
            <a:r>
              <a:rPr lang="ru-RU" sz="1800" dirty="0" err="1" smtClean="0"/>
              <a:t>інвестори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кредитори</a:t>
            </a:r>
            <a:r>
              <a:rPr lang="ru-RU" sz="1800" dirty="0" smtClean="0"/>
              <a:t> могли </a:t>
            </a:r>
            <a:r>
              <a:rPr lang="ru-RU" sz="1800" dirty="0" err="1" smtClean="0"/>
              <a:t>отримати</a:t>
            </a:r>
            <a:r>
              <a:rPr lang="ru-RU" sz="1800" dirty="0" smtClean="0"/>
              <a:t> максимум </a:t>
            </a:r>
            <a:r>
              <a:rPr lang="ru-RU" sz="1800" dirty="0" err="1" smtClean="0"/>
              <a:t>інформації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прийняття</a:t>
            </a:r>
            <a:r>
              <a:rPr lang="ru-RU" sz="1800" dirty="0" smtClean="0"/>
              <a:t> </a:t>
            </a:r>
            <a:r>
              <a:rPr lang="ru-RU" sz="1800" dirty="0" err="1" smtClean="0"/>
              <a:t>управлінського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економічного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рішення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dirty="0" smtClean="0"/>
              <a:t>Модель </a:t>
            </a:r>
            <a:r>
              <a:rPr lang="ru-RU" sz="1800" dirty="0" err="1" smtClean="0"/>
              <a:t>поширена</a:t>
            </a:r>
            <a:r>
              <a:rPr lang="ru-RU" sz="1800" dirty="0" smtClean="0"/>
              <a:t> в США, </a:t>
            </a:r>
            <a:r>
              <a:rPr lang="ru-RU" sz="1800" dirty="0" err="1" smtClean="0"/>
              <a:t>Канаді</a:t>
            </a:r>
            <a:r>
              <a:rPr lang="ru-RU" sz="1800" dirty="0" smtClean="0"/>
              <a:t>, </a:t>
            </a:r>
            <a:r>
              <a:rPr lang="ru-RU" sz="1800" dirty="0" err="1" smtClean="0"/>
              <a:t>Великобританії</a:t>
            </a:r>
            <a:r>
              <a:rPr lang="ru-RU" sz="1800" dirty="0" smtClean="0"/>
              <a:t>, </a:t>
            </a:r>
            <a:r>
              <a:rPr lang="ru-RU" sz="1800" dirty="0" err="1" smtClean="0"/>
              <a:t>колишніх</a:t>
            </a:r>
            <a:r>
              <a:rPr lang="ru-RU" sz="1800" dirty="0" smtClean="0"/>
              <a:t> </a:t>
            </a:r>
            <a:r>
              <a:rPr lang="ru-RU" sz="1800" dirty="0" err="1" smtClean="0"/>
              <a:t>колоніях</a:t>
            </a:r>
            <a:r>
              <a:rPr lang="ru-RU" sz="1800" dirty="0" smtClean="0"/>
              <a:t> </a:t>
            </a:r>
            <a:r>
              <a:rPr lang="ru-RU" sz="1800" dirty="0" err="1" smtClean="0"/>
              <a:t>Великобританії</a:t>
            </a:r>
            <a:r>
              <a:rPr lang="ru-RU" sz="1800" dirty="0" smtClean="0"/>
              <a:t> (</a:t>
            </a:r>
            <a:r>
              <a:rPr lang="ru-RU" sz="1800" dirty="0" err="1" smtClean="0"/>
              <a:t>Австралії</a:t>
            </a:r>
            <a:r>
              <a:rPr lang="ru-RU" sz="1800" dirty="0" smtClean="0"/>
              <a:t>, </a:t>
            </a:r>
            <a:r>
              <a:rPr lang="ru-RU" sz="1800" dirty="0" err="1" smtClean="0"/>
              <a:t>Нової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Зеландії</a:t>
            </a:r>
            <a:r>
              <a:rPr lang="ru-RU" sz="1800" dirty="0" smtClean="0"/>
              <a:t>, </a:t>
            </a:r>
            <a:r>
              <a:rPr lang="ru-RU" sz="1800" dirty="0" err="1" smtClean="0"/>
              <a:t>країни</a:t>
            </a:r>
            <a:r>
              <a:rPr lang="ru-RU" sz="1800" dirty="0" smtClean="0"/>
              <a:t> </a:t>
            </a:r>
            <a:r>
              <a:rPr lang="ru-RU" sz="1800" dirty="0" err="1" smtClean="0"/>
              <a:t>Південної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Африці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т.п.).</a:t>
            </a:r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r>
              <a:rPr lang="ru-RU" sz="1800" dirty="0" smtClean="0"/>
              <a:t>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694672" cy="4320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err="1" smtClean="0"/>
              <a:t>Моделі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бухгалтерського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обліку</a:t>
            </a:r>
            <a:endParaRPr lang="ru-RU" sz="2400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043608" y="1284861"/>
            <a:ext cx="777686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800" b="1" dirty="0" smtClean="0"/>
              <a:t>Континентальна модель </a:t>
            </a:r>
            <a:r>
              <a:rPr lang="ru-RU" sz="1800" b="1" dirty="0" err="1" smtClean="0"/>
              <a:t>бухгалтерського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обліку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об'єднує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Німеччину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Францію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Італію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Бельгію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Швейцарію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т.п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dirty="0" err="1" smtClean="0"/>
              <a:t>Основна</a:t>
            </a:r>
            <a:r>
              <a:rPr lang="ru-RU" sz="1800" dirty="0" smtClean="0"/>
              <a:t> риса </a:t>
            </a:r>
            <a:r>
              <a:rPr lang="ru-RU" sz="1800" dirty="0" err="1" smtClean="0"/>
              <a:t>моделі</a:t>
            </a:r>
            <a:r>
              <a:rPr lang="ru-RU" sz="1800" dirty="0" smtClean="0"/>
              <a:t> – </a:t>
            </a:r>
            <a:r>
              <a:rPr lang="ru-RU" sz="1800" dirty="0" err="1" smtClean="0"/>
              <a:t>значний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вплив</a:t>
            </a:r>
            <a:r>
              <a:rPr lang="ru-RU" sz="1800" dirty="0" smtClean="0"/>
              <a:t> </a:t>
            </a:r>
            <a:r>
              <a:rPr lang="ru-RU" sz="1800" dirty="0" err="1" smtClean="0"/>
              <a:t>законодавства</a:t>
            </a:r>
            <a:r>
              <a:rPr lang="ru-RU" sz="1800" dirty="0" smtClean="0"/>
              <a:t> на </a:t>
            </a:r>
            <a:r>
              <a:rPr lang="ru-RU" sz="1800" dirty="0" err="1" smtClean="0"/>
              <a:t>регулювання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обліку</a:t>
            </a:r>
            <a:r>
              <a:rPr lang="ru-RU" sz="1800" dirty="0" smtClean="0"/>
              <a:t>. </a:t>
            </a:r>
            <a:r>
              <a:rPr lang="ru-RU" sz="1800" dirty="0" err="1" smtClean="0"/>
              <a:t>Тісний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зв'язок</a:t>
            </a:r>
            <a:r>
              <a:rPr lang="ru-RU" sz="1800" dirty="0" smtClean="0"/>
              <a:t> </a:t>
            </a:r>
            <a:r>
              <a:rPr lang="ru-RU" sz="1800" dirty="0" err="1" smtClean="0"/>
              <a:t>обліку</a:t>
            </a:r>
            <a:r>
              <a:rPr lang="ru-RU" sz="1800" dirty="0" smtClean="0"/>
              <a:t> та </a:t>
            </a:r>
            <a:r>
              <a:rPr lang="ru-RU" sz="1800" dirty="0" err="1" smtClean="0"/>
              <a:t>оподаткування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орієнтація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державні</a:t>
            </a:r>
            <a:r>
              <a:rPr lang="ru-RU" sz="1800" dirty="0" smtClean="0"/>
              <a:t> потреби, </a:t>
            </a:r>
            <a:r>
              <a:rPr lang="ru-RU" sz="1800" dirty="0" err="1" smtClean="0"/>
              <a:t>слабкий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розвиток</a:t>
            </a:r>
            <a:r>
              <a:rPr lang="ru-RU" sz="1800" dirty="0" smtClean="0"/>
              <a:t> </a:t>
            </a:r>
            <a:r>
              <a:rPr lang="ru-RU" sz="1800" dirty="0" err="1" smtClean="0"/>
              <a:t>бухгалтерських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організацій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dirty="0" smtClean="0"/>
              <a:t>У </a:t>
            </a:r>
            <a:r>
              <a:rPr lang="ru-RU" sz="1800" dirty="0" err="1" smtClean="0"/>
              <a:t>країнах</a:t>
            </a:r>
            <a:r>
              <a:rPr lang="ru-RU" sz="1800" dirty="0" smtClean="0"/>
              <a:t>, де </a:t>
            </a:r>
            <a:r>
              <a:rPr lang="ru-RU" sz="1800" dirty="0" err="1" smtClean="0"/>
              <a:t>застосовується</a:t>
            </a:r>
            <a:r>
              <a:rPr lang="ru-RU" sz="1800" dirty="0" smtClean="0"/>
              <a:t> континентальна модель </a:t>
            </a:r>
            <a:r>
              <a:rPr lang="ru-RU" sz="1800" dirty="0" err="1" smtClean="0"/>
              <a:t>бухгалтерського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обліку</a:t>
            </a:r>
            <a:r>
              <a:rPr lang="ru-RU" sz="1800" dirty="0" smtClean="0"/>
              <a:t>, </a:t>
            </a:r>
            <a:r>
              <a:rPr lang="ru-RU" sz="1800" dirty="0" err="1" smtClean="0"/>
              <a:t>високий</a:t>
            </a:r>
            <a:r>
              <a:rPr lang="ru-RU" sz="1800" dirty="0" smtClean="0"/>
              <a:t> </a:t>
            </a:r>
            <a:r>
              <a:rPr lang="ru-RU" sz="1800" dirty="0" err="1" smtClean="0"/>
              <a:t>ступінь</a:t>
            </a:r>
            <a:r>
              <a:rPr lang="ru-RU" sz="1800" dirty="0" smtClean="0"/>
              <a:t> </a:t>
            </a:r>
            <a:r>
              <a:rPr lang="ru-RU" sz="1800" dirty="0" err="1" smtClean="0"/>
              <a:t>втручання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держави</a:t>
            </a:r>
            <a:r>
              <a:rPr lang="ru-RU" sz="1800" dirty="0" smtClean="0"/>
              <a:t> в </a:t>
            </a:r>
            <a:r>
              <a:rPr lang="ru-RU" sz="1800" dirty="0" err="1" smtClean="0"/>
              <a:t>облікову</a:t>
            </a:r>
            <a:r>
              <a:rPr lang="ru-RU" sz="1800" dirty="0" smtClean="0"/>
              <a:t> практику </a:t>
            </a:r>
            <a:r>
              <a:rPr lang="ru-RU" sz="1800" dirty="0" err="1" smtClean="0"/>
              <a:t>організацій</a:t>
            </a:r>
            <a:r>
              <a:rPr lang="ru-RU" sz="1800" dirty="0" smtClean="0"/>
              <a:t>. </a:t>
            </a:r>
            <a:r>
              <a:rPr lang="ru-RU" sz="1800" dirty="0" err="1" smtClean="0"/>
              <a:t>Воно</a:t>
            </a:r>
            <a:r>
              <a:rPr lang="ru-RU" sz="1800" dirty="0" smtClean="0"/>
              <a:t> </a:t>
            </a:r>
            <a:r>
              <a:rPr lang="ru-RU" sz="1800" dirty="0" err="1" smtClean="0"/>
              <a:t>бере</a:t>
            </a:r>
            <a:r>
              <a:rPr lang="ru-RU" sz="1800" dirty="0" smtClean="0"/>
              <a:t> участь в </a:t>
            </a:r>
            <a:r>
              <a:rPr lang="ru-RU" sz="1800" dirty="0" err="1" smtClean="0"/>
              <a:t>розробці</a:t>
            </a:r>
            <a:r>
              <a:rPr lang="ru-RU" sz="1800" dirty="0" smtClean="0"/>
              <a:t> норм </a:t>
            </a:r>
            <a:r>
              <a:rPr lang="ru-RU" sz="1800" dirty="0" err="1" smtClean="0"/>
              <a:t>обліку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впровадженні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в практику, </a:t>
            </a:r>
            <a:r>
              <a:rPr lang="ru-RU" sz="1800" dirty="0" err="1" smtClean="0"/>
              <a:t>формулює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принципи</a:t>
            </a:r>
            <a:r>
              <a:rPr lang="ru-RU" sz="1800" dirty="0" smtClean="0"/>
              <a:t>, за </a:t>
            </a:r>
            <a:r>
              <a:rPr lang="ru-RU" sz="1800" dirty="0" err="1" smtClean="0"/>
              <a:t>якими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визначаються</a:t>
            </a:r>
            <a:r>
              <a:rPr lang="ru-RU" sz="1800" dirty="0" smtClean="0"/>
              <a:t> правила </a:t>
            </a:r>
            <a:r>
              <a:rPr lang="ru-RU" sz="1800" dirty="0" err="1" smtClean="0"/>
              <a:t>складання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звітності</a:t>
            </a:r>
            <a:r>
              <a:rPr lang="ru-RU" sz="1800" dirty="0" smtClean="0"/>
              <a:t>, </a:t>
            </a:r>
            <a:r>
              <a:rPr lang="ru-RU" sz="1800" dirty="0" err="1" smtClean="0"/>
              <a:t>обов'язкові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всіх</a:t>
            </a:r>
            <a:r>
              <a:rPr lang="ru-RU" sz="1800" dirty="0" smtClean="0"/>
              <a:t> </a:t>
            </a:r>
            <a:r>
              <a:rPr lang="ru-RU" sz="1800" dirty="0" err="1" smtClean="0"/>
              <a:t>господарюючих</a:t>
            </a:r>
            <a:r>
              <a:rPr lang="ru-RU" sz="1800" dirty="0" smtClean="0"/>
              <a:t> </a:t>
            </a:r>
            <a:r>
              <a:rPr lang="ru-RU" sz="1800" dirty="0" err="1" smtClean="0"/>
              <a:t>суб'єктів</a:t>
            </a:r>
            <a:r>
              <a:rPr lang="ru-RU" sz="1800" dirty="0" smtClean="0"/>
              <a:t>. Вся </a:t>
            </a:r>
            <a:r>
              <a:rPr lang="ru-RU" sz="1800" dirty="0" err="1" smtClean="0"/>
              <a:t>облікова</a:t>
            </a:r>
            <a:r>
              <a:rPr lang="ru-RU" sz="1800" dirty="0" smtClean="0"/>
              <a:t> процедура консервативна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регламентується</a:t>
            </a:r>
            <a:r>
              <a:rPr lang="ru-RU" sz="1800" dirty="0" smtClean="0"/>
              <a:t> державою. </a:t>
            </a:r>
            <a:r>
              <a:rPr lang="ru-RU" sz="1800" dirty="0" err="1" smtClean="0"/>
              <a:t>Бухгалтерський</a:t>
            </a:r>
            <a:r>
              <a:rPr lang="ru-RU" sz="1800" dirty="0" smtClean="0"/>
              <a:t> </a:t>
            </a:r>
            <a:r>
              <a:rPr lang="ru-RU" sz="1800" dirty="0" err="1" smtClean="0"/>
              <a:t>облік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відчуває</a:t>
            </a:r>
            <a:r>
              <a:rPr lang="ru-RU" sz="1800" dirty="0" smtClean="0"/>
              <a:t> </a:t>
            </a:r>
            <a:r>
              <a:rPr lang="ru-RU" sz="1800" dirty="0" err="1" smtClean="0"/>
              <a:t>сильний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вплив</a:t>
            </a:r>
            <a:r>
              <a:rPr lang="ru-RU" sz="1800" dirty="0" smtClean="0"/>
              <a:t> </a:t>
            </a:r>
            <a:r>
              <a:rPr lang="ru-RU" sz="1800" dirty="0" err="1" smtClean="0"/>
              <a:t>податкового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законодавства</a:t>
            </a:r>
            <a:r>
              <a:rPr lang="ru-RU" sz="1800" dirty="0" smtClean="0"/>
              <a:t>. </a:t>
            </a:r>
            <a:r>
              <a:rPr lang="ru-RU" sz="1800" dirty="0" err="1" smtClean="0"/>
              <a:t>Вплив</a:t>
            </a:r>
            <a:r>
              <a:rPr lang="ru-RU" sz="1800" dirty="0" smtClean="0"/>
              <a:t> </a:t>
            </a:r>
            <a:r>
              <a:rPr lang="ru-RU" sz="1800" dirty="0" err="1" smtClean="0"/>
              <a:t>ринків</a:t>
            </a:r>
            <a:r>
              <a:rPr lang="ru-RU" sz="1800" dirty="0" smtClean="0"/>
              <a:t> </a:t>
            </a:r>
            <a:r>
              <a:rPr lang="ru-RU" sz="1800" dirty="0" err="1" smtClean="0"/>
              <a:t>цінних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паперів</a:t>
            </a:r>
            <a:r>
              <a:rPr lang="ru-RU" sz="1800" dirty="0" smtClean="0"/>
              <a:t> на систему </a:t>
            </a:r>
            <a:r>
              <a:rPr lang="ru-RU" sz="1800" dirty="0" err="1" smtClean="0"/>
              <a:t>обліку</a:t>
            </a:r>
            <a:r>
              <a:rPr lang="ru-RU" sz="1800" dirty="0" smtClean="0"/>
              <a:t> не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істотним</a:t>
            </a:r>
            <a:r>
              <a:rPr lang="ru-RU" sz="1800" dirty="0" smtClean="0"/>
              <a:t>.</a:t>
            </a:r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r>
              <a:rPr lang="ru-RU" sz="1800" dirty="0" smtClean="0"/>
              <a:t>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694672" cy="4320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err="1" smtClean="0"/>
              <a:t>Моделі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бухгалтерського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обліку</a:t>
            </a:r>
            <a:endParaRPr lang="ru-RU" sz="2400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971600" y="986245"/>
            <a:ext cx="7776864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800" b="1" dirty="0" err="1" smtClean="0"/>
              <a:t>Південно-американська</a:t>
            </a:r>
            <a:r>
              <a:rPr lang="ru-RU" sz="1800" b="1" dirty="0" smtClean="0"/>
              <a:t> система </a:t>
            </a:r>
            <a:r>
              <a:rPr lang="ru-RU" sz="1800" dirty="0" err="1" smtClean="0"/>
              <a:t>обліку</a:t>
            </a:r>
            <a:r>
              <a:rPr lang="ru-RU" sz="1800" dirty="0" smtClean="0"/>
              <a:t> </a:t>
            </a:r>
            <a:r>
              <a:rPr lang="ru-RU" sz="1800" dirty="0" err="1" smtClean="0"/>
              <a:t>об'єднує</a:t>
            </a:r>
            <a:r>
              <a:rPr lang="ru-RU" sz="1800" dirty="0" smtClean="0"/>
              <a:t> </a:t>
            </a:r>
            <a:r>
              <a:rPr lang="ru-RU" sz="1800" dirty="0" err="1" smtClean="0"/>
              <a:t>Чилі</a:t>
            </a:r>
            <a:r>
              <a:rPr lang="ru-RU" sz="1800" dirty="0" smtClean="0"/>
              <a:t>, Аргентину, </a:t>
            </a:r>
            <a:r>
              <a:rPr lang="ru-RU" sz="1800" dirty="0" err="1" smtClean="0"/>
              <a:t>Бразилію</a:t>
            </a:r>
            <a:r>
              <a:rPr lang="ru-RU" sz="1800" dirty="0" smtClean="0"/>
              <a:t>, Перу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деякі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країни</a:t>
            </a:r>
            <a:r>
              <a:rPr lang="ru-RU" sz="1800" dirty="0" smtClean="0"/>
              <a:t> </a:t>
            </a:r>
            <a:r>
              <a:rPr lang="ru-RU" sz="1800" dirty="0" err="1" smtClean="0"/>
              <a:t>Південної</a:t>
            </a:r>
            <a:r>
              <a:rPr lang="ru-RU" sz="1800" dirty="0" smtClean="0"/>
              <a:t> Африки, для </a:t>
            </a:r>
            <a:r>
              <a:rPr lang="ru-RU" sz="1800" dirty="0" err="1" smtClean="0"/>
              <a:t>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характерні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високі</a:t>
            </a:r>
            <a:r>
              <a:rPr lang="ru-RU" sz="1800" dirty="0" smtClean="0"/>
              <a:t> </a:t>
            </a:r>
            <a:r>
              <a:rPr lang="ru-RU" sz="1800" dirty="0" err="1" smtClean="0"/>
              <a:t>темпи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інфляції</a:t>
            </a:r>
            <a:r>
              <a:rPr lang="ru-RU" sz="1800" dirty="0" smtClean="0"/>
              <a:t>. </a:t>
            </a:r>
            <a:r>
              <a:rPr lang="ru-RU" sz="1800" dirty="0" err="1" smtClean="0"/>
              <a:t>Облік</a:t>
            </a:r>
            <a:r>
              <a:rPr lang="ru-RU" sz="1800" dirty="0" smtClean="0"/>
              <a:t> </a:t>
            </a:r>
            <a:r>
              <a:rPr lang="ru-RU" sz="1800" dirty="0" err="1" smtClean="0"/>
              <a:t>орієнтований</a:t>
            </a:r>
            <a:r>
              <a:rPr lang="ru-RU" sz="1800" dirty="0" smtClean="0"/>
              <a:t> на </a:t>
            </a:r>
            <a:r>
              <a:rPr lang="ru-RU" sz="1800" dirty="0" err="1" smtClean="0"/>
              <a:t>інтереси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держави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державних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органів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b="1" dirty="0" err="1" smtClean="0"/>
              <a:t>Інтернаціональна</a:t>
            </a:r>
            <a:r>
              <a:rPr lang="ru-RU" sz="1800" b="1" dirty="0" smtClean="0"/>
              <a:t> модель </a:t>
            </a:r>
            <a:r>
              <a:rPr lang="ru-RU" sz="1800" dirty="0" err="1" smtClean="0"/>
              <a:t>обліку</a:t>
            </a:r>
            <a:r>
              <a:rPr lang="ru-RU" sz="1800" dirty="0" smtClean="0"/>
              <a:t> </a:t>
            </a:r>
            <a:r>
              <a:rPr lang="ru-RU" sz="1800" dirty="0" err="1" smtClean="0"/>
              <a:t>обумовлена</a:t>
            </a:r>
            <a:r>
              <a:rPr lang="ru-RU" sz="1800" dirty="0" smtClean="0"/>
              <a:t> ​​</a:t>
            </a:r>
            <a:r>
              <a:rPr lang="ru-RU" sz="1800" dirty="0" err="1" smtClean="0"/>
              <a:t>необхідністю</a:t>
            </a:r>
            <a:r>
              <a:rPr lang="ru-RU" sz="1800" dirty="0" smtClean="0"/>
              <a:t> </a:t>
            </a:r>
            <a:r>
              <a:rPr lang="ru-RU" sz="1800" dirty="0" err="1" smtClean="0"/>
              <a:t>узгодженого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обліку</a:t>
            </a:r>
            <a:r>
              <a:rPr lang="ru-RU" sz="1800" dirty="0" smtClean="0"/>
              <a:t> в рамках </a:t>
            </a:r>
            <a:r>
              <a:rPr lang="ru-RU" sz="1800" dirty="0" err="1" smtClean="0"/>
              <a:t>міжнародних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валютних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ринків</a:t>
            </a:r>
            <a:r>
              <a:rPr lang="ru-RU" sz="1800" dirty="0" smtClean="0"/>
              <a:t>. </a:t>
            </a:r>
            <a:r>
              <a:rPr lang="ru-RU" sz="1800" dirty="0" err="1" smtClean="0"/>
              <a:t>Необхідність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розвитку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інтернаціональної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моделі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випливає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потреби в </a:t>
            </a:r>
            <a:r>
              <a:rPr lang="ru-RU" sz="1800" dirty="0" err="1" smtClean="0"/>
              <a:t>міжнародній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узгодженості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обліку</a:t>
            </a:r>
            <a:r>
              <a:rPr lang="ru-RU" sz="1800" dirty="0" smtClean="0"/>
              <a:t>, перш за все в </a:t>
            </a:r>
            <a:r>
              <a:rPr lang="ru-RU" sz="1800" dirty="0" err="1" smtClean="0"/>
              <a:t>інтересах</a:t>
            </a:r>
            <a:r>
              <a:rPr lang="ru-RU" sz="1800" dirty="0" smtClean="0"/>
              <a:t> </a:t>
            </a:r>
            <a:r>
              <a:rPr lang="ru-RU" sz="1800" dirty="0" err="1" smtClean="0"/>
              <a:t>іноземних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учасників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міжнародних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валютних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ринків</a:t>
            </a:r>
            <a:r>
              <a:rPr lang="ru-RU" sz="1800" dirty="0" smtClean="0"/>
              <a:t>.</a:t>
            </a:r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r>
              <a:rPr lang="ru-RU" sz="1800" dirty="0" smtClean="0"/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332656"/>
            <a:ext cx="7406640" cy="288032"/>
          </a:xfrm>
        </p:spPr>
        <p:txBody>
          <a:bodyPr>
            <a:noAutofit/>
          </a:bodyPr>
          <a:lstStyle/>
          <a:p>
            <a:r>
              <a:rPr lang="uk-UA" sz="3200" dirty="0" smtClean="0"/>
              <a:t>Облік у зарубіжних країнах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836712"/>
            <a:ext cx="7651576" cy="4968552"/>
          </a:xfrm>
        </p:spPr>
        <p:txBody>
          <a:bodyPr>
            <a:normAutofit/>
          </a:bodyPr>
          <a:lstStyle/>
          <a:p>
            <a:pPr algn="just"/>
            <a:r>
              <a:rPr lang="uk-UA" sz="2200" dirty="0" smtClean="0"/>
              <a:t>Бухгалтерський облік в зарубіжних країнах використовується як спосіб керівництва господарською діяльністю підприємства. </a:t>
            </a:r>
            <a:r>
              <a:rPr lang="uk-UA" sz="2200" b="1" dirty="0" smtClean="0"/>
              <a:t>Основні завдання бухгалтерського обліку</a:t>
            </a:r>
            <a:r>
              <a:rPr lang="ru-RU" sz="2200" b="1" dirty="0" smtClean="0"/>
              <a:t> як </a:t>
            </a:r>
            <a:r>
              <a:rPr lang="ru-RU" sz="2200" b="1" dirty="0" err="1" smtClean="0"/>
              <a:t>економічної</a:t>
            </a:r>
            <a:r>
              <a:rPr lang="ru-RU" sz="2200" b="1" dirty="0" smtClean="0"/>
              <a:t> науки:</a:t>
            </a:r>
          </a:p>
          <a:p>
            <a:pPr algn="just"/>
            <a:r>
              <a:rPr lang="ru-RU" sz="2200" dirty="0" smtClean="0"/>
              <a:t>1. </a:t>
            </a:r>
            <a:r>
              <a:rPr lang="ru-RU" sz="2200" dirty="0" err="1" smtClean="0"/>
              <a:t>Забезпечення</a:t>
            </a:r>
            <a:r>
              <a:rPr lang="ru-RU" sz="2200" dirty="0" smtClean="0"/>
              <a:t> контролю за </a:t>
            </a:r>
            <a:r>
              <a:rPr lang="ru-RU" sz="2200" dirty="0" err="1" smtClean="0"/>
              <a:t>економним</a:t>
            </a:r>
            <a:r>
              <a:rPr lang="ru-RU" sz="2200" dirty="0" smtClean="0"/>
              <a:t> </a:t>
            </a:r>
            <a:r>
              <a:rPr lang="ru-RU" sz="2200" dirty="0" err="1" smtClean="0"/>
              <a:t>використанням</a:t>
            </a:r>
            <a:r>
              <a:rPr lang="ru-RU" sz="2200" dirty="0" smtClean="0"/>
              <a:t> </a:t>
            </a:r>
            <a:r>
              <a:rPr lang="ru-RU" sz="2200" dirty="0" err="1" smtClean="0"/>
              <a:t>господарських</a:t>
            </a:r>
            <a:r>
              <a:rPr lang="ru-RU" sz="2200" dirty="0" smtClean="0"/>
              <a:t> </a:t>
            </a:r>
            <a:r>
              <a:rPr lang="ru-RU" sz="2200" dirty="0" err="1" smtClean="0"/>
              <a:t>засобів</a:t>
            </a:r>
            <a:r>
              <a:rPr lang="ru-RU" sz="2200" dirty="0" smtClean="0"/>
              <a:t> на кожному </a:t>
            </a:r>
            <a:r>
              <a:rPr lang="ru-RU" sz="2200" dirty="0" err="1" smtClean="0"/>
              <a:t>робочому</a:t>
            </a:r>
            <a:r>
              <a:rPr lang="ru-RU" sz="2200" dirty="0" smtClean="0"/>
              <a:t> </a:t>
            </a:r>
            <a:r>
              <a:rPr lang="ru-RU" sz="2200" dirty="0" err="1" smtClean="0"/>
              <a:t>місці</a:t>
            </a:r>
            <a:r>
              <a:rPr lang="ru-RU" sz="2200" dirty="0" smtClean="0"/>
              <a:t>. </a:t>
            </a:r>
            <a:r>
              <a:rPr lang="ru-RU" sz="2200" dirty="0" err="1" smtClean="0"/>
              <a:t>Це</a:t>
            </a:r>
            <a:r>
              <a:rPr lang="ru-RU" sz="2200" dirty="0" smtClean="0"/>
              <a:t> </a:t>
            </a:r>
            <a:r>
              <a:rPr lang="ru-RU" sz="2200" dirty="0" err="1" smtClean="0"/>
              <a:t>вимагає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</a:t>
            </a:r>
            <a:r>
              <a:rPr lang="ru-RU" sz="2200" dirty="0" err="1" smtClean="0"/>
              <a:t>організації</a:t>
            </a:r>
            <a:r>
              <a:rPr lang="ru-RU" sz="2200" dirty="0" smtClean="0"/>
              <a:t> </a:t>
            </a:r>
            <a:r>
              <a:rPr lang="ru-RU" sz="2200" dirty="0" err="1" smtClean="0"/>
              <a:t>обліку</a:t>
            </a:r>
            <a:r>
              <a:rPr lang="ru-RU" sz="2200" dirty="0" smtClean="0"/>
              <a:t> </a:t>
            </a:r>
            <a:r>
              <a:rPr lang="ru-RU" sz="2200" dirty="0" err="1" smtClean="0"/>
              <a:t>широкої</a:t>
            </a:r>
            <a:r>
              <a:rPr lang="ru-RU" sz="2200" dirty="0" smtClean="0"/>
              <a:t> </a:t>
            </a:r>
            <a:r>
              <a:rPr lang="ru-RU" sz="2200" dirty="0" err="1" smtClean="0"/>
              <a:t>аналітичності</a:t>
            </a:r>
            <a:r>
              <a:rPr lang="ru-RU" sz="2200" dirty="0" smtClean="0"/>
              <a:t> та </a:t>
            </a:r>
            <a:r>
              <a:rPr lang="ru-RU" sz="2200" dirty="0" err="1" smtClean="0"/>
              <a:t>оперативності</a:t>
            </a:r>
            <a:r>
              <a:rPr lang="ru-RU" sz="2200" dirty="0" smtClean="0"/>
              <a:t> в </a:t>
            </a:r>
            <a:r>
              <a:rPr lang="ru-RU" sz="2200" dirty="0" err="1" smtClean="0"/>
              <a:t>отриманні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відповідних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показників</a:t>
            </a:r>
            <a:r>
              <a:rPr lang="ru-RU" sz="2200" dirty="0" smtClean="0"/>
              <a:t>.</a:t>
            </a:r>
          </a:p>
          <a:p>
            <a:pPr algn="just"/>
            <a:r>
              <a:rPr lang="ru-RU" sz="2200" dirty="0" smtClean="0"/>
              <a:t>2. </a:t>
            </a:r>
            <a:r>
              <a:rPr lang="ru-RU" sz="2200" dirty="0" err="1" smtClean="0"/>
              <a:t>Забезпечення</a:t>
            </a:r>
            <a:r>
              <a:rPr lang="ru-RU" sz="2200" dirty="0" smtClean="0"/>
              <a:t> контролю над </a:t>
            </a:r>
            <a:r>
              <a:rPr lang="ru-RU" sz="2200" dirty="0" err="1" smtClean="0"/>
              <a:t>формуванням</a:t>
            </a:r>
            <a:r>
              <a:rPr lang="ru-RU" sz="2200" dirty="0" smtClean="0"/>
              <a:t> </a:t>
            </a:r>
            <a:r>
              <a:rPr lang="ru-RU" sz="2200" dirty="0" err="1" smtClean="0"/>
              <a:t>фінансового</a:t>
            </a:r>
            <a:r>
              <a:rPr lang="ru-RU" sz="2200" dirty="0" smtClean="0"/>
              <a:t> результату, </a:t>
            </a:r>
            <a:r>
              <a:rPr lang="ru-RU" sz="2200" dirty="0" err="1" smtClean="0"/>
              <a:t>тобто</a:t>
            </a:r>
            <a:r>
              <a:rPr lang="ru-RU" sz="2200" dirty="0" smtClean="0"/>
              <a:t> балансового </a:t>
            </a:r>
            <a:r>
              <a:rPr lang="ru-RU" sz="2200" dirty="0" err="1" smtClean="0"/>
              <a:t>прибутку</a:t>
            </a:r>
            <a:r>
              <a:rPr lang="ru-RU" sz="2200" dirty="0" smtClean="0"/>
              <a:t>. </a:t>
            </a:r>
            <a:r>
              <a:rPr lang="ru-RU" sz="2200" dirty="0" err="1" smtClean="0"/>
              <a:t>Вирішення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цього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питання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досягається</a:t>
            </a:r>
            <a:r>
              <a:rPr lang="ru-RU" sz="2200" dirty="0" smtClean="0"/>
              <a:t> шляхом </a:t>
            </a:r>
            <a:r>
              <a:rPr lang="ru-RU" sz="2200" dirty="0" err="1" smtClean="0"/>
              <a:t>використання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методологічних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прийомів</a:t>
            </a:r>
            <a:r>
              <a:rPr lang="ru-RU" sz="2200" dirty="0" smtClean="0"/>
              <a:t>, </a:t>
            </a:r>
            <a:r>
              <a:rPr lang="ru-RU" sz="2200" dirty="0" err="1" smtClean="0"/>
              <a:t>властивих</a:t>
            </a:r>
            <a:r>
              <a:rPr lang="ru-RU" sz="2200" dirty="0" smtClean="0"/>
              <a:t> </a:t>
            </a:r>
            <a:r>
              <a:rPr lang="ru-RU" sz="2200" dirty="0" err="1" smtClean="0"/>
              <a:t>бухгалтерському</a:t>
            </a:r>
            <a:r>
              <a:rPr lang="ru-RU" sz="2200" dirty="0" smtClean="0"/>
              <a:t> </a:t>
            </a:r>
            <a:r>
              <a:rPr lang="ru-RU" sz="2200" dirty="0" err="1" smtClean="0"/>
              <a:t>обліку</a:t>
            </a:r>
            <a:r>
              <a:rPr lang="ru-RU" sz="2200" dirty="0" smtClean="0"/>
              <a:t>, таких як </a:t>
            </a:r>
            <a:r>
              <a:rPr lang="ru-RU" sz="2200" dirty="0" err="1" smtClean="0"/>
              <a:t>документація</a:t>
            </a:r>
            <a:r>
              <a:rPr lang="ru-RU" sz="2200" dirty="0" smtClean="0"/>
              <a:t>, </a:t>
            </a:r>
            <a:r>
              <a:rPr lang="ru-RU" sz="2200" dirty="0" err="1" smtClean="0"/>
              <a:t>оцінка</a:t>
            </a:r>
            <a:r>
              <a:rPr lang="ru-RU" sz="2200" dirty="0" smtClean="0"/>
              <a:t>, </a:t>
            </a:r>
            <a:r>
              <a:rPr lang="ru-RU" sz="2200" dirty="0" err="1" smtClean="0"/>
              <a:t>калькуляція</a:t>
            </a:r>
            <a:r>
              <a:rPr lang="ru-RU" sz="2200" dirty="0" smtClean="0"/>
              <a:t>, </a:t>
            </a:r>
            <a:r>
              <a:rPr lang="ru-RU" sz="2200" dirty="0" err="1" smtClean="0"/>
              <a:t>бухгалтерські</a:t>
            </a:r>
            <a:r>
              <a:rPr lang="ru-RU" sz="2200" dirty="0" smtClean="0"/>
              <a:t> </a:t>
            </a:r>
            <a:r>
              <a:rPr lang="ru-RU" sz="2200" dirty="0" err="1" smtClean="0"/>
              <a:t>рахунки</a:t>
            </a:r>
            <a:r>
              <a:rPr lang="ru-RU" sz="2200" dirty="0" smtClean="0"/>
              <a:t>, </a:t>
            </a:r>
            <a:r>
              <a:rPr lang="ru-RU" sz="2200" dirty="0" err="1" smtClean="0"/>
              <a:t>подвійний</a:t>
            </a:r>
            <a:r>
              <a:rPr lang="ru-RU" sz="2200" dirty="0" smtClean="0"/>
              <a:t> </a:t>
            </a:r>
            <a:r>
              <a:rPr lang="ru-RU" sz="2200" dirty="0" err="1" smtClean="0"/>
              <a:t>запис</a:t>
            </a:r>
            <a:r>
              <a:rPr lang="ru-RU" sz="2200" dirty="0" smtClean="0"/>
              <a:t>, </a:t>
            </a:r>
            <a:r>
              <a:rPr lang="ru-RU" sz="2200" dirty="0" err="1" smtClean="0"/>
              <a:t>інвентаризація</a:t>
            </a:r>
            <a:r>
              <a:rPr lang="ru-RU" sz="2200" dirty="0" smtClean="0"/>
              <a:t>, баланс, </a:t>
            </a:r>
            <a:r>
              <a:rPr lang="ru-RU" sz="2200" dirty="0" err="1" smtClean="0"/>
              <a:t>звітність</a:t>
            </a:r>
            <a:r>
              <a:rPr lang="ru-RU" sz="22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332656"/>
            <a:ext cx="7406640" cy="288032"/>
          </a:xfrm>
        </p:spPr>
        <p:txBody>
          <a:bodyPr>
            <a:noAutofit/>
          </a:bodyPr>
          <a:lstStyle/>
          <a:p>
            <a:r>
              <a:rPr lang="uk-UA" sz="3200" dirty="0" smtClean="0"/>
              <a:t>Облік у зарубіжних країнах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764704"/>
            <a:ext cx="7651576" cy="554461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100" dirty="0" err="1" smtClean="0"/>
              <a:t>Облікова</a:t>
            </a:r>
            <a:r>
              <a:rPr lang="ru-RU" sz="3100" dirty="0" smtClean="0"/>
              <a:t> </a:t>
            </a:r>
            <a:r>
              <a:rPr lang="ru-RU" sz="3100" dirty="0" err="1" smtClean="0"/>
              <a:t>інформація</a:t>
            </a:r>
            <a:r>
              <a:rPr lang="ru-RU" sz="3100" dirty="0" smtClean="0"/>
              <a:t> </a:t>
            </a:r>
            <a:r>
              <a:rPr lang="ru-RU" sz="3100" dirty="0" err="1" smtClean="0"/>
              <a:t>є</a:t>
            </a:r>
            <a:r>
              <a:rPr lang="ru-RU" sz="3100" dirty="0" smtClean="0"/>
              <a:t> основою для таких </a:t>
            </a:r>
            <a:r>
              <a:rPr lang="ru-RU" sz="3100" dirty="0" err="1" smtClean="0"/>
              <a:t>рішень</a:t>
            </a:r>
            <a:r>
              <a:rPr lang="ru-RU" sz="3100" dirty="0" smtClean="0"/>
              <a:t>, як </a:t>
            </a:r>
            <a:r>
              <a:rPr lang="ru-RU" sz="3100" dirty="0" err="1" smtClean="0"/>
              <a:t>всередині</a:t>
            </a:r>
            <a:r>
              <a:rPr lang="ru-RU" sz="3100" dirty="0" smtClean="0"/>
              <a:t> </a:t>
            </a:r>
            <a:r>
              <a:rPr lang="ru-RU" sz="3100" dirty="0" err="1" smtClean="0"/>
              <a:t>фірми</a:t>
            </a:r>
            <a:r>
              <a:rPr lang="ru-RU" sz="3100" dirty="0" smtClean="0"/>
              <a:t>, так </a:t>
            </a:r>
            <a:r>
              <a:rPr lang="ru-RU" sz="3100" dirty="0" err="1" smtClean="0"/>
              <a:t>і</a:t>
            </a:r>
            <a:r>
              <a:rPr lang="ru-RU" sz="3100" dirty="0" smtClean="0"/>
              <a:t> поза нею. Вона </a:t>
            </a:r>
            <a:r>
              <a:rPr lang="ru-RU" sz="3100" dirty="0" err="1" smtClean="0"/>
              <a:t>забезпечує</a:t>
            </a:r>
            <a:r>
              <a:rPr lang="ru-RU" sz="3100" dirty="0" smtClean="0"/>
              <a:t> </a:t>
            </a:r>
            <a:r>
              <a:rPr lang="ru-RU" sz="3100" dirty="0" err="1" smtClean="0"/>
              <a:t>кількісну</a:t>
            </a:r>
            <a:r>
              <a:rPr lang="ru-RU" sz="3100" dirty="0" smtClean="0"/>
              <a:t> </a:t>
            </a:r>
            <a:r>
              <a:rPr lang="ru-RU" sz="3100" dirty="0" err="1" smtClean="0"/>
              <a:t>інформацію</a:t>
            </a:r>
            <a:r>
              <a:rPr lang="ru-RU" sz="3100" dirty="0" smtClean="0"/>
              <a:t> для </a:t>
            </a:r>
            <a:r>
              <a:rPr lang="ru-RU" sz="3100" dirty="0" err="1" smtClean="0"/>
              <a:t>реалізації</a:t>
            </a:r>
            <a:r>
              <a:rPr lang="ru-RU" sz="3100" dirty="0" smtClean="0"/>
              <a:t> </a:t>
            </a:r>
            <a:r>
              <a:rPr lang="ru-RU" sz="3100" dirty="0" err="1" smtClean="0"/>
              <a:t>трьох</a:t>
            </a:r>
            <a:r>
              <a:rPr lang="ru-RU" sz="3100" dirty="0" smtClean="0"/>
              <a:t> </a:t>
            </a:r>
            <a:r>
              <a:rPr lang="ru-RU" sz="3100" dirty="0" err="1" smtClean="0"/>
              <a:t>функцій</a:t>
            </a:r>
            <a:r>
              <a:rPr lang="ru-RU" sz="3100" dirty="0" smtClean="0"/>
              <a:t> </a:t>
            </a:r>
            <a:r>
              <a:rPr lang="ru-RU" sz="3100" dirty="0" err="1" smtClean="0"/>
              <a:t>управління</a:t>
            </a:r>
            <a:r>
              <a:rPr lang="ru-RU" sz="3100" dirty="0" smtClean="0"/>
              <a:t>: </a:t>
            </a:r>
            <a:r>
              <a:rPr lang="ru-RU" sz="3100" dirty="0" err="1" smtClean="0"/>
              <a:t>планування</a:t>
            </a:r>
            <a:r>
              <a:rPr lang="ru-RU" sz="3100" dirty="0" smtClean="0"/>
              <a:t>, контролю та </a:t>
            </a:r>
            <a:r>
              <a:rPr lang="ru-RU" sz="3100" dirty="0" err="1" smtClean="0"/>
              <a:t>оцінки</a:t>
            </a:r>
            <a:r>
              <a:rPr lang="ru-RU" sz="3100" dirty="0" smtClean="0"/>
              <a:t>.</a:t>
            </a:r>
          </a:p>
          <a:p>
            <a:pPr algn="just"/>
            <a:endParaRPr lang="ru-RU" sz="3100" dirty="0" smtClean="0"/>
          </a:p>
          <a:p>
            <a:pPr algn="just"/>
            <a:r>
              <a:rPr lang="ru-RU" sz="3100" dirty="0" smtClean="0"/>
              <a:t>1. </a:t>
            </a:r>
            <a:r>
              <a:rPr lang="ru-RU" sz="3100" dirty="0" err="1" smtClean="0"/>
              <a:t>Планування</a:t>
            </a:r>
            <a:r>
              <a:rPr lang="ru-RU" sz="3100" dirty="0" smtClean="0"/>
              <a:t> – </a:t>
            </a:r>
            <a:r>
              <a:rPr lang="ru-RU" sz="3100" dirty="0" err="1" smtClean="0"/>
              <a:t>процес</a:t>
            </a:r>
            <a:r>
              <a:rPr lang="ru-RU" sz="3100" dirty="0" smtClean="0"/>
              <a:t> </a:t>
            </a:r>
            <a:r>
              <a:rPr lang="ru-RU" sz="3100" dirty="0" err="1" smtClean="0"/>
              <a:t>формулювання</a:t>
            </a:r>
            <a:r>
              <a:rPr lang="ru-RU" sz="3100" dirty="0" smtClean="0"/>
              <a:t> порядку </a:t>
            </a:r>
            <a:r>
              <a:rPr lang="ru-RU" sz="3100" dirty="0" err="1" smtClean="0"/>
              <a:t>дій</a:t>
            </a:r>
            <a:r>
              <a:rPr lang="ru-RU" sz="3100" dirty="0" smtClean="0"/>
              <a:t>. </a:t>
            </a:r>
            <a:r>
              <a:rPr lang="ru-RU" sz="3100" dirty="0" err="1" smtClean="0"/>
              <a:t>Він</a:t>
            </a:r>
            <a:r>
              <a:rPr lang="ru-RU" sz="3100" dirty="0" smtClean="0"/>
              <a:t> </a:t>
            </a:r>
            <a:r>
              <a:rPr lang="ru-RU" sz="3100" dirty="0" err="1" smtClean="0"/>
              <a:t>включає</a:t>
            </a:r>
            <a:r>
              <a:rPr lang="ru-RU" sz="3100" dirty="0" smtClean="0"/>
              <a:t>: </a:t>
            </a:r>
            <a:r>
              <a:rPr lang="ru-RU" sz="3100" dirty="0" err="1" smtClean="0"/>
              <a:t>визначення</a:t>
            </a:r>
            <a:r>
              <a:rPr lang="ru-RU" sz="3100" dirty="0" smtClean="0"/>
              <a:t> мети, </a:t>
            </a:r>
            <a:r>
              <a:rPr lang="ru-RU" sz="3100" dirty="0" err="1" smtClean="0"/>
              <a:t>пошук</a:t>
            </a:r>
            <a:r>
              <a:rPr lang="ru-RU" sz="3100" dirty="0" smtClean="0"/>
              <a:t> </a:t>
            </a:r>
            <a:r>
              <a:rPr lang="ru-RU" sz="3100" dirty="0" err="1" smtClean="0"/>
              <a:t>шляхів</a:t>
            </a:r>
            <a:r>
              <a:rPr lang="ru-RU" sz="3100" dirty="0" smtClean="0"/>
              <a:t> </a:t>
            </a:r>
            <a:r>
              <a:rPr lang="ru-RU" sz="3100" dirty="0" err="1" smtClean="0"/>
              <a:t>її</a:t>
            </a:r>
            <a:r>
              <a:rPr lang="ru-RU" sz="3100" dirty="0" smtClean="0"/>
              <a:t> </a:t>
            </a:r>
            <a:r>
              <a:rPr lang="ru-RU" sz="3100" dirty="0" err="1" smtClean="0"/>
              <a:t>досягнення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вибір</a:t>
            </a:r>
            <a:r>
              <a:rPr lang="ru-RU" sz="3100" dirty="0" smtClean="0"/>
              <a:t> </a:t>
            </a:r>
            <a:r>
              <a:rPr lang="ru-RU" sz="3100" dirty="0" err="1" smtClean="0"/>
              <a:t>найкращої</a:t>
            </a:r>
            <a:r>
              <a:rPr lang="ru-RU" sz="3100" dirty="0" smtClean="0"/>
              <a:t> </a:t>
            </a:r>
            <a:r>
              <a:rPr lang="ru-RU" sz="3100" dirty="0" err="1" smtClean="0"/>
              <a:t>альтернативи</a:t>
            </a:r>
            <a:r>
              <a:rPr lang="ru-RU" sz="3100" dirty="0" smtClean="0"/>
              <a:t>. На </a:t>
            </a:r>
            <a:r>
              <a:rPr lang="ru-RU" sz="3100" dirty="0" err="1" smtClean="0"/>
              <a:t>цій</a:t>
            </a:r>
            <a:r>
              <a:rPr lang="ru-RU" sz="3100" dirty="0" smtClean="0"/>
              <a:t> </a:t>
            </a:r>
            <a:r>
              <a:rPr lang="ru-RU" sz="3100" dirty="0" err="1" smtClean="0"/>
              <a:t>стадії</a:t>
            </a:r>
            <a:r>
              <a:rPr lang="ru-RU" sz="3100" dirty="0" smtClean="0"/>
              <a:t> бухгалтер повинен </a:t>
            </a:r>
            <a:r>
              <a:rPr lang="ru-RU" sz="3100" dirty="0" err="1" smtClean="0"/>
              <a:t>представити</a:t>
            </a:r>
            <a:r>
              <a:rPr lang="ru-RU" sz="3100" dirty="0" smtClean="0"/>
              <a:t> </a:t>
            </a:r>
            <a:r>
              <a:rPr lang="ru-RU" sz="3100" dirty="0" err="1" smtClean="0"/>
              <a:t>повний</a:t>
            </a:r>
            <a:r>
              <a:rPr lang="ru-RU" sz="3100" dirty="0" smtClean="0"/>
              <a:t> </a:t>
            </a:r>
            <a:r>
              <a:rPr lang="ru-RU" sz="3100" dirty="0" err="1" smtClean="0"/>
              <a:t>звіт</a:t>
            </a:r>
            <a:r>
              <a:rPr lang="ru-RU" sz="3100" dirty="0" smtClean="0"/>
              <a:t> про </a:t>
            </a:r>
            <a:r>
              <a:rPr lang="ru-RU" sz="3100" dirty="0" err="1" smtClean="0"/>
              <a:t>наявні</a:t>
            </a:r>
            <a:r>
              <a:rPr lang="ru-RU" sz="3100" dirty="0" smtClean="0"/>
              <a:t> </a:t>
            </a:r>
            <a:r>
              <a:rPr lang="ru-RU" sz="3100" dirty="0" err="1" smtClean="0"/>
              <a:t>фінансові</a:t>
            </a:r>
            <a:r>
              <a:rPr lang="ru-RU" sz="3100" dirty="0" smtClean="0"/>
              <a:t> </a:t>
            </a:r>
            <a:r>
              <a:rPr lang="ru-RU" sz="3100" dirty="0" err="1" smtClean="0"/>
              <a:t>альтернативи</a:t>
            </a:r>
            <a:r>
              <a:rPr lang="ru-RU" sz="3100" dirty="0" smtClean="0"/>
              <a:t>. Для </a:t>
            </a:r>
            <a:r>
              <a:rPr lang="ru-RU" sz="3100" dirty="0" err="1" smtClean="0"/>
              <a:t>планування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важлива</a:t>
            </a:r>
            <a:r>
              <a:rPr lang="ru-RU" sz="3100" dirty="0" smtClean="0"/>
              <a:t> </a:t>
            </a:r>
            <a:r>
              <a:rPr lang="ru-RU" sz="3100" dirty="0" err="1" smtClean="0"/>
              <a:t>інформація</a:t>
            </a:r>
            <a:r>
              <a:rPr lang="ru-RU" sz="3100" dirty="0" smtClean="0"/>
              <a:t> про </a:t>
            </a:r>
            <a:r>
              <a:rPr lang="ru-RU" sz="3100" dirty="0" err="1" smtClean="0"/>
              <a:t>передбачуваний</a:t>
            </a:r>
            <a:r>
              <a:rPr lang="ru-RU" sz="3100" dirty="0" smtClean="0"/>
              <a:t> </a:t>
            </a:r>
            <a:r>
              <a:rPr lang="ru-RU" sz="3100" dirty="0" err="1" smtClean="0"/>
              <a:t>прибуток</a:t>
            </a:r>
            <a:r>
              <a:rPr lang="ru-RU" sz="3100" dirty="0" smtClean="0"/>
              <a:t> та потребу в </a:t>
            </a:r>
            <a:r>
              <a:rPr lang="ru-RU" sz="3100" dirty="0" err="1" smtClean="0"/>
              <a:t>грошових</a:t>
            </a:r>
            <a:r>
              <a:rPr lang="ru-RU" sz="3100" dirty="0" smtClean="0"/>
              <a:t> коштах.</a:t>
            </a:r>
          </a:p>
          <a:p>
            <a:pPr algn="just"/>
            <a:r>
              <a:rPr lang="ru-RU" sz="3100" dirty="0" smtClean="0"/>
              <a:t>2. Контроль – </a:t>
            </a:r>
            <a:r>
              <a:rPr lang="ru-RU" sz="3100" dirty="0" err="1" smtClean="0"/>
              <a:t>процес</a:t>
            </a:r>
            <a:r>
              <a:rPr lang="ru-RU" sz="3100" dirty="0" smtClean="0"/>
              <a:t> </a:t>
            </a:r>
            <a:r>
              <a:rPr lang="ru-RU" sz="3100" dirty="0" err="1" smtClean="0"/>
              <a:t>відстеження</a:t>
            </a:r>
            <a:r>
              <a:rPr lang="ru-RU" sz="3100" dirty="0" smtClean="0"/>
              <a:t> фактичного </a:t>
            </a:r>
            <a:r>
              <a:rPr lang="ru-RU" sz="3100" dirty="0" err="1" smtClean="0"/>
              <a:t>виконання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планів</a:t>
            </a:r>
            <a:r>
              <a:rPr lang="ru-RU" sz="3100" dirty="0" smtClean="0"/>
              <a:t>. </a:t>
            </a:r>
            <a:r>
              <a:rPr lang="ru-RU" sz="3100" dirty="0" err="1" smtClean="0"/>
              <a:t>Іншими</a:t>
            </a:r>
            <a:r>
              <a:rPr lang="ru-RU" sz="3100" dirty="0" smtClean="0"/>
              <a:t> словами, </a:t>
            </a:r>
            <a:r>
              <a:rPr lang="ru-RU" sz="3100" dirty="0" err="1" smtClean="0"/>
              <a:t>визначення</a:t>
            </a:r>
            <a:r>
              <a:rPr lang="ru-RU" sz="3100" dirty="0" smtClean="0"/>
              <a:t> того, </a:t>
            </a:r>
            <a:r>
              <a:rPr lang="ru-RU" sz="3100" dirty="0" err="1" smtClean="0"/>
              <a:t>наскільки</a:t>
            </a:r>
            <a:r>
              <a:rPr lang="ru-RU" sz="3100" dirty="0" smtClean="0"/>
              <a:t> </a:t>
            </a:r>
            <a:r>
              <a:rPr lang="ru-RU" sz="3100" dirty="0" err="1" smtClean="0"/>
              <a:t>дії</a:t>
            </a:r>
            <a:r>
              <a:rPr lang="ru-RU" sz="3100" dirty="0" smtClean="0"/>
              <a:t> </a:t>
            </a:r>
            <a:r>
              <a:rPr lang="ru-RU" sz="3100" dirty="0" err="1" smtClean="0"/>
              <a:t>відповідають</a:t>
            </a:r>
            <a:r>
              <a:rPr lang="ru-RU" sz="3100" dirty="0" smtClean="0"/>
              <a:t> плану. На </a:t>
            </a:r>
            <a:r>
              <a:rPr lang="ru-RU" sz="3100" dirty="0" err="1" smtClean="0"/>
              <a:t>цій</a:t>
            </a:r>
            <a:r>
              <a:rPr lang="ru-RU" sz="3100" dirty="0" smtClean="0"/>
              <a:t> </a:t>
            </a:r>
            <a:r>
              <a:rPr lang="ru-RU" sz="3100" dirty="0" err="1" smtClean="0"/>
              <a:t>стадії</a:t>
            </a:r>
            <a:r>
              <a:rPr lang="ru-RU" sz="3100" dirty="0" smtClean="0"/>
              <a:t> </a:t>
            </a:r>
            <a:r>
              <a:rPr lang="ru-RU" sz="3100" dirty="0" err="1" smtClean="0"/>
              <a:t>від</a:t>
            </a:r>
            <a:r>
              <a:rPr lang="ru-RU" sz="3100" dirty="0" smtClean="0"/>
              <a:t> бухгалтера </a:t>
            </a:r>
            <a:r>
              <a:rPr lang="ru-RU" sz="3100" dirty="0" err="1" smtClean="0"/>
              <a:t>можуть</a:t>
            </a:r>
            <a:r>
              <a:rPr lang="ru-RU" sz="3100" dirty="0" smtClean="0"/>
              <a:t> </a:t>
            </a:r>
            <a:r>
              <a:rPr lang="ru-RU" sz="3100" dirty="0" err="1" smtClean="0"/>
              <a:t>очікувати</a:t>
            </a:r>
            <a:r>
              <a:rPr lang="ru-RU" sz="3100" dirty="0" smtClean="0"/>
              <a:t> </a:t>
            </a:r>
            <a:r>
              <a:rPr lang="ru-RU" sz="3100" dirty="0" err="1" smtClean="0"/>
              <a:t>надання</a:t>
            </a:r>
            <a:r>
              <a:rPr lang="ru-RU" sz="3100" dirty="0" smtClean="0"/>
              <a:t> </a:t>
            </a:r>
            <a:r>
              <a:rPr lang="ru-RU" sz="3100" dirty="0" err="1" smtClean="0"/>
              <a:t>інформації</a:t>
            </a:r>
            <a:r>
              <a:rPr lang="ru-RU" sz="3100" dirty="0" smtClean="0"/>
              <a:t>, яка </a:t>
            </a:r>
            <a:r>
              <a:rPr lang="ru-RU" sz="3100" dirty="0" err="1" smtClean="0"/>
              <a:t>містить</a:t>
            </a:r>
            <a:r>
              <a:rPr lang="ru-RU" sz="3100" dirty="0" smtClean="0"/>
              <a:t> </a:t>
            </a:r>
            <a:r>
              <a:rPr lang="ru-RU" sz="3100" dirty="0" err="1" smtClean="0"/>
              <a:t>зіставлення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фактичних</a:t>
            </a:r>
            <a:r>
              <a:rPr lang="ru-RU" sz="3100" dirty="0" smtClean="0"/>
              <a:t> </a:t>
            </a:r>
            <a:r>
              <a:rPr lang="ru-RU" sz="3100" dirty="0" err="1" smtClean="0"/>
              <a:t>витрат</a:t>
            </a:r>
            <a:r>
              <a:rPr lang="ru-RU" sz="3100" dirty="0" smtClean="0"/>
              <a:t>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доходів</a:t>
            </a:r>
            <a:r>
              <a:rPr lang="ru-RU" sz="3100" dirty="0" smtClean="0"/>
              <a:t> </a:t>
            </a:r>
            <a:r>
              <a:rPr lang="ru-RU" sz="3100" dirty="0" err="1" smtClean="0"/>
              <a:t>з</a:t>
            </a:r>
            <a:r>
              <a:rPr lang="ru-RU" sz="3100" dirty="0" smtClean="0"/>
              <a:t> </a:t>
            </a:r>
            <a:r>
              <a:rPr lang="ru-RU" sz="3100" dirty="0" err="1" smtClean="0"/>
              <a:t>плановими</a:t>
            </a:r>
            <a:r>
              <a:rPr lang="ru-RU" sz="3100" dirty="0" smtClean="0"/>
              <a:t>.</a:t>
            </a:r>
          </a:p>
          <a:p>
            <a:pPr algn="just"/>
            <a:r>
              <a:rPr lang="ru-RU" sz="3100" dirty="0" smtClean="0"/>
              <a:t>3. </a:t>
            </a:r>
            <a:r>
              <a:rPr lang="ru-RU" sz="3100" dirty="0" err="1" smtClean="0"/>
              <a:t>Оцінка</a:t>
            </a:r>
            <a:r>
              <a:rPr lang="ru-RU" sz="3100" dirty="0" smtClean="0"/>
              <a:t> – </a:t>
            </a:r>
            <a:r>
              <a:rPr lang="ru-RU" sz="3100" dirty="0" err="1" smtClean="0"/>
              <a:t>процес</a:t>
            </a:r>
            <a:r>
              <a:rPr lang="ru-RU" sz="3100" dirty="0" smtClean="0"/>
              <a:t> </a:t>
            </a:r>
            <a:r>
              <a:rPr lang="ru-RU" sz="3100" dirty="0" err="1" smtClean="0"/>
              <a:t>вивчення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всієї</a:t>
            </a:r>
            <a:r>
              <a:rPr lang="ru-RU" sz="3100" dirty="0" smtClean="0"/>
              <a:t> </a:t>
            </a:r>
            <a:r>
              <a:rPr lang="ru-RU" sz="3100" dirty="0" err="1" smtClean="0"/>
              <a:t>системи</a:t>
            </a:r>
            <a:r>
              <a:rPr lang="ru-RU" sz="3100" dirty="0" smtClean="0"/>
              <a:t> </a:t>
            </a:r>
            <a:r>
              <a:rPr lang="ru-RU" sz="3100" dirty="0" err="1" smtClean="0"/>
              <a:t>прийняття</a:t>
            </a:r>
            <a:r>
              <a:rPr lang="ru-RU" sz="3100" dirty="0" smtClean="0"/>
              <a:t> </a:t>
            </a:r>
            <a:r>
              <a:rPr lang="ru-RU" sz="3100" dirty="0" err="1" smtClean="0"/>
              <a:t>рішень</a:t>
            </a:r>
            <a:r>
              <a:rPr lang="ru-RU" sz="3100" dirty="0" smtClean="0"/>
              <a:t> </a:t>
            </a:r>
            <a:r>
              <a:rPr lang="ru-RU" sz="3100" dirty="0" err="1" smtClean="0"/>
              <a:t>з</a:t>
            </a:r>
            <a:r>
              <a:rPr lang="ru-RU" sz="3100" dirty="0" smtClean="0"/>
              <a:t> метою </a:t>
            </a:r>
            <a:r>
              <a:rPr lang="ru-RU" sz="3100" dirty="0" err="1" smtClean="0"/>
              <a:t>її</a:t>
            </a:r>
            <a:r>
              <a:rPr lang="ru-RU" sz="3100" dirty="0" smtClean="0"/>
              <a:t> </a:t>
            </a:r>
            <a:r>
              <a:rPr lang="ru-RU" sz="3100" dirty="0" err="1" smtClean="0"/>
              <a:t>поліпшення</a:t>
            </a:r>
            <a:r>
              <a:rPr lang="ru-RU" sz="3100" dirty="0" smtClean="0"/>
              <a:t>. На </a:t>
            </a:r>
            <a:r>
              <a:rPr lang="ru-RU" sz="3100" dirty="0" err="1" smtClean="0"/>
              <a:t>цьому</a:t>
            </a:r>
            <a:r>
              <a:rPr lang="ru-RU" sz="3100" dirty="0" smtClean="0"/>
              <a:t> </a:t>
            </a:r>
            <a:r>
              <a:rPr lang="ru-RU" sz="3100" dirty="0" err="1" smtClean="0"/>
              <a:t>етапі</a:t>
            </a:r>
            <a:r>
              <a:rPr lang="ru-RU" sz="3100" dirty="0" smtClean="0"/>
              <a:t> </a:t>
            </a:r>
            <a:r>
              <a:rPr lang="ru-RU" sz="3100" dirty="0" err="1" smtClean="0"/>
              <a:t>важливо</a:t>
            </a:r>
            <a:r>
              <a:rPr lang="ru-RU" sz="3100" dirty="0" smtClean="0"/>
              <a:t> </a:t>
            </a:r>
            <a:r>
              <a:rPr lang="ru-RU" sz="3100" dirty="0" err="1" smtClean="0"/>
              <a:t>зрозуміти</a:t>
            </a:r>
            <a:r>
              <a:rPr lang="ru-RU" sz="3100" dirty="0" smtClean="0"/>
              <a:t>, </a:t>
            </a:r>
            <a:r>
              <a:rPr lang="ru-RU" sz="3100" dirty="0" err="1" smtClean="0"/>
              <a:t>чи</a:t>
            </a:r>
            <a:r>
              <a:rPr lang="ru-RU" sz="3100" dirty="0" smtClean="0"/>
              <a:t> </a:t>
            </a:r>
            <a:r>
              <a:rPr lang="ru-RU" sz="3100" dirty="0" err="1" smtClean="0"/>
              <a:t>була</a:t>
            </a:r>
            <a:r>
              <a:rPr lang="ru-RU" sz="3100" dirty="0" smtClean="0"/>
              <a:t> </a:t>
            </a:r>
            <a:r>
              <a:rPr lang="ru-RU" sz="3100" dirty="0" err="1" smtClean="0"/>
              <a:t>досягнута</a:t>
            </a:r>
            <a:r>
              <a:rPr lang="ru-RU" sz="3100" dirty="0" smtClean="0"/>
              <a:t> поставлена ​​мета,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якщо</a:t>
            </a:r>
            <a:r>
              <a:rPr lang="ru-RU" sz="3100" dirty="0" smtClean="0"/>
              <a:t> </a:t>
            </a:r>
            <a:r>
              <a:rPr lang="ru-RU" sz="3100" dirty="0" err="1" smtClean="0"/>
              <a:t>ні</a:t>
            </a:r>
            <a:r>
              <a:rPr lang="ru-RU" sz="3100" dirty="0" smtClean="0"/>
              <a:t>, то </a:t>
            </a:r>
            <a:r>
              <a:rPr lang="ru-RU" sz="3100" dirty="0" err="1" smtClean="0"/>
              <a:t>з'ясовується</a:t>
            </a:r>
            <a:r>
              <a:rPr lang="ru-RU" sz="3100" dirty="0" smtClean="0"/>
              <a:t>, </a:t>
            </a:r>
            <a:r>
              <a:rPr lang="ru-RU" sz="3100" dirty="0" err="1" smtClean="0"/>
              <a:t>що</a:t>
            </a:r>
            <a:r>
              <a:rPr lang="ru-RU" sz="3100" dirty="0" smtClean="0"/>
              <a:t> </a:t>
            </a:r>
            <a:r>
              <a:rPr lang="ru-RU" sz="3100" dirty="0" err="1" smtClean="0"/>
              <a:t>було</a:t>
            </a:r>
            <a:r>
              <a:rPr lang="ru-RU" sz="3100" dirty="0" smtClean="0"/>
              <a:t> причинами: </a:t>
            </a:r>
            <a:r>
              <a:rPr lang="ru-RU" sz="3100" dirty="0" err="1" smtClean="0"/>
              <a:t>недоліки</a:t>
            </a:r>
            <a:r>
              <a:rPr lang="ru-RU" sz="3100" dirty="0" smtClean="0"/>
              <a:t> </a:t>
            </a:r>
            <a:r>
              <a:rPr lang="ru-RU" sz="3100" dirty="0" err="1" smtClean="0"/>
              <a:t>планування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або</a:t>
            </a:r>
            <a:r>
              <a:rPr lang="ru-RU" sz="3100" dirty="0" smtClean="0"/>
              <a:t> контролю, </a:t>
            </a:r>
            <a:r>
              <a:rPr lang="ru-RU" sz="3100" dirty="0" err="1" smtClean="0"/>
              <a:t>або</a:t>
            </a:r>
            <a:r>
              <a:rPr lang="ru-RU" sz="3100" dirty="0" smtClean="0"/>
              <a:t> сама мета </a:t>
            </a:r>
            <a:r>
              <a:rPr lang="ru-RU" sz="3100" dirty="0" err="1" smtClean="0"/>
              <a:t>була</a:t>
            </a:r>
            <a:r>
              <a:rPr lang="ru-RU" sz="3100" dirty="0" smtClean="0"/>
              <a:t> </a:t>
            </a:r>
            <a:r>
              <a:rPr lang="ru-RU" sz="3100" dirty="0" err="1" smtClean="0"/>
              <a:t>обрана</a:t>
            </a:r>
            <a:r>
              <a:rPr lang="ru-RU" sz="3100" dirty="0" smtClean="0"/>
              <a:t> </a:t>
            </a:r>
            <a:r>
              <a:rPr lang="ru-RU" sz="3100" dirty="0" err="1" smtClean="0"/>
              <a:t>невірно</a:t>
            </a:r>
            <a:r>
              <a:rPr lang="ru-RU" sz="3100" dirty="0" smtClean="0"/>
              <a:t>.</a:t>
            </a:r>
          </a:p>
          <a:p>
            <a:pPr algn="just"/>
            <a:endParaRPr lang="ru-RU" sz="2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332656"/>
            <a:ext cx="7406640" cy="288032"/>
          </a:xfrm>
        </p:spPr>
        <p:txBody>
          <a:bodyPr>
            <a:noAutofit/>
          </a:bodyPr>
          <a:lstStyle/>
          <a:p>
            <a:r>
              <a:rPr lang="uk-UA" sz="3200" dirty="0" smtClean="0"/>
              <a:t>Облік у зарубіжних країнах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764704"/>
            <a:ext cx="7651576" cy="5832648"/>
          </a:xfrm>
        </p:spPr>
        <p:txBody>
          <a:bodyPr>
            <a:normAutofit fontScale="70000" lnSpcReduction="20000"/>
          </a:bodyPr>
          <a:lstStyle/>
          <a:p>
            <a:r>
              <a:rPr lang="ru-RU" sz="2400" dirty="0" err="1" smtClean="0"/>
              <a:t>Користувачі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поділяються</a:t>
            </a:r>
            <a:r>
              <a:rPr lang="ru-RU" sz="2400" dirty="0" smtClean="0"/>
              <a:t> на три </a:t>
            </a:r>
            <a:r>
              <a:rPr lang="ru-RU" sz="2400" dirty="0" err="1" smtClean="0"/>
              <a:t>основні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групи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1. </a:t>
            </a:r>
            <a:r>
              <a:rPr lang="ru-RU" sz="2400" dirty="0" err="1" smtClean="0"/>
              <a:t>Користувачі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керівництво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підприємством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- </a:t>
            </a:r>
            <a:r>
              <a:rPr lang="ru-RU" sz="2400" dirty="0" err="1" smtClean="0"/>
              <a:t>адміністрація</a:t>
            </a:r>
            <a:r>
              <a:rPr lang="ru-RU" sz="2400" dirty="0" smtClean="0"/>
              <a:t> – </a:t>
            </a:r>
            <a:r>
              <a:rPr lang="ru-RU" sz="2400" dirty="0" err="1" smtClean="0"/>
              <a:t>група</a:t>
            </a:r>
            <a:r>
              <a:rPr lang="ru-RU" sz="2400" dirty="0" smtClean="0"/>
              <a:t> людей, яка </a:t>
            </a:r>
            <a:r>
              <a:rPr lang="ru-RU" sz="2400" dirty="0" err="1" smtClean="0"/>
              <a:t>несе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повну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відповідальність</a:t>
            </a:r>
            <a:r>
              <a:rPr lang="ru-RU" sz="2400" dirty="0" smtClean="0"/>
              <a:t> за </a:t>
            </a:r>
            <a:r>
              <a:rPr lang="ru-RU" sz="2400" dirty="0" err="1" smtClean="0"/>
              <a:t>керівництво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підприємством</a:t>
            </a:r>
            <a:r>
              <a:rPr lang="ru-RU" sz="2400" dirty="0" smtClean="0"/>
              <a:t>; </a:t>
            </a:r>
          </a:p>
          <a:p>
            <a:r>
              <a:rPr lang="ru-RU" sz="2400" dirty="0" smtClean="0"/>
              <a:t>- </a:t>
            </a:r>
            <a:r>
              <a:rPr lang="ru-RU" sz="2400" dirty="0" err="1" smtClean="0"/>
              <a:t>власники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- Рада </a:t>
            </a:r>
            <a:r>
              <a:rPr lang="ru-RU" sz="2400" dirty="0" err="1" smtClean="0"/>
              <a:t>директорів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- </a:t>
            </a:r>
            <a:r>
              <a:rPr lang="ru-RU" sz="2400" dirty="0" err="1" smtClean="0"/>
              <a:t>управлінський</a:t>
            </a:r>
            <a:r>
              <a:rPr lang="ru-RU" sz="2400" dirty="0" smtClean="0"/>
              <a:t> персонал.</a:t>
            </a:r>
          </a:p>
          <a:p>
            <a:r>
              <a:rPr lang="ru-RU" sz="2400" dirty="0" smtClean="0"/>
              <a:t>2. </a:t>
            </a:r>
            <a:r>
              <a:rPr lang="ru-RU" sz="2400" dirty="0" err="1" smtClean="0"/>
              <a:t>Користувачі</a:t>
            </a:r>
            <a:r>
              <a:rPr lang="ru-RU" sz="2400" dirty="0" smtClean="0"/>
              <a:t>, </a:t>
            </a:r>
            <a:r>
              <a:rPr lang="ru-RU" sz="2400" dirty="0" err="1" smtClean="0"/>
              <a:t>зацікавлені</a:t>
            </a:r>
            <a:r>
              <a:rPr lang="ru-RU" sz="2400" dirty="0" smtClean="0"/>
              <a:t> в </a:t>
            </a:r>
            <a:r>
              <a:rPr lang="ru-RU" sz="2400" dirty="0" err="1" smtClean="0"/>
              <a:t>стабільному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підприємства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- </a:t>
            </a:r>
            <a:r>
              <a:rPr lang="ru-RU" sz="2400" dirty="0" err="1" smtClean="0"/>
              <a:t>кредитори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- </a:t>
            </a:r>
            <a:r>
              <a:rPr lang="ru-RU" sz="2400" dirty="0" err="1" smtClean="0"/>
              <a:t>інвестори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Бухгалтерський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облік</a:t>
            </a:r>
            <a:r>
              <a:rPr lang="ru-RU" sz="2400" dirty="0" smtClean="0"/>
              <a:t> </a:t>
            </a:r>
            <a:r>
              <a:rPr lang="ru-RU" sz="2400" dirty="0" err="1" smtClean="0"/>
              <a:t>цій</a:t>
            </a:r>
            <a:r>
              <a:rPr lang="ru-RU" sz="2400" dirty="0" smtClean="0"/>
              <a:t> </a:t>
            </a:r>
            <a:r>
              <a:rPr lang="ru-RU" sz="2400" dirty="0" err="1" smtClean="0"/>
              <a:t>групі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користувачів</a:t>
            </a:r>
            <a:r>
              <a:rPr lang="ru-RU" sz="2400" dirty="0" smtClean="0"/>
              <a:t> </a:t>
            </a:r>
            <a:r>
              <a:rPr lang="ru-RU" sz="2400" dirty="0" err="1" smtClean="0"/>
              <a:t>надає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інформацію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зміни</a:t>
            </a:r>
            <a:r>
              <a:rPr lang="ru-RU" sz="2400" dirty="0" smtClean="0"/>
              <a:t> в результатах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підприємства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3. </a:t>
            </a:r>
            <a:r>
              <a:rPr lang="ru-RU" sz="2400" dirty="0" err="1" smtClean="0"/>
              <a:t>Користувачі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непрямим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фінансовим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інтересом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-</a:t>
            </a:r>
            <a:r>
              <a:rPr lang="ru-RU" sz="2400" dirty="0" err="1" smtClean="0"/>
              <a:t>податкові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органи</a:t>
            </a:r>
            <a:r>
              <a:rPr lang="ru-RU" sz="2400" dirty="0" smtClean="0"/>
              <a:t> (</a:t>
            </a:r>
            <a:r>
              <a:rPr lang="ru-RU" sz="2400" dirty="0" err="1" smtClean="0"/>
              <a:t>контролюють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правильність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нарахування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своєчасність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сплати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всіх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податків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відрахувань</a:t>
            </a:r>
            <a:r>
              <a:rPr lang="ru-RU" sz="2400" dirty="0" smtClean="0"/>
              <a:t>);</a:t>
            </a:r>
          </a:p>
          <a:p>
            <a:r>
              <a:rPr lang="ru-RU" sz="2400" dirty="0" smtClean="0"/>
              <a:t>-</a:t>
            </a:r>
            <a:r>
              <a:rPr lang="ru-RU" sz="2400" dirty="0" err="1" smtClean="0"/>
              <a:t>комісія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цінних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паперів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фондовому ринку (</a:t>
            </a:r>
            <a:r>
              <a:rPr lang="ru-RU" sz="2400" dirty="0" err="1" smtClean="0"/>
              <a:t>вивчають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звіти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компаній</a:t>
            </a:r>
            <a:r>
              <a:rPr lang="ru-RU" sz="2400" dirty="0" smtClean="0"/>
              <a:t>, </a:t>
            </a:r>
            <a:r>
              <a:rPr lang="ru-RU" sz="2400" dirty="0" err="1" smtClean="0"/>
              <a:t>акції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знаходяться</a:t>
            </a:r>
            <a:r>
              <a:rPr lang="ru-RU" sz="2400" dirty="0" smtClean="0"/>
              <a:t> у </a:t>
            </a:r>
            <a:r>
              <a:rPr lang="ru-RU" sz="2400" dirty="0" err="1" smtClean="0"/>
              <a:t>відкритому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продажі</a:t>
            </a:r>
            <a:r>
              <a:rPr lang="ru-RU" sz="2400" dirty="0" smtClean="0"/>
              <a:t>);</a:t>
            </a:r>
          </a:p>
          <a:p>
            <a:r>
              <a:rPr lang="ru-RU" sz="2400" dirty="0" smtClean="0"/>
              <a:t>-</a:t>
            </a:r>
            <a:r>
              <a:rPr lang="ru-RU" sz="2400" dirty="0" err="1" smtClean="0"/>
              <a:t>органи</a:t>
            </a:r>
            <a:r>
              <a:rPr lang="ru-RU" sz="2400" dirty="0" smtClean="0"/>
              <a:t> </a:t>
            </a:r>
            <a:r>
              <a:rPr lang="ru-RU" sz="2400" dirty="0" err="1" smtClean="0"/>
              <a:t>планування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 (на </a:t>
            </a:r>
            <a:r>
              <a:rPr lang="ru-RU" sz="2400" dirty="0" err="1" smtClean="0"/>
              <a:t>підставі</a:t>
            </a:r>
            <a:r>
              <a:rPr lang="ru-RU" sz="2400" dirty="0" smtClean="0"/>
              <a:t> </a:t>
            </a:r>
            <a:r>
              <a:rPr lang="ru-RU" sz="2400" dirty="0" err="1" smtClean="0"/>
              <a:t>звітів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компаній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планування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прогнозування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державному </a:t>
            </a:r>
            <a:r>
              <a:rPr lang="ru-RU" sz="2400" dirty="0" err="1" smtClean="0"/>
              <a:t>рівні</a:t>
            </a:r>
            <a:r>
              <a:rPr lang="ru-RU" sz="2400" dirty="0" smtClean="0"/>
              <a:t>);</a:t>
            </a:r>
          </a:p>
          <a:p>
            <a:r>
              <a:rPr lang="ru-RU" sz="2400" dirty="0" smtClean="0"/>
              <a:t>-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користувачі</a:t>
            </a:r>
            <a:r>
              <a:rPr lang="ru-RU" sz="2400" dirty="0" smtClean="0"/>
              <a:t> (</a:t>
            </a:r>
            <a:r>
              <a:rPr lang="ru-RU" sz="2400" dirty="0" err="1" smtClean="0"/>
              <a:t>профспілки</a:t>
            </a:r>
            <a:r>
              <a:rPr lang="ru-RU" sz="2400" dirty="0" smtClean="0"/>
              <a:t>, </a:t>
            </a:r>
            <a:r>
              <a:rPr lang="ru-RU" sz="2400" dirty="0" err="1" smtClean="0"/>
              <a:t>фінансові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консультанти</a:t>
            </a:r>
            <a:r>
              <a:rPr lang="ru-RU" sz="2400" dirty="0" smtClean="0"/>
              <a:t>, </a:t>
            </a:r>
            <a:r>
              <a:rPr lang="ru-RU" sz="2400" dirty="0" err="1" smtClean="0"/>
              <a:t>покупці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т.п.) – </a:t>
            </a:r>
            <a:r>
              <a:rPr lang="ru-RU" sz="2400" dirty="0" err="1" smtClean="0"/>
              <a:t>вивчають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колективні</a:t>
            </a:r>
            <a:r>
              <a:rPr lang="ru-RU" sz="2400" dirty="0" smtClean="0"/>
              <a:t> договори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питань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гарантій</a:t>
            </a:r>
            <a:r>
              <a:rPr lang="ru-RU" sz="2400" dirty="0" smtClean="0"/>
              <a:t> </a:t>
            </a:r>
            <a:r>
              <a:rPr lang="ru-RU" sz="2400" dirty="0" err="1" smtClean="0"/>
              <a:t>громадян</a:t>
            </a:r>
            <a:r>
              <a:rPr lang="ru-RU" sz="2400" dirty="0" smtClean="0"/>
              <a:t>, </a:t>
            </a:r>
            <a:r>
              <a:rPr lang="ru-RU" sz="2400" dirty="0" err="1" smtClean="0"/>
              <a:t>рівня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заробітної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платні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т.п.</a:t>
            </a:r>
          </a:p>
          <a:p>
            <a:pPr algn="just"/>
            <a:endParaRPr lang="ru-RU" sz="2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88640"/>
            <a:ext cx="7406640" cy="432048"/>
          </a:xfrm>
        </p:spPr>
        <p:txBody>
          <a:bodyPr>
            <a:noAutofit/>
          </a:bodyPr>
          <a:lstStyle/>
          <a:p>
            <a:r>
              <a:rPr lang="uk-UA" sz="3200" dirty="0" smtClean="0"/>
              <a:t>Міжнародні бухгалтерські стандарти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484784"/>
            <a:ext cx="7651576" cy="511256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Стандарт –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нормативний</a:t>
            </a:r>
            <a:r>
              <a:rPr lang="ru-RU" sz="2400" dirty="0" smtClean="0"/>
              <a:t> документ,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визначає</a:t>
            </a:r>
            <a:r>
              <a:rPr lang="ru-RU" sz="2400" dirty="0" smtClean="0"/>
              <a:t> правила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процедури</a:t>
            </a:r>
            <a:r>
              <a:rPr lang="ru-RU" sz="2400" dirty="0" smtClean="0"/>
              <a:t> </a:t>
            </a:r>
            <a:r>
              <a:rPr lang="ru-RU" sz="2400" dirty="0" err="1" smtClean="0"/>
              <a:t>ведення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бухгалтерського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обліку</a:t>
            </a:r>
            <a:r>
              <a:rPr lang="ru-RU" sz="2400" dirty="0" smtClean="0"/>
              <a:t> та стан </a:t>
            </a:r>
            <a:r>
              <a:rPr lang="ru-RU" sz="2400" dirty="0" err="1" smtClean="0"/>
              <a:t>звітності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Необхідність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обліку</a:t>
            </a:r>
            <a:r>
              <a:rPr lang="ru-RU" sz="2400" dirty="0" smtClean="0"/>
              <a:t> в </a:t>
            </a:r>
            <a:r>
              <a:rPr lang="ru-RU" sz="2400" dirty="0" err="1" smtClean="0"/>
              <a:t>світовому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масштабі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розвитком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інтеграції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</a:t>
            </a:r>
            <a:r>
              <a:rPr lang="ru-RU" sz="2400" dirty="0" smtClean="0"/>
              <a:t>, </a:t>
            </a:r>
            <a:r>
              <a:rPr lang="ru-RU" sz="2400" dirty="0" err="1" smtClean="0"/>
              <a:t>створенням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міжнародних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корпорацій</a:t>
            </a:r>
            <a:r>
              <a:rPr lang="ru-RU" sz="2400" dirty="0" smtClean="0"/>
              <a:t>, </a:t>
            </a:r>
            <a:r>
              <a:rPr lang="ru-RU" sz="2400" dirty="0" err="1" smtClean="0"/>
              <a:t>вільних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економічних</a:t>
            </a:r>
            <a:r>
              <a:rPr lang="ru-RU" sz="2400" dirty="0" smtClean="0"/>
              <a:t> зон, </a:t>
            </a:r>
            <a:r>
              <a:rPr lang="ru-RU" sz="2400" dirty="0" err="1" smtClean="0"/>
              <a:t>спільних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підприємстві</a:t>
            </a:r>
            <a:r>
              <a:rPr lang="ru-RU" sz="2400" dirty="0" smtClean="0"/>
              <a:t>.</a:t>
            </a:r>
          </a:p>
          <a:p>
            <a:pPr algn="just"/>
            <a:endParaRPr lang="ru-RU" sz="2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88640"/>
            <a:ext cx="7406640" cy="432048"/>
          </a:xfrm>
        </p:spPr>
        <p:txBody>
          <a:bodyPr>
            <a:noAutofit/>
          </a:bodyPr>
          <a:lstStyle/>
          <a:p>
            <a:r>
              <a:rPr lang="uk-UA" sz="3200" dirty="0" smtClean="0"/>
              <a:t>Міжнародні бухгалтерські стандарти</a:t>
            </a:r>
            <a:endParaRPr lang="ru-RU" sz="3200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115616" y="489810"/>
            <a:ext cx="7848872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fontAlgn="base">
              <a:spcAft>
                <a:spcPct val="0"/>
              </a:spcAft>
              <a:tabLst/>
            </a:pPr>
            <a:r>
              <a:rPr lang="ru-RU" sz="1800" dirty="0" err="1" smtClean="0"/>
              <a:t>Питаннями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стандартизації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бухгалтерського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обліку</a:t>
            </a:r>
            <a:r>
              <a:rPr lang="ru-RU" sz="1800" dirty="0" smtClean="0"/>
              <a:t> </a:t>
            </a:r>
            <a:r>
              <a:rPr lang="ru-RU" sz="1800" dirty="0" err="1" smtClean="0"/>
              <a:t>займається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кілька</a:t>
            </a:r>
            <a:r>
              <a:rPr lang="ru-RU" sz="1800" dirty="0" smtClean="0"/>
              <a:t> </a:t>
            </a:r>
            <a:r>
              <a:rPr lang="ru-RU" sz="1800" dirty="0" err="1" smtClean="0"/>
              <a:t>міжнародних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х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організації</a:t>
            </a:r>
            <a:r>
              <a:rPr lang="ru-RU" sz="1800" dirty="0" smtClean="0"/>
              <a:t>:</a:t>
            </a:r>
          </a:p>
          <a:p>
            <a:pPr marR="0" lvl="0" algn="just" defTabSz="914400" fontAlgn="base">
              <a:spcAft>
                <a:spcPct val="0"/>
              </a:spcAft>
              <a:tabLst/>
            </a:pPr>
            <a:r>
              <a:rPr lang="ru-RU" sz="1800" dirty="0" smtClean="0"/>
              <a:t>1) </a:t>
            </a:r>
            <a:r>
              <a:rPr lang="ru-RU" sz="1800" dirty="0" err="1" smtClean="0"/>
              <a:t>Комітет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міжнародних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бухгалтерських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стандартів</a:t>
            </a:r>
            <a:r>
              <a:rPr lang="ru-RU" sz="1800" dirty="0" smtClean="0"/>
              <a:t> (</a:t>
            </a:r>
            <a:r>
              <a:rPr lang="ru-RU" sz="1800" dirty="0" err="1" smtClean="0"/>
              <a:t>створений</a:t>
            </a:r>
            <a:r>
              <a:rPr lang="ru-RU" sz="1800" dirty="0" smtClean="0"/>
              <a:t> в             1973р. в </a:t>
            </a:r>
            <a:r>
              <a:rPr lang="ru-RU" sz="1800" dirty="0" err="1" smtClean="0"/>
              <a:t>Лондоні</a:t>
            </a:r>
            <a:r>
              <a:rPr lang="ru-RU" sz="1800" dirty="0" smtClean="0"/>
              <a:t>), на </a:t>
            </a:r>
            <a:r>
              <a:rPr lang="ru-RU" sz="1800" dirty="0" err="1" smtClean="0"/>
              <a:t>сьогодні</a:t>
            </a:r>
            <a:r>
              <a:rPr lang="ru-RU" sz="1800" dirty="0" smtClean="0"/>
              <a:t> в </a:t>
            </a:r>
            <a:r>
              <a:rPr lang="ru-RU" sz="1800" dirty="0" err="1" smtClean="0"/>
              <a:t>нього</a:t>
            </a:r>
            <a:r>
              <a:rPr lang="ru-RU" sz="1800" dirty="0" smtClean="0"/>
              <a:t> входить </a:t>
            </a:r>
            <a:r>
              <a:rPr lang="ru-RU" sz="1800" dirty="0" err="1" smtClean="0"/>
              <a:t>понад</a:t>
            </a:r>
            <a:r>
              <a:rPr lang="ru-RU" sz="1800" dirty="0" smtClean="0"/>
              <a:t> 100 </a:t>
            </a:r>
            <a:r>
              <a:rPr lang="ru-RU" sz="1800" dirty="0" err="1" smtClean="0"/>
              <a:t>професійних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бухгалтерських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організацій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понад</a:t>
            </a:r>
            <a:r>
              <a:rPr lang="ru-RU" sz="1800" dirty="0" smtClean="0"/>
              <a:t> 70 </a:t>
            </a:r>
            <a:r>
              <a:rPr lang="ru-RU" sz="1800" dirty="0" err="1" smtClean="0"/>
              <a:t>країн</a:t>
            </a:r>
            <a:r>
              <a:rPr lang="ru-RU" sz="1800" dirty="0" smtClean="0"/>
              <a:t> </a:t>
            </a:r>
            <a:r>
              <a:rPr lang="ru-RU" sz="1800" dirty="0" err="1" smtClean="0"/>
              <a:t>світу</a:t>
            </a:r>
            <a:r>
              <a:rPr lang="ru-RU" sz="1800" dirty="0" smtClean="0"/>
              <a:t>.</a:t>
            </a:r>
          </a:p>
          <a:p>
            <a:pPr marR="0" lvl="0" algn="just" defTabSz="914400" fontAlgn="base">
              <a:spcAft>
                <a:spcPct val="0"/>
              </a:spcAft>
              <a:tabLst/>
            </a:pPr>
            <a:r>
              <a:rPr lang="ru-RU" sz="1800" dirty="0" err="1" smtClean="0"/>
              <a:t>Завдання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комітету</a:t>
            </a:r>
            <a:r>
              <a:rPr lang="ru-RU" sz="1800" dirty="0" smtClean="0"/>
              <a:t>:</a:t>
            </a:r>
          </a:p>
          <a:p>
            <a:pPr marR="0" lvl="0" algn="just" defTabSz="914400" fontAlgn="base">
              <a:spcAft>
                <a:spcPct val="0"/>
              </a:spcAft>
              <a:tabLst/>
            </a:pPr>
            <a:r>
              <a:rPr lang="ru-RU" sz="1800" dirty="0" smtClean="0"/>
              <a:t>- </a:t>
            </a:r>
            <a:r>
              <a:rPr lang="ru-RU" sz="1800" dirty="0" err="1" smtClean="0"/>
              <a:t>розробка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публікація</a:t>
            </a:r>
            <a:r>
              <a:rPr lang="ru-RU" sz="1800" dirty="0" smtClean="0"/>
              <a:t> МСБО, </a:t>
            </a:r>
            <a:r>
              <a:rPr lang="ru-RU" sz="1800" dirty="0" err="1" smtClean="0"/>
              <a:t>формування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фінансової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звітності</a:t>
            </a:r>
            <a:r>
              <a:rPr lang="ru-RU" sz="1800" dirty="0" smtClean="0"/>
              <a:t>;</a:t>
            </a:r>
          </a:p>
          <a:p>
            <a:pPr marR="0" lvl="0" algn="just" defTabSz="914400" fontAlgn="base">
              <a:spcAft>
                <a:spcPct val="0"/>
              </a:spcAft>
              <a:tabLst/>
            </a:pPr>
            <a:r>
              <a:rPr lang="ru-RU" sz="1800" dirty="0" smtClean="0"/>
              <a:t>- </a:t>
            </a:r>
            <a:r>
              <a:rPr lang="ru-RU" sz="1800" dirty="0" err="1" smtClean="0"/>
              <a:t>розширення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застосування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бухгалтерських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стандартів</a:t>
            </a:r>
            <a:r>
              <a:rPr lang="ru-RU" sz="1800" dirty="0" smtClean="0"/>
              <a:t> у </a:t>
            </a:r>
            <a:r>
              <a:rPr lang="ru-RU" sz="1800" dirty="0" err="1" smtClean="0"/>
              <a:t>світовій</a:t>
            </a:r>
            <a:r>
              <a:rPr lang="ru-RU" sz="1800" dirty="0" smtClean="0"/>
              <a:t> </a:t>
            </a:r>
            <a:r>
              <a:rPr lang="ru-RU" sz="1800" dirty="0" err="1" smtClean="0"/>
              <a:t>практиці</a:t>
            </a:r>
            <a:r>
              <a:rPr lang="ru-RU" sz="1800" dirty="0" smtClean="0"/>
              <a:t>;</a:t>
            </a:r>
          </a:p>
          <a:p>
            <a:pPr marR="0" lvl="0" algn="just" defTabSz="914400" fontAlgn="base">
              <a:spcAft>
                <a:spcPct val="0"/>
              </a:spcAft>
              <a:tabLst/>
            </a:pPr>
            <a:r>
              <a:rPr lang="ru-RU" sz="1800" dirty="0" smtClean="0"/>
              <a:t>2) </a:t>
            </a:r>
            <a:r>
              <a:rPr lang="ru-RU" sz="1800" dirty="0" err="1" smtClean="0"/>
              <a:t>Міжнародна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організація</a:t>
            </a:r>
            <a:r>
              <a:rPr lang="ru-RU" sz="1800" dirty="0" smtClean="0"/>
              <a:t> </a:t>
            </a:r>
            <a:r>
              <a:rPr lang="ru-RU" sz="1800" dirty="0" err="1" smtClean="0"/>
              <a:t>бухгалтерів</a:t>
            </a:r>
            <a:r>
              <a:rPr lang="ru-RU" sz="1800" dirty="0" smtClean="0"/>
              <a:t> (створена в 1977р. в </a:t>
            </a:r>
            <a:r>
              <a:rPr lang="ru-RU" sz="1800" dirty="0" err="1" smtClean="0"/>
              <a:t>Мюнхені</a:t>
            </a:r>
            <a:r>
              <a:rPr lang="ru-RU" sz="1800" dirty="0" smtClean="0"/>
              <a:t>). Сфера </a:t>
            </a:r>
            <a:r>
              <a:rPr lang="ru-RU" sz="1800" dirty="0" err="1" smtClean="0"/>
              <a:t>діяльності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цієї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організації</a:t>
            </a:r>
            <a:r>
              <a:rPr lang="ru-RU" sz="1800" dirty="0" smtClean="0"/>
              <a:t> – </a:t>
            </a:r>
            <a:r>
              <a:rPr lang="ru-RU" sz="1800" dirty="0" err="1" smtClean="0"/>
              <a:t>розробка</a:t>
            </a:r>
            <a:r>
              <a:rPr lang="ru-RU" sz="1800" dirty="0" smtClean="0"/>
              <a:t> </a:t>
            </a:r>
            <a:r>
              <a:rPr lang="ru-RU" sz="1800" dirty="0" err="1" smtClean="0"/>
              <a:t>освітнього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спрямування</a:t>
            </a:r>
            <a:r>
              <a:rPr lang="ru-RU" sz="1800" dirty="0" smtClean="0"/>
              <a:t>. </a:t>
            </a:r>
            <a:r>
              <a:rPr lang="ru-RU" sz="1800" dirty="0" err="1" smtClean="0"/>
              <a:t>Ця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організація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працює</a:t>
            </a:r>
            <a:r>
              <a:rPr lang="ru-RU" sz="1800" dirty="0" smtClean="0"/>
              <a:t> в </a:t>
            </a:r>
            <a:r>
              <a:rPr lang="ru-RU" sz="1800" dirty="0" err="1" smtClean="0"/>
              <a:t>тісному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контакті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Комітетом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МСБО.</a:t>
            </a:r>
          </a:p>
          <a:p>
            <a:pPr marR="0" lvl="0" algn="just" defTabSz="914400" fontAlgn="base">
              <a:spcAft>
                <a:spcPct val="0"/>
              </a:spcAft>
              <a:tabLst/>
            </a:pPr>
            <a:r>
              <a:rPr lang="ru-RU" sz="1800" dirty="0" smtClean="0"/>
              <a:t>3) </a:t>
            </a:r>
            <a:r>
              <a:rPr lang="ru-RU" sz="1800" dirty="0" err="1" smtClean="0"/>
              <a:t>Міжнародна</a:t>
            </a:r>
            <a:r>
              <a:rPr lang="ru-RU" sz="1800" dirty="0" smtClean="0"/>
              <a:t> </a:t>
            </a:r>
            <a:r>
              <a:rPr lang="ru-RU" sz="1800" dirty="0" err="1" smtClean="0"/>
              <a:t>робоча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група</a:t>
            </a:r>
            <a:r>
              <a:rPr lang="ru-RU" sz="1800" dirty="0" smtClean="0"/>
              <a:t> </a:t>
            </a:r>
            <a:r>
              <a:rPr lang="ru-RU" sz="1800" dirty="0" err="1" smtClean="0"/>
              <a:t>експертів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МСБО та </a:t>
            </a:r>
            <a:r>
              <a:rPr lang="ru-RU" sz="1800" dirty="0" err="1" smtClean="0"/>
              <a:t>фінансової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звітність</a:t>
            </a:r>
            <a:r>
              <a:rPr lang="ru-RU" sz="1800" dirty="0" smtClean="0"/>
              <a:t> (створена при ООН – в 1932р.) </a:t>
            </a:r>
            <a:r>
              <a:rPr lang="ru-RU" sz="1800" dirty="0" err="1" smtClean="0"/>
              <a:t>Головним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об'єктом</a:t>
            </a:r>
            <a:r>
              <a:rPr lang="ru-RU" sz="1800" dirty="0" smtClean="0"/>
              <a:t> </a:t>
            </a:r>
            <a:r>
              <a:rPr lang="ru-RU" sz="1800" dirty="0" err="1" smtClean="0"/>
              <a:t>діяльності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вивчення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питань</a:t>
            </a:r>
            <a:r>
              <a:rPr lang="ru-RU" sz="1800" dirty="0" smtClean="0"/>
              <a:t> </a:t>
            </a:r>
            <a:r>
              <a:rPr lang="ru-RU" sz="1800" dirty="0" err="1" smtClean="0"/>
              <a:t>обліку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звітності</a:t>
            </a:r>
            <a:r>
              <a:rPr lang="ru-RU" sz="1800" dirty="0" smtClean="0"/>
              <a:t> в </a:t>
            </a:r>
            <a:r>
              <a:rPr lang="ru-RU" sz="1800" dirty="0" err="1" smtClean="0"/>
              <a:t>міжнаціональних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корпораціях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розробкою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відповідних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рекомендацій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уніфікації</a:t>
            </a:r>
            <a:r>
              <a:rPr lang="ru-RU" sz="1800" dirty="0" smtClean="0"/>
              <a:t>. </a:t>
            </a:r>
            <a:r>
              <a:rPr lang="ru-RU" sz="1800" dirty="0" err="1" smtClean="0"/>
              <a:t>Крім</a:t>
            </a:r>
            <a:r>
              <a:rPr lang="ru-RU" sz="1800" dirty="0" smtClean="0"/>
              <a:t> 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, </a:t>
            </a:r>
            <a:r>
              <a:rPr lang="ru-RU" sz="1800" dirty="0" err="1" smtClean="0"/>
              <a:t>група</a:t>
            </a:r>
            <a:r>
              <a:rPr lang="ru-RU" sz="1800" dirty="0" smtClean="0"/>
              <a:t> </a:t>
            </a:r>
            <a:r>
              <a:rPr lang="ru-RU" sz="1800" dirty="0" err="1" smtClean="0"/>
              <a:t>займається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дослідженням</a:t>
            </a:r>
            <a:r>
              <a:rPr lang="ru-RU" sz="1800" dirty="0" smtClean="0"/>
              <a:t> стану </a:t>
            </a:r>
            <a:r>
              <a:rPr lang="ru-RU" sz="1800" dirty="0" err="1" smtClean="0"/>
              <a:t>організації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обліку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ведення</a:t>
            </a:r>
            <a:r>
              <a:rPr lang="ru-RU" sz="1800" dirty="0" smtClean="0"/>
              <a:t>, а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сприяє</a:t>
            </a:r>
            <a:r>
              <a:rPr lang="ru-RU" sz="1800" dirty="0" smtClean="0"/>
              <a:t> </a:t>
            </a:r>
            <a:r>
              <a:rPr lang="ru-RU" sz="1800" dirty="0" err="1" smtClean="0"/>
              <a:t>впровадженню</a:t>
            </a:r>
            <a:r>
              <a:rPr lang="ru-RU" sz="1800" dirty="0" smtClean="0"/>
              <a:t> </a:t>
            </a:r>
            <a:r>
              <a:rPr lang="ru-RU" sz="1800" dirty="0" err="1" smtClean="0"/>
              <a:t>міжнародних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стандартів</a:t>
            </a:r>
            <a:r>
              <a:rPr lang="ru-RU" sz="1800" dirty="0" smtClean="0"/>
              <a:t> у </a:t>
            </a:r>
            <a:r>
              <a:rPr lang="ru-RU" sz="1800" dirty="0" err="1" smtClean="0"/>
              <a:t>світовому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масштабі</a:t>
            </a:r>
            <a:r>
              <a:rPr lang="ru-RU" sz="1800" dirty="0" smtClean="0"/>
              <a:t>. За </a:t>
            </a:r>
            <a:r>
              <a:rPr lang="ru-RU" sz="1800" dirty="0" err="1" smtClean="0"/>
              <a:t>період</a:t>
            </a:r>
            <a:r>
              <a:rPr lang="ru-RU" sz="1800" dirty="0" smtClean="0"/>
              <a:t> </a:t>
            </a:r>
            <a:r>
              <a:rPr lang="ru-RU" sz="1800" dirty="0" err="1" smtClean="0"/>
              <a:t>своєї</a:t>
            </a:r>
            <a:r>
              <a:rPr lang="ru-RU" sz="1800" dirty="0" smtClean="0"/>
              <a:t> </a:t>
            </a:r>
            <a:r>
              <a:rPr lang="ru-RU" sz="1800" dirty="0" err="1" smtClean="0"/>
              <a:t>діяльності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групою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розроблено</a:t>
            </a:r>
            <a:r>
              <a:rPr lang="ru-RU" sz="1800" dirty="0" smtClean="0"/>
              <a:t> та </a:t>
            </a:r>
            <a:r>
              <a:rPr lang="ru-RU" sz="1800" dirty="0" err="1" smtClean="0"/>
              <a:t>опубліковано</a:t>
            </a:r>
            <a:r>
              <a:rPr lang="ru-RU" sz="1800" dirty="0" smtClean="0"/>
              <a:t> 40 </a:t>
            </a:r>
            <a:r>
              <a:rPr lang="ru-RU" sz="1800" dirty="0" err="1" smtClean="0"/>
              <a:t>стандартів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носять</a:t>
            </a:r>
            <a:r>
              <a:rPr lang="ru-RU" sz="1800" dirty="0" smtClean="0"/>
              <a:t> </a:t>
            </a:r>
            <a:r>
              <a:rPr lang="ru-RU" sz="1800" dirty="0" err="1" smtClean="0"/>
              <a:t>рекомендаційний</a:t>
            </a:r>
            <a:r>
              <a:rPr lang="ru-RU" sz="1800" dirty="0" smtClean="0"/>
              <a:t> характер.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7694672" cy="4320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err="1" smtClean="0"/>
              <a:t>Вимоги</a:t>
            </a:r>
            <a:r>
              <a:rPr lang="ru-RU" sz="2400" b="1" dirty="0" smtClean="0"/>
              <a:t> до </a:t>
            </a:r>
            <a:r>
              <a:rPr lang="ru-RU" sz="2400" b="1" dirty="0" err="1" smtClean="0"/>
              <a:t>якості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інформації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принципи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обліку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інформації</a:t>
            </a:r>
            <a:endParaRPr lang="ru-RU" sz="2400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043608" y="1411237"/>
            <a:ext cx="7920880" cy="506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800" dirty="0" err="1" smtClean="0"/>
              <a:t>Інформація</a:t>
            </a:r>
            <a:r>
              <a:rPr lang="ru-RU" sz="1800" dirty="0" smtClean="0"/>
              <a:t> –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відомості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об'єкт</a:t>
            </a:r>
            <a:r>
              <a:rPr lang="ru-RU" sz="1800" dirty="0" smtClean="0"/>
              <a:t>, </a:t>
            </a:r>
            <a:r>
              <a:rPr lang="ru-RU" sz="1800" dirty="0" err="1" smtClean="0"/>
              <a:t>процес</a:t>
            </a:r>
            <a:r>
              <a:rPr lang="ru-RU" sz="1800" dirty="0" smtClean="0"/>
              <a:t>, </a:t>
            </a:r>
            <a:r>
              <a:rPr lang="ru-RU" sz="1800" dirty="0" err="1" smtClean="0"/>
              <a:t>явище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об'єктом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перетворення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використовуються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прийняття</a:t>
            </a:r>
            <a:r>
              <a:rPr lang="ru-RU" sz="1800" dirty="0" smtClean="0"/>
              <a:t> </a:t>
            </a:r>
            <a:r>
              <a:rPr lang="ru-RU" sz="1800" dirty="0" err="1" smtClean="0"/>
              <a:t>управлінського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рішення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b="1" dirty="0" smtClean="0"/>
              <a:t>У </a:t>
            </a:r>
            <a:r>
              <a:rPr lang="ru-RU" sz="1800" b="1" dirty="0" err="1" smtClean="0"/>
              <a:t>бухгалтерському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обліку</a:t>
            </a:r>
            <a:r>
              <a:rPr lang="ru-RU" sz="1800" b="1" dirty="0" smtClean="0"/>
              <a:t> до </a:t>
            </a:r>
            <a:r>
              <a:rPr lang="ru-RU" sz="1800" b="1" dirty="0" err="1" smtClean="0"/>
              <a:t>інформації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пред'являються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певні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вимоги</a:t>
            </a:r>
            <a:r>
              <a:rPr lang="ru-RU" sz="1800" b="1" dirty="0" smtClean="0"/>
              <a:t>.</a:t>
            </a:r>
          </a:p>
          <a:p>
            <a:pPr algn="just"/>
            <a:r>
              <a:rPr lang="ru-RU" sz="1800" b="1" dirty="0" err="1" smtClean="0"/>
              <a:t>Корисність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інформації</a:t>
            </a:r>
            <a:r>
              <a:rPr lang="ru-RU" sz="1800" b="1" dirty="0" smtClean="0"/>
              <a:t> </a:t>
            </a:r>
            <a:r>
              <a:rPr lang="ru-RU" sz="1800" dirty="0" err="1" smtClean="0"/>
              <a:t>означає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можливість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інформацію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прийняття</a:t>
            </a:r>
            <a:r>
              <a:rPr lang="ru-RU" sz="1800" dirty="0" smtClean="0"/>
              <a:t> </a:t>
            </a:r>
            <a:r>
              <a:rPr lang="ru-RU" sz="1800" dirty="0" err="1" smtClean="0"/>
              <a:t>обґрунтованих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економічних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рішень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b="1" dirty="0" err="1" smtClean="0"/>
              <a:t>Доречність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інформації</a:t>
            </a:r>
            <a:r>
              <a:rPr lang="ru-RU" sz="1800" b="1" dirty="0" smtClean="0"/>
              <a:t> –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здатність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впливати</a:t>
            </a:r>
            <a:r>
              <a:rPr lang="ru-RU" sz="1800" dirty="0" smtClean="0"/>
              <a:t> на </a:t>
            </a:r>
            <a:r>
              <a:rPr lang="ru-RU" sz="1800" dirty="0" err="1" smtClean="0"/>
              <a:t>економічні</a:t>
            </a:r>
            <a:r>
              <a:rPr lang="ru-RU" sz="1800" dirty="0" smtClean="0"/>
              <a:t> </a:t>
            </a:r>
            <a:r>
              <a:rPr lang="ru-RU" sz="1800" dirty="0" err="1" smtClean="0"/>
              <a:t>рішення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користувача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оцінки</a:t>
            </a:r>
            <a:r>
              <a:rPr lang="ru-RU" sz="1800" dirty="0" smtClean="0"/>
              <a:t> </a:t>
            </a:r>
            <a:r>
              <a:rPr lang="ru-RU" sz="1800" dirty="0" err="1" smtClean="0"/>
              <a:t>отриманих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результатів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прогнозування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майбутніх</a:t>
            </a:r>
            <a:r>
              <a:rPr lang="ru-RU" sz="1800" dirty="0" smtClean="0"/>
              <a:t> </a:t>
            </a:r>
            <a:r>
              <a:rPr lang="ru-RU" sz="1800" dirty="0" err="1" smtClean="0"/>
              <a:t>подій</a:t>
            </a:r>
            <a:r>
              <a:rPr lang="ru-RU" sz="1800" dirty="0" smtClean="0"/>
              <a:t>. </a:t>
            </a:r>
            <a:r>
              <a:rPr lang="ru-RU" sz="1800" dirty="0" err="1" smtClean="0"/>
              <a:t>Інформація</a:t>
            </a:r>
            <a:r>
              <a:rPr lang="ru-RU" sz="1800" dirty="0" smtClean="0"/>
              <a:t> </a:t>
            </a:r>
            <a:r>
              <a:rPr lang="ru-RU" sz="1800" dirty="0" err="1" smtClean="0"/>
              <a:t>доречна</a:t>
            </a:r>
            <a:r>
              <a:rPr lang="ru-RU" sz="1800" dirty="0" smtClean="0"/>
              <a:t>, </a:t>
            </a:r>
            <a:r>
              <a:rPr lang="ru-RU" sz="1800" dirty="0" err="1" smtClean="0"/>
              <a:t>якщо</a:t>
            </a:r>
            <a:r>
              <a:rPr lang="ru-RU" sz="1800" dirty="0" smtClean="0"/>
              <a:t> вона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своєчасною</a:t>
            </a:r>
            <a:r>
              <a:rPr lang="ru-RU" sz="1800" dirty="0" smtClean="0"/>
              <a:t>, </a:t>
            </a:r>
            <a:r>
              <a:rPr lang="ru-RU" sz="1800" dirty="0" err="1" smtClean="0"/>
              <a:t>істотною</a:t>
            </a:r>
            <a:r>
              <a:rPr lang="ru-RU" sz="1800" dirty="0" smtClean="0"/>
              <a:t>, </a:t>
            </a:r>
            <a:r>
              <a:rPr lang="ru-RU" sz="1800" dirty="0" err="1" smtClean="0"/>
              <a:t>представляє</a:t>
            </a:r>
            <a:r>
              <a:rPr lang="ru-RU" sz="1800" dirty="0" smtClean="0"/>
              <a:t> </a:t>
            </a:r>
            <a:r>
              <a:rPr lang="ru-RU" sz="1800" dirty="0" err="1" smtClean="0"/>
              <a:t>цінність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складання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прогнозів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b="1" dirty="0" err="1" smtClean="0"/>
              <a:t>Своєчасність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інформації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означає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інформація</a:t>
            </a:r>
            <a:r>
              <a:rPr lang="ru-RU" sz="1800" dirty="0" smtClean="0"/>
              <a:t> без </a:t>
            </a:r>
            <a:r>
              <a:rPr lang="ru-RU" sz="1800" dirty="0" err="1" smtClean="0"/>
              <a:t>затримки</a:t>
            </a:r>
            <a:r>
              <a:rPr lang="ru-RU" sz="1800" dirty="0" smtClean="0"/>
              <a:t> включена в </a:t>
            </a:r>
            <a:r>
              <a:rPr lang="ru-RU" sz="1800" dirty="0" err="1" smtClean="0"/>
              <a:t>фінансову</a:t>
            </a:r>
            <a:r>
              <a:rPr lang="ru-RU" sz="1800" dirty="0" smtClean="0"/>
              <a:t> </a:t>
            </a:r>
            <a:r>
              <a:rPr lang="ru-RU" sz="1800" dirty="0" err="1" smtClean="0"/>
              <a:t>звітність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така</a:t>
            </a:r>
            <a:r>
              <a:rPr lang="ru-RU" sz="1800" dirty="0" smtClean="0"/>
              <a:t> </a:t>
            </a:r>
            <a:r>
              <a:rPr lang="ru-RU" sz="1800" dirty="0" err="1" smtClean="0"/>
              <a:t>звітність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надається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вчасно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b="1" dirty="0" err="1" smtClean="0"/>
              <a:t>Достовірність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інформації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виражається</a:t>
            </a:r>
            <a:r>
              <a:rPr lang="ru-RU" sz="1800" dirty="0" smtClean="0"/>
              <a:t> у </a:t>
            </a:r>
            <a:r>
              <a:rPr lang="ru-RU" sz="1800" dirty="0" err="1" smtClean="0"/>
              <a:t>відсутності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помилок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в правдивому </a:t>
            </a:r>
            <a:r>
              <a:rPr lang="ru-RU" sz="1800" dirty="0" err="1" smtClean="0"/>
              <a:t>відображенні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господарської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діяльності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b="1" dirty="0" err="1" smtClean="0"/>
              <a:t>Нейтральність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інформації</a:t>
            </a:r>
            <a:r>
              <a:rPr lang="ru-RU" sz="1800" b="1" dirty="0" smtClean="0"/>
              <a:t> </a:t>
            </a:r>
            <a:r>
              <a:rPr lang="ru-RU" sz="1800" dirty="0" smtClean="0"/>
              <a:t>–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неупереджене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відображення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економічних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операцій</a:t>
            </a:r>
            <a:r>
              <a:rPr lang="ru-RU" sz="1800" dirty="0" smtClean="0"/>
              <a:t> по </a:t>
            </a:r>
            <a:r>
              <a:rPr lang="ru-RU" sz="1800" dirty="0" err="1" smtClean="0"/>
              <a:t>відношенню</a:t>
            </a:r>
            <a:r>
              <a:rPr lang="ru-RU" sz="1800" dirty="0" smtClean="0"/>
              <a:t> до </a:t>
            </a:r>
            <a:r>
              <a:rPr lang="ru-RU" sz="1800" dirty="0" err="1" smtClean="0"/>
              <a:t>різних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</a:t>
            </a:r>
            <a:r>
              <a:rPr lang="ru-RU" sz="1800" dirty="0" smtClean="0"/>
              <a:t> </a:t>
            </a:r>
            <a:r>
              <a:rPr lang="ru-RU" sz="1800" dirty="0" err="1" smtClean="0"/>
              <a:t>користувачів</a:t>
            </a:r>
            <a:r>
              <a:rPr lang="ru-RU" sz="1800" dirty="0" smtClean="0"/>
              <a:t>.</a:t>
            </a:r>
          </a:p>
          <a:p>
            <a:pPr marR="0" lvl="0" algn="just" defTabSz="914400" fontAlgn="base">
              <a:spcAft>
                <a:spcPct val="0"/>
              </a:spcAft>
              <a:tabLst/>
            </a:pPr>
            <a:endParaRPr lang="ru-RU" sz="1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7694672" cy="4320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err="1" smtClean="0"/>
              <a:t>Вимоги</a:t>
            </a:r>
            <a:r>
              <a:rPr lang="ru-RU" sz="2400" b="1" dirty="0" smtClean="0"/>
              <a:t> до </a:t>
            </a:r>
            <a:r>
              <a:rPr lang="ru-RU" sz="2400" b="1" dirty="0" err="1" smtClean="0"/>
              <a:t>якості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інформації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принципи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обліку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інформації</a:t>
            </a:r>
            <a:endParaRPr lang="ru-RU" sz="2400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223120" y="1274277"/>
            <a:ext cx="7669360" cy="253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800" b="1" dirty="0" err="1" smtClean="0"/>
              <a:t>Інформація</a:t>
            </a:r>
            <a:r>
              <a:rPr lang="ru-RU" sz="1800" b="1" dirty="0" smtClean="0"/>
              <a:t> повинна бути </a:t>
            </a:r>
            <a:r>
              <a:rPr lang="ru-RU" sz="1800" b="1" dirty="0" err="1" smtClean="0"/>
              <a:t>зрозуміла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різним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користувачам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мати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однозначність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чіткість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b="1" dirty="0" err="1" smtClean="0"/>
              <a:t>Порівнянність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інформації</a:t>
            </a:r>
            <a:r>
              <a:rPr lang="ru-RU" sz="1800" b="1" dirty="0" smtClean="0"/>
              <a:t> </a:t>
            </a:r>
            <a:r>
              <a:rPr lang="ru-RU" sz="1800" dirty="0" smtClean="0"/>
              <a:t>–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можливість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порівняння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економічної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інформації</a:t>
            </a:r>
            <a:r>
              <a:rPr lang="ru-RU" sz="1800" dirty="0" smtClean="0"/>
              <a:t> в </a:t>
            </a:r>
            <a:r>
              <a:rPr lang="ru-RU" sz="1800" dirty="0" err="1" smtClean="0"/>
              <a:t>часі</a:t>
            </a:r>
            <a:r>
              <a:rPr lang="ru-RU" sz="1800" dirty="0" smtClean="0"/>
              <a:t>: </a:t>
            </a:r>
            <a:r>
              <a:rPr lang="ru-RU" sz="1800" dirty="0" err="1" smtClean="0"/>
              <a:t>порівнянність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досягається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стабільністю</a:t>
            </a:r>
            <a:r>
              <a:rPr lang="ru-RU" sz="1800" dirty="0" smtClean="0"/>
              <a:t> </a:t>
            </a:r>
            <a:r>
              <a:rPr lang="ru-RU" sz="1800" dirty="0" err="1" smtClean="0"/>
              <a:t>застосування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методів</a:t>
            </a:r>
            <a:r>
              <a:rPr lang="ru-RU" sz="1800" dirty="0" smtClean="0"/>
              <a:t> </a:t>
            </a:r>
            <a:r>
              <a:rPr lang="ru-RU" sz="1800" dirty="0" err="1" smtClean="0"/>
              <a:t>обліку</a:t>
            </a:r>
            <a:r>
              <a:rPr lang="ru-RU" sz="1800" dirty="0" smtClean="0"/>
              <a:t>.</a:t>
            </a:r>
          </a:p>
          <a:p>
            <a:r>
              <a:rPr lang="ru-RU" sz="1800" b="1" dirty="0" err="1" smtClean="0"/>
              <a:t>Періодичність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інформації</a:t>
            </a:r>
            <a:r>
              <a:rPr lang="ru-RU" sz="1800" b="1" dirty="0" smtClean="0"/>
              <a:t> </a:t>
            </a:r>
            <a:r>
              <a:rPr lang="ru-RU" sz="1800" dirty="0" err="1" smtClean="0"/>
              <a:t>означає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можливість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порівняння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економічної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інформації</a:t>
            </a:r>
            <a:r>
              <a:rPr lang="ru-RU" sz="1800" dirty="0" smtClean="0"/>
              <a:t> в </a:t>
            </a:r>
            <a:r>
              <a:rPr lang="ru-RU" sz="1800" dirty="0" err="1" smtClean="0"/>
              <a:t>часі</a:t>
            </a:r>
            <a:r>
              <a:rPr lang="ru-RU" sz="1800" dirty="0" smtClean="0"/>
              <a:t>.</a:t>
            </a:r>
          </a:p>
          <a:p>
            <a:pPr marR="0" lvl="0" algn="just" defTabSz="914400" fontAlgn="base">
              <a:spcAft>
                <a:spcPct val="0"/>
              </a:spcAft>
              <a:tabLst/>
            </a:pPr>
            <a:endParaRPr lang="ru-RU" sz="1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7694672" cy="4320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err="1" smtClean="0"/>
              <a:t>Вимоги</a:t>
            </a:r>
            <a:r>
              <a:rPr lang="ru-RU" sz="2400" b="1" dirty="0" smtClean="0"/>
              <a:t> до </a:t>
            </a:r>
            <a:r>
              <a:rPr lang="ru-RU" sz="2400" b="1" dirty="0" err="1" smtClean="0"/>
              <a:t>якості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інформації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принципи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обліку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інформації</a:t>
            </a:r>
            <a:endParaRPr lang="ru-RU" sz="2400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971600" y="1307813"/>
            <a:ext cx="788538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800" b="1" dirty="0" smtClean="0"/>
              <a:t>До </a:t>
            </a:r>
            <a:r>
              <a:rPr lang="ru-RU" sz="1800" b="1" dirty="0" err="1" smtClean="0"/>
              <a:t>принципів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обліку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інформації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відносять</a:t>
            </a:r>
            <a:r>
              <a:rPr lang="ru-RU" sz="1800" b="1" dirty="0" smtClean="0"/>
              <a:t>:</a:t>
            </a:r>
          </a:p>
          <a:p>
            <a:endParaRPr lang="ru-RU" sz="1800" b="1" dirty="0" smtClean="0"/>
          </a:p>
          <a:p>
            <a:pPr algn="just"/>
            <a:r>
              <a:rPr lang="ru-RU" sz="1800" dirty="0" smtClean="0"/>
              <a:t>1. Принцип </a:t>
            </a:r>
            <a:r>
              <a:rPr lang="ru-RU" sz="1800" dirty="0" err="1" smtClean="0"/>
              <a:t>подвійного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запису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передбачає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подвійного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запису</a:t>
            </a:r>
            <a:r>
              <a:rPr lang="ru-RU" sz="1800" dirty="0" smtClean="0"/>
              <a:t> при </a:t>
            </a:r>
            <a:r>
              <a:rPr lang="ru-RU" sz="1800" dirty="0" err="1" smtClean="0"/>
              <a:t>складанні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звіту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формуванні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звітності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dirty="0" smtClean="0"/>
              <a:t>2. Принцип </a:t>
            </a:r>
            <a:r>
              <a:rPr lang="ru-RU" sz="1800" dirty="0" err="1" smtClean="0"/>
              <a:t>автономності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передбачає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відокремленість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підприємства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 </a:t>
            </a:r>
            <a:r>
              <a:rPr lang="ru-RU" sz="1800" dirty="0" err="1" smtClean="0"/>
              <a:t>господарюючих</a:t>
            </a:r>
            <a:r>
              <a:rPr lang="ru-RU" sz="1800" dirty="0" smtClean="0"/>
              <a:t> </a:t>
            </a:r>
            <a:r>
              <a:rPr lang="ru-RU" sz="1800" dirty="0" err="1" smtClean="0"/>
              <a:t>суб'єктів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дає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можливість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коректно</a:t>
            </a:r>
            <a:r>
              <a:rPr lang="ru-RU" sz="1800" dirty="0" smtClean="0"/>
              <a:t> </a:t>
            </a:r>
            <a:r>
              <a:rPr lang="ru-RU" sz="1800" dirty="0" err="1" smtClean="0"/>
              <a:t>враховувати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результати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діяльності</a:t>
            </a:r>
            <a:r>
              <a:rPr lang="ru-RU" sz="1800" dirty="0" smtClean="0"/>
              <a:t> конкретного </a:t>
            </a:r>
            <a:r>
              <a:rPr lang="ru-RU" sz="1800" dirty="0" err="1" smtClean="0"/>
              <a:t>підприємства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dirty="0" smtClean="0"/>
              <a:t>3. Принцип </a:t>
            </a:r>
            <a:r>
              <a:rPr lang="ru-RU" sz="1800" dirty="0" err="1" smtClean="0"/>
              <a:t>періодичності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визначає</a:t>
            </a:r>
            <a:r>
              <a:rPr lang="ru-RU" sz="1800" dirty="0" smtClean="0"/>
              <a:t> </a:t>
            </a:r>
            <a:r>
              <a:rPr lang="ru-RU" sz="1800" dirty="0" err="1" smtClean="0"/>
              <a:t>регулярність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складання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звітності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відповідно</a:t>
            </a:r>
            <a:r>
              <a:rPr lang="ru-RU" sz="1800" dirty="0" smtClean="0"/>
              <a:t> до </a:t>
            </a:r>
            <a:r>
              <a:rPr lang="ru-RU" sz="1800" dirty="0" err="1" smtClean="0"/>
              <a:t>вимог</a:t>
            </a:r>
            <a:r>
              <a:rPr lang="ru-RU" sz="1800" dirty="0" smtClean="0"/>
              <a:t> </a:t>
            </a:r>
            <a:r>
              <a:rPr lang="ru-RU" sz="1800" dirty="0" err="1" smtClean="0"/>
              <a:t>законодавства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dirty="0" smtClean="0"/>
              <a:t>4. Принцип </a:t>
            </a:r>
            <a:r>
              <a:rPr lang="ru-RU" sz="1800" dirty="0" err="1" smtClean="0"/>
              <a:t>безперервної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діяльності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полягає</a:t>
            </a:r>
            <a:r>
              <a:rPr lang="ru-RU" sz="1800" dirty="0" smtClean="0"/>
              <a:t> в </a:t>
            </a:r>
            <a:r>
              <a:rPr lang="ru-RU" sz="1800" dirty="0" err="1" smtClean="0"/>
              <a:t>припущенні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підприємство</a:t>
            </a:r>
            <a:r>
              <a:rPr lang="ru-RU" sz="1800" dirty="0" smtClean="0"/>
              <a:t> буде вести свою </a:t>
            </a:r>
            <a:r>
              <a:rPr lang="ru-RU" sz="1800" dirty="0" err="1" smtClean="0"/>
              <a:t>діяльність</a:t>
            </a:r>
            <a:r>
              <a:rPr lang="ru-RU" sz="1800" dirty="0" smtClean="0"/>
              <a:t> в </a:t>
            </a:r>
            <a:r>
              <a:rPr lang="ru-RU" sz="1800" dirty="0" err="1" smtClean="0"/>
              <a:t>майбутньому</a:t>
            </a:r>
            <a:r>
              <a:rPr lang="ru-RU" sz="1800" dirty="0" smtClean="0"/>
              <a:t> (</a:t>
            </a:r>
            <a:r>
              <a:rPr lang="ru-RU" sz="1800" dirty="0" err="1" smtClean="0"/>
              <a:t>відсутні</a:t>
            </a:r>
            <a:r>
              <a:rPr lang="ru-RU" sz="1800" dirty="0" smtClean="0"/>
              <a:t> </a:t>
            </a:r>
            <a:r>
              <a:rPr lang="ru-RU" sz="1800" dirty="0" err="1" smtClean="0"/>
              <a:t>наміри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припинення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діяльності</a:t>
            </a:r>
            <a:r>
              <a:rPr lang="ru-RU" sz="1800" dirty="0" smtClean="0"/>
              <a:t>).</a:t>
            </a:r>
          </a:p>
          <a:p>
            <a:pPr algn="just"/>
            <a:r>
              <a:rPr lang="ru-RU" sz="1800" dirty="0" smtClean="0"/>
              <a:t>5. Принцип </a:t>
            </a:r>
            <a:r>
              <a:rPr lang="ru-RU" sz="1800" dirty="0" err="1" smtClean="0"/>
              <a:t>грошової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оцінки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передбачає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відображення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інформації</a:t>
            </a:r>
            <a:r>
              <a:rPr lang="ru-RU" sz="1800" dirty="0" smtClean="0"/>
              <a:t> у </a:t>
            </a:r>
            <a:r>
              <a:rPr lang="ru-RU" sz="1800" dirty="0" err="1" smtClean="0"/>
              <a:t>фінансовій</a:t>
            </a:r>
            <a:r>
              <a:rPr lang="ru-RU" sz="1800" dirty="0" smtClean="0"/>
              <a:t> </a:t>
            </a:r>
            <a:r>
              <a:rPr lang="ru-RU" sz="1800" dirty="0" err="1" smtClean="0"/>
              <a:t>звітності</a:t>
            </a:r>
            <a:r>
              <a:rPr lang="ru-RU" sz="1800" dirty="0" smtClean="0"/>
              <a:t> в грошовому </a:t>
            </a:r>
            <a:r>
              <a:rPr lang="ru-RU" sz="1800" dirty="0" err="1" smtClean="0"/>
              <a:t>вимірі</a:t>
            </a:r>
            <a:r>
              <a:rPr lang="ru-RU" sz="1800" dirty="0" smtClean="0"/>
              <a:t>. </a:t>
            </a:r>
          </a:p>
          <a:p>
            <a:endParaRPr lang="ru-RU" sz="1800" dirty="0" smtClean="0"/>
          </a:p>
          <a:p>
            <a:pPr marR="0" lvl="0" algn="just" defTabSz="914400" fontAlgn="base">
              <a:spcAft>
                <a:spcPct val="0"/>
              </a:spcAft>
              <a:tabLst/>
            </a:pPr>
            <a:endParaRPr lang="ru-RU" sz="1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</TotalTime>
  <Words>1375</Words>
  <Application>Microsoft Office PowerPoint</Application>
  <PresentationFormat>Экран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ОБЛІК У ЗАРУБІЖНИХ КРАЇНАХ</vt:lpstr>
      <vt:lpstr>Облік у зарубіжних країнах</vt:lpstr>
      <vt:lpstr>Облік у зарубіжних країнах</vt:lpstr>
      <vt:lpstr>Облік у зарубіжних країнах</vt:lpstr>
      <vt:lpstr>Міжнародні бухгалтерські стандарти</vt:lpstr>
      <vt:lpstr>Міжнародні бухгалтерські стандарти</vt:lpstr>
      <vt:lpstr>Вимоги до якості інформації і принципи обліку інформації</vt:lpstr>
      <vt:lpstr>Вимоги до якості інформації і принципи обліку інформації</vt:lpstr>
      <vt:lpstr>Вимоги до якості інформації і принципи обліку інформації</vt:lpstr>
      <vt:lpstr>Вимоги до якості інформації і принципи обліку інформації</vt:lpstr>
      <vt:lpstr>Моделі бухгалтерського обліку</vt:lpstr>
      <vt:lpstr>Моделі бухгалтерського обліку</vt:lpstr>
      <vt:lpstr>Моделі бухгалтерського обліку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ОБЛІК У ЗАРУБІЖНИХ КРАЇНАХ</dc:title>
  <dc:creator>Татьяна</dc:creator>
  <cp:lastModifiedBy>Татьяна</cp:lastModifiedBy>
  <cp:revision>2</cp:revision>
  <dcterms:created xsi:type="dcterms:W3CDTF">2023-12-04T21:30:56Z</dcterms:created>
  <dcterms:modified xsi:type="dcterms:W3CDTF">2023-12-04T21:49:42Z</dcterms:modified>
</cp:coreProperties>
</file>