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Default Extension="jpg" ContentType="image/jp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x="7569200" cy="10706100"/>
  <p:notesSz cx="7569200" cy="107061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690" y="3318891"/>
            <a:ext cx="6433820" cy="22482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5380" y="5995416"/>
            <a:ext cx="5298440" cy="26765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460" y="2462403"/>
            <a:ext cx="3292602" cy="70660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8138" y="2462403"/>
            <a:ext cx="3292602" cy="70660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460" y="428244"/>
            <a:ext cx="6812280" cy="17129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460" y="2462403"/>
            <a:ext cx="6812280" cy="70660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3528" y="9956673"/>
            <a:ext cx="2422144" cy="535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460" y="9956673"/>
            <a:ext cx="1740916" cy="535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9824" y="9956673"/>
            <a:ext cx="1740916" cy="535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948942" y="689864"/>
            <a:ext cx="4444365" cy="10128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905">
              <a:lnSpc>
                <a:spcPct val="100000"/>
              </a:lnSpc>
              <a:spcBef>
                <a:spcPts val="95"/>
              </a:spcBef>
            </a:pPr>
            <a:r>
              <a:rPr dirty="0" sz="1600" b="1">
                <a:latin typeface="Arial"/>
                <a:cs typeface="Arial"/>
              </a:rPr>
              <a:t>Практична</a:t>
            </a:r>
            <a:r>
              <a:rPr dirty="0" sz="1600" spc="-30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робота</a:t>
            </a:r>
            <a:r>
              <a:rPr dirty="0" sz="1600" spc="360" b="1">
                <a:latin typeface="Arial"/>
                <a:cs typeface="Arial"/>
              </a:rPr>
              <a:t> </a:t>
            </a:r>
            <a:r>
              <a:rPr dirty="0" sz="1600" spc="195" b="1">
                <a:latin typeface="Arial"/>
                <a:cs typeface="Arial"/>
              </a:rPr>
              <a:t>13</a:t>
            </a:r>
            <a:r>
              <a:rPr dirty="0" sz="1600" spc="-70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.</a:t>
            </a:r>
            <a:r>
              <a:rPr dirty="0" sz="1600" spc="-30" b="1">
                <a:latin typeface="Arial"/>
                <a:cs typeface="Arial"/>
              </a:rPr>
              <a:t> </a:t>
            </a:r>
            <a:r>
              <a:rPr dirty="0" sz="1600" spc="-50" b="1">
                <a:latin typeface="Arial"/>
                <a:cs typeface="Arial"/>
              </a:rPr>
              <a:t>2</a:t>
            </a:r>
            <a:endParaRPr sz="1600">
              <a:latin typeface="Arial"/>
              <a:cs typeface="Arial"/>
            </a:endParaRPr>
          </a:p>
          <a:p>
            <a:pPr algn="ctr" marL="12065" marR="5080">
              <a:lnSpc>
                <a:spcPct val="143800"/>
              </a:lnSpc>
              <a:spcBef>
                <a:spcPts val="335"/>
              </a:spcBef>
            </a:pPr>
            <a:r>
              <a:rPr dirty="0" sz="1600" b="1">
                <a:solidFill>
                  <a:srgbClr val="006FC0"/>
                </a:solidFill>
                <a:latin typeface="Arial"/>
                <a:cs typeface="Arial"/>
              </a:rPr>
              <a:t>СТВОРЕННЯ</a:t>
            </a:r>
            <a:r>
              <a:rPr dirty="0" sz="1600" spc="350" b="1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006FC0"/>
                </a:solidFill>
                <a:latin typeface="Arial"/>
                <a:cs typeface="Arial"/>
              </a:rPr>
              <a:t>ЮРИДИЧНИХ</a:t>
            </a:r>
            <a:r>
              <a:rPr dirty="0" sz="1600" spc="355" b="1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006FC0"/>
                </a:solidFill>
                <a:latin typeface="Arial"/>
                <a:cs typeface="Arial"/>
              </a:rPr>
              <a:t>ДОКУМЕНТІВ</a:t>
            </a:r>
            <a:r>
              <a:rPr dirty="0" sz="1600" spc="350" b="1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1600" spc="-50" b="1">
                <a:solidFill>
                  <a:srgbClr val="006FC0"/>
                </a:solidFill>
                <a:latin typeface="Arial"/>
                <a:cs typeface="Arial"/>
              </a:rPr>
              <a:t>У </a:t>
            </a:r>
            <a:r>
              <a:rPr dirty="0" sz="1600" b="1">
                <a:solidFill>
                  <a:srgbClr val="006FC0"/>
                </a:solidFill>
                <a:latin typeface="Arial"/>
                <a:cs typeface="Arial"/>
              </a:rPr>
              <a:t>ТЕКСТОВОМУ</a:t>
            </a:r>
            <a:r>
              <a:rPr dirty="0" sz="1600" spc="-15" b="1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006FC0"/>
                </a:solidFill>
                <a:latin typeface="Arial"/>
                <a:cs typeface="Arial"/>
              </a:rPr>
              <a:t>ПРОЦЕСОРІ</a:t>
            </a:r>
            <a:r>
              <a:rPr dirty="0" sz="1600" spc="-45" b="1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006FC0"/>
                </a:solidFill>
                <a:latin typeface="Arial"/>
                <a:cs typeface="Arial"/>
              </a:rPr>
              <a:t>MS</a:t>
            </a:r>
            <a:r>
              <a:rPr dirty="0" sz="1600" spc="-45" b="1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1600" spc="-20" b="1">
                <a:solidFill>
                  <a:srgbClr val="006FC0"/>
                </a:solidFill>
                <a:latin typeface="Arial"/>
                <a:cs typeface="Arial"/>
              </a:rPr>
              <a:t>WORD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749604" y="2837434"/>
            <a:ext cx="6083300" cy="17214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heavy" sz="14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Перелік</a:t>
            </a:r>
            <a:r>
              <a:rPr dirty="0" u="heavy" sz="1400" spc="-3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питань,</a:t>
            </a:r>
            <a:r>
              <a:rPr dirty="0" u="heavy" sz="1400" spc="-3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що</a:t>
            </a:r>
            <a:r>
              <a:rPr dirty="0" u="heavy" sz="1400" spc="-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підлягають</a:t>
            </a:r>
            <a:r>
              <a:rPr dirty="0" u="heavy" sz="1400" spc="-2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 spc="-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вивченню:</a:t>
            </a:r>
            <a:endParaRPr sz="1400">
              <a:latin typeface="Times New Roman"/>
              <a:cs typeface="Times New Roman"/>
            </a:endParaRPr>
          </a:p>
          <a:p>
            <a:pPr marL="608330" indent="-230504">
              <a:lnSpc>
                <a:spcPct val="100000"/>
              </a:lnSpc>
              <a:spcBef>
                <a:spcPts val="1410"/>
              </a:spcBef>
              <a:buFont typeface="Symbol"/>
              <a:buChar char=""/>
              <a:tabLst>
                <a:tab pos="608330" algn="l"/>
              </a:tabLst>
            </a:pPr>
            <a:r>
              <a:rPr dirty="0" sz="1400">
                <a:latin typeface="Times New Roman"/>
                <a:cs typeface="Times New Roman"/>
              </a:rPr>
              <a:t>Створення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найпростішого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документа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текстовому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процесорі </a:t>
            </a:r>
            <a:r>
              <a:rPr dirty="0" sz="1400" spc="-10" b="1">
                <a:latin typeface="Times New Roman"/>
                <a:cs typeface="Times New Roman"/>
              </a:rPr>
              <a:t>Word</a:t>
            </a:r>
            <a:r>
              <a:rPr dirty="0" sz="1400" spc="-1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608330" indent="-230504">
              <a:lnSpc>
                <a:spcPct val="100000"/>
              </a:lnSpc>
              <a:spcBef>
                <a:spcPts val="1430"/>
              </a:spcBef>
              <a:buFont typeface="Symbol"/>
              <a:buChar char=""/>
              <a:tabLst>
                <a:tab pos="608330" algn="l"/>
              </a:tabLst>
            </a:pPr>
            <a:r>
              <a:rPr dirty="0" sz="1400">
                <a:latin typeface="Times New Roman"/>
                <a:cs typeface="Times New Roman"/>
              </a:rPr>
              <a:t>Найпростіші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прийоми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форматування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символів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і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фрагментів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тексту.</a:t>
            </a:r>
            <a:endParaRPr sz="1400">
              <a:latin typeface="Times New Roman"/>
              <a:cs typeface="Times New Roman"/>
            </a:endParaRPr>
          </a:p>
          <a:p>
            <a:pPr marL="151130" marR="5080" indent="449580">
              <a:lnSpc>
                <a:spcPct val="141400"/>
              </a:lnSpc>
              <a:spcBef>
                <a:spcPts val="720"/>
              </a:spcBef>
              <a:buFont typeface="Symbol"/>
              <a:buChar char=""/>
              <a:tabLst>
                <a:tab pos="600710" algn="l"/>
              </a:tabLst>
            </a:pPr>
            <a:r>
              <a:rPr dirty="0" sz="1400">
                <a:latin typeface="Times New Roman"/>
                <a:cs typeface="Times New Roman"/>
              </a:rPr>
              <a:t>Основні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прийоми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роботи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з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копіюванням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і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вставкою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текстових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об'єктів, </a:t>
            </a:r>
            <a:r>
              <a:rPr dirty="0" sz="1400">
                <a:latin typeface="Times New Roman"/>
                <a:cs typeface="Times New Roman"/>
              </a:rPr>
              <a:t>одночасна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обробка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декількох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документів.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888288" y="5797677"/>
            <a:ext cx="5976620" cy="363982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Times New Roman"/>
                <a:cs typeface="Times New Roman"/>
              </a:rPr>
              <a:t>Ознайомтесь</a:t>
            </a:r>
            <a:r>
              <a:rPr dirty="0" sz="1400" spc="-4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з</a:t>
            </a:r>
            <a:r>
              <a:rPr dirty="0" sz="1400" spc="-50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наведеними</a:t>
            </a:r>
            <a:r>
              <a:rPr dirty="0" sz="1400" spc="-40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правилами.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43700"/>
              </a:lnSpc>
              <a:spcBef>
                <a:spcPts val="545"/>
              </a:spcBef>
            </a:pP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Як</a:t>
            </a:r>
            <a:r>
              <a:rPr dirty="0" u="heavy" sz="1400" spc="41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створити</a:t>
            </a:r>
            <a:r>
              <a:rPr dirty="0" u="heavy" sz="1400" spc="42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новий</a:t>
            </a:r>
            <a:r>
              <a:rPr dirty="0" u="heavy" sz="1400" spc="42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документ</a:t>
            </a:r>
            <a:r>
              <a:rPr dirty="0" sz="1400" b="1">
                <a:latin typeface="Times New Roman"/>
                <a:cs typeface="Times New Roman"/>
              </a:rPr>
              <a:t>.</a:t>
            </a:r>
            <a:r>
              <a:rPr dirty="0" sz="1400" spc="420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При</a:t>
            </a:r>
            <a:r>
              <a:rPr dirty="0" sz="1400" spc="4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запуску</a:t>
            </a:r>
            <a:r>
              <a:rPr dirty="0" sz="1400" spc="409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Word</a:t>
            </a:r>
            <a:r>
              <a:rPr dirty="0" sz="1400" spc="430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відкривається</a:t>
            </a:r>
            <a:r>
              <a:rPr dirty="0" sz="1400" spc="43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новий </a:t>
            </a:r>
            <a:r>
              <a:rPr dirty="0" sz="1400">
                <a:latin typeface="Times New Roman"/>
                <a:cs typeface="Times New Roman"/>
              </a:rPr>
              <a:t>документ</a:t>
            </a:r>
            <a:r>
              <a:rPr dirty="0" sz="1400" spc="3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з</a:t>
            </a:r>
            <a:r>
              <a:rPr dirty="0" sz="1400" spc="4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ім'ям</a:t>
            </a:r>
            <a:r>
              <a:rPr dirty="0" sz="1400" spc="405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Документ1</a:t>
            </a:r>
            <a:r>
              <a:rPr dirty="0" sz="1400" spc="40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–</a:t>
            </a:r>
            <a:r>
              <a:rPr dirty="0" sz="1400" spc="40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Microsoft</a:t>
            </a:r>
            <a:r>
              <a:rPr dirty="0" sz="1400" spc="39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Word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3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що</a:t>
            </a:r>
            <a:r>
              <a:rPr dirty="0" sz="1400" spc="3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з'являється</a:t>
            </a:r>
            <a:r>
              <a:rPr dirty="0" sz="1400" spc="4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</a:t>
            </a:r>
            <a:r>
              <a:rPr dirty="0" sz="1400" spc="39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рядку </a:t>
            </a:r>
            <a:r>
              <a:rPr dirty="0" sz="1400">
                <a:latin typeface="Times New Roman"/>
                <a:cs typeface="Times New Roman"/>
              </a:rPr>
              <a:t>заголовка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вгорі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екрана.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Крім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цього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на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екрані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повинно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бути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головне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меню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 spc="-50">
                <a:latin typeface="Times New Roman"/>
                <a:cs typeface="Times New Roman"/>
              </a:rPr>
              <a:t>з </a:t>
            </a:r>
            <a:r>
              <a:rPr dirty="0" sz="1400">
                <a:latin typeface="Times New Roman"/>
                <a:cs typeface="Times New Roman"/>
              </a:rPr>
              <a:t>кнопками:</a:t>
            </a:r>
            <a:r>
              <a:rPr dirty="0" sz="1400" spc="250">
                <a:latin typeface="Times New Roman"/>
                <a:cs typeface="Times New Roman"/>
              </a:rPr>
              <a:t>  </a:t>
            </a:r>
            <a:r>
              <a:rPr dirty="0" sz="1400" b="1">
                <a:latin typeface="Times New Roman"/>
                <a:cs typeface="Times New Roman"/>
              </a:rPr>
              <a:t>Файл,</a:t>
            </a:r>
            <a:r>
              <a:rPr dirty="0" sz="1400" spc="240" b="1">
                <a:latin typeface="Times New Roman"/>
                <a:cs typeface="Times New Roman"/>
              </a:rPr>
              <a:t>  </a:t>
            </a:r>
            <a:r>
              <a:rPr dirty="0" sz="1400" b="1">
                <a:latin typeface="Times New Roman"/>
                <a:cs typeface="Times New Roman"/>
              </a:rPr>
              <a:t>Главная,</a:t>
            </a:r>
            <a:r>
              <a:rPr dirty="0" sz="1400" spc="250" b="1">
                <a:latin typeface="Times New Roman"/>
                <a:cs typeface="Times New Roman"/>
              </a:rPr>
              <a:t>  </a:t>
            </a:r>
            <a:r>
              <a:rPr dirty="0" sz="1400" b="1">
                <a:latin typeface="Times New Roman"/>
                <a:cs typeface="Times New Roman"/>
              </a:rPr>
              <a:t>Вставка,</a:t>
            </a:r>
            <a:r>
              <a:rPr dirty="0" sz="1400" spc="245" b="1">
                <a:latin typeface="Times New Roman"/>
                <a:cs typeface="Times New Roman"/>
              </a:rPr>
              <a:t>  </a:t>
            </a:r>
            <a:r>
              <a:rPr dirty="0" sz="1400" b="1">
                <a:latin typeface="Times New Roman"/>
                <a:cs typeface="Times New Roman"/>
              </a:rPr>
              <a:t>Разметка</a:t>
            </a:r>
            <a:r>
              <a:rPr dirty="0" sz="1400" spc="254" b="1">
                <a:latin typeface="Times New Roman"/>
                <a:cs typeface="Times New Roman"/>
              </a:rPr>
              <a:t>  </a:t>
            </a:r>
            <a:r>
              <a:rPr dirty="0" sz="1400" b="1">
                <a:latin typeface="Times New Roman"/>
                <a:cs typeface="Times New Roman"/>
              </a:rPr>
              <a:t>страницы,</a:t>
            </a:r>
            <a:r>
              <a:rPr dirty="0" sz="1400" spc="245" b="1">
                <a:latin typeface="Times New Roman"/>
                <a:cs typeface="Times New Roman"/>
              </a:rPr>
              <a:t>  </a:t>
            </a:r>
            <a:r>
              <a:rPr dirty="0" sz="1400" spc="-10" b="1">
                <a:latin typeface="Times New Roman"/>
                <a:cs typeface="Times New Roman"/>
              </a:rPr>
              <a:t>Ссылки, </a:t>
            </a:r>
            <a:r>
              <a:rPr dirty="0" sz="1400" b="1">
                <a:latin typeface="Times New Roman"/>
                <a:cs typeface="Times New Roman"/>
              </a:rPr>
              <a:t>Рассылки,</a:t>
            </a:r>
            <a:r>
              <a:rPr dirty="0" sz="1400" spc="32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Рецензирование,</a:t>
            </a:r>
            <a:r>
              <a:rPr dirty="0" sz="1400" spc="33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Вид,</a:t>
            </a:r>
            <a:r>
              <a:rPr dirty="0" sz="1400" spc="32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Настройки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 spc="3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Одна</a:t>
            </a:r>
            <a:r>
              <a:rPr dirty="0" sz="1400" spc="3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з</a:t>
            </a:r>
            <a:r>
              <a:rPr dirty="0" sz="1400" spc="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них</a:t>
            </a:r>
            <a:r>
              <a:rPr dirty="0" sz="1400" spc="3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повинна</a:t>
            </a:r>
            <a:r>
              <a:rPr dirty="0" sz="1400" spc="335">
                <a:latin typeface="Times New Roman"/>
                <a:cs typeface="Times New Roman"/>
              </a:rPr>
              <a:t> </a:t>
            </a:r>
            <a:r>
              <a:rPr dirty="0" sz="1400" spc="-20">
                <a:latin typeface="Times New Roman"/>
                <a:cs typeface="Times New Roman"/>
              </a:rPr>
              <a:t>бути </a:t>
            </a:r>
            <a:r>
              <a:rPr dirty="0" sz="1400">
                <a:latin typeface="Times New Roman"/>
                <a:cs typeface="Times New Roman"/>
              </a:rPr>
              <a:t>включена</a:t>
            </a:r>
            <a:r>
              <a:rPr dirty="0" sz="1400" spc="355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і</a:t>
            </a:r>
            <a:r>
              <a:rPr dirty="0" sz="1400" spc="36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по-замовченню</a:t>
            </a:r>
            <a:r>
              <a:rPr dirty="0" sz="1400" spc="36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це</a:t>
            </a:r>
            <a:r>
              <a:rPr dirty="0" sz="1400" spc="36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обкладинка</a:t>
            </a:r>
            <a:r>
              <a:rPr dirty="0" sz="1400" spc="360">
                <a:latin typeface="Times New Roman"/>
                <a:cs typeface="Times New Roman"/>
              </a:rPr>
              <a:t>  </a:t>
            </a:r>
            <a:r>
              <a:rPr dirty="0" sz="1400" b="1">
                <a:latin typeface="Times New Roman"/>
                <a:cs typeface="Times New Roman"/>
              </a:rPr>
              <a:t>Главная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 spc="36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Нижче</a:t>
            </a:r>
            <a:r>
              <a:rPr dirty="0" sz="1400" spc="365">
                <a:latin typeface="Times New Roman"/>
                <a:cs typeface="Times New Roman"/>
              </a:rPr>
              <a:t>  </a:t>
            </a:r>
            <a:r>
              <a:rPr dirty="0" sz="1400" spc="-20">
                <a:latin typeface="Times New Roman"/>
                <a:cs typeface="Times New Roman"/>
              </a:rPr>
              <a:t>може </a:t>
            </a:r>
            <a:r>
              <a:rPr dirty="0" sz="1400">
                <a:latin typeface="Times New Roman"/>
                <a:cs typeface="Times New Roman"/>
              </a:rPr>
              <a:t>розміщуватися</a:t>
            </a:r>
            <a:r>
              <a:rPr dirty="0" sz="1400" spc="26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полоса</a:t>
            </a:r>
            <a:r>
              <a:rPr dirty="0" sz="1400" spc="26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(лента)</a:t>
            </a:r>
            <a:r>
              <a:rPr dirty="0" sz="1400" spc="254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з</a:t>
            </a:r>
            <a:r>
              <a:rPr dirty="0" sz="1400" spc="254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підкомандами</a:t>
            </a:r>
            <a:r>
              <a:rPr dirty="0" sz="1400" spc="265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меню.</a:t>
            </a:r>
            <a:r>
              <a:rPr dirty="0" sz="1400" spc="43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Наявність</a:t>
            </a:r>
            <a:r>
              <a:rPr dirty="0" sz="1400" spc="425">
                <a:latin typeface="Times New Roman"/>
                <a:cs typeface="Times New Roman"/>
              </a:rPr>
              <a:t>  </a:t>
            </a:r>
            <a:r>
              <a:rPr dirty="0" sz="1400" spc="-25">
                <a:latin typeface="Times New Roman"/>
                <a:cs typeface="Times New Roman"/>
              </a:rPr>
              <a:t>чи </a:t>
            </a:r>
            <a:r>
              <a:rPr dirty="0" sz="1400">
                <a:latin typeface="Times New Roman"/>
                <a:cs typeface="Times New Roman"/>
              </a:rPr>
              <a:t>відсутність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її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регулюється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перемикачем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(^),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якій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знаходиться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у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правій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верхній </a:t>
            </a:r>
            <a:r>
              <a:rPr dirty="0" sz="1400">
                <a:latin typeface="Times New Roman"/>
                <a:cs typeface="Times New Roman"/>
              </a:rPr>
              <a:t>частині</a:t>
            </a:r>
            <a:r>
              <a:rPr dirty="0" sz="1400" spc="1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екрану.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Внизу</a:t>
            </a:r>
            <a:r>
              <a:rPr dirty="0" sz="1400" spc="1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екрану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і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праворуч</a:t>
            </a:r>
            <a:r>
              <a:rPr dirty="0" sz="1400" spc="1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–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смуги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прокручування.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самому </a:t>
            </a:r>
            <a:r>
              <a:rPr dirty="0" sz="1400">
                <a:latin typeface="Times New Roman"/>
                <a:cs typeface="Times New Roman"/>
              </a:rPr>
              <a:t>низу</a:t>
            </a:r>
            <a:r>
              <a:rPr dirty="0" sz="1400" spc="4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вікна</a:t>
            </a:r>
            <a:r>
              <a:rPr dirty="0" sz="1400" spc="4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з’являється</a:t>
            </a:r>
            <a:r>
              <a:rPr dirty="0" sz="1400" spc="75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рядок</a:t>
            </a:r>
            <a:r>
              <a:rPr dirty="0" sz="1400" spc="75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стану</a:t>
            </a:r>
            <a:r>
              <a:rPr dirty="0" sz="1400" spc="4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b="1">
                <a:latin typeface="Times New Roman"/>
                <a:cs typeface="Times New Roman"/>
              </a:rPr>
              <a:t>Строка</a:t>
            </a:r>
            <a:r>
              <a:rPr dirty="0" sz="1400" spc="75" b="1">
                <a:latin typeface="Times New Roman"/>
                <a:cs typeface="Times New Roman"/>
              </a:rPr>
              <a:t>  </a:t>
            </a:r>
            <a:r>
              <a:rPr dirty="0" sz="1400" b="1">
                <a:latin typeface="Times New Roman"/>
                <a:cs typeface="Times New Roman"/>
              </a:rPr>
              <a:t>состояния</a:t>
            </a:r>
            <a:r>
              <a:rPr dirty="0" sz="1400">
                <a:latin typeface="Times New Roman"/>
                <a:cs typeface="Times New Roman"/>
              </a:rPr>
              <a:t>),</a:t>
            </a:r>
            <a:r>
              <a:rPr dirty="0" sz="1400" spc="4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де</a:t>
            </a:r>
            <a:r>
              <a:rPr dirty="0" sz="1400" spc="49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наводиться</a:t>
            </a:r>
            <a:endParaRPr sz="14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760"/>
              </a:spcBef>
            </a:pPr>
            <a:r>
              <a:rPr dirty="0" sz="1100">
                <a:latin typeface="Times New Roman"/>
                <a:cs typeface="Times New Roman"/>
              </a:rPr>
              <a:t>інформація</a:t>
            </a:r>
            <a:r>
              <a:rPr dirty="0" sz="1100" spc="11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про</a:t>
            </a:r>
            <a:r>
              <a:rPr dirty="0" sz="1100" spc="1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поточну</a:t>
            </a:r>
            <a:r>
              <a:rPr dirty="0" sz="1100" spc="11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сторінку</a:t>
            </a:r>
            <a:r>
              <a:rPr dirty="0" sz="1100" spc="11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та</a:t>
            </a:r>
            <a:r>
              <a:rPr dirty="0" sz="1100" spc="1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кількість</a:t>
            </a:r>
            <a:r>
              <a:rPr dirty="0" sz="1100" spc="11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слів</a:t>
            </a:r>
            <a:r>
              <a:rPr dirty="0" sz="1100" spc="1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</a:t>
            </a:r>
            <a:r>
              <a:rPr dirty="0" sz="1100" spc="11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документі.</a:t>
            </a:r>
            <a:r>
              <a:rPr dirty="0" sz="1100" spc="1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Можна</a:t>
            </a:r>
            <a:r>
              <a:rPr dirty="0" sz="1100" spc="1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змінити</a:t>
            </a:r>
            <a:r>
              <a:rPr dirty="0" sz="1100" spc="1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те,</a:t>
            </a:r>
            <a:r>
              <a:rPr dirty="0" sz="1100" spc="114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що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829310" y="2132965"/>
            <a:ext cx="6085205" cy="733425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71120">
              <a:lnSpc>
                <a:spcPts val="1900"/>
              </a:lnSpc>
            </a:pPr>
            <a:r>
              <a:rPr dirty="0" sz="1600" b="1">
                <a:latin typeface="Arial"/>
                <a:cs typeface="Arial"/>
              </a:rPr>
              <a:t>Заняття</a:t>
            </a:r>
            <a:r>
              <a:rPr dirty="0" sz="1600" spc="-5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№</a:t>
            </a:r>
            <a:r>
              <a:rPr dirty="0" sz="1600" spc="-35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1.</a:t>
            </a:r>
            <a:r>
              <a:rPr dirty="0" sz="1600" spc="-30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Вивчення</a:t>
            </a:r>
            <a:r>
              <a:rPr dirty="0" sz="1600" spc="-25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первинних</a:t>
            </a:r>
            <a:r>
              <a:rPr dirty="0" sz="1600" spc="-15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навичок</a:t>
            </a:r>
            <a:r>
              <a:rPr dirty="0" sz="1600" spc="-25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роботи</a:t>
            </a:r>
            <a:r>
              <a:rPr dirty="0" sz="1600" spc="-35" b="1">
                <a:latin typeface="Arial"/>
                <a:cs typeface="Arial"/>
              </a:rPr>
              <a:t> </a:t>
            </a:r>
            <a:r>
              <a:rPr dirty="0" sz="1600" spc="-50" b="1">
                <a:latin typeface="Arial"/>
                <a:cs typeface="Arial"/>
              </a:rPr>
              <a:t>в</a:t>
            </a:r>
            <a:endParaRPr sz="1600">
              <a:latin typeface="Arial"/>
              <a:cs typeface="Arial"/>
            </a:endParaRPr>
          </a:p>
          <a:p>
            <a:pPr marL="71120">
              <a:lnSpc>
                <a:spcPct val="100000"/>
              </a:lnSpc>
              <a:spcBef>
                <a:spcPts val="875"/>
              </a:spcBef>
            </a:pPr>
            <a:r>
              <a:rPr dirty="0" sz="1600" b="1">
                <a:latin typeface="Arial"/>
                <a:cs typeface="Arial"/>
              </a:rPr>
              <a:t>текстовому</a:t>
            </a:r>
            <a:r>
              <a:rPr dirty="0" sz="1600" spc="-95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процесорі</a:t>
            </a:r>
            <a:r>
              <a:rPr dirty="0" sz="1600" spc="-75" b="1">
                <a:latin typeface="Arial"/>
                <a:cs typeface="Arial"/>
              </a:rPr>
              <a:t> </a:t>
            </a:r>
            <a:r>
              <a:rPr dirty="0" sz="1600" spc="-20" b="1">
                <a:latin typeface="Arial"/>
                <a:cs typeface="Arial"/>
              </a:rPr>
              <a:t>Word.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829310" y="5120005"/>
            <a:ext cx="6085205" cy="646430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wrap="square" lIns="0" tIns="1270" rIns="0" bIns="0" rtlCol="0" vert="horz">
            <a:spAutoFit/>
          </a:bodyPr>
          <a:lstStyle/>
          <a:p>
            <a:pPr marL="71120">
              <a:lnSpc>
                <a:spcPct val="100000"/>
              </a:lnSpc>
              <a:spcBef>
                <a:spcPts val="10"/>
              </a:spcBef>
            </a:pPr>
            <a:r>
              <a:rPr dirty="0" sz="1400" b="1">
                <a:latin typeface="Arial"/>
                <a:cs typeface="Arial"/>
              </a:rPr>
              <a:t>Вправа</a:t>
            </a:r>
            <a:r>
              <a:rPr dirty="0" sz="1400" spc="265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№</a:t>
            </a:r>
            <a:r>
              <a:rPr dirty="0" sz="1400" spc="235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1.</a:t>
            </a:r>
            <a:r>
              <a:rPr dirty="0" sz="1400" spc="260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Створення</a:t>
            </a:r>
            <a:r>
              <a:rPr dirty="0" sz="1400" spc="245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найпростішого</a:t>
            </a:r>
            <a:r>
              <a:rPr dirty="0" sz="1400" spc="254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документа</a:t>
            </a:r>
            <a:r>
              <a:rPr dirty="0" sz="1400" spc="315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у</a:t>
            </a:r>
            <a:r>
              <a:rPr dirty="0" sz="1400" spc="210" b="1">
                <a:latin typeface="Arial"/>
                <a:cs typeface="Arial"/>
              </a:rPr>
              <a:t> </a:t>
            </a:r>
            <a:r>
              <a:rPr dirty="0" sz="1400" spc="-10" b="1">
                <a:latin typeface="Arial"/>
                <a:cs typeface="Arial"/>
              </a:rPr>
              <a:t>текстовому</a:t>
            </a:r>
            <a:endParaRPr sz="1400">
              <a:latin typeface="Arial"/>
              <a:cs typeface="Arial"/>
            </a:endParaRPr>
          </a:p>
          <a:p>
            <a:pPr marL="71120">
              <a:lnSpc>
                <a:spcPct val="100000"/>
              </a:lnSpc>
              <a:spcBef>
                <a:spcPts val="785"/>
              </a:spcBef>
            </a:pPr>
            <a:r>
              <a:rPr dirty="0" sz="1400" b="1">
                <a:latin typeface="Arial"/>
                <a:cs typeface="Arial"/>
              </a:rPr>
              <a:t>процесорі</a:t>
            </a:r>
            <a:r>
              <a:rPr dirty="0" sz="1400" spc="-30" b="1">
                <a:latin typeface="Arial"/>
                <a:cs typeface="Arial"/>
              </a:rPr>
              <a:t> </a:t>
            </a:r>
            <a:r>
              <a:rPr dirty="0" sz="1400" spc="-20" b="1">
                <a:latin typeface="Arial"/>
                <a:cs typeface="Arial"/>
              </a:rPr>
              <a:t>Word.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3679825" y="9095740"/>
            <a:ext cx="725170" cy="216535"/>
          </a:xfrm>
          <a:custGeom>
            <a:avLst/>
            <a:gdLst/>
            <a:ahLst/>
            <a:cxnLst/>
            <a:rect l="l" t="t" r="r" b="b"/>
            <a:pathLst>
              <a:path w="725170" h="216534">
                <a:moveTo>
                  <a:pt x="725170" y="0"/>
                </a:moveTo>
                <a:lnTo>
                  <a:pt x="719455" y="0"/>
                </a:lnTo>
                <a:lnTo>
                  <a:pt x="719455" y="254"/>
                </a:lnTo>
                <a:lnTo>
                  <a:pt x="719455" y="5334"/>
                </a:lnTo>
                <a:lnTo>
                  <a:pt x="719455" y="209804"/>
                </a:lnTo>
                <a:lnTo>
                  <a:pt x="5715" y="209804"/>
                </a:lnTo>
                <a:lnTo>
                  <a:pt x="5715" y="5334"/>
                </a:lnTo>
                <a:lnTo>
                  <a:pt x="719455" y="5334"/>
                </a:lnTo>
                <a:lnTo>
                  <a:pt x="719455" y="254"/>
                </a:lnTo>
                <a:lnTo>
                  <a:pt x="0" y="254"/>
                </a:lnTo>
                <a:lnTo>
                  <a:pt x="0" y="5334"/>
                </a:lnTo>
                <a:lnTo>
                  <a:pt x="0" y="209804"/>
                </a:lnTo>
                <a:lnTo>
                  <a:pt x="0" y="216154"/>
                </a:lnTo>
                <a:lnTo>
                  <a:pt x="725170" y="216154"/>
                </a:lnTo>
                <a:lnTo>
                  <a:pt x="725170" y="210185"/>
                </a:lnTo>
                <a:lnTo>
                  <a:pt x="725170" y="209804"/>
                </a:lnTo>
                <a:lnTo>
                  <a:pt x="72517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 txBox="1"/>
          <p:nvPr/>
        </p:nvSpPr>
        <p:spPr>
          <a:xfrm>
            <a:off x="886764" y="591159"/>
            <a:ext cx="5957570" cy="378332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970" marR="5080">
              <a:lnSpc>
                <a:spcPct val="1444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Аналогічні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результати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ми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отримаємо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якщо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активізуємо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команду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Просмотр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spc="-50" b="1">
                <a:latin typeface="Times New Roman"/>
                <a:cs typeface="Times New Roman"/>
              </a:rPr>
              <a:t>и </a:t>
            </a:r>
            <a:r>
              <a:rPr dirty="0" sz="1400" b="1">
                <a:latin typeface="Times New Roman"/>
                <a:cs typeface="Times New Roman"/>
              </a:rPr>
              <a:t>печать</a:t>
            </a:r>
            <a:r>
              <a:rPr dirty="0" sz="1400" spc="-45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панелі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швидкого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доступу,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яку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раніше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туди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помістили.</a:t>
            </a:r>
            <a:endParaRPr sz="1400">
              <a:latin typeface="Times New Roman"/>
              <a:cs typeface="Times New Roman"/>
            </a:endParaRPr>
          </a:p>
          <a:p>
            <a:pPr marL="13970">
              <a:lnSpc>
                <a:spcPct val="100000"/>
              </a:lnSpc>
              <a:spcBef>
                <a:spcPts val="1365"/>
              </a:spcBef>
            </a:pPr>
            <a:r>
              <a:rPr dirty="0" sz="1400" spc="-10" b="1">
                <a:latin typeface="Times New Roman"/>
                <a:cs typeface="Times New Roman"/>
              </a:rPr>
              <a:t>Виконайте</a:t>
            </a:r>
            <a:r>
              <a:rPr dirty="0" sz="1400" spc="-3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такі</a:t>
            </a:r>
            <a:r>
              <a:rPr dirty="0" sz="1400" spc="-15" b="1">
                <a:latin typeface="Times New Roman"/>
                <a:cs typeface="Times New Roman"/>
              </a:rPr>
              <a:t> </a:t>
            </a:r>
            <a:r>
              <a:rPr dirty="0" sz="1400" spc="-20" b="1">
                <a:latin typeface="Times New Roman"/>
                <a:cs typeface="Times New Roman"/>
              </a:rPr>
              <a:t>дії:</a:t>
            </a:r>
            <a:endParaRPr sz="1400">
              <a:latin typeface="Times New Roman"/>
              <a:cs typeface="Times New Roman"/>
            </a:endParaRPr>
          </a:p>
          <a:p>
            <a:pPr marL="191770" indent="-179070">
              <a:lnSpc>
                <a:spcPct val="100000"/>
              </a:lnSpc>
              <a:spcBef>
                <a:spcPts val="1285"/>
              </a:spcBef>
              <a:buAutoNum type="arabicPeriod"/>
              <a:tabLst>
                <a:tab pos="191770" algn="l"/>
              </a:tabLst>
            </a:pPr>
            <a:r>
              <a:rPr dirty="0" sz="1400">
                <a:latin typeface="Times New Roman"/>
                <a:cs typeface="Times New Roman"/>
              </a:rPr>
              <a:t>Відкрийте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створений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у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першій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вправі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документ.</a:t>
            </a:r>
            <a:endParaRPr sz="1400">
              <a:latin typeface="Times New Roman"/>
              <a:cs typeface="Times New Roman"/>
            </a:endParaRPr>
          </a:p>
          <a:p>
            <a:pPr marL="191770" indent="-179070">
              <a:lnSpc>
                <a:spcPct val="100000"/>
              </a:lnSpc>
              <a:spcBef>
                <a:spcPts val="1330"/>
              </a:spcBef>
              <a:buAutoNum type="arabicPeriod"/>
              <a:tabLst>
                <a:tab pos="191770" algn="l"/>
              </a:tabLst>
            </a:pPr>
            <a:r>
              <a:rPr dirty="0" sz="1400">
                <a:latin typeface="Times New Roman"/>
                <a:cs typeface="Times New Roman"/>
              </a:rPr>
              <a:t>Оформіть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1-</a:t>
            </a:r>
            <a:r>
              <a:rPr dirty="0" sz="1400">
                <a:latin typeface="Times New Roman"/>
                <a:cs typeface="Times New Roman"/>
              </a:rPr>
              <a:t>й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абзац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тексту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за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такими</a:t>
            </a:r>
            <a:r>
              <a:rPr dirty="0" sz="1400" spc="-10">
                <a:latin typeface="Times New Roman"/>
                <a:cs typeface="Times New Roman"/>
              </a:rPr>
              <a:t> правилами:</a:t>
            </a:r>
            <a:endParaRPr sz="1400">
              <a:latin typeface="Times New Roman"/>
              <a:cs typeface="Times New Roman"/>
            </a:endParaRPr>
          </a:p>
          <a:p>
            <a:pPr lvl="1" marL="13970" marR="10160" indent="449580">
              <a:lnSpc>
                <a:spcPct val="143600"/>
              </a:lnSpc>
              <a:spcBef>
                <a:spcPts val="615"/>
              </a:spcBef>
              <a:buSzPct val="64285"/>
              <a:buFont typeface="Symbol"/>
              <a:buChar char=""/>
              <a:tabLst>
                <a:tab pos="463550" algn="l"/>
              </a:tabLst>
            </a:pPr>
            <a:r>
              <a:rPr dirty="0" sz="1400">
                <a:latin typeface="Times New Roman"/>
                <a:cs typeface="Times New Roman"/>
              </a:rPr>
              <a:t>а)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символи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першого</a:t>
            </a:r>
            <a:r>
              <a:rPr dirty="0" sz="1400" spc="1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речення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виділити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курсивом,</a:t>
            </a:r>
            <a:r>
              <a:rPr dirty="0" sz="1400" spc="1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червоним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кольором, </a:t>
            </a:r>
            <a:r>
              <a:rPr dirty="0" sz="1400">
                <a:latin typeface="Times New Roman"/>
                <a:cs typeface="Times New Roman"/>
              </a:rPr>
              <a:t>висоту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символів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задати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рівною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Times New Roman"/>
                <a:cs typeface="Times New Roman"/>
              </a:rPr>
              <a:t>10;</a:t>
            </a:r>
            <a:endParaRPr sz="1400">
              <a:latin typeface="Times New Roman"/>
              <a:cs typeface="Times New Roman"/>
            </a:endParaRPr>
          </a:p>
          <a:p>
            <a:pPr lvl="1" marL="13970" marR="13335" indent="449580">
              <a:lnSpc>
                <a:spcPct val="143600"/>
              </a:lnSpc>
              <a:spcBef>
                <a:spcPts val="15"/>
              </a:spcBef>
              <a:buSzPct val="64285"/>
              <a:buFont typeface="Symbol"/>
              <a:buChar char=""/>
              <a:tabLst>
                <a:tab pos="463550" algn="l"/>
              </a:tabLst>
            </a:pPr>
            <a:r>
              <a:rPr dirty="0" sz="1400">
                <a:latin typeface="Times New Roman"/>
                <a:cs typeface="Times New Roman"/>
              </a:rPr>
              <a:t>б)</a:t>
            </a:r>
            <a:r>
              <a:rPr dirty="0" sz="1400" spc="2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символи</a:t>
            </a:r>
            <a:r>
              <a:rPr dirty="0" sz="1400" spc="2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другого</a:t>
            </a:r>
            <a:r>
              <a:rPr dirty="0" sz="1400" spc="2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речення</a:t>
            </a:r>
            <a:r>
              <a:rPr dirty="0" sz="1400" spc="2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виділити</a:t>
            </a:r>
            <a:r>
              <a:rPr dirty="0" sz="1400" spc="2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напівжирним</a:t>
            </a:r>
            <a:r>
              <a:rPr dirty="0" sz="1400" spc="2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шрифтом,</a:t>
            </a:r>
            <a:r>
              <a:rPr dirty="0" sz="1400" spc="28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синім </a:t>
            </a:r>
            <a:r>
              <a:rPr dirty="0" sz="1400">
                <a:latin typeface="Times New Roman"/>
                <a:cs typeface="Times New Roman"/>
              </a:rPr>
              <a:t>кольором,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висоту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символів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задати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рівною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Times New Roman"/>
                <a:cs typeface="Times New Roman"/>
              </a:rPr>
              <a:t>12;</a:t>
            </a:r>
            <a:endParaRPr sz="1400">
              <a:latin typeface="Times New Roman"/>
              <a:cs typeface="Times New Roman"/>
            </a:endParaRPr>
          </a:p>
          <a:p>
            <a:pPr lvl="1" marL="13970" marR="12065" indent="449580">
              <a:lnSpc>
                <a:spcPct val="143600"/>
              </a:lnSpc>
              <a:spcBef>
                <a:spcPts val="610"/>
              </a:spcBef>
              <a:buSzPct val="64285"/>
              <a:buFont typeface="Symbol"/>
              <a:buChar char=""/>
              <a:tabLst>
                <a:tab pos="463550" algn="l"/>
              </a:tabLst>
            </a:pPr>
            <a:r>
              <a:rPr dirty="0" sz="1400">
                <a:latin typeface="Times New Roman"/>
                <a:cs typeface="Times New Roman"/>
              </a:rPr>
              <a:t>в)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символи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третього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речення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виділити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підкресленням,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сірим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кольором, </a:t>
            </a:r>
            <a:r>
              <a:rPr dirty="0" sz="1400">
                <a:latin typeface="Times New Roman"/>
                <a:cs typeface="Times New Roman"/>
              </a:rPr>
              <a:t>висоту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символів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задати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рівною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Times New Roman"/>
                <a:cs typeface="Times New Roman"/>
              </a:rPr>
              <a:t>14;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886764" y="4526407"/>
            <a:ext cx="42456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3.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Зберегти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отриманий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варіант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документа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з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новим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ім'ям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886764" y="4919599"/>
            <a:ext cx="4838700" cy="182054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91770" indent="-179070">
              <a:lnSpc>
                <a:spcPct val="100000"/>
              </a:lnSpc>
              <a:spcBef>
                <a:spcPts val="105"/>
              </a:spcBef>
              <a:buAutoNum type="arabicPeriod" startAt="4"/>
              <a:tabLst>
                <a:tab pos="191770" algn="l"/>
              </a:tabLst>
            </a:pPr>
            <a:r>
              <a:rPr dirty="0" sz="1400">
                <a:latin typeface="Times New Roman"/>
                <a:cs typeface="Times New Roman"/>
              </a:rPr>
              <a:t>Оформити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другий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абзац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тексту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за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такими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правилами:</a:t>
            </a:r>
            <a:endParaRPr sz="1400">
              <a:latin typeface="Times New Roman"/>
              <a:cs typeface="Times New Roman"/>
            </a:endParaRPr>
          </a:p>
          <a:p>
            <a:pPr lvl="1" marL="650875" indent="-228600">
              <a:lnSpc>
                <a:spcPct val="100000"/>
              </a:lnSpc>
              <a:spcBef>
                <a:spcPts val="1425"/>
              </a:spcBef>
              <a:buFont typeface="Symbol"/>
              <a:buChar char=""/>
              <a:tabLst>
                <a:tab pos="650875" algn="l"/>
              </a:tabLst>
            </a:pPr>
            <a:r>
              <a:rPr dirty="0" sz="1400">
                <a:latin typeface="Times New Roman"/>
                <a:cs typeface="Times New Roman"/>
              </a:rPr>
              <a:t>установити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відступи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по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см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від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правого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і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лівого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полів;</a:t>
            </a:r>
            <a:endParaRPr sz="1400">
              <a:latin typeface="Times New Roman"/>
              <a:cs typeface="Times New Roman"/>
            </a:endParaRPr>
          </a:p>
          <a:p>
            <a:pPr lvl="1" marL="650875" indent="-228600">
              <a:lnSpc>
                <a:spcPct val="100000"/>
              </a:lnSpc>
              <a:spcBef>
                <a:spcPts val="1440"/>
              </a:spcBef>
              <a:buFont typeface="Symbol"/>
              <a:buChar char=""/>
              <a:tabLst>
                <a:tab pos="650875" algn="l"/>
              </a:tabLst>
            </a:pPr>
            <a:r>
              <a:rPr dirty="0" sz="1400" spc="-10">
                <a:latin typeface="Times New Roman"/>
                <a:cs typeface="Times New Roman"/>
              </a:rPr>
              <a:t>установити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абзацний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відступ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зверху,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рівний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Times New Roman"/>
                <a:cs typeface="Times New Roman"/>
              </a:rPr>
              <a:t>см;</a:t>
            </a:r>
            <a:endParaRPr sz="1400">
              <a:latin typeface="Times New Roman"/>
              <a:cs typeface="Times New Roman"/>
            </a:endParaRPr>
          </a:p>
          <a:p>
            <a:pPr lvl="1" marL="650875" indent="-228600">
              <a:lnSpc>
                <a:spcPct val="100000"/>
              </a:lnSpc>
              <a:spcBef>
                <a:spcPts val="1420"/>
              </a:spcBef>
              <a:buFont typeface="Symbol"/>
              <a:buChar char=""/>
              <a:tabLst>
                <a:tab pos="650875" algn="l"/>
              </a:tabLst>
            </a:pPr>
            <a:r>
              <a:rPr dirty="0" sz="1400" spc="-10">
                <a:latin typeface="Times New Roman"/>
                <a:cs typeface="Times New Roman"/>
              </a:rPr>
              <a:t>установити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міжрядковий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інтервал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Полуторный</a:t>
            </a:r>
            <a:r>
              <a:rPr dirty="0" sz="1400" spc="-1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lvl="1" marL="650875" indent="-228600">
              <a:lnSpc>
                <a:spcPct val="100000"/>
              </a:lnSpc>
              <a:spcBef>
                <a:spcPts val="1440"/>
              </a:spcBef>
              <a:buFont typeface="Symbol"/>
              <a:buChar char=""/>
              <a:tabLst>
                <a:tab pos="650875" algn="l"/>
              </a:tabLst>
            </a:pPr>
            <a:r>
              <a:rPr dirty="0" sz="1400">
                <a:latin typeface="Times New Roman"/>
                <a:cs typeface="Times New Roman"/>
              </a:rPr>
              <a:t>установити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вирівнювання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тексту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По</a:t>
            </a:r>
            <a:r>
              <a:rPr dirty="0" sz="1400" spc="-40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ширине</a:t>
            </a:r>
            <a:r>
              <a:rPr dirty="0" sz="1400" spc="-1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886764" y="6891909"/>
            <a:ext cx="424624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5.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Зберегти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отриманий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варіант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документа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з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новим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ім'ям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886764" y="7285101"/>
            <a:ext cx="5974715" cy="202628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191770" indent="-179070">
              <a:lnSpc>
                <a:spcPct val="100000"/>
              </a:lnSpc>
              <a:spcBef>
                <a:spcPts val="105"/>
              </a:spcBef>
              <a:buAutoNum type="arabicPeriod" startAt="6"/>
              <a:tabLst>
                <a:tab pos="191770" algn="l"/>
              </a:tabLst>
            </a:pPr>
            <a:r>
              <a:rPr dirty="0" sz="1400">
                <a:latin typeface="Times New Roman"/>
                <a:cs typeface="Times New Roman"/>
              </a:rPr>
              <a:t>Установіть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параметри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сторінки:</a:t>
            </a:r>
            <a:endParaRPr sz="1400">
              <a:latin typeface="Times New Roman"/>
              <a:cs typeface="Times New Roman"/>
            </a:endParaRPr>
          </a:p>
          <a:p>
            <a:pPr algn="just" lvl="1" marL="13970" marR="5080" indent="629920">
              <a:lnSpc>
                <a:spcPct val="142500"/>
              </a:lnSpc>
              <a:spcBef>
                <a:spcPts val="715"/>
              </a:spcBef>
              <a:buFont typeface="Symbol"/>
              <a:buChar char=""/>
              <a:tabLst>
                <a:tab pos="643890" algn="l"/>
              </a:tabLst>
            </a:pPr>
            <a:r>
              <a:rPr dirty="0" sz="1400">
                <a:latin typeface="Times New Roman"/>
                <a:cs typeface="Times New Roman"/>
              </a:rPr>
              <a:t>установити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поля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сторінки,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рівні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відповідно: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праве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поле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–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см,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ліве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spc="-50">
                <a:latin typeface="Times New Roman"/>
                <a:cs typeface="Times New Roman"/>
              </a:rPr>
              <a:t>– </a:t>
            </a:r>
            <a:r>
              <a:rPr dirty="0" sz="1400">
                <a:latin typeface="Times New Roman"/>
                <a:cs typeface="Times New Roman"/>
              </a:rPr>
              <a:t>3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см,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верхнє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і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нижнє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поле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–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по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2,5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см;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Відстані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від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краю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до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колонтитула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–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Times New Roman"/>
                <a:cs typeface="Times New Roman"/>
              </a:rPr>
              <a:t>по </a:t>
            </a:r>
            <a:r>
              <a:rPr dirty="0" sz="1400" spc="-20">
                <a:latin typeface="Times New Roman"/>
                <a:cs typeface="Times New Roman"/>
              </a:rPr>
              <a:t>1см.</a:t>
            </a:r>
            <a:endParaRPr sz="1400">
              <a:latin typeface="Times New Roman"/>
              <a:cs typeface="Times New Roman"/>
            </a:endParaRPr>
          </a:p>
          <a:p>
            <a:pPr lvl="1" marL="692150" indent="-230504">
              <a:lnSpc>
                <a:spcPct val="100000"/>
              </a:lnSpc>
              <a:spcBef>
                <a:spcPts val="1405"/>
              </a:spcBef>
              <a:buFont typeface="Symbol"/>
              <a:buChar char=""/>
              <a:tabLst>
                <a:tab pos="692150" algn="l"/>
              </a:tabLst>
            </a:pPr>
            <a:r>
              <a:rPr dirty="0" sz="1400" spc="-10">
                <a:latin typeface="Times New Roman"/>
                <a:cs typeface="Times New Roman"/>
              </a:rPr>
              <a:t>установити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орієнтацію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сторінки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Альбомная</a:t>
            </a:r>
            <a:r>
              <a:rPr dirty="0" sz="1400" spc="-1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algn="just" marL="191770" indent="-179070">
              <a:lnSpc>
                <a:spcPct val="100000"/>
              </a:lnSpc>
              <a:spcBef>
                <a:spcPts val="1405"/>
              </a:spcBef>
              <a:buAutoNum type="arabicPeriod" startAt="6"/>
              <a:tabLst>
                <a:tab pos="191770" algn="l"/>
              </a:tabLst>
            </a:pPr>
            <a:r>
              <a:rPr dirty="0" sz="1400">
                <a:latin typeface="Times New Roman"/>
                <a:cs typeface="Times New Roman"/>
              </a:rPr>
              <a:t>Отриманий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текст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зберегти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з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ім'ям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xxxxxx_4</a:t>
            </a:r>
            <a:r>
              <a:rPr dirty="0" sz="1400" spc="-1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5223509" y="6917690"/>
            <a:ext cx="850900" cy="210820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4445">
              <a:lnSpc>
                <a:spcPts val="1595"/>
              </a:lnSpc>
            </a:pPr>
            <a:r>
              <a:rPr dirty="0" sz="1400" spc="-10" b="1">
                <a:latin typeface="Times New Roman"/>
                <a:cs typeface="Times New Roman"/>
              </a:rPr>
              <a:t>xxx...xxx_3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5179695" y="4552315"/>
            <a:ext cx="850900" cy="210820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4445">
              <a:lnSpc>
                <a:spcPts val="1590"/>
              </a:lnSpc>
            </a:pPr>
            <a:r>
              <a:rPr dirty="0" sz="1400" spc="-10" b="1">
                <a:latin typeface="Times New Roman"/>
                <a:cs typeface="Times New Roman"/>
              </a:rPr>
              <a:t>xxx...xxx_2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886764" y="1788922"/>
            <a:ext cx="5977255" cy="767778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397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Ознайомтеся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з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наведеними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правилами.</a:t>
            </a:r>
            <a:endParaRPr sz="1400">
              <a:latin typeface="Times New Roman"/>
              <a:cs typeface="Times New Roman"/>
            </a:endParaRPr>
          </a:p>
          <a:p>
            <a:pPr algn="just" marL="13970" marR="5715">
              <a:lnSpc>
                <a:spcPct val="143800"/>
              </a:lnSpc>
              <a:spcBef>
                <a:spcPts val="600"/>
              </a:spcBef>
            </a:pP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Як</a:t>
            </a:r>
            <a:r>
              <a:rPr dirty="0" u="heavy" sz="1400" spc="23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виконати</a:t>
            </a:r>
            <a:r>
              <a:rPr dirty="0" u="heavy" sz="1400" spc="23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копіювання</a:t>
            </a:r>
            <a:r>
              <a:rPr dirty="0" u="heavy" sz="1400" spc="23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фрагмента</a:t>
            </a:r>
            <a:r>
              <a:rPr dirty="0" u="heavy" sz="1400" spc="229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тексту.</a:t>
            </a:r>
            <a:r>
              <a:rPr dirty="0" sz="1400" spc="245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Для</a:t>
            </a:r>
            <a:r>
              <a:rPr dirty="0" sz="1400" spc="2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копіювання</a:t>
            </a:r>
            <a:r>
              <a:rPr dirty="0" sz="1400" spc="229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фрагмента </a:t>
            </a:r>
            <a:r>
              <a:rPr dirty="0" sz="1400">
                <a:latin typeface="Times New Roman"/>
                <a:cs typeface="Times New Roman"/>
              </a:rPr>
              <a:t>тексту</a:t>
            </a:r>
            <a:r>
              <a:rPr dirty="0" sz="1400" spc="3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(у</a:t>
            </a:r>
            <a:r>
              <a:rPr dirty="0" sz="1400" spc="3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т.ч.</a:t>
            </a:r>
            <a:r>
              <a:rPr dirty="0" sz="1400" spc="3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і</a:t>
            </a:r>
            <a:r>
              <a:rPr dirty="0" sz="1400" spc="3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багаторазового)</a:t>
            </a:r>
            <a:r>
              <a:rPr dirty="0" sz="1400" spc="3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необхідно</a:t>
            </a:r>
            <a:r>
              <a:rPr dirty="0" sz="1400" spc="3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виділити</a:t>
            </a:r>
            <a:r>
              <a:rPr dirty="0" sz="1400" spc="3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потрібний</a:t>
            </a:r>
            <a:r>
              <a:rPr dirty="0" sz="1400" spc="3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фрагмент</a:t>
            </a:r>
            <a:r>
              <a:rPr dirty="0" sz="1400" spc="325">
                <a:latin typeface="Times New Roman"/>
                <a:cs typeface="Times New Roman"/>
              </a:rPr>
              <a:t> </a:t>
            </a:r>
            <a:r>
              <a:rPr dirty="0" sz="1400" spc="-50">
                <a:latin typeface="Times New Roman"/>
                <a:cs typeface="Times New Roman"/>
              </a:rPr>
              <a:t>і </a:t>
            </a:r>
            <a:r>
              <a:rPr dirty="0" sz="1400">
                <a:latin typeface="Times New Roman"/>
                <a:cs typeface="Times New Roman"/>
              </a:rPr>
              <a:t>викликати</a:t>
            </a:r>
            <a:r>
              <a:rPr dirty="0" sz="1400" spc="3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команду</a:t>
            </a:r>
            <a:r>
              <a:rPr dirty="0" sz="1400" spc="350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Копировать</a:t>
            </a:r>
            <a:r>
              <a:rPr dirty="0" sz="1400" spc="355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(Ctrl+C)</a:t>
            </a:r>
            <a:r>
              <a:rPr dirty="0" sz="1400" spc="3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</a:t>
            </a:r>
            <a:r>
              <a:rPr dirty="0" sz="1400" spc="3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меню</a:t>
            </a:r>
            <a:r>
              <a:rPr dirty="0" sz="1400" spc="350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Главная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 spc="3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У</a:t>
            </a:r>
            <a:r>
              <a:rPr dirty="0" sz="1400" spc="170">
                <a:latin typeface="Times New Roman"/>
                <a:cs typeface="Times New Roman"/>
              </a:rPr>
              <a:t>  </a:t>
            </a:r>
            <a:r>
              <a:rPr dirty="0" sz="1400" spc="-10">
                <a:latin typeface="Times New Roman"/>
                <a:cs typeface="Times New Roman"/>
              </a:rPr>
              <a:t>результаті </a:t>
            </a:r>
            <a:r>
              <a:rPr dirty="0" sz="1400">
                <a:latin typeface="Times New Roman"/>
                <a:cs typeface="Times New Roman"/>
              </a:rPr>
              <a:t>копія</a:t>
            </a:r>
            <a:r>
              <a:rPr dirty="0" sz="1400" spc="3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виділеного</a:t>
            </a:r>
            <a:r>
              <a:rPr dirty="0" sz="1400" spc="3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фрагмента</a:t>
            </a:r>
            <a:r>
              <a:rPr dirty="0" sz="1400" spc="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буде</a:t>
            </a:r>
            <a:r>
              <a:rPr dirty="0" sz="1400" spc="3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поміщена</a:t>
            </a:r>
            <a:r>
              <a:rPr dirty="0" sz="1400" spc="3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</a:t>
            </a:r>
            <a:r>
              <a:rPr dirty="0" sz="1400" spc="3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буфер</a:t>
            </a:r>
            <a:r>
              <a:rPr dirty="0" sz="1400" spc="3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обміну.</a:t>
            </a:r>
            <a:r>
              <a:rPr dirty="0" sz="1400" spc="3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Потім</a:t>
            </a:r>
            <a:r>
              <a:rPr dirty="0" sz="1400" spc="35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треба </a:t>
            </a:r>
            <a:r>
              <a:rPr dirty="0" sz="1400">
                <a:latin typeface="Times New Roman"/>
                <a:cs typeface="Times New Roman"/>
              </a:rPr>
              <a:t>розташувати</a:t>
            </a:r>
            <a:r>
              <a:rPr dirty="0" sz="1400" spc="11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курсор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у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тій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частині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документа,</a:t>
            </a:r>
            <a:r>
              <a:rPr dirty="0" sz="1400" spc="11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куди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потрібно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вставити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копію </a:t>
            </a:r>
            <a:r>
              <a:rPr dirty="0" sz="1400">
                <a:latin typeface="Times New Roman"/>
                <a:cs typeface="Times New Roman"/>
              </a:rPr>
              <a:t>фрагмента</a:t>
            </a:r>
            <a:r>
              <a:rPr dirty="0" sz="1400" spc="2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з</a:t>
            </a:r>
            <a:r>
              <a:rPr dirty="0" sz="1400" spc="2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буфера.</a:t>
            </a:r>
            <a:r>
              <a:rPr dirty="0" sz="1400" spc="2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Цю</a:t>
            </a:r>
            <a:r>
              <a:rPr dirty="0" sz="1400" spc="20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ж</a:t>
            </a:r>
            <a:r>
              <a:rPr dirty="0" sz="1400" spc="2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копію</a:t>
            </a:r>
            <a:r>
              <a:rPr dirty="0" sz="1400" spc="2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можна</a:t>
            </a:r>
            <a:r>
              <a:rPr dirty="0" sz="1400" spc="2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вставити</a:t>
            </a:r>
            <a:r>
              <a:rPr dirty="0" sz="1400" spc="2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й</a:t>
            </a:r>
            <a:r>
              <a:rPr dirty="0" sz="1400" spc="2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</a:t>
            </a:r>
            <a:r>
              <a:rPr dirty="0" sz="1400" spc="2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інше</a:t>
            </a:r>
            <a:r>
              <a:rPr dirty="0" sz="1400" spc="2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місце</a:t>
            </a:r>
            <a:r>
              <a:rPr dirty="0" sz="1400" spc="2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</a:t>
            </a:r>
            <a:r>
              <a:rPr dirty="0" sz="1400" spc="21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цьому </a:t>
            </a:r>
            <a:r>
              <a:rPr dirty="0" sz="1400">
                <a:latin typeface="Times New Roman"/>
                <a:cs typeface="Times New Roman"/>
              </a:rPr>
              <a:t>документі,</a:t>
            </a:r>
            <a:r>
              <a:rPr dirty="0" sz="1400" spc="8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8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також</a:t>
            </a:r>
            <a:r>
              <a:rPr dirty="0" sz="1400" spc="85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і</a:t>
            </a:r>
            <a:r>
              <a:rPr dirty="0" sz="1400" spc="8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в</a:t>
            </a:r>
            <a:r>
              <a:rPr dirty="0" sz="1400" spc="85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інший</a:t>
            </a:r>
            <a:r>
              <a:rPr dirty="0" sz="1400" spc="85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документ.</a:t>
            </a:r>
            <a:r>
              <a:rPr dirty="0" sz="1400" spc="8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Викликом</a:t>
            </a:r>
            <a:r>
              <a:rPr dirty="0" sz="1400" spc="85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команди</a:t>
            </a:r>
            <a:r>
              <a:rPr dirty="0" sz="1400" spc="254">
                <a:latin typeface="Times New Roman"/>
                <a:cs typeface="Times New Roman"/>
              </a:rPr>
              <a:t>  </a:t>
            </a:r>
            <a:r>
              <a:rPr dirty="0" sz="1400" spc="-10" b="1">
                <a:latin typeface="Times New Roman"/>
                <a:cs typeface="Times New Roman"/>
              </a:rPr>
              <a:t>Вставить </a:t>
            </a:r>
            <a:r>
              <a:rPr dirty="0" sz="1400">
                <a:latin typeface="Times New Roman"/>
                <a:cs typeface="Times New Roman"/>
              </a:rPr>
              <a:t>(Ctrl+V)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меню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Главная</a:t>
            </a:r>
            <a:r>
              <a:rPr dirty="0" sz="1400" spc="-35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операція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копіювання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буде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виконана.</a:t>
            </a:r>
            <a:endParaRPr sz="1400">
              <a:latin typeface="Times New Roman"/>
              <a:cs typeface="Times New Roman"/>
            </a:endParaRPr>
          </a:p>
          <a:p>
            <a:pPr algn="just" marL="13970" marR="5080">
              <a:lnSpc>
                <a:spcPct val="143700"/>
              </a:lnSpc>
              <a:spcBef>
                <a:spcPts val="610"/>
              </a:spcBef>
            </a:pP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Як</a:t>
            </a:r>
            <a:r>
              <a:rPr dirty="0" u="heavy" sz="1400" spc="36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виконати</a:t>
            </a:r>
            <a:r>
              <a:rPr dirty="0" u="heavy" sz="1400" spc="37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переміщення</a:t>
            </a:r>
            <a:r>
              <a:rPr dirty="0" u="heavy" sz="1400" spc="38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фрагмента</a:t>
            </a:r>
            <a:r>
              <a:rPr dirty="0" u="heavy" sz="1400" spc="37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тексту</a:t>
            </a:r>
            <a:r>
              <a:rPr dirty="0" sz="1400" b="1">
                <a:latin typeface="Times New Roman"/>
                <a:cs typeface="Times New Roman"/>
              </a:rPr>
              <a:t>.</a:t>
            </a:r>
            <a:r>
              <a:rPr dirty="0" sz="1400" spc="370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Для</a:t>
            </a:r>
            <a:r>
              <a:rPr dirty="0" sz="1400" spc="3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переміщення</a:t>
            </a:r>
            <a:r>
              <a:rPr dirty="0" sz="1400" spc="37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якого- </a:t>
            </a:r>
            <a:r>
              <a:rPr dirty="0" sz="1400">
                <a:latin typeface="Times New Roman"/>
                <a:cs typeface="Times New Roman"/>
              </a:rPr>
              <a:t>небудь</a:t>
            </a:r>
            <a:r>
              <a:rPr dirty="0" sz="1400" spc="4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фрагмента</a:t>
            </a:r>
            <a:r>
              <a:rPr dirty="0" sz="1400" spc="4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тексту</a:t>
            </a:r>
            <a:r>
              <a:rPr dirty="0" sz="1400" spc="4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його</a:t>
            </a:r>
            <a:r>
              <a:rPr dirty="0" sz="1400" spc="48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необхідно</a:t>
            </a:r>
            <a:r>
              <a:rPr dirty="0" sz="1400" spc="4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виділити</a:t>
            </a:r>
            <a:r>
              <a:rPr dirty="0" sz="1400" spc="4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і</a:t>
            </a:r>
            <a:r>
              <a:rPr dirty="0" sz="1400" spc="4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викликати</a:t>
            </a:r>
            <a:r>
              <a:rPr dirty="0" sz="1400" spc="47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команду </a:t>
            </a:r>
            <a:r>
              <a:rPr dirty="0" sz="1400" b="1">
                <a:latin typeface="Times New Roman"/>
                <a:cs typeface="Times New Roman"/>
              </a:rPr>
              <a:t>Вырезать</a:t>
            </a:r>
            <a:r>
              <a:rPr dirty="0" sz="1400" spc="185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(Ctrl+X)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</a:t>
            </a:r>
            <a:r>
              <a:rPr dirty="0" sz="1400" spc="1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меню</a:t>
            </a:r>
            <a:r>
              <a:rPr dirty="0" sz="1400" spc="185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Главная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 spc="1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При</a:t>
            </a:r>
            <a:r>
              <a:rPr dirty="0" sz="1400" spc="1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цьому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виділений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об'єкт</a:t>
            </a:r>
            <a:r>
              <a:rPr dirty="0" sz="1400" spc="1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із</a:t>
            </a:r>
            <a:r>
              <a:rPr dirty="0" sz="1400" spc="17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тексту </a:t>
            </a:r>
            <a:r>
              <a:rPr dirty="0" sz="1400">
                <a:latin typeface="Times New Roman"/>
                <a:cs typeface="Times New Roman"/>
              </a:rPr>
              <a:t>документа</a:t>
            </a:r>
            <a:r>
              <a:rPr dirty="0" sz="1400" spc="195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зникає</a:t>
            </a:r>
            <a:r>
              <a:rPr dirty="0" sz="1400" spc="19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і</a:t>
            </a:r>
            <a:r>
              <a:rPr dirty="0" sz="1400" spc="20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переміщається</a:t>
            </a:r>
            <a:r>
              <a:rPr dirty="0" sz="1400" spc="195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в</a:t>
            </a:r>
            <a:r>
              <a:rPr dirty="0" sz="1400" spc="20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буфер</a:t>
            </a:r>
            <a:r>
              <a:rPr dirty="0" sz="1400" spc="20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обміну.</a:t>
            </a:r>
            <a:r>
              <a:rPr dirty="0" sz="1400" spc="20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Перед</a:t>
            </a:r>
            <a:r>
              <a:rPr dirty="0" sz="1400" spc="375">
                <a:latin typeface="Times New Roman"/>
                <a:cs typeface="Times New Roman"/>
              </a:rPr>
              <a:t>  </a:t>
            </a:r>
            <a:r>
              <a:rPr dirty="0" sz="1400" spc="-10">
                <a:latin typeface="Times New Roman"/>
                <a:cs typeface="Times New Roman"/>
              </a:rPr>
              <a:t>вставкою </a:t>
            </a:r>
            <a:r>
              <a:rPr dirty="0" sz="1400">
                <a:latin typeface="Times New Roman"/>
                <a:cs typeface="Times New Roman"/>
              </a:rPr>
              <a:t>фрагмента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необхідно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розмістити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курсор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тому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місці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екрана,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де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повинен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20">
                <a:latin typeface="Times New Roman"/>
                <a:cs typeface="Times New Roman"/>
              </a:rPr>
              <a:t>бути </a:t>
            </a:r>
            <a:r>
              <a:rPr dirty="0" sz="1400">
                <a:latin typeface="Times New Roman"/>
                <a:cs typeface="Times New Roman"/>
              </a:rPr>
              <a:t>вставлений</a:t>
            </a:r>
            <a:r>
              <a:rPr dirty="0" sz="1400" spc="215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фрагмент,</a:t>
            </a:r>
            <a:r>
              <a:rPr dirty="0" sz="1400" spc="21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потім</a:t>
            </a:r>
            <a:r>
              <a:rPr dirty="0" sz="1400" spc="215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активізувати</a:t>
            </a:r>
            <a:r>
              <a:rPr dirty="0" sz="1400" spc="215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команду</a:t>
            </a:r>
            <a:r>
              <a:rPr dirty="0" sz="1400" spc="204">
                <a:latin typeface="Times New Roman"/>
                <a:cs typeface="Times New Roman"/>
              </a:rPr>
              <a:t>  </a:t>
            </a:r>
            <a:r>
              <a:rPr dirty="0" sz="1400" b="1">
                <a:latin typeface="Times New Roman"/>
                <a:cs typeface="Times New Roman"/>
              </a:rPr>
              <a:t>Вставить</a:t>
            </a:r>
            <a:r>
              <a:rPr dirty="0" sz="1400" spc="215" b="1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в</a:t>
            </a:r>
            <a:r>
              <a:rPr dirty="0" sz="1400" spc="210">
                <a:latin typeface="Times New Roman"/>
                <a:cs typeface="Times New Roman"/>
              </a:rPr>
              <a:t>  </a:t>
            </a:r>
            <a:r>
              <a:rPr dirty="0" sz="1400" spc="-20">
                <a:latin typeface="Times New Roman"/>
                <a:cs typeface="Times New Roman"/>
              </a:rPr>
              <a:t>меню </a:t>
            </a:r>
            <a:r>
              <a:rPr dirty="0" sz="1400" spc="-10" b="1">
                <a:latin typeface="Times New Roman"/>
                <a:cs typeface="Times New Roman"/>
              </a:rPr>
              <a:t>Главная</a:t>
            </a:r>
            <a:r>
              <a:rPr dirty="0" sz="1400" spc="-1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algn="just" marL="13970" marR="5080">
              <a:lnSpc>
                <a:spcPct val="143700"/>
              </a:lnSpc>
              <a:spcBef>
                <a:spcPts val="610"/>
              </a:spcBef>
            </a:pP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Як</a:t>
            </a:r>
            <a:r>
              <a:rPr dirty="0" u="heavy" sz="1400" spc="14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</a:t>
            </a: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вставити</a:t>
            </a:r>
            <a:r>
              <a:rPr dirty="0" u="heavy" sz="1400" spc="14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</a:t>
            </a: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в</a:t>
            </a:r>
            <a:r>
              <a:rPr dirty="0" u="heavy" sz="1400" spc="14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</a:t>
            </a: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документ</a:t>
            </a:r>
            <a:r>
              <a:rPr dirty="0" u="heavy" sz="1400" spc="15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</a:t>
            </a: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поточну</a:t>
            </a:r>
            <a:r>
              <a:rPr dirty="0" u="heavy" sz="1400" spc="15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</a:t>
            </a: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дату</a:t>
            </a:r>
            <a:r>
              <a:rPr dirty="0" u="heavy" sz="1400" spc="14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</a:t>
            </a: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і</a:t>
            </a:r>
            <a:r>
              <a:rPr dirty="0" u="heavy" sz="1400" spc="15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</a:t>
            </a: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час</a:t>
            </a:r>
            <a:r>
              <a:rPr dirty="0" sz="1400" b="1">
                <a:latin typeface="Times New Roman"/>
                <a:cs typeface="Times New Roman"/>
              </a:rPr>
              <a:t>.</a:t>
            </a:r>
            <a:r>
              <a:rPr dirty="0" sz="1400" spc="150" b="1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Документ,</a:t>
            </a:r>
            <a:r>
              <a:rPr dirty="0" sz="1400" spc="145">
                <a:latin typeface="Times New Roman"/>
                <a:cs typeface="Times New Roman"/>
              </a:rPr>
              <a:t>  </a:t>
            </a:r>
            <a:r>
              <a:rPr dirty="0" sz="1400" spc="-10">
                <a:latin typeface="Times New Roman"/>
                <a:cs typeface="Times New Roman"/>
              </a:rPr>
              <a:t>створений </a:t>
            </a:r>
            <a:r>
              <a:rPr dirty="0" sz="1400">
                <a:latin typeface="Times New Roman"/>
                <a:cs typeface="Times New Roman"/>
              </a:rPr>
              <a:t>користувачем,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повинен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містити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час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і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дату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створення.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Для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того,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щоб</a:t>
            </a:r>
            <a:r>
              <a:rPr dirty="0" sz="1400" spc="-10">
                <a:latin typeface="Times New Roman"/>
                <a:cs typeface="Times New Roman"/>
              </a:rPr>
              <a:t> здійснити </a:t>
            </a:r>
            <a:r>
              <a:rPr dirty="0" sz="1400">
                <a:latin typeface="Times New Roman"/>
                <a:cs typeface="Times New Roman"/>
              </a:rPr>
              <a:t>вставку</a:t>
            </a:r>
            <a:r>
              <a:rPr dirty="0" sz="1400" spc="85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дати</a:t>
            </a:r>
            <a:r>
              <a:rPr dirty="0" sz="1400" spc="10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і</a:t>
            </a:r>
            <a:r>
              <a:rPr dirty="0" sz="1400" spc="10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часу,</a:t>
            </a:r>
            <a:r>
              <a:rPr dirty="0" sz="1400" spc="105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необхідно</a:t>
            </a:r>
            <a:r>
              <a:rPr dirty="0" sz="1400" spc="10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встановити</a:t>
            </a:r>
            <a:r>
              <a:rPr dirty="0" sz="1400" spc="105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курсор</a:t>
            </a:r>
            <a:r>
              <a:rPr dirty="0" sz="1400" spc="10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у</a:t>
            </a:r>
            <a:r>
              <a:rPr dirty="0" sz="1400" spc="10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потрібну</a:t>
            </a:r>
            <a:r>
              <a:rPr dirty="0" sz="1400" spc="95">
                <a:latin typeface="Times New Roman"/>
                <a:cs typeface="Times New Roman"/>
              </a:rPr>
              <a:t>  </a:t>
            </a:r>
            <a:r>
              <a:rPr dirty="0" sz="1400" spc="-10">
                <a:latin typeface="Times New Roman"/>
                <a:cs typeface="Times New Roman"/>
              </a:rPr>
              <a:t>позицію </a:t>
            </a:r>
            <a:r>
              <a:rPr dirty="0" sz="1400">
                <a:latin typeface="Times New Roman"/>
                <a:cs typeface="Times New Roman"/>
              </a:rPr>
              <a:t>документа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і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викликати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команду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Дата</a:t>
            </a:r>
            <a:r>
              <a:rPr dirty="0" sz="1400" spc="5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и</a:t>
            </a:r>
            <a:r>
              <a:rPr dirty="0" sz="1400" spc="2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время</a:t>
            </a:r>
            <a:r>
              <a:rPr dirty="0" sz="1400" spc="35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меню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Вставка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У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результаті </a:t>
            </a:r>
            <a:r>
              <a:rPr dirty="0" sz="1400">
                <a:latin typeface="Times New Roman"/>
                <a:cs typeface="Times New Roman"/>
              </a:rPr>
              <a:t>відкриється</a:t>
            </a:r>
            <a:r>
              <a:rPr dirty="0" sz="1400" spc="2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діалогове</a:t>
            </a:r>
            <a:r>
              <a:rPr dirty="0" sz="1400" spc="2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вікно</a:t>
            </a:r>
            <a:r>
              <a:rPr dirty="0" sz="1400" spc="235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Дата</a:t>
            </a:r>
            <a:r>
              <a:rPr dirty="0" sz="1400" spc="22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и</a:t>
            </a:r>
            <a:r>
              <a:rPr dirty="0" sz="1400" spc="21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время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 spc="2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У</a:t>
            </a:r>
            <a:r>
              <a:rPr dirty="0" sz="1400" spc="2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полі</a:t>
            </a:r>
            <a:r>
              <a:rPr dirty="0" sz="1400" spc="2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списку</a:t>
            </a:r>
            <a:r>
              <a:rPr dirty="0" sz="1400" spc="229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Форматы</a:t>
            </a:r>
            <a:r>
              <a:rPr dirty="0" sz="1400" spc="225" b="1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вікна діалогу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необхідно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вибрати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потрібне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і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підтвердити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вибір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кнопкою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25" b="1">
                <a:latin typeface="Times New Roman"/>
                <a:cs typeface="Times New Roman"/>
              </a:rPr>
              <a:t>Ok</a:t>
            </a:r>
            <a:r>
              <a:rPr dirty="0" sz="1400" spc="-25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algn="just" marL="13970">
              <a:lnSpc>
                <a:spcPct val="100000"/>
              </a:lnSpc>
              <a:spcBef>
                <a:spcPts val="1330"/>
              </a:spcBef>
            </a:pPr>
            <a:r>
              <a:rPr dirty="0" sz="1400">
                <a:latin typeface="Times New Roman"/>
                <a:cs typeface="Times New Roman"/>
              </a:rPr>
              <a:t>Тепер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спробуйте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виконати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наступні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-20">
                <a:latin typeface="Times New Roman"/>
                <a:cs typeface="Times New Roman"/>
              </a:rPr>
              <a:t>дії: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45"/>
              </a:spcBef>
            </a:pPr>
            <a:r>
              <a:rPr dirty="0" sz="1400">
                <a:latin typeface="Times New Roman"/>
                <a:cs typeface="Times New Roman"/>
              </a:rPr>
              <a:t>1.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Відкрити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файл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останнього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документа,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створеного</a:t>
            </a:r>
            <a:r>
              <a:rPr dirty="0" sz="1400" spc="2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попередній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вправі.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835660" y="1111885"/>
            <a:ext cx="6085205" cy="645160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wrap="square" lIns="0" tIns="1270" rIns="0" bIns="0" rtlCol="0" vert="horz">
            <a:spAutoFit/>
          </a:bodyPr>
          <a:lstStyle/>
          <a:p>
            <a:pPr marL="71120">
              <a:lnSpc>
                <a:spcPct val="100000"/>
              </a:lnSpc>
              <a:spcBef>
                <a:spcPts val="10"/>
              </a:spcBef>
            </a:pPr>
            <a:r>
              <a:rPr dirty="0" sz="1400" b="1">
                <a:latin typeface="Times New Roman"/>
                <a:cs typeface="Times New Roman"/>
              </a:rPr>
              <a:t>Вправа</a:t>
            </a:r>
            <a:r>
              <a:rPr dirty="0" sz="1400" spc="-5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№</a:t>
            </a:r>
            <a:r>
              <a:rPr dirty="0" sz="1400" spc="-2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3.</a:t>
            </a:r>
            <a:r>
              <a:rPr dirty="0" sz="1400" spc="-3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Основні</a:t>
            </a:r>
            <a:r>
              <a:rPr dirty="0" sz="1400" spc="-3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прийоми</a:t>
            </a:r>
            <a:r>
              <a:rPr dirty="0" sz="1400" spc="-3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роботи</a:t>
            </a:r>
            <a:r>
              <a:rPr dirty="0" sz="1400" spc="-5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з</a:t>
            </a:r>
            <a:r>
              <a:rPr dirty="0" sz="1400" spc="-3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копіювання</a:t>
            </a:r>
            <a:r>
              <a:rPr dirty="0" sz="1400" spc="-2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і</a:t>
            </a:r>
            <a:r>
              <a:rPr dirty="0" sz="1400" spc="-3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вставки</a:t>
            </a:r>
            <a:r>
              <a:rPr dirty="0" sz="1400" spc="-35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текстових</a:t>
            </a:r>
            <a:endParaRPr sz="1400">
              <a:latin typeface="Times New Roman"/>
              <a:cs typeface="Times New Roman"/>
            </a:endParaRPr>
          </a:p>
          <a:p>
            <a:pPr marL="71120">
              <a:lnSpc>
                <a:spcPct val="100000"/>
              </a:lnSpc>
              <a:spcBef>
                <a:spcPts val="780"/>
              </a:spcBef>
            </a:pPr>
            <a:r>
              <a:rPr dirty="0" sz="1400" b="1">
                <a:latin typeface="Times New Roman"/>
                <a:cs typeface="Times New Roman"/>
              </a:rPr>
              <a:t>об'єктів,</a:t>
            </a:r>
            <a:r>
              <a:rPr dirty="0" sz="1400" spc="-60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одночасної</a:t>
            </a:r>
            <a:r>
              <a:rPr dirty="0" sz="1400" spc="-3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обробки</a:t>
            </a:r>
            <a:r>
              <a:rPr dirty="0" sz="1400" spc="-4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декількох</a:t>
            </a:r>
            <a:r>
              <a:rPr dirty="0" sz="1400" spc="-35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документів.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5666105" y="1663699"/>
            <a:ext cx="723900" cy="222885"/>
          </a:xfrm>
          <a:custGeom>
            <a:avLst/>
            <a:gdLst/>
            <a:ahLst/>
            <a:cxnLst/>
            <a:rect l="l" t="t" r="r" b="b"/>
            <a:pathLst>
              <a:path w="723900" h="222885">
                <a:moveTo>
                  <a:pt x="723900" y="254"/>
                </a:moveTo>
                <a:lnTo>
                  <a:pt x="717550" y="254"/>
                </a:lnTo>
                <a:lnTo>
                  <a:pt x="717550" y="6604"/>
                </a:lnTo>
                <a:lnTo>
                  <a:pt x="717550" y="216154"/>
                </a:lnTo>
                <a:lnTo>
                  <a:pt x="5715" y="216154"/>
                </a:lnTo>
                <a:lnTo>
                  <a:pt x="5715" y="6604"/>
                </a:lnTo>
                <a:lnTo>
                  <a:pt x="717550" y="6604"/>
                </a:lnTo>
                <a:lnTo>
                  <a:pt x="717550" y="254"/>
                </a:lnTo>
                <a:lnTo>
                  <a:pt x="5715" y="254"/>
                </a:lnTo>
                <a:lnTo>
                  <a:pt x="5715" y="0"/>
                </a:lnTo>
                <a:lnTo>
                  <a:pt x="0" y="0"/>
                </a:lnTo>
                <a:lnTo>
                  <a:pt x="0" y="222885"/>
                </a:lnTo>
                <a:lnTo>
                  <a:pt x="5715" y="222885"/>
                </a:lnTo>
                <a:lnTo>
                  <a:pt x="5715" y="222504"/>
                </a:lnTo>
                <a:lnTo>
                  <a:pt x="723900" y="222504"/>
                </a:lnTo>
                <a:lnTo>
                  <a:pt x="723900" y="216154"/>
                </a:lnTo>
                <a:lnTo>
                  <a:pt x="723900" y="6604"/>
                </a:lnTo>
                <a:lnTo>
                  <a:pt x="723900" y="25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 txBox="1"/>
          <p:nvPr/>
        </p:nvSpPr>
        <p:spPr>
          <a:xfrm>
            <a:off x="886764" y="578967"/>
            <a:ext cx="5606415" cy="1623060"/>
          </a:xfrm>
          <a:prstGeom prst="rect">
            <a:avLst/>
          </a:prstGeom>
        </p:spPr>
        <p:txBody>
          <a:bodyPr wrap="square" lIns="0" tIns="119380" rIns="0" bIns="0" rtlCol="0" vert="horz">
            <a:spAutoFit/>
          </a:bodyPr>
          <a:lstStyle/>
          <a:p>
            <a:pPr marL="191770" indent="-179070">
              <a:lnSpc>
                <a:spcPct val="100000"/>
              </a:lnSpc>
              <a:spcBef>
                <a:spcPts val="940"/>
              </a:spcBef>
              <a:buAutoNum type="arabicPeriod" startAt="2"/>
              <a:tabLst>
                <a:tab pos="191770" algn="l"/>
              </a:tabLst>
            </a:pPr>
            <a:r>
              <a:rPr dirty="0" sz="1400">
                <a:latin typeface="Times New Roman"/>
                <a:cs typeface="Times New Roman"/>
              </a:rPr>
              <a:t>Виконати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копіювання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і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потім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вставку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1-го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абзацу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документа:</a:t>
            </a:r>
            <a:endParaRPr sz="1400">
              <a:latin typeface="Times New Roman"/>
              <a:cs typeface="Times New Roman"/>
            </a:endParaRPr>
          </a:p>
          <a:p>
            <a:pPr lvl="1" marL="650875" indent="-228600">
              <a:lnSpc>
                <a:spcPct val="100000"/>
              </a:lnSpc>
              <a:spcBef>
                <a:spcPts val="840"/>
              </a:spcBef>
              <a:buFont typeface="Symbol"/>
              <a:buChar char=""/>
              <a:tabLst>
                <a:tab pos="650875" algn="l"/>
              </a:tabLst>
            </a:pPr>
            <a:r>
              <a:rPr dirty="0" sz="1400">
                <a:latin typeface="Times New Roman"/>
                <a:cs typeface="Times New Roman"/>
              </a:rPr>
              <a:t>у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кінець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вихідного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тексту;</a:t>
            </a:r>
            <a:endParaRPr sz="1400">
              <a:latin typeface="Times New Roman"/>
              <a:cs typeface="Times New Roman"/>
            </a:endParaRPr>
          </a:p>
          <a:p>
            <a:pPr lvl="1" marL="650875" indent="-228600">
              <a:lnSpc>
                <a:spcPct val="100000"/>
              </a:lnSpc>
              <a:spcBef>
                <a:spcPts val="830"/>
              </a:spcBef>
              <a:buFont typeface="Symbol"/>
              <a:buChar char=""/>
              <a:tabLst>
                <a:tab pos="650875" algn="l"/>
              </a:tabLst>
            </a:pPr>
            <a:r>
              <a:rPr dirty="0" sz="1400">
                <a:latin typeface="Times New Roman"/>
                <a:cs typeface="Times New Roman"/>
              </a:rPr>
              <a:t>у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новий</a:t>
            </a:r>
            <a:r>
              <a:rPr dirty="0" sz="1400" spc="-10">
                <a:latin typeface="Times New Roman"/>
                <a:cs typeface="Times New Roman"/>
              </a:rPr>
              <a:t> документ;</a:t>
            </a:r>
            <a:endParaRPr sz="1400">
              <a:latin typeface="Times New Roman"/>
              <a:cs typeface="Times New Roman"/>
            </a:endParaRPr>
          </a:p>
          <a:p>
            <a:pPr lvl="1" marL="650875" indent="-228600">
              <a:lnSpc>
                <a:spcPct val="100000"/>
              </a:lnSpc>
              <a:spcBef>
                <a:spcPts val="850"/>
              </a:spcBef>
              <a:buFont typeface="Symbol"/>
              <a:buChar char=""/>
              <a:tabLst>
                <a:tab pos="650875" algn="l"/>
              </a:tabLst>
            </a:pPr>
            <a:r>
              <a:rPr dirty="0" sz="1400">
                <a:latin typeface="Times New Roman"/>
                <a:cs typeface="Times New Roman"/>
              </a:rPr>
              <a:t>зберегти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документи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(новий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документ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зберегти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з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ім'ям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xxxxxx_5</a:t>
            </a:r>
            <a:r>
              <a:rPr dirty="0" sz="1400" spc="-10">
                <a:latin typeface="Times New Roman"/>
                <a:cs typeface="Times New Roman"/>
              </a:rPr>
              <a:t>).</a:t>
            </a:r>
            <a:endParaRPr sz="1400">
              <a:latin typeface="Times New Roman"/>
              <a:cs typeface="Times New Roman"/>
            </a:endParaRPr>
          </a:p>
          <a:p>
            <a:pPr marL="191770" indent="-179070">
              <a:lnSpc>
                <a:spcPct val="100000"/>
              </a:lnSpc>
              <a:spcBef>
                <a:spcPts val="820"/>
              </a:spcBef>
              <a:buAutoNum type="arabicPeriod" startAt="2"/>
              <a:tabLst>
                <a:tab pos="191770" algn="l"/>
              </a:tabLst>
            </a:pPr>
            <a:r>
              <a:rPr dirty="0" sz="1400">
                <a:latin typeface="Times New Roman"/>
                <a:cs typeface="Times New Roman"/>
              </a:rPr>
              <a:t>Виконати</a:t>
            </a:r>
            <a:r>
              <a:rPr dirty="0" sz="1400" spc="3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вирізку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2-</a:t>
            </a:r>
            <a:r>
              <a:rPr dirty="0" sz="1400">
                <a:latin typeface="Times New Roman"/>
                <a:cs typeface="Times New Roman"/>
              </a:rPr>
              <a:t>го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абзацу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вихідного</a:t>
            </a:r>
            <a:r>
              <a:rPr dirty="0" sz="1400" spc="3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тексту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і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його</a:t>
            </a:r>
            <a:r>
              <a:rPr dirty="0" sz="1400" spc="-10">
                <a:latin typeface="Times New Roman"/>
                <a:cs typeface="Times New Roman"/>
              </a:rPr>
              <a:t> вставку: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296669" y="2176628"/>
            <a:ext cx="2948940" cy="984250"/>
          </a:xfrm>
          <a:prstGeom prst="rect">
            <a:avLst/>
          </a:prstGeom>
        </p:spPr>
        <p:txBody>
          <a:bodyPr wrap="square" lIns="0" tIns="117475" rIns="0" bIns="0" rtlCol="0" vert="horz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925"/>
              </a:spcBef>
              <a:buFont typeface="Symbol"/>
              <a:buChar char=""/>
              <a:tabLst>
                <a:tab pos="240665" algn="l"/>
              </a:tabLst>
            </a:pPr>
            <a:r>
              <a:rPr dirty="0" sz="1400">
                <a:latin typeface="Times New Roman"/>
                <a:cs typeface="Times New Roman"/>
              </a:rPr>
              <a:t>у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кінець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вихідного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тексту;</a:t>
            </a:r>
            <a:endParaRPr sz="1400">
              <a:latin typeface="Times New Roman"/>
              <a:cs typeface="Times New Roman"/>
            </a:endParaRPr>
          </a:p>
          <a:p>
            <a:pPr marL="240665" indent="-227965">
              <a:lnSpc>
                <a:spcPct val="100000"/>
              </a:lnSpc>
              <a:spcBef>
                <a:spcPts val="830"/>
              </a:spcBef>
              <a:buFont typeface="Symbol"/>
              <a:buChar char=""/>
              <a:tabLst>
                <a:tab pos="240665" algn="l"/>
              </a:tabLst>
            </a:pPr>
            <a:r>
              <a:rPr dirty="0" sz="1400">
                <a:latin typeface="Times New Roman"/>
                <a:cs typeface="Times New Roman"/>
              </a:rPr>
              <a:t>у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новий</a:t>
            </a:r>
            <a:r>
              <a:rPr dirty="0" sz="1400" spc="-10">
                <a:latin typeface="Times New Roman"/>
                <a:cs typeface="Times New Roman"/>
              </a:rPr>
              <a:t> документ;</a:t>
            </a:r>
            <a:endParaRPr sz="1400">
              <a:latin typeface="Times New Roman"/>
              <a:cs typeface="Times New Roman"/>
            </a:endParaRPr>
          </a:p>
          <a:p>
            <a:pPr marL="240665" indent="-227965">
              <a:lnSpc>
                <a:spcPct val="100000"/>
              </a:lnSpc>
              <a:spcBef>
                <a:spcPts val="850"/>
              </a:spcBef>
              <a:buFont typeface="Symbol"/>
              <a:buChar char=""/>
              <a:tabLst>
                <a:tab pos="240665" algn="l"/>
              </a:tabLst>
            </a:pPr>
            <a:r>
              <a:rPr dirty="0" sz="1400">
                <a:latin typeface="Times New Roman"/>
                <a:cs typeface="Times New Roman"/>
              </a:rPr>
              <a:t>зберегти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вихідний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документ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з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20">
                <a:latin typeface="Times New Roman"/>
                <a:cs typeface="Times New Roman"/>
              </a:rPr>
              <a:t>ім'ям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888288" y="3144749"/>
            <a:ext cx="5969635" cy="27901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 indent="223520">
              <a:lnSpc>
                <a:spcPct val="144300"/>
              </a:lnSpc>
              <a:spcBef>
                <a:spcPts val="95"/>
              </a:spcBef>
              <a:buAutoNum type="arabicPeriod" startAt="4"/>
              <a:tabLst>
                <a:tab pos="236220" algn="l"/>
              </a:tabLst>
            </a:pPr>
            <a:r>
              <a:rPr dirty="0" sz="1400">
                <a:latin typeface="Times New Roman"/>
                <a:cs typeface="Times New Roman"/>
              </a:rPr>
              <a:t>Виконати</a:t>
            </a:r>
            <a:r>
              <a:rPr dirty="0" sz="1400" spc="3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вставку</a:t>
            </a:r>
            <a:r>
              <a:rPr dirty="0" sz="1400" spc="3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</a:t>
            </a:r>
            <a:r>
              <a:rPr dirty="0" sz="1400" spc="3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документ</a:t>
            </a:r>
            <a:r>
              <a:rPr dirty="0" sz="1400" spc="3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поточного</a:t>
            </a:r>
            <a:r>
              <a:rPr dirty="0" sz="1400" spc="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часу</a:t>
            </a:r>
            <a:r>
              <a:rPr dirty="0" sz="1400" spc="3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і</a:t>
            </a:r>
            <a:r>
              <a:rPr dirty="0" sz="1400" spc="3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дати.</a:t>
            </a:r>
            <a:r>
              <a:rPr dirty="0" sz="1400" spc="3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Розташуйте</a:t>
            </a:r>
            <a:r>
              <a:rPr dirty="0" sz="1400" spc="335">
                <a:latin typeface="Times New Roman"/>
                <a:cs typeface="Times New Roman"/>
              </a:rPr>
              <a:t> </a:t>
            </a:r>
            <a:r>
              <a:rPr dirty="0" sz="1400" spc="-20">
                <a:latin typeface="Times New Roman"/>
                <a:cs typeface="Times New Roman"/>
              </a:rPr>
              <a:t>дату </a:t>
            </a:r>
            <a:r>
              <a:rPr dirty="0" sz="1400">
                <a:latin typeface="Times New Roman"/>
                <a:cs typeface="Times New Roman"/>
              </a:rPr>
              <a:t>наприкінці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документа,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час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–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у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верхньому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правому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куті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документа.</a:t>
            </a:r>
            <a:endParaRPr sz="1400">
              <a:latin typeface="Times New Roman"/>
              <a:cs typeface="Times New Roman"/>
            </a:endParaRPr>
          </a:p>
          <a:p>
            <a:pPr algn="just" marL="12700" marR="6350" indent="203200">
              <a:lnSpc>
                <a:spcPct val="143800"/>
              </a:lnSpc>
              <a:spcBef>
                <a:spcPts val="10"/>
              </a:spcBef>
              <a:buAutoNum type="arabicPeriod" startAt="4"/>
              <a:tabLst>
                <a:tab pos="215900" algn="l"/>
              </a:tabLst>
            </a:pPr>
            <a:r>
              <a:rPr dirty="0" sz="1400">
                <a:latin typeface="Times New Roman"/>
                <a:cs typeface="Times New Roman"/>
              </a:rPr>
              <a:t>Виконати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вставку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номерів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сторінок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у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вихідному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тексті.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Номера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сторінок </a:t>
            </a:r>
            <a:r>
              <a:rPr dirty="0" sz="1400">
                <a:latin typeface="Times New Roman"/>
                <a:cs typeface="Times New Roman"/>
              </a:rPr>
              <a:t>розташувати</a:t>
            </a:r>
            <a:r>
              <a:rPr dirty="0" sz="1400" spc="3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вгорі</a:t>
            </a:r>
            <a:r>
              <a:rPr dirty="0" sz="1400" spc="3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по</a:t>
            </a:r>
            <a:r>
              <a:rPr dirty="0" sz="1400" spc="3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центру</a:t>
            </a:r>
            <a:r>
              <a:rPr dirty="0" sz="1400" spc="3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сторінки.</a:t>
            </a:r>
            <a:r>
              <a:rPr dirty="0" sz="1400" spc="3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Формат</a:t>
            </a:r>
            <a:r>
              <a:rPr dirty="0" sz="1400" spc="3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номера</a:t>
            </a:r>
            <a:r>
              <a:rPr dirty="0" sz="1400" spc="3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сторінки</a:t>
            </a:r>
            <a:r>
              <a:rPr dirty="0" sz="1400" spc="39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вибрати </a:t>
            </a:r>
            <a:r>
              <a:rPr dirty="0" sz="1400">
                <a:latin typeface="Times New Roman"/>
                <a:cs typeface="Times New Roman"/>
              </a:rPr>
              <a:t>числовий.</a:t>
            </a:r>
            <a:r>
              <a:rPr dirty="0" sz="1400" spc="11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Нумерацію</a:t>
            </a:r>
            <a:r>
              <a:rPr dirty="0" sz="1400" spc="11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сторінок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почати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з</a:t>
            </a:r>
            <a:r>
              <a:rPr dirty="0" sz="1400" spc="11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другої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сторінки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з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номерами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на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 spc="-20">
                <a:latin typeface="Times New Roman"/>
                <a:cs typeface="Times New Roman"/>
              </a:rPr>
              <a:t>усіх </a:t>
            </a:r>
            <a:r>
              <a:rPr dirty="0" sz="1400" spc="-10">
                <a:latin typeface="Times New Roman"/>
                <a:cs typeface="Times New Roman"/>
              </a:rPr>
              <a:t>сторінках.</a:t>
            </a:r>
            <a:endParaRPr sz="1400">
              <a:latin typeface="Times New Roman"/>
              <a:cs typeface="Times New Roman"/>
            </a:endParaRPr>
          </a:p>
          <a:p>
            <a:pPr algn="just" marL="12700" marR="7620" indent="213995">
              <a:lnSpc>
                <a:spcPts val="2410"/>
              </a:lnSpc>
              <a:spcBef>
                <a:spcPts val="204"/>
              </a:spcBef>
              <a:buAutoNum type="arabicPeriod" startAt="4"/>
              <a:tabLst>
                <a:tab pos="226695" algn="l"/>
              </a:tabLst>
            </a:pPr>
            <a:r>
              <a:rPr dirty="0" sz="1400">
                <a:latin typeface="Times New Roman"/>
                <a:cs typeface="Times New Roman"/>
              </a:rPr>
              <a:t>Виконати</a:t>
            </a:r>
            <a:r>
              <a:rPr dirty="0" sz="1400" spc="2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попередній</a:t>
            </a:r>
            <a:r>
              <a:rPr dirty="0" sz="1400" spc="2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перегляд</a:t>
            </a:r>
            <a:r>
              <a:rPr dirty="0" sz="1400" spc="2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усіх</a:t>
            </a:r>
            <a:r>
              <a:rPr dirty="0" sz="1400" spc="2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документів,</a:t>
            </a:r>
            <a:r>
              <a:rPr dirty="0" sz="1400" spc="2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оброблюваних</a:t>
            </a:r>
            <a:r>
              <a:rPr dirty="0" sz="1400" spc="2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у</a:t>
            </a:r>
            <a:r>
              <a:rPr dirty="0" sz="1400" spc="22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різних </a:t>
            </a:r>
            <a:r>
              <a:rPr dirty="0" sz="1400">
                <a:latin typeface="Times New Roman"/>
                <a:cs typeface="Times New Roman"/>
              </a:rPr>
              <a:t>вікнах,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потім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закрийте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всі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створені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документи.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Вони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повинні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бути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збережені</a:t>
            </a:r>
            <a:endParaRPr sz="14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545"/>
              </a:spcBef>
            </a:pPr>
            <a:r>
              <a:rPr dirty="0" sz="1400">
                <a:latin typeface="Times New Roman"/>
                <a:cs typeface="Times New Roman"/>
              </a:rPr>
              <a:t>на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магнітному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чи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електронному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носію.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/>
          <p:nvPr/>
        </p:nvSpPr>
        <p:spPr>
          <a:xfrm>
            <a:off x="825500" y="7848854"/>
            <a:ext cx="6090920" cy="1552575"/>
          </a:xfrm>
          <a:custGeom>
            <a:avLst/>
            <a:gdLst/>
            <a:ahLst/>
            <a:cxnLst/>
            <a:rect l="l" t="t" r="r" b="b"/>
            <a:pathLst>
              <a:path w="6090920" h="1552575">
                <a:moveTo>
                  <a:pt x="6090920" y="381"/>
                </a:moveTo>
                <a:lnTo>
                  <a:pt x="6084570" y="381"/>
                </a:lnTo>
                <a:lnTo>
                  <a:pt x="6084570" y="0"/>
                </a:lnTo>
                <a:lnTo>
                  <a:pt x="0" y="0"/>
                </a:lnTo>
                <a:lnTo>
                  <a:pt x="0" y="6350"/>
                </a:lnTo>
                <a:lnTo>
                  <a:pt x="0" y="1551940"/>
                </a:lnTo>
                <a:lnTo>
                  <a:pt x="6350" y="1551940"/>
                </a:lnTo>
                <a:lnTo>
                  <a:pt x="6350" y="6350"/>
                </a:lnTo>
                <a:lnTo>
                  <a:pt x="6084570" y="6350"/>
                </a:lnTo>
                <a:lnTo>
                  <a:pt x="6084570" y="1552321"/>
                </a:lnTo>
                <a:lnTo>
                  <a:pt x="6090920" y="1552321"/>
                </a:lnTo>
                <a:lnTo>
                  <a:pt x="6090920" y="38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 txBox="1"/>
          <p:nvPr/>
        </p:nvSpPr>
        <p:spPr>
          <a:xfrm>
            <a:off x="831850" y="6724878"/>
            <a:ext cx="6078220" cy="25850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68580" marR="62865">
              <a:lnSpc>
                <a:spcPct val="144400"/>
              </a:lnSpc>
              <a:spcBef>
                <a:spcPts val="95"/>
              </a:spcBef>
            </a:pPr>
            <a:r>
              <a:rPr dirty="0" sz="1400">
                <a:latin typeface="Times New Roman"/>
                <a:cs typeface="Times New Roman"/>
              </a:rPr>
              <a:t>Наберіть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наведений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текст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і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розбийте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його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на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чотири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абзаци,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що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починаються </a:t>
            </a:r>
            <a:r>
              <a:rPr dirty="0" sz="1400">
                <a:latin typeface="Times New Roman"/>
                <a:cs typeface="Times New Roman"/>
              </a:rPr>
              <a:t>з</a:t>
            </a:r>
            <a:r>
              <a:rPr dirty="0" sz="1400" spc="2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жирного</a:t>
            </a:r>
            <a:r>
              <a:rPr dirty="0" sz="1400" spc="2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шрифту</a:t>
            </a:r>
            <a:r>
              <a:rPr dirty="0" sz="1400" b="1">
                <a:latin typeface="Times New Roman"/>
                <a:cs typeface="Times New Roman"/>
              </a:rPr>
              <a:t>.</a:t>
            </a:r>
            <a:r>
              <a:rPr dirty="0" sz="1400" spc="215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Для</a:t>
            </a:r>
            <a:r>
              <a:rPr dirty="0" sz="1400" spc="2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абзаців</a:t>
            </a:r>
            <a:r>
              <a:rPr dirty="0" sz="1400" spc="2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з</a:t>
            </a:r>
            <a:r>
              <a:rPr dirty="0" sz="1400" spc="2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другого</a:t>
            </a:r>
            <a:r>
              <a:rPr dirty="0" sz="1400" spc="2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по</a:t>
            </a:r>
            <a:r>
              <a:rPr dirty="0" sz="1400" spc="2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четвертий</a:t>
            </a:r>
            <a:r>
              <a:rPr dirty="0" sz="1400" spc="2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установіть</a:t>
            </a:r>
            <a:r>
              <a:rPr dirty="0" sz="1400" spc="21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відступ </a:t>
            </a:r>
            <a:r>
              <a:rPr dirty="0" sz="1400">
                <a:latin typeface="Times New Roman"/>
                <a:cs typeface="Times New Roman"/>
              </a:rPr>
              <a:t>ліворуч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3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Times New Roman"/>
                <a:cs typeface="Times New Roman"/>
              </a:rPr>
              <a:t>см</a:t>
            </a:r>
            <a:r>
              <a:rPr dirty="0" sz="1400" spc="-25" b="1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algn="just" marL="68580" marR="55880">
              <a:lnSpc>
                <a:spcPct val="144800"/>
              </a:lnSpc>
              <a:spcBef>
                <a:spcPts val="710"/>
              </a:spcBef>
            </a:pPr>
            <a:r>
              <a:rPr dirty="0" sz="1400" b="1">
                <a:latin typeface="Times New Roman"/>
                <a:cs typeface="Times New Roman"/>
              </a:rPr>
              <a:t>Правову</a:t>
            </a:r>
            <a:r>
              <a:rPr dirty="0" sz="1400" spc="19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інформацію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1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залежно</a:t>
            </a:r>
            <a:r>
              <a:rPr dirty="0" sz="1400" spc="1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від</a:t>
            </a:r>
            <a:r>
              <a:rPr dirty="0" sz="1400" spc="1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того,</a:t>
            </a:r>
            <a:r>
              <a:rPr dirty="0" sz="1400" spc="1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хто</a:t>
            </a:r>
            <a:r>
              <a:rPr dirty="0" sz="1400" spc="1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є</a:t>
            </a:r>
            <a:r>
              <a:rPr dirty="0" sz="1400" spc="1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її</a:t>
            </a:r>
            <a:r>
              <a:rPr dirty="0" sz="1400" spc="1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"автором",</a:t>
            </a:r>
            <a:r>
              <a:rPr dirty="0" sz="1400" spc="1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тобто</a:t>
            </a:r>
            <a:r>
              <a:rPr dirty="0" sz="1400" spc="2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від</a:t>
            </a:r>
            <a:r>
              <a:rPr dirty="0" sz="1400" spc="200">
                <a:latin typeface="Times New Roman"/>
                <a:cs typeface="Times New Roman"/>
              </a:rPr>
              <a:t> </a:t>
            </a:r>
            <a:r>
              <a:rPr dirty="0" sz="1400" spc="-20">
                <a:latin typeface="Times New Roman"/>
                <a:cs typeface="Times New Roman"/>
              </a:rPr>
              <a:t>кого </a:t>
            </a:r>
            <a:r>
              <a:rPr dirty="0" sz="1400">
                <a:latin typeface="Times New Roman"/>
                <a:cs typeface="Times New Roman"/>
              </a:rPr>
              <a:t>вона</a:t>
            </a:r>
            <a:r>
              <a:rPr dirty="0" sz="1400" spc="3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виходить</a:t>
            </a:r>
            <a:r>
              <a:rPr dirty="0" sz="1400" spc="3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і</a:t>
            </a:r>
            <a:r>
              <a:rPr dirty="0" sz="1400" spc="3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на</a:t>
            </a:r>
            <a:r>
              <a:rPr dirty="0" sz="1400" spc="3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що</a:t>
            </a:r>
            <a:r>
              <a:rPr dirty="0" sz="1400" spc="3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вона</a:t>
            </a:r>
            <a:r>
              <a:rPr dirty="0" sz="1400" spc="3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спрямована,</a:t>
            </a:r>
            <a:r>
              <a:rPr dirty="0" sz="1400" spc="3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можна</a:t>
            </a:r>
            <a:r>
              <a:rPr dirty="0" sz="1400" spc="3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розділити</a:t>
            </a:r>
            <a:r>
              <a:rPr dirty="0" sz="1400" spc="3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на</a:t>
            </a:r>
            <a:r>
              <a:rPr dirty="0" sz="1400" spc="3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три</a:t>
            </a:r>
            <a:r>
              <a:rPr dirty="0" sz="1400" spc="175">
                <a:latin typeface="Times New Roman"/>
                <a:cs typeface="Times New Roman"/>
              </a:rPr>
              <a:t>  </a:t>
            </a:r>
            <a:r>
              <a:rPr dirty="0" sz="1400" spc="-10">
                <a:latin typeface="Times New Roman"/>
                <a:cs typeface="Times New Roman"/>
              </a:rPr>
              <a:t>великі </a:t>
            </a:r>
            <a:r>
              <a:rPr dirty="0" sz="1400">
                <a:latin typeface="Times New Roman"/>
                <a:cs typeface="Times New Roman"/>
              </a:rPr>
              <a:t>групи:</a:t>
            </a:r>
            <a:r>
              <a:rPr dirty="0" sz="1400" spc="320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Офіційна</a:t>
            </a:r>
            <a:r>
              <a:rPr dirty="0" sz="1400" spc="31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правова</a:t>
            </a:r>
            <a:r>
              <a:rPr dirty="0" sz="1400" spc="31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інформація</a:t>
            </a:r>
            <a:r>
              <a:rPr dirty="0" sz="1400" spc="320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–</a:t>
            </a:r>
            <a:r>
              <a:rPr dirty="0" sz="1400" spc="3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це</a:t>
            </a:r>
            <a:r>
              <a:rPr dirty="0" sz="1400" spc="3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інформація,</a:t>
            </a:r>
            <a:r>
              <a:rPr dirty="0" sz="1400" spc="3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що</a:t>
            </a:r>
            <a:r>
              <a:rPr dirty="0" sz="1400" spc="3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виходить</a:t>
            </a:r>
            <a:r>
              <a:rPr dirty="0" sz="1400" spc="300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Times New Roman"/>
                <a:cs typeface="Times New Roman"/>
              </a:rPr>
              <a:t>від </a:t>
            </a:r>
            <a:r>
              <a:rPr dirty="0" sz="1400">
                <a:latin typeface="Times New Roman"/>
                <a:cs typeface="Times New Roman"/>
              </a:rPr>
              <a:t>повноважних державних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органів,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що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має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юридичне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значення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і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спрямована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Times New Roman"/>
                <a:cs typeface="Times New Roman"/>
              </a:rPr>
              <a:t>на </a:t>
            </a:r>
            <a:r>
              <a:rPr dirty="0" sz="1400">
                <a:latin typeface="Times New Roman"/>
                <a:cs typeface="Times New Roman"/>
              </a:rPr>
              <a:t>регулювання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суспільних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відносин.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Інформація</a:t>
            </a:r>
            <a:r>
              <a:rPr dirty="0" sz="1400" spc="30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індивідуально-правового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4288154" y="2941955"/>
            <a:ext cx="718185" cy="217170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3810">
              <a:lnSpc>
                <a:spcPts val="1645"/>
              </a:lnSpc>
            </a:pPr>
            <a:r>
              <a:rPr dirty="0" sz="1400" spc="-10" b="1">
                <a:latin typeface="Times New Roman"/>
                <a:cs typeface="Times New Roman"/>
              </a:rPr>
              <a:t>xxxxxx_6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829310" y="6456045"/>
            <a:ext cx="6085205" cy="338455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wrap="square" lIns="0" tIns="5080" rIns="0" bIns="0" rtlCol="0" vert="horz">
            <a:spAutoFit/>
          </a:bodyPr>
          <a:lstStyle/>
          <a:p>
            <a:pPr marL="71120">
              <a:lnSpc>
                <a:spcPct val="100000"/>
              </a:lnSpc>
              <a:spcBef>
                <a:spcPts val="40"/>
              </a:spcBef>
            </a:pPr>
            <a:r>
              <a:rPr dirty="0" sz="1400" b="1">
                <a:latin typeface="Times New Roman"/>
                <a:cs typeface="Times New Roman"/>
              </a:rPr>
              <a:t>Вправа</a:t>
            </a:r>
            <a:r>
              <a:rPr dirty="0" sz="1400" spc="-5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№</a:t>
            </a:r>
            <a:r>
              <a:rPr dirty="0" sz="1400" spc="-3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4</a:t>
            </a:r>
            <a:r>
              <a:rPr dirty="0" sz="1400" spc="-15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(</a:t>
            </a:r>
            <a:r>
              <a:rPr dirty="0" sz="1400" spc="-10">
                <a:latin typeface="Times New Roman"/>
                <a:cs typeface="Times New Roman"/>
              </a:rPr>
              <a:t>Тренувальна</a:t>
            </a:r>
            <a:r>
              <a:rPr dirty="0" sz="1400" spc="-10" b="1">
                <a:latin typeface="Times New Roman"/>
                <a:cs typeface="Times New Roman"/>
              </a:rPr>
              <a:t>).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826135" y="4883403"/>
            <a:ext cx="6090920" cy="4026535"/>
          </a:xfrm>
          <a:custGeom>
            <a:avLst/>
            <a:gdLst/>
            <a:ahLst/>
            <a:cxnLst/>
            <a:rect l="l" t="t" r="r" b="b"/>
            <a:pathLst>
              <a:path w="6090920" h="4026534">
                <a:moveTo>
                  <a:pt x="6084570" y="0"/>
                </a:moveTo>
                <a:lnTo>
                  <a:pt x="0" y="0"/>
                </a:lnTo>
                <a:lnTo>
                  <a:pt x="0" y="6350"/>
                </a:lnTo>
                <a:lnTo>
                  <a:pt x="0" y="4019550"/>
                </a:lnTo>
                <a:lnTo>
                  <a:pt x="0" y="4025900"/>
                </a:lnTo>
                <a:lnTo>
                  <a:pt x="6084570" y="4025900"/>
                </a:lnTo>
                <a:lnTo>
                  <a:pt x="6084570" y="4019550"/>
                </a:lnTo>
                <a:lnTo>
                  <a:pt x="6350" y="4019550"/>
                </a:lnTo>
                <a:lnTo>
                  <a:pt x="6350" y="6350"/>
                </a:lnTo>
                <a:lnTo>
                  <a:pt x="6084570" y="6350"/>
                </a:lnTo>
                <a:lnTo>
                  <a:pt x="6084570" y="0"/>
                </a:lnTo>
                <a:close/>
              </a:path>
              <a:path w="6090920" h="4026534">
                <a:moveTo>
                  <a:pt x="6090920" y="381"/>
                </a:moveTo>
                <a:lnTo>
                  <a:pt x="6085205" y="381"/>
                </a:lnTo>
                <a:lnTo>
                  <a:pt x="6085205" y="4026281"/>
                </a:lnTo>
                <a:lnTo>
                  <a:pt x="6090920" y="4026281"/>
                </a:lnTo>
                <a:lnTo>
                  <a:pt x="6090920" y="38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 txBox="1"/>
          <p:nvPr/>
        </p:nvSpPr>
        <p:spPr>
          <a:xfrm>
            <a:off x="888288" y="3073121"/>
            <a:ext cx="5977255" cy="57156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12700">
              <a:lnSpc>
                <a:spcPct val="143600"/>
              </a:lnSpc>
              <a:spcBef>
                <a:spcPts val="95"/>
              </a:spcBef>
            </a:pPr>
            <a:r>
              <a:rPr dirty="0" sz="1400">
                <a:latin typeface="Times New Roman"/>
                <a:cs typeface="Times New Roman"/>
              </a:rPr>
              <a:t>Наберіть</a:t>
            </a:r>
            <a:r>
              <a:rPr dirty="0" sz="1400" spc="165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наведений</a:t>
            </a:r>
            <a:r>
              <a:rPr dirty="0" sz="1400" spc="175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текст</a:t>
            </a:r>
            <a:r>
              <a:rPr dirty="0" sz="1400" spc="17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перших</a:t>
            </a:r>
            <a:r>
              <a:rPr dirty="0" sz="1400" spc="175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трьох</a:t>
            </a:r>
            <a:r>
              <a:rPr dirty="0" sz="1400" spc="175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статей</a:t>
            </a:r>
            <a:r>
              <a:rPr dirty="0" sz="1400" spc="17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"Закону</a:t>
            </a:r>
            <a:r>
              <a:rPr dirty="0" sz="1400" spc="16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України</a:t>
            </a:r>
            <a:r>
              <a:rPr dirty="0" sz="1400" spc="175">
                <a:latin typeface="Times New Roman"/>
                <a:cs typeface="Times New Roman"/>
              </a:rPr>
              <a:t>  </a:t>
            </a:r>
            <a:r>
              <a:rPr dirty="0" sz="1400" spc="-25">
                <a:latin typeface="Times New Roman"/>
                <a:cs typeface="Times New Roman"/>
              </a:rPr>
              <a:t>про </a:t>
            </a:r>
            <a:r>
              <a:rPr dirty="0" sz="1400">
                <a:latin typeface="Times New Roman"/>
                <a:cs typeface="Times New Roman"/>
              </a:rPr>
              <a:t>інформацію"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(прийнятий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у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1992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р.)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як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один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абзац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і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потім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розбийте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його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Times New Roman"/>
                <a:cs typeface="Times New Roman"/>
              </a:rPr>
              <a:t>на </a:t>
            </a:r>
            <a:r>
              <a:rPr dirty="0" sz="1400">
                <a:latin typeface="Times New Roman"/>
                <a:cs typeface="Times New Roman"/>
              </a:rPr>
              <a:t>чотири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абзаци,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яки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починаються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статтями</a:t>
            </a:r>
            <a:r>
              <a:rPr dirty="0" sz="1400" b="1">
                <a:latin typeface="Times New Roman"/>
                <a:cs typeface="Times New Roman"/>
              </a:rPr>
              <a:t>.</a:t>
            </a:r>
            <a:r>
              <a:rPr dirty="0" sz="1400" spc="-55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Виділіть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назву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кожної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статті.</a:t>
            </a:r>
            <a:endParaRPr sz="1400">
              <a:latin typeface="Times New Roman"/>
              <a:cs typeface="Times New Roman"/>
            </a:endParaRPr>
          </a:p>
          <a:p>
            <a:pPr algn="just" marL="12700" marR="12065">
              <a:lnSpc>
                <a:spcPct val="143600"/>
              </a:lnSpc>
              <a:spcBef>
                <a:spcPts val="615"/>
              </a:spcBef>
            </a:pPr>
            <a:r>
              <a:rPr dirty="0" sz="1400">
                <a:latin typeface="Times New Roman"/>
                <a:cs typeface="Times New Roman"/>
              </a:rPr>
              <a:t>Для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всіх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абзаців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встановіть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відступ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ліворуч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у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3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одиниці</a:t>
            </a:r>
            <a:r>
              <a:rPr dirty="0" sz="1400" b="1">
                <a:latin typeface="Times New Roman"/>
                <a:cs typeface="Times New Roman"/>
              </a:rPr>
              <a:t>.</a:t>
            </a:r>
            <a:r>
              <a:rPr dirty="0" sz="1400" spc="85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Покажіть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результат </a:t>
            </a:r>
            <a:r>
              <a:rPr dirty="0" sz="1400">
                <a:latin typeface="Times New Roman"/>
                <a:cs typeface="Times New Roman"/>
              </a:rPr>
              <a:t>викладачу.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Збережіть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отриманий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файл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з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ім'ям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Вправа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№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Times New Roman"/>
                <a:cs typeface="Times New Roman"/>
              </a:rPr>
              <a:t>5.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43700"/>
              </a:lnSpc>
              <a:spcBef>
                <a:spcPts val="740"/>
              </a:spcBef>
            </a:pPr>
            <a:r>
              <a:rPr dirty="0" sz="1400" b="1">
                <a:latin typeface="Times New Roman"/>
                <a:cs typeface="Times New Roman"/>
              </a:rPr>
              <a:t>Стаття</a:t>
            </a:r>
            <a:r>
              <a:rPr dirty="0" sz="1400" spc="7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1.</a:t>
            </a:r>
            <a:r>
              <a:rPr dirty="0" sz="1400" spc="9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Визначення</a:t>
            </a:r>
            <a:r>
              <a:rPr dirty="0" sz="1400" spc="9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інформації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Під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інформацією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дійсний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Закон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розуміє </a:t>
            </a:r>
            <a:r>
              <a:rPr dirty="0" sz="1400">
                <a:latin typeface="Times New Roman"/>
                <a:cs typeface="Times New Roman"/>
              </a:rPr>
              <a:t>документовані</a:t>
            </a:r>
            <a:r>
              <a:rPr dirty="0" sz="1400" spc="2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чи</a:t>
            </a:r>
            <a:r>
              <a:rPr dirty="0" sz="1400" spc="2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привселюдно</a:t>
            </a:r>
            <a:r>
              <a:rPr dirty="0" sz="1400" spc="2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оголошені</a:t>
            </a:r>
            <a:r>
              <a:rPr dirty="0" sz="1400" spc="2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зведення</a:t>
            </a:r>
            <a:r>
              <a:rPr dirty="0" sz="1400" spc="2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про</a:t>
            </a:r>
            <a:r>
              <a:rPr dirty="0" sz="1400" spc="2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події</a:t>
            </a:r>
            <a:r>
              <a:rPr dirty="0" sz="1400" spc="2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і</a:t>
            </a:r>
            <a:r>
              <a:rPr dirty="0" sz="1400" spc="2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явища,</a:t>
            </a:r>
            <a:r>
              <a:rPr dirty="0" sz="1400" spc="245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Times New Roman"/>
                <a:cs typeface="Times New Roman"/>
              </a:rPr>
              <a:t>що </a:t>
            </a:r>
            <a:r>
              <a:rPr dirty="0" sz="1400">
                <a:latin typeface="Times New Roman"/>
                <a:cs typeface="Times New Roman"/>
              </a:rPr>
              <a:t>відбуваються</a:t>
            </a:r>
            <a:r>
              <a:rPr dirty="0" sz="1400" spc="385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в</a:t>
            </a:r>
            <a:r>
              <a:rPr dirty="0" sz="1400" spc="39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суспільстві,</a:t>
            </a:r>
            <a:r>
              <a:rPr dirty="0" sz="1400" spc="385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державі</a:t>
            </a:r>
            <a:r>
              <a:rPr dirty="0" sz="1400" spc="385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і</a:t>
            </a:r>
            <a:r>
              <a:rPr dirty="0" sz="1400" spc="39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навколишньому</a:t>
            </a:r>
            <a:r>
              <a:rPr dirty="0" sz="1400" spc="380">
                <a:latin typeface="Times New Roman"/>
                <a:cs typeface="Times New Roman"/>
              </a:rPr>
              <a:t>  </a:t>
            </a:r>
            <a:r>
              <a:rPr dirty="0" sz="1400" spc="-10">
                <a:latin typeface="Times New Roman"/>
                <a:cs typeface="Times New Roman"/>
              </a:rPr>
              <a:t>природному </a:t>
            </a:r>
            <a:r>
              <a:rPr dirty="0" sz="1400">
                <a:latin typeface="Times New Roman"/>
                <a:cs typeface="Times New Roman"/>
              </a:rPr>
              <a:t>середовищі.</a:t>
            </a:r>
            <a:r>
              <a:rPr dirty="0" sz="1400" spc="325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Стаття</a:t>
            </a:r>
            <a:r>
              <a:rPr dirty="0" sz="1400" spc="32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2.</a:t>
            </a:r>
            <a:r>
              <a:rPr dirty="0" sz="1400" spc="33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Мета</a:t>
            </a:r>
            <a:r>
              <a:rPr dirty="0" sz="1400" spc="33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і</a:t>
            </a:r>
            <a:r>
              <a:rPr dirty="0" sz="1400" spc="33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задачі</a:t>
            </a:r>
            <a:r>
              <a:rPr dirty="0" sz="1400" spc="32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Закону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 spc="3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Закон</a:t>
            </a:r>
            <a:r>
              <a:rPr dirty="0" sz="1400" spc="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установлює</a:t>
            </a:r>
            <a:r>
              <a:rPr dirty="0" sz="1400" spc="32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загальні </a:t>
            </a:r>
            <a:r>
              <a:rPr dirty="0" sz="1400">
                <a:latin typeface="Times New Roman"/>
                <a:cs typeface="Times New Roman"/>
              </a:rPr>
              <a:t>правові</a:t>
            </a:r>
            <a:r>
              <a:rPr dirty="0" sz="1400" spc="35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основи</a:t>
            </a:r>
            <a:r>
              <a:rPr dirty="0" sz="1400" spc="35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одержання,</a:t>
            </a:r>
            <a:r>
              <a:rPr dirty="0" sz="1400" spc="35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використання,</a:t>
            </a:r>
            <a:r>
              <a:rPr dirty="0" sz="1400" spc="35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поширення</a:t>
            </a:r>
            <a:r>
              <a:rPr dirty="0" sz="1400" spc="355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і</a:t>
            </a:r>
            <a:r>
              <a:rPr dirty="0" sz="1400" spc="350">
                <a:latin typeface="Times New Roman"/>
                <a:cs typeface="Times New Roman"/>
              </a:rPr>
              <a:t>  </a:t>
            </a:r>
            <a:r>
              <a:rPr dirty="0" sz="1400" spc="-10">
                <a:latin typeface="Times New Roman"/>
                <a:cs typeface="Times New Roman"/>
              </a:rPr>
              <a:t>збереження </a:t>
            </a:r>
            <a:r>
              <a:rPr dirty="0" sz="1400">
                <a:latin typeface="Times New Roman"/>
                <a:cs typeface="Times New Roman"/>
              </a:rPr>
              <a:t>інформації,</a:t>
            </a:r>
            <a:r>
              <a:rPr dirty="0" sz="1400" spc="114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закріплює</a:t>
            </a:r>
            <a:r>
              <a:rPr dirty="0" sz="1400" spc="114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право</a:t>
            </a:r>
            <a:r>
              <a:rPr dirty="0" sz="1400" spc="114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особистості</a:t>
            </a:r>
            <a:r>
              <a:rPr dirty="0" sz="1400" spc="12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на</a:t>
            </a:r>
            <a:r>
              <a:rPr dirty="0" sz="1400" spc="114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інформацію</a:t>
            </a:r>
            <a:r>
              <a:rPr dirty="0" sz="1400" spc="125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у</a:t>
            </a:r>
            <a:r>
              <a:rPr dirty="0" sz="1400" spc="11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всіх</a:t>
            </a:r>
            <a:r>
              <a:rPr dirty="0" sz="1400" spc="114">
                <a:latin typeface="Times New Roman"/>
                <a:cs typeface="Times New Roman"/>
              </a:rPr>
              <a:t>  </a:t>
            </a:r>
            <a:r>
              <a:rPr dirty="0" sz="1400" spc="-10">
                <a:latin typeface="Times New Roman"/>
                <a:cs typeface="Times New Roman"/>
              </a:rPr>
              <a:t>сферах </a:t>
            </a:r>
            <a:r>
              <a:rPr dirty="0" sz="1400">
                <a:latin typeface="Times New Roman"/>
                <a:cs typeface="Times New Roman"/>
              </a:rPr>
              <a:t>суспільного</a:t>
            </a:r>
            <a:r>
              <a:rPr dirty="0" sz="1400" spc="3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і</a:t>
            </a:r>
            <a:r>
              <a:rPr dirty="0" sz="1400" spc="3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державного</a:t>
            </a:r>
            <a:r>
              <a:rPr dirty="0" sz="1400" spc="3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життя</a:t>
            </a:r>
            <a:r>
              <a:rPr dirty="0" sz="1400" spc="3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України,</a:t>
            </a:r>
            <a:r>
              <a:rPr dirty="0" sz="1400" spc="3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3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також</a:t>
            </a:r>
            <a:r>
              <a:rPr dirty="0" sz="1400" spc="3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систему</a:t>
            </a:r>
            <a:r>
              <a:rPr dirty="0" sz="1400" spc="3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інформації,</a:t>
            </a:r>
            <a:r>
              <a:rPr dirty="0" sz="1400" spc="380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Times New Roman"/>
                <a:cs typeface="Times New Roman"/>
              </a:rPr>
              <a:t>її </a:t>
            </a:r>
            <a:r>
              <a:rPr dirty="0" sz="1400">
                <a:latin typeface="Times New Roman"/>
                <a:cs typeface="Times New Roman"/>
              </a:rPr>
              <a:t>джерела, визначає статус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учасників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інформаційних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відносин,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регулює </a:t>
            </a:r>
            <a:r>
              <a:rPr dirty="0" sz="1400" spc="-10">
                <a:latin typeface="Times New Roman"/>
                <a:cs typeface="Times New Roman"/>
              </a:rPr>
              <a:t>доступ </a:t>
            </a:r>
            <a:r>
              <a:rPr dirty="0" sz="1400">
                <a:latin typeface="Times New Roman"/>
                <a:cs typeface="Times New Roman"/>
              </a:rPr>
              <a:t>до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інформації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і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забезпечує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її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охорону,</a:t>
            </a:r>
            <a:r>
              <a:rPr dirty="0" sz="1400" spc="11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захищає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особистість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і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суспільство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Times New Roman"/>
                <a:cs typeface="Times New Roman"/>
              </a:rPr>
              <a:t>від </a:t>
            </a:r>
            <a:r>
              <a:rPr dirty="0" sz="1400">
                <a:latin typeface="Times New Roman"/>
                <a:cs typeface="Times New Roman"/>
              </a:rPr>
              <a:t>помилкової</a:t>
            </a:r>
            <a:r>
              <a:rPr dirty="0" sz="1400" spc="175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інформації.</a:t>
            </a:r>
            <a:r>
              <a:rPr dirty="0" sz="1400" spc="180">
                <a:latin typeface="Times New Roman"/>
                <a:cs typeface="Times New Roman"/>
              </a:rPr>
              <a:t>  </a:t>
            </a:r>
            <a:r>
              <a:rPr dirty="0" sz="1400" b="1">
                <a:latin typeface="Times New Roman"/>
                <a:cs typeface="Times New Roman"/>
              </a:rPr>
              <a:t>Стаття</a:t>
            </a:r>
            <a:r>
              <a:rPr dirty="0" sz="1400" spc="175" b="1">
                <a:latin typeface="Times New Roman"/>
                <a:cs typeface="Times New Roman"/>
              </a:rPr>
              <a:t>  </a:t>
            </a:r>
            <a:r>
              <a:rPr dirty="0" sz="1400" b="1">
                <a:latin typeface="Times New Roman"/>
                <a:cs typeface="Times New Roman"/>
              </a:rPr>
              <a:t>3.</a:t>
            </a:r>
            <a:r>
              <a:rPr dirty="0" sz="1400" spc="170" b="1">
                <a:latin typeface="Times New Roman"/>
                <a:cs typeface="Times New Roman"/>
              </a:rPr>
              <a:t>  </a:t>
            </a:r>
            <a:r>
              <a:rPr dirty="0" sz="1400" b="1">
                <a:latin typeface="Times New Roman"/>
                <a:cs typeface="Times New Roman"/>
              </a:rPr>
              <a:t>Сфера</a:t>
            </a:r>
            <a:r>
              <a:rPr dirty="0" sz="1400" spc="175" b="1">
                <a:latin typeface="Times New Roman"/>
                <a:cs typeface="Times New Roman"/>
              </a:rPr>
              <a:t>  </a:t>
            </a:r>
            <a:r>
              <a:rPr dirty="0" sz="1400" b="1">
                <a:latin typeface="Times New Roman"/>
                <a:cs typeface="Times New Roman"/>
              </a:rPr>
              <a:t>чинності</a:t>
            </a:r>
            <a:r>
              <a:rPr dirty="0" sz="1400" spc="175" b="1">
                <a:latin typeface="Times New Roman"/>
                <a:cs typeface="Times New Roman"/>
              </a:rPr>
              <a:t>  </a:t>
            </a:r>
            <a:r>
              <a:rPr dirty="0" sz="1400" b="1">
                <a:latin typeface="Times New Roman"/>
                <a:cs typeface="Times New Roman"/>
              </a:rPr>
              <a:t>Закону.</a:t>
            </a:r>
            <a:r>
              <a:rPr dirty="0" sz="1400" spc="175" b="1">
                <a:latin typeface="Times New Roman"/>
                <a:cs typeface="Times New Roman"/>
              </a:rPr>
              <a:t>  </a:t>
            </a:r>
            <a:r>
              <a:rPr dirty="0" sz="1400" spc="-10">
                <a:latin typeface="Times New Roman"/>
                <a:cs typeface="Times New Roman"/>
              </a:rPr>
              <a:t>Чинність </a:t>
            </a:r>
            <a:r>
              <a:rPr dirty="0" sz="1400">
                <a:latin typeface="Times New Roman"/>
                <a:cs typeface="Times New Roman"/>
              </a:rPr>
              <a:t>дійсного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Закону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поширюється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на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інформаційні</a:t>
            </a:r>
            <a:r>
              <a:rPr dirty="0" sz="1400" spc="1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відносини,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що</a:t>
            </a:r>
            <a:r>
              <a:rPr dirty="0" sz="1400" spc="1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виникають</a:t>
            </a:r>
            <a:r>
              <a:rPr dirty="0" sz="1400" spc="175">
                <a:latin typeface="Times New Roman"/>
                <a:cs typeface="Times New Roman"/>
              </a:rPr>
              <a:t> </a:t>
            </a:r>
            <a:r>
              <a:rPr dirty="0" sz="1400" spc="-50">
                <a:latin typeface="Times New Roman"/>
                <a:cs typeface="Times New Roman"/>
              </a:rPr>
              <a:t>у </a:t>
            </a:r>
            <a:r>
              <a:rPr dirty="0" sz="1400">
                <a:latin typeface="Times New Roman"/>
                <a:cs typeface="Times New Roman"/>
              </a:rPr>
              <a:t>всіх</a:t>
            </a:r>
            <a:r>
              <a:rPr dirty="0" sz="1400" spc="135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сферах</a:t>
            </a:r>
            <a:r>
              <a:rPr dirty="0" sz="1400" spc="14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життя</a:t>
            </a:r>
            <a:r>
              <a:rPr dirty="0" sz="1400" spc="125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і</a:t>
            </a:r>
            <a:r>
              <a:rPr dirty="0" sz="1400" spc="14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діяльності</a:t>
            </a:r>
            <a:r>
              <a:rPr dirty="0" sz="1400" spc="14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суспільства</a:t>
            </a:r>
            <a:r>
              <a:rPr dirty="0" sz="1400" spc="13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і</a:t>
            </a:r>
            <a:r>
              <a:rPr dirty="0" sz="1400" spc="14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держави</a:t>
            </a:r>
            <a:r>
              <a:rPr dirty="0" sz="1400" spc="125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при</a:t>
            </a:r>
            <a:r>
              <a:rPr dirty="0" sz="1400" spc="135">
                <a:latin typeface="Times New Roman"/>
                <a:cs typeface="Times New Roman"/>
              </a:rPr>
              <a:t>  </a:t>
            </a:r>
            <a:r>
              <a:rPr dirty="0" sz="1400" spc="-10">
                <a:latin typeface="Times New Roman"/>
                <a:cs typeface="Times New Roman"/>
              </a:rPr>
              <a:t>одержанні, </a:t>
            </a:r>
            <a:r>
              <a:rPr dirty="0" sz="1400">
                <a:latin typeface="Times New Roman"/>
                <a:cs typeface="Times New Roman"/>
              </a:rPr>
              <a:t>використанні,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поширенні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і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збереженні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інформації.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/>
          <p:nvPr/>
        </p:nvSpPr>
        <p:spPr>
          <a:xfrm>
            <a:off x="825500" y="723899"/>
            <a:ext cx="6090920" cy="1553845"/>
          </a:xfrm>
          <a:custGeom>
            <a:avLst/>
            <a:gdLst/>
            <a:ahLst/>
            <a:cxnLst/>
            <a:rect l="l" t="t" r="r" b="b"/>
            <a:pathLst>
              <a:path w="6090920" h="1553845">
                <a:moveTo>
                  <a:pt x="6090920" y="0"/>
                </a:moveTo>
                <a:lnTo>
                  <a:pt x="6084570" y="0"/>
                </a:lnTo>
                <a:lnTo>
                  <a:pt x="6084570" y="1547114"/>
                </a:lnTo>
                <a:lnTo>
                  <a:pt x="6350" y="1547114"/>
                </a:lnTo>
                <a:lnTo>
                  <a:pt x="6350" y="254"/>
                </a:lnTo>
                <a:lnTo>
                  <a:pt x="0" y="254"/>
                </a:lnTo>
                <a:lnTo>
                  <a:pt x="0" y="1547114"/>
                </a:lnTo>
                <a:lnTo>
                  <a:pt x="0" y="1553464"/>
                </a:lnTo>
                <a:lnTo>
                  <a:pt x="6084570" y="1553464"/>
                </a:lnTo>
                <a:lnTo>
                  <a:pt x="6084570" y="1553210"/>
                </a:lnTo>
                <a:lnTo>
                  <a:pt x="6090920" y="1553210"/>
                </a:lnTo>
                <a:lnTo>
                  <a:pt x="60909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 txBox="1"/>
          <p:nvPr/>
        </p:nvSpPr>
        <p:spPr>
          <a:xfrm>
            <a:off x="831850" y="601827"/>
            <a:ext cx="6078220" cy="1927860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algn="just" marL="68580" marR="55880">
              <a:lnSpc>
                <a:spcPct val="144300"/>
              </a:lnSpc>
              <a:spcBef>
                <a:spcPts val="85"/>
              </a:spcBef>
            </a:pPr>
            <a:r>
              <a:rPr dirty="0" sz="1400" b="1">
                <a:latin typeface="Times New Roman"/>
                <a:cs typeface="Times New Roman"/>
              </a:rPr>
              <a:t>характеру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229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що</a:t>
            </a:r>
            <a:r>
              <a:rPr dirty="0" sz="1400" spc="2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має</a:t>
            </a:r>
            <a:r>
              <a:rPr dirty="0" sz="1400" spc="2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юридичне</a:t>
            </a:r>
            <a:r>
              <a:rPr dirty="0" sz="1400" spc="2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значення,</a:t>
            </a:r>
            <a:r>
              <a:rPr dirty="0" sz="1400" spc="2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–</a:t>
            </a:r>
            <a:r>
              <a:rPr dirty="0" sz="1400" spc="2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це</a:t>
            </a:r>
            <a:r>
              <a:rPr dirty="0" sz="1400" spc="2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інформація,</a:t>
            </a:r>
            <a:r>
              <a:rPr dirty="0" sz="1400" spc="2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що</a:t>
            </a:r>
            <a:r>
              <a:rPr dirty="0" sz="1400" spc="2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виходить</a:t>
            </a:r>
            <a:r>
              <a:rPr dirty="0" sz="1400" spc="229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Times New Roman"/>
                <a:cs typeface="Times New Roman"/>
              </a:rPr>
              <a:t>від </a:t>
            </a:r>
            <a:r>
              <a:rPr dirty="0" sz="1400">
                <a:latin typeface="Times New Roman"/>
                <a:cs typeface="Times New Roman"/>
              </a:rPr>
              <a:t>різних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суб'єктів</a:t>
            </a:r>
            <a:r>
              <a:rPr dirty="0" sz="1400" spc="1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права,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які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не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мають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владних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повноважень,</a:t>
            </a:r>
            <a:r>
              <a:rPr dirty="0" sz="1400" spc="1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і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спрямована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Times New Roman"/>
                <a:cs typeface="Times New Roman"/>
              </a:rPr>
              <a:t>на </a:t>
            </a:r>
            <a:r>
              <a:rPr dirty="0" sz="1400">
                <a:latin typeface="Times New Roman"/>
                <a:cs typeface="Times New Roman"/>
              </a:rPr>
              <a:t>створення</a:t>
            </a:r>
            <a:r>
              <a:rPr dirty="0" sz="1400" spc="18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(зміну,</a:t>
            </a:r>
            <a:r>
              <a:rPr dirty="0" sz="1400" spc="18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припинення)</a:t>
            </a:r>
            <a:r>
              <a:rPr dirty="0" sz="1400" spc="185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конкретних</a:t>
            </a:r>
            <a:r>
              <a:rPr dirty="0" sz="1400" spc="18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правовідносин.</a:t>
            </a:r>
            <a:r>
              <a:rPr dirty="0" sz="1400" spc="204">
                <a:latin typeface="Times New Roman"/>
                <a:cs typeface="Times New Roman"/>
              </a:rPr>
              <a:t>  </a:t>
            </a:r>
            <a:r>
              <a:rPr dirty="0" sz="1400" spc="-10" b="1">
                <a:latin typeface="Times New Roman"/>
                <a:cs typeface="Times New Roman"/>
              </a:rPr>
              <a:t>Неофіційна </a:t>
            </a:r>
            <a:r>
              <a:rPr dirty="0" sz="1400" b="1">
                <a:latin typeface="Times New Roman"/>
                <a:cs typeface="Times New Roman"/>
              </a:rPr>
              <a:t>правова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інформація</a:t>
            </a:r>
            <a:r>
              <a:rPr dirty="0" sz="1400" spc="25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–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це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матеріали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і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зведення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про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законодавство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і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практику </a:t>
            </a:r>
            <a:r>
              <a:rPr dirty="0" sz="1400">
                <a:latin typeface="Times New Roman"/>
                <a:cs typeface="Times New Roman"/>
              </a:rPr>
              <a:t>його </a:t>
            </a:r>
            <a:r>
              <a:rPr dirty="0" sz="1400" spc="-10">
                <a:latin typeface="Times New Roman"/>
                <a:cs typeface="Times New Roman"/>
              </a:rPr>
              <a:t>здійснення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(застосування)...</a:t>
            </a:r>
            <a:endParaRPr sz="1400">
              <a:latin typeface="Times New Roman"/>
              <a:cs typeface="Times New Roman"/>
            </a:endParaRPr>
          </a:p>
          <a:p>
            <a:pPr algn="just" marL="68580">
              <a:lnSpc>
                <a:spcPct val="100000"/>
              </a:lnSpc>
              <a:spcBef>
                <a:spcPts val="1190"/>
              </a:spcBef>
            </a:pPr>
            <a:r>
              <a:rPr dirty="0" sz="1400">
                <a:latin typeface="Times New Roman"/>
                <a:cs typeface="Times New Roman"/>
              </a:rPr>
              <a:t>Збережіть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отриманий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файл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з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ім'ям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Вправа</a:t>
            </a:r>
            <a:r>
              <a:rPr dirty="0" sz="1400" spc="-4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№</a:t>
            </a:r>
            <a:r>
              <a:rPr dirty="0" sz="1400" spc="-55" b="1">
                <a:latin typeface="Times New Roman"/>
                <a:cs typeface="Times New Roman"/>
              </a:rPr>
              <a:t> </a:t>
            </a:r>
            <a:r>
              <a:rPr dirty="0" sz="1400" spc="-25" b="1">
                <a:latin typeface="Times New Roman"/>
                <a:cs typeface="Times New Roman"/>
              </a:rPr>
              <a:t>4.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829310" y="2802255"/>
            <a:ext cx="6085205" cy="338455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wrap="square" lIns="0" tIns="6985" rIns="0" bIns="0" rtlCol="0" vert="horz">
            <a:spAutoFit/>
          </a:bodyPr>
          <a:lstStyle/>
          <a:p>
            <a:pPr marL="71120">
              <a:lnSpc>
                <a:spcPct val="100000"/>
              </a:lnSpc>
              <a:spcBef>
                <a:spcPts val="55"/>
              </a:spcBef>
            </a:pPr>
            <a:r>
              <a:rPr dirty="0" sz="1400" b="1">
                <a:latin typeface="Times New Roman"/>
                <a:cs typeface="Times New Roman"/>
              </a:rPr>
              <a:t>Вправа</a:t>
            </a:r>
            <a:r>
              <a:rPr dirty="0" sz="1400" spc="-5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№</a:t>
            </a:r>
            <a:r>
              <a:rPr dirty="0" sz="1400" spc="-3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5</a:t>
            </a:r>
            <a:r>
              <a:rPr dirty="0" sz="1400" spc="-15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(</a:t>
            </a:r>
            <a:r>
              <a:rPr dirty="0" sz="1400" spc="-10">
                <a:latin typeface="Times New Roman"/>
                <a:cs typeface="Times New Roman"/>
              </a:rPr>
              <a:t>Тренувальна</a:t>
            </a:r>
            <a:r>
              <a:rPr dirty="0" sz="1400" spc="-10" b="1">
                <a:latin typeface="Times New Roman"/>
                <a:cs typeface="Times New Roman"/>
              </a:rPr>
              <a:t>).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886764" y="691388"/>
            <a:ext cx="5949315" cy="55194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2413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Times New Roman"/>
                <a:cs typeface="Times New Roman"/>
              </a:rPr>
              <a:t>КОНТРОЛЬНІ</a:t>
            </a:r>
            <a:r>
              <a:rPr dirty="0" sz="1400" spc="-60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ПИТАННЯ</a:t>
            </a:r>
            <a:endParaRPr sz="1400">
              <a:latin typeface="Times New Roman"/>
              <a:cs typeface="Times New Roman"/>
            </a:endParaRPr>
          </a:p>
          <a:p>
            <a:pPr marL="193040" indent="-180340">
              <a:lnSpc>
                <a:spcPct val="100000"/>
              </a:lnSpc>
              <a:spcBef>
                <a:spcPts val="1300"/>
              </a:spcBef>
              <a:buAutoNum type="arabicPeriod"/>
              <a:tabLst>
                <a:tab pos="193040" algn="l"/>
              </a:tabLst>
            </a:pPr>
            <a:r>
              <a:rPr dirty="0" sz="1400">
                <a:latin typeface="Times New Roman"/>
                <a:cs typeface="Times New Roman"/>
              </a:rPr>
              <a:t>Що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таке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абзац?</a:t>
            </a:r>
            <a:endParaRPr sz="1400">
              <a:latin typeface="Times New Roman"/>
              <a:cs typeface="Times New Roman"/>
            </a:endParaRPr>
          </a:p>
          <a:p>
            <a:pPr marL="193040" indent="-180340">
              <a:lnSpc>
                <a:spcPct val="100000"/>
              </a:lnSpc>
              <a:spcBef>
                <a:spcPts val="1330"/>
              </a:spcBef>
              <a:buAutoNum type="arabicPeriod"/>
              <a:tabLst>
                <a:tab pos="193040" algn="l"/>
              </a:tabLst>
            </a:pPr>
            <a:r>
              <a:rPr dirty="0" sz="1400">
                <a:latin typeface="Times New Roman"/>
                <a:cs typeface="Times New Roman"/>
              </a:rPr>
              <a:t>Як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настроїти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розміри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полів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сторінки?</a:t>
            </a:r>
            <a:endParaRPr sz="1400">
              <a:latin typeface="Times New Roman"/>
              <a:cs typeface="Times New Roman"/>
            </a:endParaRPr>
          </a:p>
          <a:p>
            <a:pPr marL="193040" indent="-180340">
              <a:lnSpc>
                <a:spcPct val="100000"/>
              </a:lnSpc>
              <a:spcBef>
                <a:spcPts val="1335"/>
              </a:spcBef>
              <a:buAutoNum type="arabicPeriod"/>
              <a:tabLst>
                <a:tab pos="193040" algn="l"/>
              </a:tabLst>
            </a:pPr>
            <a:r>
              <a:rPr dirty="0" sz="1400">
                <a:latin typeface="Times New Roman"/>
                <a:cs typeface="Times New Roman"/>
              </a:rPr>
              <a:t>Як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змінити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орієнтацію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сторінки?</a:t>
            </a:r>
            <a:endParaRPr sz="1400">
              <a:latin typeface="Times New Roman"/>
              <a:cs typeface="Times New Roman"/>
            </a:endParaRPr>
          </a:p>
          <a:p>
            <a:pPr marL="193040" indent="-180340">
              <a:lnSpc>
                <a:spcPct val="100000"/>
              </a:lnSpc>
              <a:spcBef>
                <a:spcPts val="1330"/>
              </a:spcBef>
              <a:buAutoNum type="arabicPeriod"/>
              <a:tabLst>
                <a:tab pos="193040" algn="l"/>
              </a:tabLst>
            </a:pPr>
            <a:r>
              <a:rPr dirty="0" sz="1400">
                <a:latin typeface="Times New Roman"/>
                <a:cs typeface="Times New Roman"/>
              </a:rPr>
              <a:t>Як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настроїти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міжрядковий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інтервал?</a:t>
            </a:r>
            <a:endParaRPr sz="1400">
              <a:latin typeface="Times New Roman"/>
              <a:cs typeface="Times New Roman"/>
            </a:endParaRPr>
          </a:p>
          <a:p>
            <a:pPr marL="193040" indent="-180340">
              <a:lnSpc>
                <a:spcPct val="100000"/>
              </a:lnSpc>
              <a:spcBef>
                <a:spcPts val="1345"/>
              </a:spcBef>
              <a:buAutoNum type="arabicPeriod"/>
              <a:tabLst>
                <a:tab pos="193040" algn="l"/>
              </a:tabLst>
            </a:pPr>
            <a:r>
              <a:rPr dirty="0" sz="1400">
                <a:latin typeface="Times New Roman"/>
                <a:cs typeface="Times New Roman"/>
              </a:rPr>
              <a:t>Що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таке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абзацний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відступ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і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як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його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змінити?</a:t>
            </a:r>
            <a:endParaRPr sz="1400">
              <a:latin typeface="Times New Roman"/>
              <a:cs typeface="Times New Roman"/>
            </a:endParaRPr>
          </a:p>
          <a:p>
            <a:pPr marL="193040" indent="-180340">
              <a:lnSpc>
                <a:spcPct val="100000"/>
              </a:lnSpc>
              <a:spcBef>
                <a:spcPts val="1335"/>
              </a:spcBef>
              <a:buAutoNum type="arabicPeriod"/>
              <a:tabLst>
                <a:tab pos="193040" algn="l"/>
              </a:tabLst>
            </a:pPr>
            <a:r>
              <a:rPr dirty="0" sz="1400">
                <a:latin typeface="Times New Roman"/>
                <a:cs typeface="Times New Roman"/>
              </a:rPr>
              <a:t>У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яких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одиницях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виміряється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висота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шрифту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і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як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її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змінювати?</a:t>
            </a:r>
            <a:endParaRPr sz="1400">
              <a:latin typeface="Times New Roman"/>
              <a:cs typeface="Times New Roman"/>
            </a:endParaRPr>
          </a:p>
          <a:p>
            <a:pPr marL="193040" indent="-180340">
              <a:lnSpc>
                <a:spcPct val="100000"/>
              </a:lnSpc>
              <a:spcBef>
                <a:spcPts val="1330"/>
              </a:spcBef>
              <a:buAutoNum type="arabicPeriod"/>
              <a:tabLst>
                <a:tab pos="193040" algn="l"/>
              </a:tabLst>
            </a:pPr>
            <a:r>
              <a:rPr dirty="0" sz="1400">
                <a:latin typeface="Times New Roman"/>
                <a:cs typeface="Times New Roman"/>
              </a:rPr>
              <a:t>Для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чого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потрібний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попередній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перегляд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підготовленого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документа?</a:t>
            </a:r>
            <a:endParaRPr sz="1400">
              <a:latin typeface="Times New Roman"/>
              <a:cs typeface="Times New Roman"/>
            </a:endParaRPr>
          </a:p>
          <a:p>
            <a:pPr marL="193040" indent="-180340">
              <a:lnSpc>
                <a:spcPct val="100000"/>
              </a:lnSpc>
              <a:spcBef>
                <a:spcPts val="1335"/>
              </a:spcBef>
              <a:buAutoNum type="arabicPeriod"/>
              <a:tabLst>
                <a:tab pos="193040" algn="l"/>
              </a:tabLst>
            </a:pPr>
            <a:r>
              <a:rPr dirty="0" sz="1400">
                <a:latin typeface="Times New Roman"/>
                <a:cs typeface="Times New Roman"/>
              </a:rPr>
              <a:t>Як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вставити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номера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сторінок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документа,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починаючи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з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другої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сторінки?</a:t>
            </a:r>
            <a:endParaRPr sz="1400">
              <a:latin typeface="Times New Roman"/>
              <a:cs typeface="Times New Roman"/>
            </a:endParaRPr>
          </a:p>
          <a:p>
            <a:pPr marL="193040" indent="-180340">
              <a:lnSpc>
                <a:spcPct val="100000"/>
              </a:lnSpc>
              <a:spcBef>
                <a:spcPts val="1345"/>
              </a:spcBef>
              <a:buAutoNum type="arabicPeriod"/>
              <a:tabLst>
                <a:tab pos="193040" algn="l"/>
              </a:tabLst>
            </a:pPr>
            <a:r>
              <a:rPr dirty="0" sz="1400">
                <a:latin typeface="Times New Roman"/>
                <a:cs typeface="Times New Roman"/>
              </a:rPr>
              <a:t>Які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існують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варіанти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розташування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номерів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сторінок?</a:t>
            </a:r>
            <a:endParaRPr sz="1400">
              <a:latin typeface="Times New Roman"/>
              <a:cs typeface="Times New Roman"/>
            </a:endParaRPr>
          </a:p>
          <a:p>
            <a:pPr marL="280670" indent="-267970">
              <a:lnSpc>
                <a:spcPct val="100000"/>
              </a:lnSpc>
              <a:spcBef>
                <a:spcPts val="1330"/>
              </a:spcBef>
              <a:buAutoNum type="arabicPeriod"/>
              <a:tabLst>
                <a:tab pos="280670" algn="l"/>
              </a:tabLst>
            </a:pPr>
            <a:r>
              <a:rPr dirty="0" sz="1400">
                <a:latin typeface="Times New Roman"/>
                <a:cs typeface="Times New Roman"/>
              </a:rPr>
              <a:t>Як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об'єднати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два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існуючих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тексти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одному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документі?</a:t>
            </a:r>
            <a:endParaRPr sz="1400">
              <a:latin typeface="Times New Roman"/>
              <a:cs typeface="Times New Roman"/>
            </a:endParaRPr>
          </a:p>
          <a:p>
            <a:pPr marL="13970" marR="5080" indent="-10160">
              <a:lnSpc>
                <a:spcPct val="143700"/>
              </a:lnSpc>
              <a:spcBef>
                <a:spcPts val="600"/>
              </a:spcBef>
              <a:buAutoNum type="arabicPeriod"/>
              <a:tabLst>
                <a:tab pos="238760" algn="l"/>
              </a:tabLst>
            </a:pP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Як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два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розташованих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один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за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одним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абзаци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одного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документа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об'єднати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 spc="-50">
                <a:latin typeface="Times New Roman"/>
                <a:cs typeface="Times New Roman"/>
              </a:rPr>
              <a:t>в </a:t>
            </a:r>
            <a:r>
              <a:rPr dirty="0" sz="1400">
                <a:latin typeface="Times New Roman"/>
                <a:cs typeface="Times New Roman"/>
              </a:rPr>
              <a:t>один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абзац?</a:t>
            </a:r>
            <a:endParaRPr sz="1400">
              <a:latin typeface="Times New Roman"/>
              <a:cs typeface="Times New Roman"/>
            </a:endParaRPr>
          </a:p>
          <a:p>
            <a:pPr marL="280670" indent="-267970">
              <a:lnSpc>
                <a:spcPct val="100000"/>
              </a:lnSpc>
              <a:spcBef>
                <a:spcPts val="1355"/>
              </a:spcBef>
              <a:buAutoNum type="arabicPeriod"/>
              <a:tabLst>
                <a:tab pos="280670" algn="l"/>
              </a:tabLst>
            </a:pPr>
            <a:r>
              <a:rPr dirty="0" sz="1400">
                <a:latin typeface="Times New Roman"/>
                <a:cs typeface="Times New Roman"/>
              </a:rPr>
              <a:t>У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чому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полягає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режим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"розмітка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сторінки"?</a:t>
            </a:r>
            <a:endParaRPr sz="1400">
              <a:latin typeface="Times New Roman"/>
              <a:cs typeface="Times New Roman"/>
            </a:endParaRPr>
          </a:p>
          <a:p>
            <a:pPr marL="280670" indent="-267970">
              <a:lnSpc>
                <a:spcPct val="100000"/>
              </a:lnSpc>
              <a:spcBef>
                <a:spcPts val="1320"/>
              </a:spcBef>
              <a:buAutoNum type="arabicPeriod"/>
              <a:tabLst>
                <a:tab pos="280670" algn="l"/>
              </a:tabLst>
            </a:pPr>
            <a:r>
              <a:rPr dirty="0" sz="1400">
                <a:latin typeface="Times New Roman"/>
                <a:cs typeface="Times New Roman"/>
              </a:rPr>
              <a:t>Навіщо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потрібний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режим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"попередній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перегляд"?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888288" y="574395"/>
            <a:ext cx="5976620" cy="51168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43700"/>
              </a:lnSpc>
              <a:spcBef>
                <a:spcPts val="100"/>
              </a:spcBef>
            </a:pPr>
            <a:r>
              <a:rPr dirty="0" sz="1100">
                <a:latin typeface="Times New Roman"/>
                <a:cs typeface="Times New Roman"/>
              </a:rPr>
              <a:t>відображається</a:t>
            </a:r>
            <a:r>
              <a:rPr dirty="0" sz="1100" spc="1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</a:t>
            </a:r>
            <a:r>
              <a:rPr dirty="0" sz="1100" spc="1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рядку</a:t>
            </a:r>
            <a:r>
              <a:rPr dirty="0" sz="1100" spc="1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стану,</a:t>
            </a:r>
            <a:r>
              <a:rPr dirty="0" sz="1100" spc="1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якщо</a:t>
            </a:r>
            <a:r>
              <a:rPr dirty="0" sz="1100" spc="1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кликнути</a:t>
            </a:r>
            <a:r>
              <a:rPr dirty="0" sz="1100" spc="4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правою</a:t>
            </a:r>
            <a:r>
              <a:rPr dirty="0" sz="1100" spc="1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кнопкою</a:t>
            </a:r>
            <a:r>
              <a:rPr dirty="0" sz="1100" spc="1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миші</a:t>
            </a:r>
            <a:r>
              <a:rPr dirty="0" sz="1100" spc="1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рядку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стану</a:t>
            </a:r>
            <a:r>
              <a:rPr dirty="0" sz="1100" spc="1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і</a:t>
            </a:r>
            <a:r>
              <a:rPr dirty="0" sz="1100" spc="1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вибрати </a:t>
            </a:r>
            <a:r>
              <a:rPr dirty="0" sz="1100">
                <a:latin typeface="Times New Roman"/>
                <a:cs typeface="Times New Roman"/>
              </a:rPr>
              <a:t>потрібні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параметри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панелі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меню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статусу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b="1">
                <a:latin typeface="Times New Roman"/>
                <a:cs typeface="Times New Roman"/>
              </a:rPr>
              <a:t>Настройка</a:t>
            </a:r>
            <a:r>
              <a:rPr dirty="0" sz="1100" spc="55" b="1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(галочка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рядом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пунктом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означає,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що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він </a:t>
            </a:r>
            <a:r>
              <a:rPr dirty="0" sz="1100" spc="-10">
                <a:latin typeface="Times New Roman"/>
                <a:cs typeface="Times New Roman"/>
              </a:rPr>
              <a:t>вибраний).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50"/>
              </a:spcBef>
            </a:pPr>
            <a:r>
              <a:rPr dirty="0" sz="1400">
                <a:latin typeface="Times New Roman"/>
                <a:cs typeface="Times New Roman"/>
              </a:rPr>
              <a:t>Рядом</a:t>
            </a:r>
            <a:r>
              <a:rPr dirty="0" sz="1400" spc="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з</a:t>
            </a:r>
            <a:r>
              <a:rPr dirty="0" sz="1400" spc="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кнопкою</a:t>
            </a:r>
            <a:r>
              <a:rPr dirty="0" sz="1400" spc="3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Microsoft</a:t>
            </a:r>
            <a:r>
              <a:rPr dirty="0" sz="1400" spc="3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Office</a:t>
            </a:r>
            <a:r>
              <a:rPr dirty="0" sz="1400" spc="3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(зліва</a:t>
            </a:r>
            <a:r>
              <a:rPr dirty="0" sz="1400" spc="3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від</a:t>
            </a:r>
            <a:r>
              <a:rPr dirty="0" sz="1400" spc="3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ім’я</a:t>
            </a:r>
            <a:r>
              <a:rPr dirty="0" sz="1400" spc="3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документу)</a:t>
            </a:r>
            <a:r>
              <a:rPr dirty="0" sz="1400" spc="36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знаходиться</a:t>
            </a:r>
            <a:endParaRPr sz="1400">
              <a:latin typeface="Times New Roman"/>
              <a:cs typeface="Times New Roman"/>
            </a:endParaRPr>
          </a:p>
          <a:p>
            <a:pPr marL="12700" marR="6350">
              <a:lnSpc>
                <a:spcPct val="142900"/>
              </a:lnSpc>
              <a:spcBef>
                <a:spcPts val="730"/>
              </a:spcBef>
              <a:tabLst>
                <a:tab pos="748665" algn="l"/>
                <a:tab pos="1141730" algn="l"/>
                <a:tab pos="1709420" algn="l"/>
                <a:tab pos="2155190" algn="l"/>
                <a:tab pos="2408555" algn="l"/>
                <a:tab pos="3449320" algn="l"/>
                <a:tab pos="3721100" algn="l"/>
                <a:tab pos="4726940" algn="l"/>
                <a:tab pos="5462905" algn="l"/>
              </a:tabLst>
            </a:pPr>
            <a:r>
              <a:rPr dirty="0" sz="1400" spc="-10">
                <a:latin typeface="Times New Roman"/>
                <a:cs typeface="Times New Roman"/>
              </a:rPr>
              <a:t>панель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10">
                <a:latin typeface="Times New Roman"/>
                <a:cs typeface="Times New Roman"/>
              </a:rPr>
              <a:t>швидкого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10">
                <a:latin typeface="Times New Roman"/>
                <a:cs typeface="Times New Roman"/>
              </a:rPr>
              <a:t>доступу</a:t>
            </a:r>
            <a:r>
              <a:rPr dirty="0" sz="1400">
                <a:latin typeface="Times New Roman"/>
                <a:cs typeface="Times New Roman"/>
              </a:rPr>
              <a:t>			.</a:t>
            </a:r>
            <a:r>
              <a:rPr dirty="0" sz="1400" spc="1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Вона</a:t>
            </a:r>
            <a:r>
              <a:rPr dirty="0" sz="1400" spc="2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забезпечує</a:t>
            </a:r>
            <a:r>
              <a:rPr dirty="0" sz="1400" spc="20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доступ</a:t>
            </a:r>
            <a:r>
              <a:rPr dirty="0" sz="1400" spc="215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Times New Roman"/>
                <a:cs typeface="Times New Roman"/>
              </a:rPr>
              <a:t>до </a:t>
            </a:r>
            <a:r>
              <a:rPr dirty="0" sz="1400">
                <a:latin typeface="Times New Roman"/>
                <a:cs typeface="Times New Roman"/>
              </a:rPr>
              <a:t>команд, які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ви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часто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використовуєте. </a:t>
            </a:r>
            <a:r>
              <a:rPr dirty="0" sz="1400" spc="-10">
                <a:latin typeface="Times New Roman"/>
                <a:cs typeface="Times New Roman"/>
              </a:rPr>
              <a:t>По-</a:t>
            </a:r>
            <a:r>
              <a:rPr dirty="0" sz="1400">
                <a:latin typeface="Times New Roman"/>
                <a:cs typeface="Times New Roman"/>
              </a:rPr>
              <a:t>замовченню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це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команди</a:t>
            </a:r>
            <a:r>
              <a:rPr dirty="0" sz="1400" spc="500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Сохранить</a:t>
            </a:r>
            <a:r>
              <a:rPr dirty="0" sz="1400" spc="-10">
                <a:latin typeface="Times New Roman"/>
                <a:cs typeface="Times New Roman"/>
              </a:rPr>
              <a:t>,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10" b="1">
                <a:latin typeface="Times New Roman"/>
                <a:cs typeface="Times New Roman"/>
              </a:rPr>
              <a:t>Отменить</a:t>
            </a:r>
            <a:r>
              <a:rPr dirty="0" sz="1400" b="1">
                <a:latin typeface="Times New Roman"/>
                <a:cs typeface="Times New Roman"/>
              </a:rPr>
              <a:t>	</a:t>
            </a:r>
            <a:r>
              <a:rPr dirty="0" sz="1400" spc="-50">
                <a:latin typeface="Times New Roman"/>
                <a:cs typeface="Times New Roman"/>
              </a:rPr>
              <a:t>і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10" b="1">
                <a:latin typeface="Times New Roman"/>
                <a:cs typeface="Times New Roman"/>
              </a:rPr>
              <a:t>Поворить</a:t>
            </a:r>
            <a:r>
              <a:rPr dirty="0" sz="1400" spc="-10">
                <a:latin typeface="Times New Roman"/>
                <a:cs typeface="Times New Roman"/>
              </a:rPr>
              <a:t>.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10">
                <a:latin typeface="Times New Roman"/>
                <a:cs typeface="Times New Roman"/>
              </a:rPr>
              <a:t>Конфігурацію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10">
                <a:latin typeface="Times New Roman"/>
                <a:cs typeface="Times New Roman"/>
              </a:rPr>
              <a:t>панелі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10">
                <a:latin typeface="Times New Roman"/>
                <a:cs typeface="Times New Roman"/>
              </a:rPr>
              <a:t>можна </a:t>
            </a:r>
            <a:r>
              <a:rPr dirty="0" sz="1400">
                <a:latin typeface="Times New Roman"/>
                <a:cs typeface="Times New Roman"/>
              </a:rPr>
              <a:t>настроювати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за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допомогою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піктограми,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що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розташовується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правіше.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Справа </a:t>
            </a:r>
            <a:r>
              <a:rPr dirty="0" sz="1400">
                <a:latin typeface="Times New Roman"/>
                <a:cs typeface="Times New Roman"/>
              </a:rPr>
              <a:t>від</a:t>
            </a:r>
            <a:r>
              <a:rPr dirty="0" sz="1400" spc="2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назви</a:t>
            </a:r>
            <a:r>
              <a:rPr dirty="0" sz="1400" spc="2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документа</a:t>
            </a:r>
            <a:r>
              <a:rPr dirty="0" sz="1400" spc="2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знаходяться</a:t>
            </a:r>
            <a:r>
              <a:rPr dirty="0" sz="1400" spc="2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кнопки,</a:t>
            </a:r>
            <a:r>
              <a:rPr dirty="0" sz="1400" spc="2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що</a:t>
            </a:r>
            <a:r>
              <a:rPr dirty="0" sz="1400" spc="2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змінюють</a:t>
            </a:r>
            <a:r>
              <a:rPr dirty="0" sz="1400" spc="2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розмір</a:t>
            </a:r>
            <a:r>
              <a:rPr dirty="0" sz="1400" spc="26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документу, </a:t>
            </a:r>
            <a:r>
              <a:rPr dirty="0" sz="1400">
                <a:latin typeface="Times New Roman"/>
                <a:cs typeface="Times New Roman"/>
              </a:rPr>
              <a:t>розкривають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чи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закривають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полосу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підкоманд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головного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меню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(^)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та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надають допомогу.</a:t>
            </a:r>
            <a:endParaRPr sz="1400">
              <a:latin typeface="Times New Roman"/>
              <a:cs typeface="Times New Roman"/>
            </a:endParaRPr>
          </a:p>
          <a:p>
            <a:pPr marL="12700" marR="13335">
              <a:lnSpc>
                <a:spcPct val="143600"/>
              </a:lnSpc>
              <a:spcBef>
                <a:spcPts val="615"/>
              </a:spcBef>
            </a:pP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Якщо</a:t>
            </a:r>
            <a:r>
              <a:rPr dirty="0" sz="1400" spc="210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ми</a:t>
            </a:r>
            <a:r>
              <a:rPr dirty="0" sz="1400" spc="210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вже</a:t>
            </a:r>
            <a:r>
              <a:rPr dirty="0" sz="1400" spc="204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знаходимось</a:t>
            </a:r>
            <a:r>
              <a:rPr dirty="0" sz="1400" spc="210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у</a:t>
            </a:r>
            <a:r>
              <a:rPr dirty="0" sz="1400" spc="220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535353"/>
                </a:solidFill>
                <a:latin typeface="Times New Roman"/>
                <a:cs typeface="Times New Roman"/>
              </a:rPr>
              <a:t>Word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,</a:t>
            </a:r>
            <a:r>
              <a:rPr dirty="0" sz="1400" spc="204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то</a:t>
            </a:r>
            <a:r>
              <a:rPr dirty="0" sz="1400" spc="210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відкрити</a:t>
            </a:r>
            <a:r>
              <a:rPr dirty="0" sz="1400" spc="210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новий</a:t>
            </a:r>
            <a:r>
              <a:rPr dirty="0" sz="1400" spc="215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документ</a:t>
            </a:r>
            <a:r>
              <a:rPr dirty="0" sz="1400" spc="204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можна</a:t>
            </a:r>
            <a:r>
              <a:rPr dirty="0" sz="1400" spc="210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 spc="-25">
                <a:solidFill>
                  <a:srgbClr val="535353"/>
                </a:solidFill>
                <a:latin typeface="Times New Roman"/>
                <a:cs typeface="Times New Roman"/>
              </a:rPr>
              <a:t>за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допомогою</a:t>
            </a:r>
            <a:r>
              <a:rPr dirty="0" sz="1400" spc="-60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наступних</a:t>
            </a:r>
            <a:r>
              <a:rPr dirty="0" sz="1400" spc="-55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 spc="-20">
                <a:solidFill>
                  <a:srgbClr val="535353"/>
                </a:solidFill>
                <a:latin typeface="Times New Roman"/>
                <a:cs typeface="Times New Roman"/>
              </a:rPr>
              <a:t>дій:</a:t>
            </a:r>
            <a:endParaRPr sz="1400">
              <a:latin typeface="Times New Roman"/>
              <a:cs typeface="Times New Roman"/>
            </a:endParaRPr>
          </a:p>
          <a:p>
            <a:pPr marL="511809" indent="-227965">
              <a:lnSpc>
                <a:spcPct val="100000"/>
              </a:lnSpc>
              <a:spcBef>
                <a:spcPts val="1330"/>
              </a:spcBef>
              <a:buAutoNum type="arabicPeriod"/>
              <a:tabLst>
                <a:tab pos="511809" algn="l"/>
              </a:tabLst>
            </a:pP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Відкрийте</a:t>
            </a:r>
            <a:r>
              <a:rPr dirty="0" sz="1400" spc="-50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вкладинку</a:t>
            </a:r>
            <a:r>
              <a:rPr dirty="0" sz="1400" spc="-70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 spc="-20" b="1">
                <a:solidFill>
                  <a:srgbClr val="535353"/>
                </a:solidFill>
                <a:latin typeface="Times New Roman"/>
                <a:cs typeface="Times New Roman"/>
              </a:rPr>
              <a:t>Файл</a:t>
            </a:r>
            <a:r>
              <a:rPr dirty="0" sz="1400" spc="-20">
                <a:solidFill>
                  <a:srgbClr val="535353"/>
                </a:solidFill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511175" indent="-229235">
              <a:lnSpc>
                <a:spcPct val="100000"/>
              </a:lnSpc>
              <a:spcBef>
                <a:spcPts val="735"/>
              </a:spcBef>
              <a:buAutoNum type="arabicPeriod"/>
              <a:tabLst>
                <a:tab pos="511175" algn="l"/>
              </a:tabLst>
            </a:pP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Натисніть</a:t>
            </a:r>
            <a:r>
              <a:rPr dirty="0" sz="1400" spc="-40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кнопку</a:t>
            </a:r>
            <a:r>
              <a:rPr dirty="0" sz="1400" spc="-60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 spc="-10" b="1">
                <a:solidFill>
                  <a:srgbClr val="535353"/>
                </a:solidFill>
                <a:latin typeface="Times New Roman"/>
                <a:cs typeface="Times New Roman"/>
              </a:rPr>
              <a:t>Создать</a:t>
            </a:r>
            <a:r>
              <a:rPr dirty="0" sz="1400" spc="-10">
                <a:solidFill>
                  <a:srgbClr val="535353"/>
                </a:solidFill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511809" indent="-227965">
              <a:lnSpc>
                <a:spcPct val="100000"/>
              </a:lnSpc>
              <a:spcBef>
                <a:spcPts val="1490"/>
              </a:spcBef>
              <a:buAutoNum type="arabicPeriod"/>
              <a:tabLst>
                <a:tab pos="511809" algn="l"/>
              </a:tabLst>
            </a:pP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Двічі</a:t>
            </a:r>
            <a:r>
              <a:rPr dirty="0" sz="1400" spc="-15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клацніть</a:t>
            </a:r>
            <a:r>
              <a:rPr dirty="0" sz="1400" spc="-30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по</a:t>
            </a:r>
            <a:r>
              <a:rPr dirty="0" sz="1400" spc="-10">
                <a:solidFill>
                  <a:srgbClr val="535353"/>
                </a:solidFill>
                <a:latin typeface="Times New Roman"/>
                <a:cs typeface="Times New Roman"/>
              </a:rPr>
              <a:t> елементу</a:t>
            </a:r>
            <a:r>
              <a:rPr dirty="0" sz="1400" spc="-55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535353"/>
                </a:solidFill>
                <a:latin typeface="Times New Roman"/>
                <a:cs typeface="Times New Roman"/>
              </a:rPr>
              <a:t>Новый</a:t>
            </a:r>
            <a:r>
              <a:rPr dirty="0" sz="1400" spc="-35" b="1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 spc="-10" b="1">
                <a:solidFill>
                  <a:srgbClr val="535353"/>
                </a:solidFill>
                <a:latin typeface="Times New Roman"/>
                <a:cs typeface="Times New Roman"/>
              </a:rPr>
              <a:t>документ</a:t>
            </a:r>
            <a:r>
              <a:rPr dirty="0" sz="1400" spc="-10">
                <a:solidFill>
                  <a:srgbClr val="535353"/>
                </a:solidFill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888288" y="6654775"/>
            <a:ext cx="5723255" cy="2181225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algn="just" marL="12700" marR="5080">
              <a:lnSpc>
                <a:spcPct val="143700"/>
              </a:lnSpc>
              <a:spcBef>
                <a:spcPts val="85"/>
              </a:spcBef>
            </a:pP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У</a:t>
            </a:r>
            <a:r>
              <a:rPr dirty="0" sz="1400" spc="-20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розділі</a:t>
            </a:r>
            <a:r>
              <a:rPr dirty="0" sz="1400" spc="-10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шаблонів</a:t>
            </a:r>
            <a:r>
              <a:rPr dirty="0" sz="1400" spc="-30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на</a:t>
            </a:r>
            <a:r>
              <a:rPr dirty="0" sz="1400" spc="-15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сайті</a:t>
            </a:r>
            <a:r>
              <a:rPr dirty="0" sz="1400" spc="-10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Office.com представлені</a:t>
            </a:r>
            <a:r>
              <a:rPr dirty="0" sz="1400" spc="-10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шаблони</a:t>
            </a:r>
            <a:r>
              <a:rPr dirty="0" sz="1400" spc="-25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різних</a:t>
            </a:r>
            <a:r>
              <a:rPr dirty="0" sz="1400" spc="-15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535353"/>
                </a:solidFill>
                <a:latin typeface="Times New Roman"/>
                <a:cs typeface="Times New Roman"/>
              </a:rPr>
              <a:t>типів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документів,</a:t>
            </a:r>
            <a:r>
              <a:rPr dirty="0" sz="1400" spc="254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зокрема</a:t>
            </a:r>
            <a:r>
              <a:rPr dirty="0" sz="1400" spc="254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резюме,</a:t>
            </a:r>
            <a:r>
              <a:rPr dirty="0" sz="1400" spc="254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супровідні</a:t>
            </a:r>
            <a:r>
              <a:rPr dirty="0" sz="1400" spc="260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листи,</a:t>
            </a:r>
            <a:r>
              <a:rPr dirty="0" sz="1400" spc="250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535353"/>
                </a:solidFill>
                <a:latin typeface="Times New Roman"/>
                <a:cs typeface="Times New Roman"/>
              </a:rPr>
              <a:t>бізнес-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плани,</a:t>
            </a:r>
            <a:r>
              <a:rPr dirty="0" sz="1400" spc="254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візитки</a:t>
            </a:r>
            <a:r>
              <a:rPr dirty="0" sz="1400" spc="260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 spc="-25">
                <a:solidFill>
                  <a:srgbClr val="535353"/>
                </a:solidFill>
                <a:latin typeface="Times New Roman"/>
                <a:cs typeface="Times New Roman"/>
              </a:rPr>
              <a:t>та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інше.</a:t>
            </a:r>
            <a:r>
              <a:rPr dirty="0" sz="1400" spc="-40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Щоб</a:t>
            </a:r>
            <a:r>
              <a:rPr dirty="0" sz="1400" spc="-25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створити</a:t>
            </a:r>
            <a:r>
              <a:rPr dirty="0" sz="1400" spc="-40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документ</a:t>
            </a:r>
            <a:r>
              <a:rPr dirty="0" sz="1400" spc="-35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на</a:t>
            </a:r>
            <a:r>
              <a:rPr dirty="0" sz="1400" spc="-35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основі</a:t>
            </a:r>
            <a:r>
              <a:rPr dirty="0" sz="1400" spc="-35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шаблону,</a:t>
            </a:r>
            <a:r>
              <a:rPr dirty="0" sz="1400" spc="-40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535353"/>
                </a:solidFill>
                <a:latin typeface="Times New Roman"/>
                <a:cs typeface="Times New Roman"/>
              </a:rPr>
              <a:t>треба:</a:t>
            </a:r>
            <a:endParaRPr sz="1400">
              <a:latin typeface="Times New Roman"/>
              <a:cs typeface="Times New Roman"/>
            </a:endParaRPr>
          </a:p>
          <a:p>
            <a:pPr marL="417195" indent="-133350">
              <a:lnSpc>
                <a:spcPct val="100000"/>
              </a:lnSpc>
              <a:spcBef>
                <a:spcPts val="730"/>
              </a:spcBef>
              <a:buSzPct val="85714"/>
              <a:buAutoNum type="arabicPeriod"/>
              <a:tabLst>
                <a:tab pos="417195" algn="l"/>
              </a:tabLst>
            </a:pP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Відкрити</a:t>
            </a:r>
            <a:r>
              <a:rPr dirty="0" sz="1400" spc="-50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вкладинку</a:t>
            </a:r>
            <a:r>
              <a:rPr dirty="0" sz="1400" spc="-70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 spc="-20" b="1">
                <a:solidFill>
                  <a:srgbClr val="535353"/>
                </a:solidFill>
                <a:latin typeface="Times New Roman"/>
                <a:cs typeface="Times New Roman"/>
              </a:rPr>
              <a:t>Файл</a:t>
            </a:r>
            <a:r>
              <a:rPr dirty="0" sz="1400" spc="-20">
                <a:solidFill>
                  <a:srgbClr val="535353"/>
                </a:solidFill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461645" indent="-200660">
              <a:lnSpc>
                <a:spcPct val="100000"/>
              </a:lnSpc>
              <a:spcBef>
                <a:spcPts val="735"/>
              </a:spcBef>
              <a:buSzPct val="85714"/>
              <a:buAutoNum type="arabicPeriod"/>
              <a:tabLst>
                <a:tab pos="461645" algn="l"/>
              </a:tabLst>
            </a:pP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Нажміть</a:t>
            </a:r>
            <a:r>
              <a:rPr dirty="0" sz="1400" spc="-40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кнопку</a:t>
            </a:r>
            <a:r>
              <a:rPr dirty="0" sz="1400" spc="-40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 spc="-10" b="1">
                <a:solidFill>
                  <a:srgbClr val="535353"/>
                </a:solidFill>
                <a:latin typeface="Times New Roman"/>
                <a:cs typeface="Times New Roman"/>
              </a:rPr>
              <a:t>Создать</a:t>
            </a:r>
            <a:r>
              <a:rPr dirty="0" sz="1400" spc="-10">
                <a:solidFill>
                  <a:srgbClr val="535353"/>
                </a:solidFill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461645" indent="-200660">
              <a:lnSpc>
                <a:spcPct val="100000"/>
              </a:lnSpc>
              <a:spcBef>
                <a:spcPts val="730"/>
              </a:spcBef>
              <a:buSzPct val="85714"/>
              <a:buAutoNum type="arabicPeriod"/>
              <a:tabLst>
                <a:tab pos="461645" algn="l"/>
              </a:tabLst>
            </a:pP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В</a:t>
            </a:r>
            <a:r>
              <a:rPr dirty="0" sz="1400" spc="-35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групі</a:t>
            </a:r>
            <a:r>
              <a:rPr dirty="0" sz="1400" spc="280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535353"/>
                </a:solidFill>
                <a:latin typeface="Times New Roman"/>
                <a:cs typeface="Times New Roman"/>
              </a:rPr>
              <a:t>Доступные</a:t>
            </a:r>
            <a:r>
              <a:rPr dirty="0" sz="1400" spc="-45" b="1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535353"/>
                </a:solidFill>
                <a:latin typeface="Times New Roman"/>
                <a:cs typeface="Times New Roman"/>
              </a:rPr>
              <a:t>шаблоны</a:t>
            </a:r>
            <a:r>
              <a:rPr dirty="0" sz="1400" spc="-35" b="1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виконайте</a:t>
            </a:r>
            <a:r>
              <a:rPr dirty="0" sz="1400" spc="-35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одну</a:t>
            </a:r>
            <a:r>
              <a:rPr dirty="0" sz="1400" spc="-70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з</a:t>
            </a:r>
            <a:r>
              <a:rPr dirty="0" sz="1400" spc="-30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наступних</a:t>
            </a:r>
            <a:r>
              <a:rPr dirty="0" sz="1400" spc="-55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 spc="-20">
                <a:solidFill>
                  <a:srgbClr val="535353"/>
                </a:solidFill>
                <a:latin typeface="Times New Roman"/>
                <a:cs typeface="Times New Roman"/>
              </a:rPr>
              <a:t>дій:</a:t>
            </a:r>
            <a:endParaRPr sz="1400">
              <a:latin typeface="Times New Roman"/>
              <a:cs typeface="Times New Roman"/>
            </a:endParaRPr>
          </a:p>
          <a:p>
            <a:pPr marL="413384" indent="-228600">
              <a:lnSpc>
                <a:spcPct val="100000"/>
              </a:lnSpc>
              <a:spcBef>
                <a:spcPts val="830"/>
              </a:spcBef>
              <a:buFont typeface="Symbol"/>
              <a:buChar char=""/>
              <a:tabLst>
                <a:tab pos="413384" algn="l"/>
              </a:tabLst>
            </a:pP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клацніть</a:t>
            </a:r>
            <a:r>
              <a:rPr dirty="0" sz="1400" spc="-55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 spc="-10" b="1">
                <a:solidFill>
                  <a:srgbClr val="535353"/>
                </a:solidFill>
                <a:latin typeface="Times New Roman"/>
                <a:cs typeface="Times New Roman"/>
              </a:rPr>
              <a:t>Образцы</a:t>
            </a:r>
            <a:r>
              <a:rPr dirty="0" sz="1400" spc="-65" b="1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535353"/>
                </a:solidFill>
                <a:latin typeface="Times New Roman"/>
                <a:cs typeface="Times New Roman"/>
              </a:rPr>
              <a:t>шаблонов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,</a:t>
            </a:r>
            <a:r>
              <a:rPr dirty="0" sz="1400" spc="-50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щоб</a:t>
            </a:r>
            <a:r>
              <a:rPr dirty="0" sz="1400" spc="-35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вибрати</a:t>
            </a:r>
            <a:r>
              <a:rPr dirty="0" sz="1400" spc="-60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необхідний</a:t>
            </a:r>
            <a:r>
              <a:rPr dirty="0" sz="1400" spc="-30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535353"/>
                </a:solidFill>
                <a:latin typeface="Times New Roman"/>
                <a:cs typeface="Times New Roman"/>
              </a:rPr>
              <a:t>шаблон;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427984" y="1760093"/>
            <a:ext cx="1181100" cy="276225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49350" y="5861050"/>
            <a:ext cx="3495675" cy="762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888288" y="603351"/>
            <a:ext cx="5975350" cy="8925560"/>
          </a:xfrm>
          <a:prstGeom prst="rect">
            <a:avLst/>
          </a:prstGeom>
        </p:spPr>
        <p:txBody>
          <a:bodyPr wrap="square" lIns="0" tIns="107314" rIns="0" bIns="0" rtlCol="0" vert="horz">
            <a:spAutoFit/>
          </a:bodyPr>
          <a:lstStyle/>
          <a:p>
            <a:pPr algn="just" marL="412750" indent="-227965">
              <a:lnSpc>
                <a:spcPct val="100000"/>
              </a:lnSpc>
              <a:spcBef>
                <a:spcPts val="844"/>
              </a:spcBef>
              <a:buFont typeface="Symbol"/>
              <a:buChar char=""/>
              <a:tabLst>
                <a:tab pos="412750" algn="l"/>
              </a:tabLst>
            </a:pP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клацніть</a:t>
            </a:r>
            <a:r>
              <a:rPr dirty="0" sz="1400" spc="-50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одно</a:t>
            </a:r>
            <a:r>
              <a:rPr dirty="0" sz="1400" spc="320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із</a:t>
            </a:r>
            <a:r>
              <a:rPr dirty="0" sz="1400" spc="-65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посилань</a:t>
            </a:r>
            <a:r>
              <a:rPr dirty="0" sz="1400" spc="-35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у</a:t>
            </a:r>
            <a:r>
              <a:rPr dirty="0" sz="1400" spc="-60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розділі</a:t>
            </a:r>
            <a:r>
              <a:rPr dirty="0" sz="1400" spc="-10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 spc="-10" b="1">
                <a:solidFill>
                  <a:srgbClr val="535353"/>
                </a:solidFill>
                <a:latin typeface="Times New Roman"/>
                <a:cs typeface="Times New Roman"/>
              </a:rPr>
              <a:t>Office.com</a:t>
            </a:r>
            <a:r>
              <a:rPr dirty="0" sz="1400" spc="-10">
                <a:solidFill>
                  <a:srgbClr val="535353"/>
                </a:solidFill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745"/>
              </a:spcBef>
            </a:pPr>
            <a:r>
              <a:rPr dirty="0" u="heavy" sz="1400" b="1">
                <a:solidFill>
                  <a:srgbClr val="535353"/>
                </a:solidFill>
                <a:uFill>
                  <a:solidFill>
                    <a:srgbClr val="535353"/>
                  </a:solidFill>
                </a:uFill>
                <a:latin typeface="Times New Roman"/>
                <a:cs typeface="Times New Roman"/>
              </a:rPr>
              <a:t>Примітка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.</a:t>
            </a:r>
            <a:r>
              <a:rPr dirty="0" sz="1400" spc="300">
                <a:solidFill>
                  <a:srgbClr val="535353"/>
                </a:solidFill>
                <a:latin typeface="Times New Roman"/>
                <a:cs typeface="Times New Roman"/>
              </a:rPr>
              <a:t>  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Щоб</a:t>
            </a:r>
            <a:r>
              <a:rPr dirty="0" sz="1400" spc="135">
                <a:solidFill>
                  <a:srgbClr val="535353"/>
                </a:solidFill>
                <a:latin typeface="Times New Roman"/>
                <a:cs typeface="Times New Roman"/>
              </a:rPr>
              <a:t> 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загрузити</a:t>
            </a:r>
            <a:r>
              <a:rPr dirty="0" sz="1400" spc="140">
                <a:solidFill>
                  <a:srgbClr val="535353"/>
                </a:solidFill>
                <a:latin typeface="Times New Roman"/>
                <a:cs typeface="Times New Roman"/>
              </a:rPr>
              <a:t> 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шаблон,</a:t>
            </a:r>
            <a:r>
              <a:rPr dirty="0" sz="1400" spc="135">
                <a:solidFill>
                  <a:srgbClr val="535353"/>
                </a:solidFill>
                <a:latin typeface="Times New Roman"/>
                <a:cs typeface="Times New Roman"/>
              </a:rPr>
              <a:t> 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який</a:t>
            </a:r>
            <a:r>
              <a:rPr dirty="0" sz="1400" spc="310">
                <a:solidFill>
                  <a:srgbClr val="535353"/>
                </a:solidFill>
                <a:latin typeface="Times New Roman"/>
                <a:cs typeface="Times New Roman"/>
              </a:rPr>
              <a:t>  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включено</a:t>
            </a:r>
            <a:r>
              <a:rPr dirty="0" sz="1400" spc="130">
                <a:solidFill>
                  <a:srgbClr val="535353"/>
                </a:solidFill>
                <a:latin typeface="Times New Roman"/>
                <a:cs typeface="Times New Roman"/>
              </a:rPr>
              <a:t> 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до</a:t>
            </a:r>
            <a:r>
              <a:rPr dirty="0" sz="1400" spc="140">
                <a:solidFill>
                  <a:srgbClr val="535353"/>
                </a:solidFill>
                <a:latin typeface="Times New Roman"/>
                <a:cs typeface="Times New Roman"/>
              </a:rPr>
              <a:t>  </a:t>
            </a:r>
            <a:r>
              <a:rPr dirty="0" sz="1400" spc="-10">
                <a:solidFill>
                  <a:srgbClr val="535353"/>
                </a:solidFill>
                <a:latin typeface="Times New Roman"/>
                <a:cs typeface="Times New Roman"/>
              </a:rPr>
              <a:t>розділу</a:t>
            </a:r>
            <a:endParaRPr sz="14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720"/>
              </a:spcBef>
            </a:pPr>
            <a:r>
              <a:rPr dirty="0" sz="1400" spc="-10" b="1">
                <a:solidFill>
                  <a:srgbClr val="535353"/>
                </a:solidFill>
                <a:latin typeface="Times New Roman"/>
                <a:cs typeface="Times New Roman"/>
              </a:rPr>
              <a:t>Office.com</a:t>
            </a:r>
            <a:r>
              <a:rPr dirty="0" sz="1400" spc="-10">
                <a:solidFill>
                  <a:srgbClr val="535353"/>
                </a:solidFill>
                <a:latin typeface="Times New Roman"/>
                <a:cs typeface="Times New Roman"/>
              </a:rPr>
              <a:t>,</a:t>
            </a:r>
            <a:r>
              <a:rPr dirty="0" sz="1400" spc="-20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необхідне</a:t>
            </a:r>
            <a:r>
              <a:rPr dirty="0" sz="1400" spc="10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535353"/>
                </a:solidFill>
                <a:latin typeface="Times New Roman"/>
                <a:cs typeface="Times New Roman"/>
              </a:rPr>
              <a:t>подключення</a:t>
            </a:r>
            <a:r>
              <a:rPr dirty="0" sz="1400" spc="-15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до</a:t>
            </a:r>
            <a:r>
              <a:rPr dirty="0" sz="1400" spc="345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535353"/>
                </a:solidFill>
                <a:latin typeface="Times New Roman"/>
                <a:cs typeface="Times New Roman"/>
              </a:rPr>
              <a:t>Интернету.</a:t>
            </a:r>
            <a:endParaRPr sz="1400">
              <a:latin typeface="Times New Roman"/>
              <a:cs typeface="Times New Roman"/>
            </a:endParaRPr>
          </a:p>
          <a:p>
            <a:pPr algn="just" lvl="1" marL="461645" indent="-200660">
              <a:lnSpc>
                <a:spcPct val="100000"/>
              </a:lnSpc>
              <a:spcBef>
                <a:spcPts val="745"/>
              </a:spcBef>
              <a:buSzPct val="92857"/>
              <a:buAutoNum type="arabicPeriod" startAt="4"/>
              <a:tabLst>
                <a:tab pos="461645" algn="l"/>
              </a:tabLst>
            </a:pP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Двічі</a:t>
            </a:r>
            <a:r>
              <a:rPr dirty="0" sz="1400" spc="275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клацніть</a:t>
            </a:r>
            <a:r>
              <a:rPr dirty="0" sz="1400" spc="-55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необхідний</a:t>
            </a:r>
            <a:r>
              <a:rPr dirty="0" sz="1400" spc="-25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535353"/>
                </a:solidFill>
                <a:latin typeface="Times New Roman"/>
                <a:cs typeface="Times New Roman"/>
              </a:rPr>
              <a:t>шаблон.</a:t>
            </a:r>
            <a:endParaRPr sz="14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730"/>
              </a:spcBef>
            </a:pP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Якщо</a:t>
            </a:r>
            <a:r>
              <a:rPr dirty="0" sz="1400" spc="195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у</a:t>
            </a:r>
            <a:r>
              <a:rPr dirty="0" sz="1400" spc="180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завантажений</a:t>
            </a:r>
            <a:r>
              <a:rPr dirty="0" sz="1400" spc="200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шаблон</a:t>
            </a:r>
            <a:r>
              <a:rPr dirty="0" sz="1400" spc="195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були</a:t>
            </a:r>
            <a:r>
              <a:rPr dirty="0" sz="1400" spc="200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внесені</a:t>
            </a:r>
            <a:r>
              <a:rPr dirty="0" sz="1400" spc="195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зміни,</a:t>
            </a:r>
            <a:r>
              <a:rPr dirty="0" sz="1400" spc="195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можна</a:t>
            </a:r>
            <a:r>
              <a:rPr dirty="0" sz="1400" spc="185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зберегти</a:t>
            </a:r>
            <a:r>
              <a:rPr dirty="0" sz="1400" spc="195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його</a:t>
            </a:r>
            <a:r>
              <a:rPr dirty="0" sz="1400" spc="200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 spc="-25">
                <a:solidFill>
                  <a:srgbClr val="535353"/>
                </a:solidFill>
                <a:latin typeface="Times New Roman"/>
                <a:cs typeface="Times New Roman"/>
              </a:rPr>
              <a:t>на</a:t>
            </a:r>
            <a:endParaRPr sz="1400">
              <a:latin typeface="Times New Roman"/>
              <a:cs typeface="Times New Roman"/>
            </a:endParaRPr>
          </a:p>
          <a:p>
            <a:pPr algn="just" marL="12700" marR="5715">
              <a:lnSpc>
                <a:spcPct val="143600"/>
              </a:lnSpc>
              <a:spcBef>
                <a:spcPts val="10"/>
              </a:spcBef>
            </a:pP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комп’ютері</a:t>
            </a:r>
            <a:r>
              <a:rPr dirty="0" sz="1400" spc="130">
                <a:solidFill>
                  <a:srgbClr val="535353"/>
                </a:solidFill>
                <a:latin typeface="Times New Roman"/>
                <a:cs typeface="Times New Roman"/>
              </a:rPr>
              <a:t> 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і</a:t>
            </a:r>
            <a:r>
              <a:rPr dirty="0" sz="1400" spc="135">
                <a:solidFill>
                  <a:srgbClr val="535353"/>
                </a:solidFill>
                <a:latin typeface="Times New Roman"/>
                <a:cs typeface="Times New Roman"/>
              </a:rPr>
              <a:t> 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використовувати</a:t>
            </a:r>
            <a:r>
              <a:rPr dirty="0" sz="1400" spc="130">
                <a:solidFill>
                  <a:srgbClr val="535353"/>
                </a:solidFill>
                <a:latin typeface="Times New Roman"/>
                <a:cs typeface="Times New Roman"/>
              </a:rPr>
              <a:t> 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повторно.</a:t>
            </a:r>
            <a:r>
              <a:rPr dirty="0" sz="1400" spc="135">
                <a:solidFill>
                  <a:srgbClr val="535353"/>
                </a:solidFill>
                <a:latin typeface="Times New Roman"/>
                <a:cs typeface="Times New Roman"/>
              </a:rPr>
              <a:t> 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Найти</a:t>
            </a:r>
            <a:r>
              <a:rPr dirty="0" sz="1400" spc="130">
                <a:solidFill>
                  <a:srgbClr val="535353"/>
                </a:solidFill>
                <a:latin typeface="Times New Roman"/>
                <a:cs typeface="Times New Roman"/>
              </a:rPr>
              <a:t> 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всі</a:t>
            </a:r>
            <a:r>
              <a:rPr dirty="0" sz="1400" spc="130">
                <a:solidFill>
                  <a:srgbClr val="535353"/>
                </a:solidFill>
                <a:latin typeface="Times New Roman"/>
                <a:cs typeface="Times New Roman"/>
              </a:rPr>
              <a:t> 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настроєні</a:t>
            </a:r>
            <a:r>
              <a:rPr dirty="0" sz="1400" spc="130">
                <a:solidFill>
                  <a:srgbClr val="535353"/>
                </a:solidFill>
                <a:latin typeface="Times New Roman"/>
                <a:cs typeface="Times New Roman"/>
              </a:rPr>
              <a:t>  </a:t>
            </a:r>
            <a:r>
              <a:rPr dirty="0" sz="1400" spc="-10">
                <a:solidFill>
                  <a:srgbClr val="535353"/>
                </a:solidFill>
                <a:latin typeface="Times New Roman"/>
                <a:cs typeface="Times New Roman"/>
              </a:rPr>
              <a:t>шаблони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нескладно,</a:t>
            </a:r>
            <a:r>
              <a:rPr dirty="0" sz="1400" spc="95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достатньо</a:t>
            </a:r>
            <a:r>
              <a:rPr dirty="0" sz="1400" spc="110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вибрати</a:t>
            </a:r>
            <a:r>
              <a:rPr dirty="0" sz="1400" spc="130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535353"/>
                </a:solidFill>
                <a:latin typeface="Times New Roman"/>
                <a:cs typeface="Times New Roman"/>
              </a:rPr>
              <a:t>Мои</a:t>
            </a:r>
            <a:r>
              <a:rPr dirty="0" sz="1400" spc="110" b="1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535353"/>
                </a:solidFill>
                <a:latin typeface="Times New Roman"/>
                <a:cs typeface="Times New Roman"/>
              </a:rPr>
              <a:t>шаблоны</a:t>
            </a:r>
            <a:r>
              <a:rPr dirty="0" sz="1400" spc="110" b="1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у</a:t>
            </a:r>
            <a:r>
              <a:rPr dirty="0" sz="1400" spc="90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діалоговому</a:t>
            </a:r>
            <a:r>
              <a:rPr dirty="0" sz="1400" spc="95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вікні</a:t>
            </a:r>
            <a:r>
              <a:rPr dirty="0" sz="1400" spc="130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 spc="-10" b="1">
                <a:solidFill>
                  <a:srgbClr val="535353"/>
                </a:solidFill>
                <a:latin typeface="Times New Roman"/>
                <a:cs typeface="Times New Roman"/>
              </a:rPr>
              <a:t>Создание </a:t>
            </a:r>
            <a:r>
              <a:rPr dirty="0" sz="1400" b="1">
                <a:solidFill>
                  <a:srgbClr val="535353"/>
                </a:solidFill>
                <a:latin typeface="Times New Roman"/>
                <a:cs typeface="Times New Roman"/>
              </a:rPr>
              <a:t>документа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.</a:t>
            </a:r>
            <a:r>
              <a:rPr dirty="0" sz="1400" spc="430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Щоб</a:t>
            </a:r>
            <a:r>
              <a:rPr dirty="0" sz="1400" spc="450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зберегти</a:t>
            </a:r>
            <a:r>
              <a:rPr dirty="0" sz="1400" spc="440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шаблон</a:t>
            </a:r>
            <a:r>
              <a:rPr dirty="0" sz="1400" spc="459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у</a:t>
            </a:r>
            <a:r>
              <a:rPr dirty="0" sz="1400" spc="434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папці</a:t>
            </a:r>
            <a:r>
              <a:rPr dirty="0" sz="1400" spc="445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«</a:t>
            </a:r>
            <a:r>
              <a:rPr dirty="0" sz="1400" b="1">
                <a:solidFill>
                  <a:srgbClr val="535353"/>
                </a:solidFill>
                <a:latin typeface="Times New Roman"/>
                <a:cs typeface="Times New Roman"/>
              </a:rPr>
              <a:t>Мои</a:t>
            </a:r>
            <a:r>
              <a:rPr dirty="0" sz="1400" spc="450" b="1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535353"/>
                </a:solidFill>
                <a:latin typeface="Times New Roman"/>
                <a:cs typeface="Times New Roman"/>
              </a:rPr>
              <a:t>шаблоны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»,</a:t>
            </a:r>
            <a:r>
              <a:rPr dirty="0" sz="1400" spc="434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535353"/>
                </a:solidFill>
                <a:latin typeface="Times New Roman"/>
                <a:cs typeface="Times New Roman"/>
              </a:rPr>
              <a:t>виконайте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наступні</a:t>
            </a:r>
            <a:r>
              <a:rPr dirty="0" sz="1400" spc="-65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 spc="-20">
                <a:solidFill>
                  <a:srgbClr val="535353"/>
                </a:solidFill>
                <a:latin typeface="Times New Roman"/>
                <a:cs typeface="Times New Roman"/>
              </a:rPr>
              <a:t>дії:</a:t>
            </a:r>
            <a:endParaRPr sz="1400">
              <a:latin typeface="Times New Roman"/>
              <a:cs typeface="Times New Roman"/>
            </a:endParaRPr>
          </a:p>
          <a:p>
            <a:pPr lvl="2" marL="396240" indent="-136525">
              <a:lnSpc>
                <a:spcPct val="100000"/>
              </a:lnSpc>
              <a:spcBef>
                <a:spcPts val="745"/>
              </a:spcBef>
              <a:buSzPct val="92857"/>
              <a:buAutoNum type="arabicPeriod"/>
              <a:tabLst>
                <a:tab pos="396240" algn="l"/>
              </a:tabLst>
            </a:pP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Відкрийте</a:t>
            </a:r>
            <a:r>
              <a:rPr dirty="0" sz="1400" spc="-50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вкладинку</a:t>
            </a:r>
            <a:r>
              <a:rPr dirty="0" sz="1400" spc="-70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 spc="-20" b="1">
                <a:solidFill>
                  <a:srgbClr val="535353"/>
                </a:solidFill>
                <a:latin typeface="Times New Roman"/>
                <a:cs typeface="Times New Roman"/>
              </a:rPr>
              <a:t>Файл</a:t>
            </a:r>
            <a:r>
              <a:rPr dirty="0" sz="950" spc="-20">
                <a:solidFill>
                  <a:srgbClr val="535353"/>
                </a:solidFill>
                <a:latin typeface="Arial MT"/>
                <a:cs typeface="Arial MT"/>
              </a:rPr>
              <a:t>.</a:t>
            </a:r>
            <a:endParaRPr sz="950">
              <a:latin typeface="Arial MT"/>
              <a:cs typeface="Arial MT"/>
            </a:endParaRPr>
          </a:p>
          <a:p>
            <a:pPr lvl="2" marL="461645" indent="-200660">
              <a:lnSpc>
                <a:spcPct val="100000"/>
              </a:lnSpc>
              <a:spcBef>
                <a:spcPts val="735"/>
              </a:spcBef>
              <a:buSzPct val="92857"/>
              <a:buAutoNum type="arabicPeriod"/>
              <a:tabLst>
                <a:tab pos="461645" algn="l"/>
              </a:tabLst>
            </a:pP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Натисніть</a:t>
            </a:r>
            <a:r>
              <a:rPr dirty="0" sz="1400" spc="-55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кнопку</a:t>
            </a:r>
            <a:r>
              <a:rPr dirty="0" sz="1400" spc="-75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535353"/>
                </a:solidFill>
                <a:latin typeface="Times New Roman"/>
                <a:cs typeface="Times New Roman"/>
              </a:rPr>
              <a:t>Сохранить</a:t>
            </a:r>
            <a:r>
              <a:rPr dirty="0" sz="1400" spc="-40" b="1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 spc="-20" b="1">
                <a:solidFill>
                  <a:srgbClr val="535353"/>
                </a:solidFill>
                <a:latin typeface="Times New Roman"/>
                <a:cs typeface="Times New Roman"/>
              </a:rPr>
              <a:t>как</a:t>
            </a:r>
            <a:r>
              <a:rPr dirty="0" sz="1400" spc="-20">
                <a:solidFill>
                  <a:srgbClr val="535353"/>
                </a:solidFill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lvl="2" marL="396240" indent="-136525">
              <a:lnSpc>
                <a:spcPct val="100000"/>
              </a:lnSpc>
              <a:spcBef>
                <a:spcPts val="730"/>
              </a:spcBef>
              <a:buSzPct val="92857"/>
              <a:buAutoNum type="arabicPeriod"/>
              <a:tabLst>
                <a:tab pos="396240" algn="l"/>
                <a:tab pos="751205" algn="l"/>
              </a:tabLst>
            </a:pPr>
            <a:r>
              <a:rPr dirty="0" sz="1400" spc="-50">
                <a:solidFill>
                  <a:srgbClr val="535353"/>
                </a:solidFill>
                <a:latin typeface="Times New Roman"/>
                <a:cs typeface="Times New Roman"/>
              </a:rPr>
              <a:t>У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	діалоговому</a:t>
            </a:r>
            <a:r>
              <a:rPr dirty="0" sz="1400" spc="130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вікні</a:t>
            </a:r>
            <a:r>
              <a:rPr dirty="0" sz="1400" spc="495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535353"/>
                </a:solidFill>
                <a:latin typeface="Times New Roman"/>
                <a:cs typeface="Times New Roman"/>
              </a:rPr>
              <a:t>Сохранение</a:t>
            </a:r>
            <a:r>
              <a:rPr dirty="0" sz="1400" spc="480" b="1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535353"/>
                </a:solidFill>
                <a:latin typeface="Times New Roman"/>
                <a:cs typeface="Times New Roman"/>
              </a:rPr>
              <a:t>документа</a:t>
            </a:r>
            <a:r>
              <a:rPr dirty="0" sz="1400" spc="484" b="1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натисніть</a:t>
            </a:r>
            <a:r>
              <a:rPr dirty="0" sz="1400" spc="484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535353"/>
                </a:solidFill>
                <a:latin typeface="Times New Roman"/>
                <a:cs typeface="Times New Roman"/>
              </a:rPr>
              <a:t>кнопку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dirty="0" sz="1400" spc="-10" b="1">
                <a:solidFill>
                  <a:srgbClr val="535353"/>
                </a:solidFill>
                <a:latin typeface="Times New Roman"/>
                <a:cs typeface="Times New Roman"/>
              </a:rPr>
              <a:t>Шаблоны</a:t>
            </a:r>
            <a:r>
              <a:rPr dirty="0" sz="1400" spc="-10">
                <a:solidFill>
                  <a:srgbClr val="535353"/>
                </a:solidFill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lvl="2" marL="396240" indent="-136525">
              <a:lnSpc>
                <a:spcPct val="100000"/>
              </a:lnSpc>
              <a:spcBef>
                <a:spcPts val="730"/>
              </a:spcBef>
              <a:buSzPct val="92857"/>
              <a:buAutoNum type="arabicPeriod" startAt="4"/>
              <a:tabLst>
                <a:tab pos="396240" algn="l"/>
              </a:tabLst>
            </a:pP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В</a:t>
            </a:r>
            <a:r>
              <a:rPr dirty="0" sz="1400" spc="-35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списку</a:t>
            </a:r>
            <a:r>
              <a:rPr dirty="0" sz="1400" spc="-60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535353"/>
                </a:solidFill>
                <a:latin typeface="Times New Roman"/>
                <a:cs typeface="Times New Roman"/>
              </a:rPr>
              <a:t>Тип</a:t>
            </a:r>
            <a:r>
              <a:rPr dirty="0" sz="1400" spc="-50" b="1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535353"/>
                </a:solidFill>
                <a:latin typeface="Times New Roman"/>
                <a:cs typeface="Times New Roman"/>
              </a:rPr>
              <a:t>файла</a:t>
            </a:r>
            <a:r>
              <a:rPr dirty="0" sz="1400" spc="-20" b="1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виберіть</a:t>
            </a:r>
            <a:r>
              <a:rPr dirty="0" sz="1400" spc="280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пункт</a:t>
            </a:r>
            <a:r>
              <a:rPr dirty="0" sz="1400" spc="-30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535353"/>
                </a:solidFill>
                <a:latin typeface="Times New Roman"/>
                <a:cs typeface="Times New Roman"/>
              </a:rPr>
              <a:t>Шаблон</a:t>
            </a:r>
            <a:r>
              <a:rPr dirty="0" sz="1400" spc="-45" b="1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 spc="-10" b="1">
                <a:solidFill>
                  <a:srgbClr val="535353"/>
                </a:solidFill>
                <a:latin typeface="Times New Roman"/>
                <a:cs typeface="Times New Roman"/>
              </a:rPr>
              <a:t>Word</a:t>
            </a:r>
            <a:r>
              <a:rPr dirty="0" sz="1400" spc="-10">
                <a:solidFill>
                  <a:srgbClr val="535353"/>
                </a:solidFill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lvl="2" marL="396240" indent="-136525">
              <a:lnSpc>
                <a:spcPct val="100000"/>
              </a:lnSpc>
              <a:spcBef>
                <a:spcPts val="735"/>
              </a:spcBef>
              <a:buSzPct val="92857"/>
              <a:buAutoNum type="arabicPeriod" startAt="4"/>
              <a:tabLst>
                <a:tab pos="396240" algn="l"/>
              </a:tabLst>
            </a:pP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У</a:t>
            </a:r>
            <a:r>
              <a:rPr dirty="0" sz="1400" spc="100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полі</a:t>
            </a:r>
            <a:r>
              <a:rPr dirty="0" sz="1400" spc="100">
                <a:solidFill>
                  <a:srgbClr val="535353"/>
                </a:solidFill>
                <a:latin typeface="Times New Roman"/>
                <a:cs typeface="Times New Roman"/>
              </a:rPr>
              <a:t>  </a:t>
            </a:r>
            <a:r>
              <a:rPr dirty="0" sz="1400" b="1">
                <a:solidFill>
                  <a:srgbClr val="535353"/>
                </a:solidFill>
                <a:latin typeface="Times New Roman"/>
                <a:cs typeface="Times New Roman"/>
              </a:rPr>
              <a:t>Имя</a:t>
            </a:r>
            <a:r>
              <a:rPr dirty="0" sz="1400" spc="110" b="1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535353"/>
                </a:solidFill>
                <a:latin typeface="Times New Roman"/>
                <a:cs typeface="Times New Roman"/>
              </a:rPr>
              <a:t>файла</a:t>
            </a:r>
            <a:r>
              <a:rPr dirty="0" sz="1400" spc="100" b="1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введіть</a:t>
            </a:r>
            <a:r>
              <a:rPr dirty="0" sz="1400" spc="70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ім’я</a:t>
            </a:r>
            <a:r>
              <a:rPr dirty="0" sz="1400" spc="105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шаблону,</a:t>
            </a:r>
            <a:r>
              <a:rPr dirty="0" sz="1400" spc="95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а</a:t>
            </a:r>
            <a:r>
              <a:rPr dirty="0" sz="1400" spc="95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потім</a:t>
            </a:r>
            <a:r>
              <a:rPr dirty="0" sz="1400" spc="110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натисніть</a:t>
            </a:r>
            <a:r>
              <a:rPr dirty="0" sz="1400" spc="80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535353"/>
                </a:solidFill>
                <a:latin typeface="Times New Roman"/>
                <a:cs typeface="Times New Roman"/>
              </a:rPr>
              <a:t>кнопку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dirty="0" sz="1400" spc="-10" b="1">
                <a:solidFill>
                  <a:srgbClr val="535353"/>
                </a:solidFill>
                <a:latin typeface="Times New Roman"/>
                <a:cs typeface="Times New Roman"/>
              </a:rPr>
              <a:t>Сохранить</a:t>
            </a:r>
            <a:r>
              <a:rPr dirty="0" sz="1400" spc="-10">
                <a:solidFill>
                  <a:srgbClr val="535353"/>
                </a:solidFill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Для</a:t>
            </a:r>
            <a:r>
              <a:rPr dirty="0" sz="1400" spc="-20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u="sng" sz="1400" spc="-10">
                <a:solidFill>
                  <a:srgbClr val="535353"/>
                </a:solidFill>
                <a:uFill>
                  <a:solidFill>
                    <a:srgbClr val="535353"/>
                  </a:solidFill>
                </a:uFill>
                <a:latin typeface="Times New Roman"/>
                <a:cs typeface="Times New Roman"/>
              </a:rPr>
              <a:t>видалення</a:t>
            </a:r>
            <a:r>
              <a:rPr dirty="0" sz="1400" spc="-30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документу</a:t>
            </a:r>
            <a:r>
              <a:rPr dirty="0" sz="1400" spc="-45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535353"/>
                </a:solidFill>
                <a:latin typeface="Times New Roman"/>
                <a:cs typeface="Times New Roman"/>
              </a:rPr>
              <a:t>потрібно:</a:t>
            </a:r>
            <a:endParaRPr sz="1400">
              <a:latin typeface="Times New Roman"/>
              <a:cs typeface="Times New Roman"/>
            </a:endParaRPr>
          </a:p>
          <a:p>
            <a:pPr marL="12700" marR="3582670">
              <a:lnSpc>
                <a:spcPct val="143600"/>
              </a:lnSpc>
            </a:pP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1.Відкрити</a:t>
            </a:r>
            <a:r>
              <a:rPr dirty="0" sz="1400" spc="-40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вкладинку</a:t>
            </a:r>
            <a:r>
              <a:rPr dirty="0" sz="1400" spc="-45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 spc="-20" b="1">
                <a:solidFill>
                  <a:srgbClr val="535353"/>
                </a:solidFill>
                <a:latin typeface="Times New Roman"/>
                <a:cs typeface="Times New Roman"/>
              </a:rPr>
              <a:t>Файл</a:t>
            </a:r>
            <a:r>
              <a:rPr dirty="0" sz="1400" spc="-20">
                <a:solidFill>
                  <a:srgbClr val="535353"/>
                </a:solidFill>
                <a:latin typeface="Times New Roman"/>
                <a:cs typeface="Times New Roman"/>
              </a:rPr>
              <a:t>.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2.Натиснути</a:t>
            </a:r>
            <a:r>
              <a:rPr dirty="0" sz="1400" spc="-45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кнопку</a:t>
            </a:r>
            <a:r>
              <a:rPr dirty="0" sz="1400" spc="-55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 spc="-10" b="1">
                <a:solidFill>
                  <a:srgbClr val="535353"/>
                </a:solidFill>
                <a:latin typeface="Times New Roman"/>
                <a:cs typeface="Times New Roman"/>
              </a:rPr>
              <a:t>Открыть</a:t>
            </a:r>
            <a:r>
              <a:rPr dirty="0" sz="1400" spc="-10">
                <a:solidFill>
                  <a:srgbClr val="535353"/>
                </a:solidFill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3.Знайти</a:t>
            </a:r>
            <a:r>
              <a:rPr dirty="0" sz="1400" spc="-40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файл,</a:t>
            </a:r>
            <a:r>
              <a:rPr dirty="0" sz="1400" spc="-50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якій</a:t>
            </a:r>
            <a:r>
              <a:rPr dirty="0" sz="1400" spc="-65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потрібно</a:t>
            </a:r>
            <a:r>
              <a:rPr dirty="0" sz="1400" spc="-30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535353"/>
                </a:solidFill>
                <a:latin typeface="Times New Roman"/>
                <a:cs typeface="Times New Roman"/>
              </a:rPr>
              <a:t>видалити.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40"/>
              </a:spcBef>
            </a:pP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4.</a:t>
            </a:r>
            <a:r>
              <a:rPr dirty="0" sz="1400" spc="10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Клацніть</a:t>
            </a:r>
            <a:r>
              <a:rPr dirty="0" sz="1400" spc="335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файл</a:t>
            </a:r>
            <a:r>
              <a:rPr dirty="0" sz="1400" spc="350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правою</a:t>
            </a:r>
            <a:r>
              <a:rPr dirty="0" sz="1400" spc="340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кнопкою</a:t>
            </a:r>
            <a:r>
              <a:rPr dirty="0" sz="1400" spc="350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«миші»,</a:t>
            </a:r>
            <a:r>
              <a:rPr dirty="0" sz="1400" spc="345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а</a:t>
            </a:r>
            <a:r>
              <a:rPr dirty="0" sz="1400" spc="340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потім</a:t>
            </a:r>
            <a:r>
              <a:rPr dirty="0" sz="1400" spc="365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виберіть</a:t>
            </a:r>
            <a:r>
              <a:rPr dirty="0" sz="1400" spc="335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535353"/>
                </a:solidFill>
                <a:latin typeface="Times New Roman"/>
                <a:cs typeface="Times New Roman"/>
              </a:rPr>
              <a:t>команду</a:t>
            </a:r>
            <a:endParaRPr sz="14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735"/>
              </a:spcBef>
            </a:pPr>
            <a:r>
              <a:rPr dirty="0" sz="1400" b="1">
                <a:solidFill>
                  <a:srgbClr val="535353"/>
                </a:solidFill>
                <a:latin typeface="Times New Roman"/>
                <a:cs typeface="Times New Roman"/>
              </a:rPr>
              <a:t>Удалить</a:t>
            </a:r>
            <a:r>
              <a:rPr dirty="0" sz="1400" spc="-25" b="1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у</a:t>
            </a:r>
            <a:r>
              <a:rPr dirty="0" sz="1400" spc="-55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контекстном</a:t>
            </a:r>
            <a:r>
              <a:rPr dirty="0" sz="1400" spc="-15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 spc="-20">
                <a:solidFill>
                  <a:srgbClr val="535353"/>
                </a:solidFill>
                <a:latin typeface="Times New Roman"/>
                <a:cs typeface="Times New Roman"/>
              </a:rPr>
              <a:t>меню.</a:t>
            </a:r>
            <a:endParaRPr sz="14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735"/>
              </a:spcBef>
            </a:pP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Створений</a:t>
            </a:r>
            <a:r>
              <a:rPr dirty="0" sz="1400" spc="-10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документ у</a:t>
            </a:r>
            <a:r>
              <a:rPr dirty="0" sz="1400" spc="15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535353"/>
                </a:solidFill>
                <a:latin typeface="Times New Roman"/>
                <a:cs typeface="Times New Roman"/>
              </a:rPr>
              <a:t>Word 2010</a:t>
            </a:r>
            <a:r>
              <a:rPr dirty="0" sz="1400" spc="15" b="1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відображається в</a:t>
            </a:r>
            <a:r>
              <a:rPr dirty="0" sz="1400" spc="-10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одному</a:t>
            </a:r>
            <a:r>
              <a:rPr dirty="0" sz="1400" spc="-15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із</a:t>
            </a:r>
            <a:r>
              <a:rPr dirty="0" sz="1400" spc="5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п’яти</a:t>
            </a:r>
            <a:r>
              <a:rPr dirty="0" sz="1400" spc="5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535353"/>
                </a:solidFill>
                <a:latin typeface="Times New Roman"/>
                <a:cs typeface="Times New Roman"/>
              </a:rPr>
              <a:t>режимів:</a:t>
            </a:r>
            <a:endParaRPr sz="14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730"/>
              </a:spcBef>
            </a:pPr>
            <a:r>
              <a:rPr dirty="0" sz="1400" b="1">
                <a:solidFill>
                  <a:srgbClr val="535353"/>
                </a:solidFill>
                <a:latin typeface="Times New Roman"/>
                <a:cs typeface="Times New Roman"/>
              </a:rPr>
              <a:t>Структура</a:t>
            </a:r>
            <a:r>
              <a:rPr dirty="0" sz="1400" spc="114" b="1">
                <a:solidFill>
                  <a:srgbClr val="535353"/>
                </a:solidFill>
                <a:latin typeface="Times New Roman"/>
                <a:cs typeface="Times New Roman"/>
              </a:rPr>
              <a:t>  </a:t>
            </a:r>
            <a:r>
              <a:rPr dirty="0" sz="1400" b="1">
                <a:solidFill>
                  <a:srgbClr val="535353"/>
                </a:solidFill>
                <a:latin typeface="Times New Roman"/>
                <a:cs typeface="Times New Roman"/>
              </a:rPr>
              <a:t>документа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,</a:t>
            </a:r>
            <a:r>
              <a:rPr dirty="0" sz="1400" spc="110">
                <a:solidFill>
                  <a:srgbClr val="535353"/>
                </a:solidFill>
                <a:latin typeface="Times New Roman"/>
                <a:cs typeface="Times New Roman"/>
              </a:rPr>
              <a:t>  </a:t>
            </a:r>
            <a:r>
              <a:rPr dirty="0" sz="1400" b="1">
                <a:solidFill>
                  <a:srgbClr val="535353"/>
                </a:solidFill>
                <a:latin typeface="Times New Roman"/>
                <a:cs typeface="Times New Roman"/>
              </a:rPr>
              <a:t>Разметка</a:t>
            </a:r>
            <a:r>
              <a:rPr dirty="0" sz="1400" spc="114" b="1">
                <a:solidFill>
                  <a:srgbClr val="535353"/>
                </a:solidFill>
                <a:latin typeface="Times New Roman"/>
                <a:cs typeface="Times New Roman"/>
              </a:rPr>
              <a:t>  </a:t>
            </a:r>
            <a:r>
              <a:rPr dirty="0" sz="1400" b="1">
                <a:solidFill>
                  <a:srgbClr val="535353"/>
                </a:solidFill>
                <a:latin typeface="Times New Roman"/>
                <a:cs typeface="Times New Roman"/>
              </a:rPr>
              <a:t>страницы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,</a:t>
            </a:r>
            <a:r>
              <a:rPr dirty="0" sz="1400" spc="105">
                <a:solidFill>
                  <a:srgbClr val="535353"/>
                </a:solidFill>
                <a:latin typeface="Times New Roman"/>
                <a:cs typeface="Times New Roman"/>
              </a:rPr>
              <a:t>  </a:t>
            </a:r>
            <a:r>
              <a:rPr dirty="0" sz="1400" b="1">
                <a:solidFill>
                  <a:srgbClr val="535353"/>
                </a:solidFill>
                <a:latin typeface="Times New Roman"/>
                <a:cs typeface="Times New Roman"/>
              </a:rPr>
              <a:t>Просмотр</a:t>
            </a:r>
            <a:r>
              <a:rPr dirty="0" sz="1400" spc="114" b="1">
                <a:solidFill>
                  <a:srgbClr val="535353"/>
                </a:solidFill>
                <a:latin typeface="Times New Roman"/>
                <a:cs typeface="Times New Roman"/>
              </a:rPr>
              <a:t>  </a:t>
            </a:r>
            <a:r>
              <a:rPr dirty="0" sz="1400" b="1">
                <a:solidFill>
                  <a:srgbClr val="535353"/>
                </a:solidFill>
                <a:latin typeface="Times New Roman"/>
                <a:cs typeface="Times New Roman"/>
              </a:rPr>
              <a:t>веб-</a:t>
            </a:r>
            <a:r>
              <a:rPr dirty="0" sz="1400" spc="-10" b="1">
                <a:solidFill>
                  <a:srgbClr val="535353"/>
                </a:solidFill>
                <a:latin typeface="Times New Roman"/>
                <a:cs typeface="Times New Roman"/>
              </a:rPr>
              <a:t>страницы</a:t>
            </a:r>
            <a:r>
              <a:rPr dirty="0" sz="1400" spc="-10">
                <a:solidFill>
                  <a:srgbClr val="535353"/>
                </a:solidFill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  <a:p>
            <a:pPr algn="just" marL="12700" marR="5715">
              <a:lnSpc>
                <a:spcPct val="143900"/>
              </a:lnSpc>
              <a:spcBef>
                <a:spcPts val="5"/>
              </a:spcBef>
            </a:pPr>
            <a:r>
              <a:rPr dirty="0" sz="1400" b="1">
                <a:solidFill>
                  <a:srgbClr val="535353"/>
                </a:solidFill>
                <a:latin typeface="Times New Roman"/>
                <a:cs typeface="Times New Roman"/>
              </a:rPr>
              <a:t>Режим</a:t>
            </a:r>
            <a:r>
              <a:rPr dirty="0" sz="1400" spc="235" b="1">
                <a:solidFill>
                  <a:srgbClr val="535353"/>
                </a:solidFill>
                <a:latin typeface="Times New Roman"/>
                <a:cs typeface="Times New Roman"/>
              </a:rPr>
              <a:t>  </a:t>
            </a:r>
            <a:r>
              <a:rPr dirty="0" sz="1400" b="1">
                <a:solidFill>
                  <a:srgbClr val="535353"/>
                </a:solidFill>
                <a:latin typeface="Times New Roman"/>
                <a:cs typeface="Times New Roman"/>
              </a:rPr>
              <a:t>чтения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,</a:t>
            </a:r>
            <a:r>
              <a:rPr dirty="0" sz="1400" spc="254">
                <a:solidFill>
                  <a:srgbClr val="535353"/>
                </a:solidFill>
                <a:latin typeface="Times New Roman"/>
                <a:cs typeface="Times New Roman"/>
              </a:rPr>
              <a:t>  </a:t>
            </a:r>
            <a:r>
              <a:rPr dirty="0" sz="1400" b="1">
                <a:solidFill>
                  <a:srgbClr val="535353"/>
                </a:solidFill>
                <a:latin typeface="Times New Roman"/>
                <a:cs typeface="Times New Roman"/>
              </a:rPr>
              <a:t>Черновик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.</a:t>
            </a:r>
            <a:r>
              <a:rPr dirty="0" sz="1400" spc="245">
                <a:solidFill>
                  <a:srgbClr val="535353"/>
                </a:solidFill>
                <a:latin typeface="Times New Roman"/>
                <a:cs typeface="Times New Roman"/>
              </a:rPr>
              <a:t>  </a:t>
            </a:r>
            <a:r>
              <a:rPr dirty="0" sz="1400" i="1">
                <a:solidFill>
                  <a:srgbClr val="535353"/>
                </a:solidFill>
                <a:latin typeface="Times New Roman"/>
                <a:cs typeface="Times New Roman"/>
              </a:rPr>
              <a:t>Режим</a:t>
            </a:r>
            <a:r>
              <a:rPr dirty="0" sz="1400" spc="240" i="1">
                <a:solidFill>
                  <a:srgbClr val="535353"/>
                </a:solidFill>
                <a:latin typeface="Times New Roman"/>
                <a:cs typeface="Times New Roman"/>
              </a:rPr>
              <a:t>  </a:t>
            </a:r>
            <a:r>
              <a:rPr dirty="0" sz="1400" i="1">
                <a:solidFill>
                  <a:srgbClr val="535353"/>
                </a:solidFill>
                <a:latin typeface="Times New Roman"/>
                <a:cs typeface="Times New Roman"/>
              </a:rPr>
              <a:t>перегляду</a:t>
            </a:r>
            <a:r>
              <a:rPr dirty="0" sz="1400" spc="254" i="1">
                <a:solidFill>
                  <a:srgbClr val="535353"/>
                </a:solidFill>
                <a:latin typeface="Times New Roman"/>
                <a:cs typeface="Times New Roman"/>
              </a:rPr>
              <a:t>  </a:t>
            </a:r>
            <a:r>
              <a:rPr dirty="0" sz="1400" i="1">
                <a:solidFill>
                  <a:srgbClr val="535353"/>
                </a:solidFill>
                <a:latin typeface="Times New Roman"/>
                <a:cs typeface="Times New Roman"/>
              </a:rPr>
              <a:t>веб-сторінки</a:t>
            </a:r>
            <a:r>
              <a:rPr dirty="0" sz="1400" spc="420" i="1">
                <a:solidFill>
                  <a:srgbClr val="535353"/>
                </a:solidFill>
                <a:latin typeface="Times New Roman"/>
                <a:cs typeface="Times New Roman"/>
              </a:rPr>
              <a:t>  </a:t>
            </a:r>
            <a:r>
              <a:rPr dirty="0" sz="1400" spc="-10">
                <a:solidFill>
                  <a:srgbClr val="535353"/>
                </a:solidFill>
                <a:latin typeface="Times New Roman"/>
                <a:cs typeface="Times New Roman"/>
              </a:rPr>
              <a:t>дозволяє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побачити</a:t>
            </a:r>
            <a:r>
              <a:rPr dirty="0" sz="1400" spc="475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документ,</a:t>
            </a:r>
            <a:r>
              <a:rPr dirty="0" sz="1400" spc="465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як</a:t>
            </a:r>
            <a:r>
              <a:rPr dirty="0" sz="1400" spc="465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його</a:t>
            </a:r>
            <a:r>
              <a:rPr dirty="0" sz="1400" spc="475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може</a:t>
            </a:r>
            <a:r>
              <a:rPr dirty="0" sz="1400" spc="455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показати</a:t>
            </a:r>
            <a:r>
              <a:rPr dirty="0" sz="1400" spc="470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браузер,</a:t>
            </a:r>
            <a:r>
              <a:rPr dirty="0" sz="1400" spc="470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наприклад,</a:t>
            </a:r>
            <a:r>
              <a:rPr dirty="0" sz="1400" spc="470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535353"/>
                </a:solidFill>
                <a:latin typeface="Times New Roman"/>
                <a:cs typeface="Times New Roman"/>
              </a:rPr>
              <a:t>Internet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Explorer.</a:t>
            </a:r>
            <a:r>
              <a:rPr dirty="0" sz="1400" spc="135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 i="1">
                <a:solidFill>
                  <a:srgbClr val="535353"/>
                </a:solidFill>
                <a:latin typeface="Times New Roman"/>
                <a:cs typeface="Times New Roman"/>
              </a:rPr>
              <a:t>Вид</a:t>
            </a:r>
            <a:r>
              <a:rPr dirty="0" sz="1400" spc="135" i="1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 i="1">
                <a:solidFill>
                  <a:srgbClr val="535353"/>
                </a:solidFill>
                <a:latin typeface="Times New Roman"/>
                <a:cs typeface="Times New Roman"/>
              </a:rPr>
              <a:t>розмітки</a:t>
            </a:r>
            <a:r>
              <a:rPr dirty="0" sz="1400" spc="150" i="1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показує</a:t>
            </a:r>
            <a:r>
              <a:rPr dirty="0" sz="1400" spc="130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документ,</a:t>
            </a:r>
            <a:r>
              <a:rPr dirty="0" sz="1400" spc="135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як</a:t>
            </a:r>
            <a:r>
              <a:rPr dirty="0" sz="1400" spc="135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він</a:t>
            </a:r>
            <a:r>
              <a:rPr dirty="0" sz="1400" spc="130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буде</a:t>
            </a:r>
            <a:r>
              <a:rPr dirty="0" sz="1400" spc="135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виглядати</a:t>
            </a:r>
            <a:r>
              <a:rPr dirty="0" sz="1400" spc="140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при</a:t>
            </a:r>
            <a:r>
              <a:rPr dirty="0" sz="1400" spc="125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535353"/>
                </a:solidFill>
                <a:latin typeface="Times New Roman"/>
                <a:cs typeface="Times New Roman"/>
              </a:rPr>
              <a:t>друку. </a:t>
            </a:r>
            <a:r>
              <a:rPr dirty="0" sz="1400" i="1">
                <a:solidFill>
                  <a:srgbClr val="535353"/>
                </a:solidFill>
                <a:latin typeface="Times New Roman"/>
                <a:cs typeface="Times New Roman"/>
              </a:rPr>
              <a:t>Режим</a:t>
            </a:r>
            <a:r>
              <a:rPr dirty="0" sz="1400" spc="420" i="1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 i="1">
                <a:solidFill>
                  <a:srgbClr val="535353"/>
                </a:solidFill>
                <a:latin typeface="Times New Roman"/>
                <a:cs typeface="Times New Roman"/>
              </a:rPr>
              <a:t>читання</a:t>
            </a:r>
            <a:r>
              <a:rPr dirty="0" sz="1400" spc="405" i="1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робить</a:t>
            </a:r>
            <a:r>
              <a:rPr dirty="0" sz="1400" spc="405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перегляд</a:t>
            </a:r>
            <a:r>
              <a:rPr dirty="0" sz="1400" spc="415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документа</a:t>
            </a:r>
            <a:r>
              <a:rPr dirty="0" sz="1400" spc="420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більш</a:t>
            </a:r>
            <a:r>
              <a:rPr dirty="0" sz="1400" spc="420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комфортним.</a:t>
            </a:r>
            <a:r>
              <a:rPr dirty="0" sz="1400" spc="445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 spc="-10" i="1">
                <a:solidFill>
                  <a:srgbClr val="535353"/>
                </a:solidFill>
                <a:latin typeface="Times New Roman"/>
                <a:cs typeface="Times New Roman"/>
              </a:rPr>
              <a:t>Режим </a:t>
            </a:r>
            <a:r>
              <a:rPr dirty="0" sz="1400" i="1">
                <a:solidFill>
                  <a:srgbClr val="535353"/>
                </a:solidFill>
                <a:latin typeface="Times New Roman"/>
                <a:cs typeface="Times New Roman"/>
              </a:rPr>
              <a:t>структури</a:t>
            </a:r>
            <a:r>
              <a:rPr dirty="0" sz="1400" spc="360" i="1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відображує</a:t>
            </a:r>
            <a:r>
              <a:rPr dirty="0" sz="1400" spc="360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документ</a:t>
            </a:r>
            <a:r>
              <a:rPr dirty="0" sz="1400" spc="360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у</a:t>
            </a:r>
            <a:r>
              <a:rPr dirty="0" sz="1400" spc="320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вигляді</a:t>
            </a:r>
            <a:r>
              <a:rPr dirty="0" sz="1400" spc="345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структури.</a:t>
            </a:r>
            <a:r>
              <a:rPr dirty="0" sz="1400" spc="365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Наприклад,</a:t>
            </a:r>
            <a:r>
              <a:rPr dirty="0" sz="1400" spc="345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535353"/>
                </a:solidFill>
                <a:latin typeface="Times New Roman"/>
                <a:cs typeface="Times New Roman"/>
              </a:rPr>
              <a:t>можна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888288" y="592683"/>
            <a:ext cx="5975985" cy="46640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14604">
              <a:lnSpc>
                <a:spcPct val="143600"/>
              </a:lnSpc>
              <a:spcBef>
                <a:spcPts val="100"/>
              </a:spcBef>
            </a:pP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відобразити</a:t>
            </a:r>
            <a:r>
              <a:rPr dirty="0" sz="1400" spc="65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заголовки</a:t>
            </a:r>
            <a:r>
              <a:rPr dirty="0" sz="1400" spc="85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без</a:t>
            </a:r>
            <a:r>
              <a:rPr dirty="0" sz="1400" spc="75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тексту.</a:t>
            </a:r>
            <a:r>
              <a:rPr dirty="0" sz="1400" spc="75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Якщо</a:t>
            </a:r>
            <a:r>
              <a:rPr dirty="0" sz="1400" spc="75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перемістити</a:t>
            </a:r>
            <a:r>
              <a:rPr dirty="0" sz="1400" spc="75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заголовок,</a:t>
            </a:r>
            <a:r>
              <a:rPr dirty="0" sz="1400" spc="80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535353"/>
                </a:solidFill>
                <a:latin typeface="Times New Roman"/>
                <a:cs typeface="Times New Roman"/>
              </a:rPr>
              <a:t>супровідний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текст</a:t>
            </a:r>
            <a:r>
              <a:rPr dirty="0" sz="1400" spc="110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переміщається</a:t>
            </a:r>
            <a:r>
              <a:rPr dirty="0" sz="1400" spc="110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разом</a:t>
            </a:r>
            <a:r>
              <a:rPr dirty="0" sz="1400" spc="114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з</a:t>
            </a:r>
            <a:r>
              <a:rPr dirty="0" sz="1400" spc="105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ним.</a:t>
            </a:r>
            <a:r>
              <a:rPr dirty="0" sz="1400" spc="110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Вибір</a:t>
            </a:r>
            <a:r>
              <a:rPr dirty="0" sz="1400" spc="110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режиму</a:t>
            </a:r>
            <a:r>
              <a:rPr dirty="0" sz="1400" spc="95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здійснюється</a:t>
            </a:r>
            <a:r>
              <a:rPr dirty="0" sz="1400" spc="114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535353"/>
                </a:solidFill>
                <a:latin typeface="Times New Roman"/>
                <a:cs typeface="Times New Roman"/>
              </a:rPr>
              <a:t>відповідними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командами</a:t>
            </a:r>
            <a:r>
              <a:rPr dirty="0" sz="1400" spc="-60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вкладинки</a:t>
            </a:r>
            <a:r>
              <a:rPr dirty="0" sz="1400" spc="-35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 spc="-20" b="1">
                <a:solidFill>
                  <a:srgbClr val="535353"/>
                </a:solidFill>
                <a:latin typeface="Times New Roman"/>
                <a:cs typeface="Times New Roman"/>
              </a:rPr>
              <a:t>Вид</a:t>
            </a:r>
            <a:r>
              <a:rPr dirty="0" sz="1400" spc="-20">
                <a:solidFill>
                  <a:srgbClr val="535353"/>
                </a:solidFill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745"/>
              </a:spcBef>
            </a:pP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Після</a:t>
            </a:r>
            <a:r>
              <a:rPr dirty="0" sz="1400" spc="-40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535353"/>
                </a:solidFill>
                <a:latin typeface="Times New Roman"/>
                <a:cs typeface="Times New Roman"/>
              </a:rPr>
              <a:t>створення</a:t>
            </a:r>
            <a:r>
              <a:rPr dirty="0" sz="1400" spc="-30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35353"/>
                </a:solidFill>
                <a:latin typeface="Times New Roman"/>
                <a:cs typeface="Times New Roman"/>
              </a:rPr>
              <a:t>документу</a:t>
            </a:r>
            <a:r>
              <a:rPr dirty="0" sz="1400" spc="-60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можна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приступати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до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набору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тексту.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43700"/>
              </a:lnSpc>
              <a:spcBef>
                <a:spcPts val="295"/>
              </a:spcBef>
            </a:pPr>
            <a:r>
              <a:rPr dirty="0" sz="1400">
                <a:latin typeface="Times New Roman"/>
                <a:cs typeface="Times New Roman"/>
              </a:rPr>
              <a:t>Але,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насамперед,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нам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слід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уточнити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поняття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абзацу.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У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текстовому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процесорі </a:t>
            </a:r>
            <a:r>
              <a:rPr dirty="0" sz="1400" b="1">
                <a:latin typeface="Times New Roman"/>
                <a:cs typeface="Times New Roman"/>
              </a:rPr>
              <a:t>Word</a:t>
            </a:r>
            <a:r>
              <a:rPr dirty="0" sz="1400" spc="190" b="1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(точніше,</a:t>
            </a:r>
            <a:r>
              <a:rPr dirty="0" sz="1400" spc="195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у</a:t>
            </a:r>
            <a:r>
              <a:rPr dirty="0" sz="1400" spc="19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всіх</a:t>
            </a:r>
            <a:r>
              <a:rPr dirty="0" sz="1400" spc="195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текстових</a:t>
            </a:r>
            <a:r>
              <a:rPr dirty="0" sz="1400" spc="19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процесорах)</a:t>
            </a:r>
            <a:r>
              <a:rPr dirty="0" sz="1400" spc="20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–</a:t>
            </a:r>
            <a:r>
              <a:rPr dirty="0" sz="1400" spc="185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це</a:t>
            </a:r>
            <a:r>
              <a:rPr dirty="0" sz="1400" spc="19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просто</a:t>
            </a:r>
            <a:r>
              <a:rPr dirty="0" sz="1400" spc="195">
                <a:latin typeface="Times New Roman"/>
                <a:cs typeface="Times New Roman"/>
              </a:rPr>
              <a:t>  </a:t>
            </a:r>
            <a:r>
              <a:rPr dirty="0" sz="1400" spc="-10">
                <a:latin typeface="Times New Roman"/>
                <a:cs typeface="Times New Roman"/>
              </a:rPr>
              <a:t>довільна </a:t>
            </a:r>
            <a:r>
              <a:rPr dirty="0" sz="1400">
                <a:latin typeface="Times New Roman"/>
                <a:cs typeface="Times New Roman"/>
              </a:rPr>
              <a:t>послідовність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символів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між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двома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натисканнями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Enter</a:t>
            </a:r>
            <a:r>
              <a:rPr dirty="0" sz="1400" spc="45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чи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початком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(кінцем) </a:t>
            </a:r>
            <a:r>
              <a:rPr dirty="0" sz="1400">
                <a:latin typeface="Times New Roman"/>
                <a:cs typeface="Times New Roman"/>
              </a:rPr>
              <a:t>документа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і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натисканням </a:t>
            </a:r>
            <a:r>
              <a:rPr dirty="0" sz="1400" b="1">
                <a:latin typeface="Times New Roman"/>
                <a:cs typeface="Times New Roman"/>
              </a:rPr>
              <a:t>Enter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Абзац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може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бути порожнім,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тобто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не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містити </a:t>
            </a:r>
            <a:r>
              <a:rPr dirty="0" sz="1400">
                <a:latin typeface="Times New Roman"/>
                <a:cs typeface="Times New Roman"/>
              </a:rPr>
              <a:t>жодного</a:t>
            </a:r>
            <a:r>
              <a:rPr dirty="0" sz="1400" spc="3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символу,</a:t>
            </a:r>
            <a:r>
              <a:rPr dirty="0" sz="1400" spc="4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містити</a:t>
            </a:r>
            <a:r>
              <a:rPr dirty="0" sz="1400" spc="3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тільки</a:t>
            </a:r>
            <a:r>
              <a:rPr dirty="0" sz="1400" spc="3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один</a:t>
            </a:r>
            <a:r>
              <a:rPr dirty="0" sz="1400" spc="3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символ,</a:t>
            </a:r>
            <a:r>
              <a:rPr dirty="0" sz="1400" spc="3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один</a:t>
            </a:r>
            <a:r>
              <a:rPr dirty="0" sz="1400" spc="3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малюнок</a:t>
            </a:r>
            <a:r>
              <a:rPr dirty="0" sz="1400" spc="3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і</a:t>
            </a:r>
            <a:r>
              <a:rPr dirty="0" sz="1400" spc="3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т.ін.</a:t>
            </a:r>
            <a:r>
              <a:rPr dirty="0" sz="1400" spc="375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Times New Roman"/>
                <a:cs typeface="Times New Roman"/>
              </a:rPr>
              <a:t>Це </a:t>
            </a:r>
            <a:r>
              <a:rPr dirty="0" sz="1400">
                <a:latin typeface="Times New Roman"/>
                <a:cs typeface="Times New Roman"/>
              </a:rPr>
              <a:t>важливе</a:t>
            </a:r>
            <a:r>
              <a:rPr dirty="0" sz="1400" spc="125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поняття</a:t>
            </a:r>
            <a:r>
              <a:rPr dirty="0" sz="1400" spc="13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більшості</a:t>
            </a:r>
            <a:r>
              <a:rPr dirty="0" sz="1400" spc="13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текстових</a:t>
            </a:r>
            <a:r>
              <a:rPr dirty="0" sz="1400" spc="13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процесорів.</a:t>
            </a:r>
            <a:r>
              <a:rPr dirty="0" sz="1400" spc="125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Всі</a:t>
            </a:r>
            <a:r>
              <a:rPr dirty="0" sz="1400" spc="125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основні</a:t>
            </a:r>
            <a:r>
              <a:rPr dirty="0" sz="1400" spc="130">
                <a:latin typeface="Times New Roman"/>
                <a:cs typeface="Times New Roman"/>
              </a:rPr>
              <a:t>  </a:t>
            </a:r>
            <a:r>
              <a:rPr dirty="0" sz="1400" spc="-10">
                <a:latin typeface="Times New Roman"/>
                <a:cs typeface="Times New Roman"/>
              </a:rPr>
              <a:t>операції </a:t>
            </a:r>
            <a:r>
              <a:rPr dirty="0" sz="1400">
                <a:latin typeface="Times New Roman"/>
                <a:cs typeface="Times New Roman"/>
              </a:rPr>
              <a:t>форматування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документа</a:t>
            </a:r>
            <a:r>
              <a:rPr dirty="0" sz="1400" spc="1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основному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здійснюються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над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абзацами.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Під</a:t>
            </a:r>
            <a:r>
              <a:rPr dirty="0" sz="1400" spc="185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Times New Roman"/>
                <a:cs typeface="Times New Roman"/>
              </a:rPr>
              <a:t>час </a:t>
            </a:r>
            <a:r>
              <a:rPr dirty="0" sz="1400">
                <a:latin typeface="Times New Roman"/>
                <a:cs typeface="Times New Roman"/>
              </a:rPr>
              <a:t>вводу</a:t>
            </a:r>
            <a:r>
              <a:rPr dirty="0" sz="1400" spc="4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тексту</a:t>
            </a:r>
            <a:r>
              <a:rPr dirty="0" sz="1400" spc="4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у</a:t>
            </a:r>
            <a:r>
              <a:rPr dirty="0" sz="1400" spc="4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кінці</a:t>
            </a:r>
            <a:r>
              <a:rPr dirty="0" sz="1400" spc="4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рядка</a:t>
            </a:r>
            <a:r>
              <a:rPr dirty="0" sz="1400" spc="459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не</a:t>
            </a:r>
            <a:r>
              <a:rPr dirty="0" sz="1400" spc="4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слід</a:t>
            </a:r>
            <a:r>
              <a:rPr dirty="0" sz="1400" spc="459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натискати</a:t>
            </a:r>
            <a:r>
              <a:rPr dirty="0" sz="1400" spc="4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клавішу</a:t>
            </a:r>
            <a:r>
              <a:rPr dirty="0" sz="1400" spc="455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Enter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4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220">
                <a:latin typeface="Times New Roman"/>
                <a:cs typeface="Times New Roman"/>
              </a:rPr>
              <a:t>  </a:t>
            </a:r>
            <a:r>
              <a:rPr dirty="0" sz="1400" spc="-10">
                <a:latin typeface="Times New Roman"/>
                <a:cs typeface="Times New Roman"/>
              </a:rPr>
              <a:t>просто </a:t>
            </a:r>
            <a:r>
              <a:rPr dirty="0" sz="1400">
                <a:latin typeface="Times New Roman"/>
                <a:cs typeface="Times New Roman"/>
              </a:rPr>
              <a:t>набирати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текст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далі,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рядок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переведеться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сам.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При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цьому,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якщо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необхідно,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Times New Roman"/>
                <a:cs typeface="Times New Roman"/>
              </a:rPr>
              <a:t>на </a:t>
            </a:r>
            <a:r>
              <a:rPr dirty="0" sz="1400">
                <a:latin typeface="Times New Roman"/>
                <a:cs typeface="Times New Roman"/>
              </a:rPr>
              <a:t>новий</a:t>
            </a:r>
            <a:r>
              <a:rPr dirty="0" sz="1400" spc="2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рядок</a:t>
            </a:r>
            <a:r>
              <a:rPr dirty="0" sz="1400" spc="2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буде</a:t>
            </a:r>
            <a:r>
              <a:rPr dirty="0" sz="1400" spc="2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перенесене</a:t>
            </a:r>
            <a:r>
              <a:rPr dirty="0" sz="1400" spc="2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останнє</a:t>
            </a:r>
            <a:r>
              <a:rPr dirty="0" sz="1400" spc="2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слово</a:t>
            </a:r>
            <a:r>
              <a:rPr dirty="0" sz="1400" spc="2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поточного</a:t>
            </a:r>
            <a:r>
              <a:rPr dirty="0" sz="1400" spc="2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рядка</a:t>
            </a:r>
            <a:r>
              <a:rPr dirty="0" sz="1400" spc="2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або</a:t>
            </a:r>
            <a:r>
              <a:rPr dirty="0" sz="1400" spc="29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частина </a:t>
            </a:r>
            <a:r>
              <a:rPr dirty="0" sz="1400">
                <a:latin typeface="Times New Roman"/>
                <a:cs typeface="Times New Roman"/>
              </a:rPr>
              <a:t>слова</a:t>
            </a:r>
            <a:r>
              <a:rPr dirty="0" sz="1400" spc="3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(якщо</a:t>
            </a:r>
            <a:r>
              <a:rPr dirty="0" sz="1400" spc="3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допускається</a:t>
            </a:r>
            <a:r>
              <a:rPr dirty="0" sz="1400" spc="4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автоматичний</a:t>
            </a:r>
            <a:r>
              <a:rPr dirty="0" sz="1400" spc="3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перенос,</a:t>
            </a:r>
            <a:r>
              <a:rPr dirty="0" sz="1400" spc="3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який</a:t>
            </a:r>
            <a:r>
              <a:rPr dirty="0" sz="1400" spc="3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встановлюється</a:t>
            </a:r>
            <a:r>
              <a:rPr dirty="0" sz="1400" spc="390">
                <a:latin typeface="Times New Roman"/>
                <a:cs typeface="Times New Roman"/>
              </a:rPr>
              <a:t> </a:t>
            </a:r>
            <a:r>
              <a:rPr dirty="0" sz="1400" spc="-50">
                <a:latin typeface="Times New Roman"/>
                <a:cs typeface="Times New Roman"/>
              </a:rPr>
              <a:t>в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3519804" y="5259705"/>
            <a:ext cx="3492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baseline="-19841" sz="2100" spc="-30" b="1">
                <a:latin typeface="Times New Roman"/>
                <a:cs typeface="Times New Roman"/>
              </a:rPr>
              <a:t>bc</a:t>
            </a:r>
            <a:r>
              <a:rPr dirty="0" sz="900" spc="-20" b="1">
                <a:latin typeface="Times New Roman"/>
                <a:cs typeface="Times New Roman"/>
              </a:rPr>
              <a:t>a-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888288" y="5323713"/>
            <a:ext cx="59772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79120" algn="l"/>
                <a:tab pos="1475740" algn="l"/>
                <a:tab pos="2421890" algn="l"/>
                <a:tab pos="3089910" algn="l"/>
                <a:tab pos="4248785" algn="l"/>
                <a:tab pos="5210175" algn="l"/>
                <a:tab pos="5457190" algn="l"/>
              </a:tabLst>
            </a:pPr>
            <a:r>
              <a:rPr dirty="0" sz="1400" spc="-20">
                <a:latin typeface="Times New Roman"/>
                <a:cs typeface="Times New Roman"/>
              </a:rPr>
              <a:t>меню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10" b="1">
                <a:latin typeface="Times New Roman"/>
                <a:cs typeface="Times New Roman"/>
              </a:rPr>
              <a:t>Разметка</a:t>
            </a:r>
            <a:r>
              <a:rPr dirty="0" sz="1400" b="1">
                <a:latin typeface="Times New Roman"/>
                <a:cs typeface="Times New Roman"/>
              </a:rPr>
              <a:t>	</a:t>
            </a:r>
            <a:r>
              <a:rPr dirty="0" sz="1400" spc="-10" b="1">
                <a:latin typeface="Times New Roman"/>
                <a:cs typeface="Times New Roman"/>
              </a:rPr>
              <a:t>страницы</a:t>
            </a:r>
            <a:r>
              <a:rPr dirty="0" sz="1400" b="1">
                <a:latin typeface="Times New Roman"/>
                <a:cs typeface="Times New Roman"/>
              </a:rPr>
              <a:t>	</a:t>
            </a:r>
            <a:r>
              <a:rPr dirty="0" sz="1400" spc="-50">
                <a:latin typeface="Times New Roman"/>
                <a:cs typeface="Times New Roman"/>
              </a:rPr>
              <a:t>&gt;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10" b="1">
                <a:latin typeface="Times New Roman"/>
                <a:cs typeface="Times New Roman"/>
              </a:rPr>
              <a:t>Расстановка</a:t>
            </a:r>
            <a:r>
              <a:rPr dirty="0" sz="1400" b="1">
                <a:latin typeface="Times New Roman"/>
                <a:cs typeface="Times New Roman"/>
              </a:rPr>
              <a:t>	</a:t>
            </a:r>
            <a:r>
              <a:rPr dirty="0" sz="1400" spc="-10" b="1">
                <a:latin typeface="Times New Roman"/>
                <a:cs typeface="Times New Roman"/>
              </a:rPr>
              <a:t>переносов</a:t>
            </a:r>
            <a:r>
              <a:rPr dirty="0" sz="1400" b="1">
                <a:latin typeface="Times New Roman"/>
                <a:cs typeface="Times New Roman"/>
              </a:rPr>
              <a:t>	</a:t>
            </a:r>
            <a:r>
              <a:rPr dirty="0" sz="1400" spc="-50">
                <a:latin typeface="Times New Roman"/>
                <a:cs typeface="Times New Roman"/>
              </a:rPr>
              <a:t>&gt;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10" b="1">
                <a:latin typeface="Times New Roman"/>
                <a:cs typeface="Times New Roman"/>
              </a:rPr>
              <a:t>Авто</a:t>
            </a:r>
            <a:r>
              <a:rPr dirty="0" sz="1400" spc="-10">
                <a:latin typeface="Times New Roman"/>
                <a:cs typeface="Times New Roman"/>
              </a:rPr>
              <a:t>).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888288" y="5536158"/>
            <a:ext cx="5974080" cy="35629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9525">
              <a:lnSpc>
                <a:spcPct val="144300"/>
              </a:lnSpc>
              <a:spcBef>
                <a:spcPts val="95"/>
              </a:spcBef>
            </a:pPr>
            <a:r>
              <a:rPr dirty="0" sz="1400">
                <a:latin typeface="Times New Roman"/>
                <a:cs typeface="Times New Roman"/>
              </a:rPr>
              <a:t>Зазначимо,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що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на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початку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при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наборі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тексту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не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встановлюють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автоматичний </a:t>
            </a:r>
            <a:r>
              <a:rPr dirty="0" sz="1400">
                <a:latin typeface="Times New Roman"/>
                <a:cs typeface="Times New Roman"/>
              </a:rPr>
              <a:t>перенос.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Це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робиться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перед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остаточним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форматуванням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усього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документа.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43800"/>
              </a:lnSpc>
              <a:spcBef>
                <a:spcPts val="610"/>
              </a:spcBef>
            </a:pP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Загальний</a:t>
            </a:r>
            <a:r>
              <a:rPr dirty="0" u="heavy" sz="1400" spc="38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принцип</a:t>
            </a:r>
            <a:r>
              <a:rPr dirty="0" u="heavy" sz="1400" spc="39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набору</a:t>
            </a:r>
            <a:r>
              <a:rPr dirty="0" u="heavy" sz="1400" spc="39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 spc="-1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будь-</a:t>
            </a: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якого</a:t>
            </a:r>
            <a:r>
              <a:rPr dirty="0" u="heavy" sz="1400" spc="38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документа</a:t>
            </a:r>
            <a:r>
              <a:rPr dirty="0" sz="1400" spc="390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полягає</a:t>
            </a:r>
            <a:r>
              <a:rPr dirty="0" sz="1400" spc="3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</a:t>
            </a:r>
            <a:r>
              <a:rPr dirty="0" sz="1400" spc="3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тому,</a:t>
            </a:r>
            <a:r>
              <a:rPr dirty="0" sz="1400" spc="395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Times New Roman"/>
                <a:cs typeface="Times New Roman"/>
              </a:rPr>
              <a:t>що </a:t>
            </a:r>
            <a:r>
              <a:rPr dirty="0" sz="1400">
                <a:latin typeface="Times New Roman"/>
                <a:cs typeface="Times New Roman"/>
              </a:rPr>
              <a:t>спочатку</a:t>
            </a:r>
            <a:r>
              <a:rPr dirty="0" sz="1400" spc="3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весь</a:t>
            </a:r>
            <a:r>
              <a:rPr dirty="0" sz="1400" spc="3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текст</a:t>
            </a:r>
            <a:r>
              <a:rPr dirty="0" sz="1400" spc="3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просто</a:t>
            </a:r>
            <a:r>
              <a:rPr dirty="0" sz="1400" spc="3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набирається</a:t>
            </a:r>
            <a:r>
              <a:rPr dirty="0" sz="1400" spc="3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без</a:t>
            </a:r>
            <a:r>
              <a:rPr dirty="0" sz="1400" spc="3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виправлення</a:t>
            </a:r>
            <a:r>
              <a:rPr dirty="0" sz="1400" spc="3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помилок,</a:t>
            </a:r>
            <a:r>
              <a:rPr dirty="0" sz="1400" spc="3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і</a:t>
            </a:r>
            <a:r>
              <a:rPr dirty="0" sz="1400" spc="370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Times New Roman"/>
                <a:cs typeface="Times New Roman"/>
              </a:rPr>
              <a:t>при </a:t>
            </a:r>
            <a:r>
              <a:rPr dirty="0" sz="1400">
                <a:latin typeface="Times New Roman"/>
                <a:cs typeface="Times New Roman"/>
              </a:rPr>
              <a:t>цьому</a:t>
            </a:r>
            <a:r>
              <a:rPr dirty="0" sz="1400" spc="2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потрібно</a:t>
            </a:r>
            <a:r>
              <a:rPr dirty="0" sz="1400" spc="2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тільки</a:t>
            </a:r>
            <a:r>
              <a:rPr dirty="0" sz="1400" spc="2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відокремлювати</a:t>
            </a:r>
            <a:r>
              <a:rPr dirty="0" sz="1400" spc="2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абзаци</a:t>
            </a:r>
            <a:r>
              <a:rPr dirty="0" sz="1400" spc="2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клавішею</a:t>
            </a:r>
            <a:r>
              <a:rPr dirty="0" sz="1400" spc="280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Enter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 spc="2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Потім</a:t>
            </a:r>
            <a:r>
              <a:rPr dirty="0" sz="1400" spc="270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Times New Roman"/>
                <a:cs typeface="Times New Roman"/>
              </a:rPr>
              <a:t>усе </a:t>
            </a:r>
            <a:r>
              <a:rPr dirty="0" sz="1400">
                <a:latin typeface="Times New Roman"/>
                <a:cs typeface="Times New Roman"/>
              </a:rPr>
              <a:t>перевіряється</a:t>
            </a:r>
            <a:r>
              <a:rPr dirty="0" sz="1400" spc="22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на</a:t>
            </a:r>
            <a:r>
              <a:rPr dirty="0" sz="1400" spc="22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орфографію</a:t>
            </a:r>
            <a:r>
              <a:rPr dirty="0" sz="1400" spc="215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і</a:t>
            </a:r>
            <a:r>
              <a:rPr dirty="0" sz="1400" spc="229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граматику,</a:t>
            </a:r>
            <a:r>
              <a:rPr dirty="0" sz="1400" spc="22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редагується,</a:t>
            </a:r>
            <a:r>
              <a:rPr dirty="0" sz="1400" spc="229">
                <a:latin typeface="Times New Roman"/>
                <a:cs typeface="Times New Roman"/>
              </a:rPr>
              <a:t>  </a:t>
            </a:r>
            <a:r>
              <a:rPr dirty="0" sz="1400" spc="-10">
                <a:latin typeface="Times New Roman"/>
                <a:cs typeface="Times New Roman"/>
              </a:rPr>
              <a:t>форматується, </a:t>
            </a:r>
            <a:r>
              <a:rPr dirty="0" sz="1400">
                <a:latin typeface="Times New Roman"/>
                <a:cs typeface="Times New Roman"/>
              </a:rPr>
              <a:t>вставляються</a:t>
            </a:r>
            <a:r>
              <a:rPr dirty="0" sz="1400" spc="85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малюнки</a:t>
            </a:r>
            <a:r>
              <a:rPr dirty="0" sz="1400" spc="95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і</a:t>
            </a:r>
            <a:r>
              <a:rPr dirty="0" sz="1400" spc="9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т.</a:t>
            </a:r>
            <a:r>
              <a:rPr dirty="0" sz="1400" spc="85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ін.</a:t>
            </a:r>
            <a:r>
              <a:rPr dirty="0" sz="1400" spc="85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При</a:t>
            </a:r>
            <a:r>
              <a:rPr dirty="0" sz="1400" spc="9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завершенні</a:t>
            </a:r>
            <a:r>
              <a:rPr dirty="0" sz="1400" spc="9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роботи</a:t>
            </a:r>
            <a:r>
              <a:rPr dirty="0" sz="1400" spc="85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з</a:t>
            </a:r>
            <a:r>
              <a:rPr dirty="0" sz="1400" spc="9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текстом</a:t>
            </a:r>
            <a:r>
              <a:rPr dirty="0" sz="1400" spc="85">
                <a:latin typeface="Times New Roman"/>
                <a:cs typeface="Times New Roman"/>
              </a:rPr>
              <a:t>  </a:t>
            </a:r>
            <a:r>
              <a:rPr dirty="0" sz="1400" spc="-20">
                <a:latin typeface="Times New Roman"/>
                <a:cs typeface="Times New Roman"/>
              </a:rPr>
              <a:t>його </a:t>
            </a:r>
            <a:r>
              <a:rPr dirty="0" sz="1400">
                <a:latin typeface="Times New Roman"/>
                <a:cs typeface="Times New Roman"/>
              </a:rPr>
              <a:t>необхідно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зберегти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на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«флешці»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чи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на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твердому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диску.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Як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правило,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час,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Times New Roman"/>
                <a:cs typeface="Times New Roman"/>
              </a:rPr>
              <a:t>що </a:t>
            </a:r>
            <a:r>
              <a:rPr dirty="0" sz="1400">
                <a:latin typeface="Times New Roman"/>
                <a:cs typeface="Times New Roman"/>
              </a:rPr>
              <a:t>витрачає</a:t>
            </a:r>
            <a:r>
              <a:rPr dirty="0" sz="1400" spc="165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на</a:t>
            </a:r>
            <a:r>
              <a:rPr dirty="0" sz="1400" spc="17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набір</a:t>
            </a:r>
            <a:r>
              <a:rPr dirty="0" sz="1400" spc="17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документа</a:t>
            </a:r>
            <a:r>
              <a:rPr dirty="0" sz="1400" spc="17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досвідчений</a:t>
            </a:r>
            <a:r>
              <a:rPr dirty="0" sz="1400" spc="175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користувач,</a:t>
            </a:r>
            <a:r>
              <a:rPr dirty="0" sz="1400" spc="17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менший</a:t>
            </a:r>
            <a:r>
              <a:rPr dirty="0" sz="1400" spc="175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ніж</a:t>
            </a:r>
            <a:r>
              <a:rPr dirty="0" sz="1400" spc="170">
                <a:latin typeface="Times New Roman"/>
                <a:cs typeface="Times New Roman"/>
              </a:rPr>
              <a:t>  </a:t>
            </a:r>
            <a:r>
              <a:rPr dirty="0" sz="1400" spc="-50">
                <a:latin typeface="Times New Roman"/>
                <a:cs typeface="Times New Roman"/>
              </a:rPr>
              <a:t>у </a:t>
            </a:r>
            <a:r>
              <a:rPr dirty="0" sz="1400">
                <a:latin typeface="Times New Roman"/>
                <a:cs typeface="Times New Roman"/>
              </a:rPr>
              <a:t>починаючого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3-5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разів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за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рахунок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усунення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зайвих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операцій.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95"/>
              </a:spcBef>
            </a:pP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Як</a:t>
            </a:r>
            <a:r>
              <a:rPr dirty="0" u="heavy" sz="1400" spc="-4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змінити</a:t>
            </a:r>
            <a:r>
              <a:rPr dirty="0" u="heavy" sz="1400" spc="-4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розмір</a:t>
            </a:r>
            <a:r>
              <a:rPr dirty="0" u="heavy" sz="1400" spc="-4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(масштаб)</a:t>
            </a:r>
            <a:r>
              <a:rPr dirty="0" u="heavy" sz="1400" spc="-3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 spc="-1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зображення</a:t>
            </a:r>
            <a:r>
              <a:rPr dirty="0" u="heavy" sz="1400" spc="-4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на</a:t>
            </a:r>
            <a:r>
              <a:rPr dirty="0" u="heavy" sz="1400" spc="-2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 spc="-1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екрані</a:t>
            </a:r>
            <a:r>
              <a:rPr dirty="0" sz="1400" spc="-10" b="1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3974972" y="685291"/>
            <a:ext cx="28835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Для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зручності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роботи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з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документами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4928996" y="991870"/>
            <a:ext cx="193357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63650" algn="l"/>
              </a:tabLst>
            </a:pPr>
            <a:r>
              <a:rPr dirty="0" sz="1400" spc="-10">
                <a:latin typeface="Times New Roman"/>
                <a:cs typeface="Times New Roman"/>
              </a:rPr>
              <a:t>змінювати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10">
                <a:latin typeface="Times New Roman"/>
                <a:cs typeface="Times New Roman"/>
              </a:rPr>
              <a:t>масштаб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5194553" y="1298194"/>
            <a:ext cx="10496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12445" algn="l"/>
              </a:tabLst>
            </a:pPr>
            <a:r>
              <a:rPr dirty="0" sz="1400" spc="-25">
                <a:latin typeface="Times New Roman"/>
                <a:cs typeface="Times New Roman"/>
              </a:rPr>
              <a:t>на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10">
                <a:latin typeface="Times New Roman"/>
                <a:cs typeface="Times New Roman"/>
              </a:rPr>
              <a:t>екрані.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6348221" y="1205839"/>
            <a:ext cx="515620" cy="6381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196850">
              <a:lnSpc>
                <a:spcPct val="143600"/>
              </a:lnSpc>
              <a:spcBef>
                <a:spcPts val="95"/>
              </a:spcBef>
            </a:pPr>
            <a:r>
              <a:rPr dirty="0" sz="1400" spc="-25">
                <a:latin typeface="Times New Roman"/>
                <a:cs typeface="Times New Roman"/>
              </a:rPr>
              <a:t>Для </a:t>
            </a:r>
            <a:r>
              <a:rPr dirty="0" sz="1400" spc="-10">
                <a:latin typeface="Times New Roman"/>
                <a:cs typeface="Times New Roman"/>
              </a:rPr>
              <a:t>тексту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3974972" y="899515"/>
            <a:ext cx="959485" cy="1864995"/>
          </a:xfrm>
          <a:prstGeom prst="rect">
            <a:avLst/>
          </a:prstGeom>
        </p:spPr>
        <p:txBody>
          <a:bodyPr wrap="square" lIns="0" tIns="1054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dirty="0" sz="1400" spc="-10">
                <a:latin typeface="Times New Roman"/>
                <a:cs typeface="Times New Roman"/>
              </a:rPr>
              <a:t>можна</a:t>
            </a:r>
            <a:endParaRPr sz="1400">
              <a:latin typeface="Times New Roman"/>
              <a:cs typeface="Times New Roman"/>
            </a:endParaRPr>
          </a:p>
          <a:p>
            <a:pPr marL="12700" marR="46355">
              <a:lnSpc>
                <a:spcPct val="143600"/>
              </a:lnSpc>
            </a:pPr>
            <a:r>
              <a:rPr dirty="0" sz="1400" spc="-10">
                <a:latin typeface="Times New Roman"/>
                <a:cs typeface="Times New Roman"/>
              </a:rPr>
              <a:t>зображення збільшення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43600"/>
              </a:lnSpc>
              <a:spcBef>
                <a:spcPts val="10"/>
              </a:spcBef>
            </a:pPr>
            <a:r>
              <a:rPr dirty="0" sz="1400" spc="-10">
                <a:latin typeface="Times New Roman"/>
                <a:cs typeface="Times New Roman"/>
              </a:rPr>
              <a:t>необхідно </a:t>
            </a:r>
            <a:r>
              <a:rPr dirty="0" sz="1400" spc="-10" b="1">
                <a:latin typeface="Times New Roman"/>
                <a:cs typeface="Times New Roman"/>
              </a:rPr>
              <a:t>Масштаб </a:t>
            </a:r>
            <a:r>
              <a:rPr dirty="0" sz="1400" spc="-10">
                <a:latin typeface="Times New Roman"/>
                <a:cs typeface="Times New Roman"/>
              </a:rPr>
              <a:t>діалоговому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5141214" y="1510639"/>
            <a:ext cx="927735" cy="6413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7620">
              <a:lnSpc>
                <a:spcPct val="144300"/>
              </a:lnSpc>
              <a:spcBef>
                <a:spcPts val="95"/>
              </a:spcBef>
            </a:pPr>
            <a:r>
              <a:rPr dirty="0" sz="1400" spc="-10">
                <a:latin typeface="Times New Roman"/>
                <a:cs typeface="Times New Roman"/>
              </a:rPr>
              <a:t>зображення вибрати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6195821" y="1912366"/>
            <a:ext cx="6673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>
                <a:latin typeface="Times New Roman"/>
                <a:cs typeface="Times New Roman"/>
              </a:rPr>
              <a:t>команду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4996434" y="2218689"/>
            <a:ext cx="80327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67665" algn="l"/>
              </a:tabLst>
            </a:pPr>
            <a:r>
              <a:rPr dirty="0" sz="1400" spc="-50">
                <a:latin typeface="Times New Roman"/>
                <a:cs typeface="Times New Roman"/>
              </a:rPr>
              <a:t>у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20">
                <a:latin typeface="Times New Roman"/>
                <a:cs typeface="Times New Roman"/>
              </a:rPr>
              <a:t>меню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6041897" y="2218689"/>
            <a:ext cx="8210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81355" algn="l"/>
              </a:tabLst>
            </a:pPr>
            <a:r>
              <a:rPr dirty="0" sz="1400" spc="-20" b="1">
                <a:latin typeface="Times New Roman"/>
                <a:cs typeface="Times New Roman"/>
              </a:rPr>
              <a:t>Вид</a:t>
            </a:r>
            <a:r>
              <a:rPr dirty="0" sz="1400" spc="-20">
                <a:latin typeface="Times New Roman"/>
                <a:cs typeface="Times New Roman"/>
              </a:rPr>
              <a:t>.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50">
                <a:latin typeface="Times New Roman"/>
                <a:cs typeface="Times New Roman"/>
              </a:rPr>
              <a:t>У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5045202" y="2525014"/>
            <a:ext cx="18173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59435" algn="l"/>
                <a:tab pos="923925" algn="l"/>
              </a:tabLst>
            </a:pPr>
            <a:r>
              <a:rPr dirty="0" sz="1400" spc="-10">
                <a:latin typeface="Times New Roman"/>
                <a:cs typeface="Times New Roman"/>
              </a:rPr>
              <a:t>вікні,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25">
                <a:latin typeface="Times New Roman"/>
                <a:cs typeface="Times New Roman"/>
              </a:rPr>
              <a:t>що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10">
                <a:latin typeface="Times New Roman"/>
                <a:cs typeface="Times New Roman"/>
              </a:rPr>
              <a:t>відкрилося,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888288" y="2735555"/>
            <a:ext cx="5975985" cy="5628005"/>
          </a:xfrm>
          <a:prstGeom prst="rect">
            <a:avLst/>
          </a:prstGeom>
        </p:spPr>
        <p:txBody>
          <a:bodyPr wrap="square" lIns="0" tIns="108585" rIns="0" bIns="0" rtlCol="0" vert="horz">
            <a:spAutoFit/>
          </a:bodyPr>
          <a:lstStyle/>
          <a:p>
            <a:pPr algn="just" marL="3098800">
              <a:lnSpc>
                <a:spcPct val="100000"/>
              </a:lnSpc>
              <a:spcBef>
                <a:spcPts val="855"/>
              </a:spcBef>
            </a:pPr>
            <a:r>
              <a:rPr dirty="0" sz="1400">
                <a:latin typeface="Times New Roman"/>
                <a:cs typeface="Times New Roman"/>
              </a:rPr>
              <a:t>вибираються</a:t>
            </a:r>
            <a:r>
              <a:rPr dirty="0" sz="1400" spc="229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необхідні</a:t>
            </a:r>
            <a:r>
              <a:rPr dirty="0" sz="1400" spc="22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параметри</a:t>
            </a:r>
            <a:endParaRPr sz="1400">
              <a:latin typeface="Times New Roman"/>
              <a:cs typeface="Times New Roman"/>
            </a:endParaRPr>
          </a:p>
          <a:p>
            <a:pPr algn="just" marL="12700" marR="6350">
              <a:lnSpc>
                <a:spcPct val="143200"/>
              </a:lnSpc>
              <a:spcBef>
                <a:spcPts val="35"/>
              </a:spcBef>
            </a:pPr>
            <a:r>
              <a:rPr dirty="0" sz="1400">
                <a:latin typeface="Times New Roman"/>
                <a:cs typeface="Times New Roman"/>
              </a:rPr>
              <a:t>зображення</a:t>
            </a:r>
            <a:r>
              <a:rPr dirty="0" sz="1400" spc="235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(100%,</a:t>
            </a:r>
            <a:r>
              <a:rPr dirty="0" sz="1400" spc="22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75%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2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...,</a:t>
            </a:r>
            <a:r>
              <a:rPr dirty="0" sz="1400" spc="235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По</a:t>
            </a:r>
            <a:r>
              <a:rPr dirty="0" sz="1400" spc="23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ширине</a:t>
            </a:r>
            <a:r>
              <a:rPr dirty="0" sz="1400" spc="229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страницы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229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По</a:t>
            </a:r>
            <a:r>
              <a:rPr dirty="0" sz="1400" spc="23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ширине</a:t>
            </a:r>
            <a:r>
              <a:rPr dirty="0" sz="1400" spc="229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текста</a:t>
            </a:r>
            <a:r>
              <a:rPr dirty="0" sz="1400" spc="245" b="1">
                <a:latin typeface="Times New Roman"/>
                <a:cs typeface="Times New Roman"/>
              </a:rPr>
              <a:t> </a:t>
            </a:r>
            <a:r>
              <a:rPr dirty="0" sz="1400" spc="-50">
                <a:latin typeface="Times New Roman"/>
                <a:cs typeface="Times New Roman"/>
              </a:rPr>
              <a:t>і </a:t>
            </a:r>
            <a:r>
              <a:rPr dirty="0" sz="1400">
                <a:latin typeface="Times New Roman"/>
                <a:cs typeface="Times New Roman"/>
              </a:rPr>
              <a:t>т.ін.)</a:t>
            </a:r>
            <a:r>
              <a:rPr dirty="0" sz="1400" spc="4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і</a:t>
            </a:r>
            <a:r>
              <a:rPr dirty="0" sz="1400" spc="4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натискається</a:t>
            </a:r>
            <a:r>
              <a:rPr dirty="0" sz="1400" spc="4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кнопка</a:t>
            </a:r>
            <a:r>
              <a:rPr dirty="0" sz="1400" spc="455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OК.</a:t>
            </a:r>
            <a:r>
              <a:rPr dirty="0" sz="1400" spc="455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Ми</a:t>
            </a:r>
            <a:r>
              <a:rPr dirty="0" sz="1400" spc="4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рекомендуємо</a:t>
            </a:r>
            <a:r>
              <a:rPr dirty="0" sz="1400" spc="4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обирати</a:t>
            </a:r>
            <a:r>
              <a:rPr dirty="0" sz="1400" spc="459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варіант</a:t>
            </a:r>
            <a:r>
              <a:rPr dirty="0" sz="1400" spc="459">
                <a:latin typeface="Times New Roman"/>
                <a:cs typeface="Times New Roman"/>
              </a:rPr>
              <a:t> </a:t>
            </a:r>
            <a:r>
              <a:rPr dirty="0" sz="1400" spc="-25" b="1">
                <a:latin typeface="Times New Roman"/>
                <a:cs typeface="Times New Roman"/>
              </a:rPr>
              <a:t>По </a:t>
            </a:r>
            <a:r>
              <a:rPr dirty="0" sz="1400" b="1">
                <a:latin typeface="Times New Roman"/>
                <a:cs typeface="Times New Roman"/>
              </a:rPr>
              <a:t>ширине</a:t>
            </a:r>
            <a:r>
              <a:rPr dirty="0" sz="1400" spc="-70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текста</a:t>
            </a:r>
            <a:r>
              <a:rPr dirty="0" sz="1400" spc="-1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90"/>
              </a:spcBef>
            </a:pP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Як</a:t>
            </a:r>
            <a:r>
              <a:rPr dirty="0" u="heavy" sz="1400" spc="-5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зберегти</a:t>
            </a:r>
            <a:r>
              <a:rPr dirty="0" u="heavy" sz="1400" spc="-3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створений</a:t>
            </a:r>
            <a:r>
              <a:rPr dirty="0" u="heavy" sz="1400" spc="27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 spc="-1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документ.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43800"/>
              </a:lnSpc>
              <a:spcBef>
                <a:spcPts val="550"/>
              </a:spcBef>
            </a:pPr>
            <a:r>
              <a:rPr dirty="0" sz="1400">
                <a:latin typeface="Times New Roman"/>
                <a:cs typeface="Times New Roman"/>
              </a:rPr>
              <a:t>Для</a:t>
            </a:r>
            <a:r>
              <a:rPr dirty="0" sz="1400" spc="3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збереження</a:t>
            </a:r>
            <a:r>
              <a:rPr dirty="0" sz="1400" spc="2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створеного</a:t>
            </a:r>
            <a:r>
              <a:rPr dirty="0" sz="1400" spc="2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документа</a:t>
            </a:r>
            <a:r>
              <a:rPr dirty="0" sz="1400" spc="3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обирають</a:t>
            </a:r>
            <a:r>
              <a:rPr dirty="0" sz="1400" spc="3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команду</a:t>
            </a:r>
            <a:r>
              <a:rPr dirty="0" sz="1400" spc="310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Сохранить</a:t>
            </a:r>
            <a:r>
              <a:rPr dirty="0" sz="1400" spc="310" b="1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Times New Roman"/>
                <a:cs typeface="Times New Roman"/>
              </a:rPr>
              <a:t>або </a:t>
            </a:r>
            <a:r>
              <a:rPr dirty="0" sz="1400">
                <a:latin typeface="Times New Roman"/>
                <a:cs typeface="Times New Roman"/>
              </a:rPr>
              <a:t>команду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Сохранить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как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меню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Файл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Зазначимо,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що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при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збереженні </a:t>
            </a:r>
            <a:r>
              <a:rPr dirty="0" sz="1400" spc="-10">
                <a:latin typeface="Times New Roman"/>
                <a:cs typeface="Times New Roman"/>
              </a:rPr>
              <a:t>файлу </a:t>
            </a:r>
            <a:r>
              <a:rPr dirty="0" sz="1400">
                <a:latin typeface="Times New Roman"/>
                <a:cs typeface="Times New Roman"/>
              </a:rPr>
              <a:t>у</a:t>
            </a:r>
            <a:r>
              <a:rPr dirty="0" sz="1400" spc="1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його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імені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не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повинно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бути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розділових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знаків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крім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дефіса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і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підкреслення. </a:t>
            </a:r>
            <a:r>
              <a:rPr dirty="0" sz="1400">
                <a:latin typeface="Times New Roman"/>
                <a:cs typeface="Times New Roman"/>
              </a:rPr>
              <a:t>Якщо</a:t>
            </a:r>
            <a:r>
              <a:rPr dirty="0" sz="1400" spc="8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не</a:t>
            </a:r>
            <a:r>
              <a:rPr dirty="0" sz="1400" spc="85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задається</a:t>
            </a:r>
            <a:r>
              <a:rPr dirty="0" sz="1400" spc="75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ім'я</a:t>
            </a:r>
            <a:r>
              <a:rPr dirty="0" sz="1400" spc="85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файлу,</a:t>
            </a:r>
            <a:r>
              <a:rPr dirty="0" sz="1400" spc="90">
                <a:latin typeface="Times New Roman"/>
                <a:cs typeface="Times New Roman"/>
              </a:rPr>
              <a:t>  </a:t>
            </a:r>
            <a:r>
              <a:rPr dirty="0" sz="1400" b="1">
                <a:latin typeface="Times New Roman"/>
                <a:cs typeface="Times New Roman"/>
              </a:rPr>
              <a:t>Word</a:t>
            </a:r>
            <a:r>
              <a:rPr dirty="0" sz="1400" spc="85" b="1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автоматично</a:t>
            </a:r>
            <a:r>
              <a:rPr dirty="0" sz="1400" spc="9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призначає</a:t>
            </a:r>
            <a:r>
              <a:rPr dirty="0" sz="1400" spc="8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ім'я</a:t>
            </a:r>
            <a:r>
              <a:rPr dirty="0" sz="1400" spc="85">
                <a:latin typeface="Times New Roman"/>
                <a:cs typeface="Times New Roman"/>
              </a:rPr>
              <a:t>  </a:t>
            </a:r>
            <a:r>
              <a:rPr dirty="0" sz="1400" spc="-20">
                <a:latin typeface="Times New Roman"/>
                <a:cs typeface="Times New Roman"/>
              </a:rPr>
              <a:t>типу </a:t>
            </a:r>
            <a:r>
              <a:rPr dirty="0" sz="1400" b="1">
                <a:latin typeface="Times New Roman"/>
                <a:cs typeface="Times New Roman"/>
              </a:rPr>
              <a:t>Документ#.docх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409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де</a:t>
            </a:r>
            <a:r>
              <a:rPr dirty="0" sz="1400" spc="425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#</a:t>
            </a:r>
            <a:r>
              <a:rPr dirty="0" sz="1400" spc="434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–</a:t>
            </a:r>
            <a:r>
              <a:rPr dirty="0" sz="1400" spc="4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номер</a:t>
            </a:r>
            <a:r>
              <a:rPr dirty="0" sz="1400" spc="43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відкритого</a:t>
            </a:r>
            <a:r>
              <a:rPr dirty="0" sz="1400" spc="4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документа.</a:t>
            </a:r>
            <a:r>
              <a:rPr dirty="0" sz="1400" spc="4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При</a:t>
            </a:r>
            <a:r>
              <a:rPr dirty="0" sz="1400" spc="44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використанні </a:t>
            </a:r>
            <a:r>
              <a:rPr dirty="0" sz="1400">
                <a:latin typeface="Times New Roman"/>
                <a:cs typeface="Times New Roman"/>
              </a:rPr>
              <a:t>команди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Сохранить</a:t>
            </a:r>
            <a:r>
              <a:rPr dirty="0" sz="1400" spc="8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как</a:t>
            </a:r>
            <a:r>
              <a:rPr dirty="0" sz="1400" spc="90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у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діалоговому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вікні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можна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вибрати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диск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і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папку,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 spc="-50">
                <a:latin typeface="Times New Roman"/>
                <a:cs typeface="Times New Roman"/>
              </a:rPr>
              <a:t>у </a:t>
            </a:r>
            <a:r>
              <a:rPr dirty="0" sz="1400">
                <a:latin typeface="Times New Roman"/>
                <a:cs typeface="Times New Roman"/>
              </a:rPr>
              <a:t>якій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буде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збережено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створений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документ.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80"/>
              </a:spcBef>
            </a:pPr>
            <a:r>
              <a:rPr dirty="0" sz="1400" b="1">
                <a:latin typeface="Times New Roman"/>
                <a:cs typeface="Times New Roman"/>
              </a:rPr>
              <a:t>З</a:t>
            </a:r>
            <a:r>
              <a:rPr dirty="0" sz="1400" spc="-25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використанням</a:t>
            </a:r>
            <a:r>
              <a:rPr dirty="0" sz="1400" spc="-1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даних</a:t>
            </a:r>
            <a:r>
              <a:rPr dirty="0" sz="1400" spc="-2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вказівок</a:t>
            </a:r>
            <a:r>
              <a:rPr dirty="0" sz="1400" spc="-15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виконайте</a:t>
            </a:r>
            <a:r>
              <a:rPr dirty="0" sz="1400" spc="-4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такі</a:t>
            </a:r>
            <a:r>
              <a:rPr dirty="0" sz="1400" spc="-20" b="1">
                <a:latin typeface="Times New Roman"/>
                <a:cs typeface="Times New Roman"/>
              </a:rPr>
              <a:t> дії:</a:t>
            </a:r>
            <a:endParaRPr sz="1400">
              <a:latin typeface="Times New Roman"/>
              <a:cs typeface="Times New Roman"/>
            </a:endParaRPr>
          </a:p>
          <a:p>
            <a:pPr marL="12700" marR="36195" indent="180340">
              <a:lnSpc>
                <a:spcPct val="144500"/>
              </a:lnSpc>
              <a:spcBef>
                <a:spcPts val="535"/>
              </a:spcBef>
              <a:buAutoNum type="arabicPeriod"/>
              <a:tabLst>
                <a:tab pos="193040" algn="l"/>
              </a:tabLst>
            </a:pPr>
            <a:r>
              <a:rPr dirty="0" sz="1400">
                <a:latin typeface="Times New Roman"/>
                <a:cs typeface="Times New Roman"/>
              </a:rPr>
              <a:t>Запустіть</a:t>
            </a:r>
            <a:r>
              <a:rPr dirty="0" sz="1400" spc="229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Word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 spc="2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Перед</a:t>
            </a:r>
            <a:r>
              <a:rPr dirty="0" sz="1400" spc="2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вами</a:t>
            </a:r>
            <a:r>
              <a:rPr dirty="0" sz="1400" spc="2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відкриється</a:t>
            </a:r>
            <a:r>
              <a:rPr dirty="0" sz="1400" spc="2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вікно</a:t>
            </a:r>
            <a:r>
              <a:rPr dirty="0" sz="1400" spc="2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програми</a:t>
            </a:r>
            <a:r>
              <a:rPr dirty="0" sz="1400" spc="229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і</a:t>
            </a:r>
            <a:r>
              <a:rPr dirty="0" sz="1400" spc="2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вікно</a:t>
            </a:r>
            <a:r>
              <a:rPr dirty="0" sz="1400" spc="23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нового </a:t>
            </a:r>
            <a:r>
              <a:rPr dirty="0" sz="1400">
                <a:latin typeface="Times New Roman"/>
                <a:cs typeface="Times New Roman"/>
              </a:rPr>
              <a:t>документа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Word</a:t>
            </a:r>
            <a:r>
              <a:rPr dirty="0" sz="1400" spc="-1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12700" marR="68580" indent="180340">
              <a:lnSpc>
                <a:spcPct val="143600"/>
              </a:lnSpc>
              <a:spcBef>
                <a:spcPts val="615"/>
              </a:spcBef>
              <a:buAutoNum type="arabicPeriod"/>
              <a:tabLst>
                <a:tab pos="193040" algn="l"/>
              </a:tabLst>
            </a:pPr>
            <a:r>
              <a:rPr dirty="0" sz="1400">
                <a:latin typeface="Times New Roman"/>
                <a:cs typeface="Times New Roman"/>
              </a:rPr>
              <a:t>У</a:t>
            </a:r>
            <a:r>
              <a:rPr dirty="0" sz="1400" spc="3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вікні</a:t>
            </a:r>
            <a:r>
              <a:rPr dirty="0" sz="1400" spc="3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нового</a:t>
            </a:r>
            <a:r>
              <a:rPr dirty="0" sz="1400" spc="3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документа</a:t>
            </a:r>
            <a:r>
              <a:rPr dirty="0" sz="1400" spc="3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наберіть</a:t>
            </a:r>
            <a:r>
              <a:rPr dirty="0" sz="1400" spc="2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не</a:t>
            </a:r>
            <a:r>
              <a:rPr dirty="0" sz="1400" spc="2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натискаючи</a:t>
            </a:r>
            <a:r>
              <a:rPr dirty="0" sz="1400" spc="2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на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Enter</a:t>
            </a:r>
            <a:r>
              <a:rPr dirty="0" sz="1400" spc="310" b="1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наприкінці </a:t>
            </a:r>
            <a:r>
              <a:rPr dirty="0" sz="1400">
                <a:latin typeface="Times New Roman"/>
                <a:cs typeface="Times New Roman"/>
              </a:rPr>
              <a:t>кожного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рядка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текст: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13" name="object 1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00430" y="886460"/>
            <a:ext cx="2967989" cy="214007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5147310" y="5504179"/>
            <a:ext cx="248285" cy="216535"/>
          </a:xfrm>
          <a:custGeom>
            <a:avLst/>
            <a:gdLst/>
            <a:ahLst/>
            <a:cxnLst/>
            <a:rect l="l" t="t" r="r" b="b"/>
            <a:pathLst>
              <a:path w="248285" h="216535">
                <a:moveTo>
                  <a:pt x="248285" y="254"/>
                </a:moveTo>
                <a:lnTo>
                  <a:pt x="242570" y="254"/>
                </a:lnTo>
                <a:lnTo>
                  <a:pt x="242570" y="6604"/>
                </a:lnTo>
                <a:lnTo>
                  <a:pt x="242570" y="211074"/>
                </a:lnTo>
                <a:lnTo>
                  <a:pt x="6350" y="211074"/>
                </a:lnTo>
                <a:lnTo>
                  <a:pt x="6350" y="6604"/>
                </a:lnTo>
                <a:lnTo>
                  <a:pt x="242570" y="6604"/>
                </a:lnTo>
                <a:lnTo>
                  <a:pt x="242570" y="254"/>
                </a:lnTo>
                <a:lnTo>
                  <a:pt x="6350" y="254"/>
                </a:lnTo>
                <a:lnTo>
                  <a:pt x="6350" y="0"/>
                </a:lnTo>
                <a:lnTo>
                  <a:pt x="0" y="0"/>
                </a:lnTo>
                <a:lnTo>
                  <a:pt x="0" y="216535"/>
                </a:lnTo>
                <a:lnTo>
                  <a:pt x="6350" y="216535"/>
                </a:lnTo>
                <a:lnTo>
                  <a:pt x="6350" y="216154"/>
                </a:lnTo>
                <a:lnTo>
                  <a:pt x="248285" y="216154"/>
                </a:lnTo>
                <a:lnTo>
                  <a:pt x="248285" y="211074"/>
                </a:lnTo>
                <a:lnTo>
                  <a:pt x="248285" y="6604"/>
                </a:lnTo>
                <a:lnTo>
                  <a:pt x="248285" y="25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 txBox="1"/>
          <p:nvPr/>
        </p:nvSpPr>
        <p:spPr>
          <a:xfrm>
            <a:off x="886764" y="4075913"/>
            <a:ext cx="5975350" cy="25742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3970" marR="8255" indent="180340">
              <a:lnSpc>
                <a:spcPct val="143600"/>
              </a:lnSpc>
              <a:spcBef>
                <a:spcPts val="95"/>
              </a:spcBef>
              <a:buAutoNum type="arabicPeriod" startAt="3"/>
              <a:tabLst>
                <a:tab pos="194310" algn="l"/>
              </a:tabLst>
            </a:pPr>
            <a:r>
              <a:rPr dirty="0" sz="1400">
                <a:latin typeface="Times New Roman"/>
                <a:cs typeface="Times New Roman"/>
              </a:rPr>
              <a:t>Весь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набраний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вами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текст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поки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ще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являє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собою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один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абзац.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Розіб'ємо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текст </a:t>
            </a:r>
            <a:r>
              <a:rPr dirty="0" sz="1400">
                <a:latin typeface="Times New Roman"/>
                <a:cs typeface="Times New Roman"/>
              </a:rPr>
              <a:t>на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три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абзаци.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Наприкінці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другого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речення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клацніть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мишкою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і</a:t>
            </a:r>
            <a:r>
              <a:rPr dirty="0" sz="1400" spc="11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натисніть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Times New Roman"/>
                <a:cs typeface="Times New Roman"/>
              </a:rPr>
              <a:t>на </a:t>
            </a:r>
            <a:r>
              <a:rPr dirty="0" sz="1400" b="1">
                <a:latin typeface="Times New Roman"/>
                <a:cs typeface="Times New Roman"/>
              </a:rPr>
              <a:t>Enter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аналогічно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зробить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і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після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четвертого.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Цим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ми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розіб'ємо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наш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текст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Times New Roman"/>
                <a:cs typeface="Times New Roman"/>
              </a:rPr>
              <a:t>на </a:t>
            </a:r>
            <a:r>
              <a:rPr dirty="0" sz="1400">
                <a:latin typeface="Times New Roman"/>
                <a:cs typeface="Times New Roman"/>
              </a:rPr>
              <a:t>три</a:t>
            </a:r>
            <a:r>
              <a:rPr dirty="0" sz="1400" spc="-10">
                <a:latin typeface="Times New Roman"/>
                <a:cs typeface="Times New Roman"/>
              </a:rPr>
              <a:t> абзаци.</a:t>
            </a:r>
            <a:endParaRPr sz="1400">
              <a:latin typeface="Times New Roman"/>
              <a:cs typeface="Times New Roman"/>
            </a:endParaRPr>
          </a:p>
          <a:p>
            <a:pPr algn="just" marL="13970" marR="5080" indent="-1905">
              <a:lnSpc>
                <a:spcPct val="144800"/>
              </a:lnSpc>
              <a:spcBef>
                <a:spcPts val="690"/>
              </a:spcBef>
              <a:buFont typeface="Times New Roman"/>
              <a:buAutoNum type="arabicPeriod" startAt="3"/>
              <a:tabLst>
                <a:tab pos="13970" algn="l"/>
                <a:tab pos="192405" algn="l"/>
              </a:tabLst>
            </a:pPr>
            <a:r>
              <a:rPr dirty="0" baseline="1984" sz="2100">
                <a:latin typeface="Times New Roman"/>
                <a:cs typeface="Times New Roman"/>
              </a:rPr>
              <a:t>На</a:t>
            </a:r>
            <a:r>
              <a:rPr dirty="0" baseline="1984" sz="2100" spc="30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панелі</a:t>
            </a:r>
            <a:r>
              <a:rPr dirty="0" baseline="1984" sz="2100" spc="37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інструментів</a:t>
            </a:r>
            <a:r>
              <a:rPr dirty="0" baseline="1984" sz="2100" spc="44">
                <a:latin typeface="Times New Roman"/>
                <a:cs typeface="Times New Roman"/>
              </a:rPr>
              <a:t> </a:t>
            </a:r>
            <a:r>
              <a:rPr dirty="0" baseline="1984" sz="2100" b="1">
                <a:latin typeface="Times New Roman"/>
                <a:cs typeface="Times New Roman"/>
              </a:rPr>
              <a:t>Главная</a:t>
            </a:r>
            <a:r>
              <a:rPr dirty="0" baseline="1984" sz="2100" spc="37" b="1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клацніть</a:t>
            </a:r>
            <a:r>
              <a:rPr dirty="0" baseline="1984" sz="2100" spc="7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по</a:t>
            </a:r>
            <a:r>
              <a:rPr dirty="0" baseline="1984" sz="2100" spc="22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кнопці</a:t>
            </a:r>
            <a:r>
              <a:rPr dirty="0" baseline="1984" sz="2100" spc="157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¶</a:t>
            </a:r>
            <a:r>
              <a:rPr dirty="0" sz="1400" spc="240">
                <a:latin typeface="Times New Roman"/>
                <a:cs typeface="Times New Roman"/>
              </a:rPr>
              <a:t>  </a:t>
            </a:r>
            <a:r>
              <a:rPr dirty="0" baseline="1984" sz="2100">
                <a:latin typeface="Times New Roman"/>
                <a:cs typeface="Times New Roman"/>
              </a:rPr>
              <a:t>–</a:t>
            </a:r>
            <a:r>
              <a:rPr dirty="0" baseline="1984" sz="2100" spc="30">
                <a:latin typeface="Times New Roman"/>
                <a:cs typeface="Times New Roman"/>
              </a:rPr>
              <a:t> </a:t>
            </a:r>
            <a:r>
              <a:rPr dirty="0" baseline="1984" sz="2100" b="1">
                <a:latin typeface="Times New Roman"/>
                <a:cs typeface="Times New Roman"/>
              </a:rPr>
              <a:t>Отобразить</a:t>
            </a:r>
            <a:r>
              <a:rPr dirty="0" baseline="1984" sz="2100" spc="30" b="1">
                <a:latin typeface="Times New Roman"/>
                <a:cs typeface="Times New Roman"/>
              </a:rPr>
              <a:t> </a:t>
            </a:r>
            <a:r>
              <a:rPr dirty="0" baseline="1984" sz="2100" spc="-37" b="1">
                <a:latin typeface="Times New Roman"/>
                <a:cs typeface="Times New Roman"/>
              </a:rPr>
              <a:t>все </a:t>
            </a:r>
            <a:r>
              <a:rPr dirty="0" sz="1400" b="1">
                <a:latin typeface="Times New Roman"/>
                <a:cs typeface="Times New Roman"/>
              </a:rPr>
              <a:t>знаки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після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цього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ви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побачите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всі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ті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символи,</a:t>
            </a:r>
            <a:r>
              <a:rPr dirty="0" sz="1400" spc="11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про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які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йшлося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</a:t>
            </a:r>
            <a:r>
              <a:rPr dirty="0" sz="1400" spc="114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набраному </a:t>
            </a:r>
            <a:r>
              <a:rPr dirty="0" sz="1400">
                <a:latin typeface="Times New Roman"/>
                <a:cs typeface="Times New Roman"/>
              </a:rPr>
              <a:t>тексті.</a:t>
            </a:r>
            <a:r>
              <a:rPr dirty="0" sz="1400" spc="135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Ці</a:t>
            </a:r>
            <a:r>
              <a:rPr dirty="0" sz="1400" spc="14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символи</a:t>
            </a:r>
            <a:r>
              <a:rPr dirty="0" sz="1400" spc="145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можна</a:t>
            </a:r>
            <a:r>
              <a:rPr dirty="0" sz="1400" spc="14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видаляти</a:t>
            </a:r>
            <a:r>
              <a:rPr dirty="0" sz="1400" spc="135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звичайним</a:t>
            </a:r>
            <a:r>
              <a:rPr dirty="0" sz="1400" spc="145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способом,</a:t>
            </a:r>
            <a:r>
              <a:rPr dirty="0" sz="1400" spc="135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140">
                <a:latin typeface="Times New Roman"/>
                <a:cs typeface="Times New Roman"/>
              </a:rPr>
              <a:t>  </a:t>
            </a:r>
            <a:r>
              <a:rPr dirty="0" sz="1400" spc="-10">
                <a:latin typeface="Times New Roman"/>
                <a:cs typeface="Times New Roman"/>
              </a:rPr>
              <a:t>вставляти </a:t>
            </a:r>
            <a:r>
              <a:rPr dirty="0" sz="1400">
                <a:latin typeface="Times New Roman"/>
                <a:cs typeface="Times New Roman"/>
              </a:rPr>
              <a:t>натисканням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клавіш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Enter</a:t>
            </a:r>
            <a:r>
              <a:rPr dirty="0" sz="1400" spc="110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і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"пробіл".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Є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й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інші</a:t>
            </a:r>
            <a:r>
              <a:rPr dirty="0" sz="1400" spc="11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символи,</a:t>
            </a:r>
            <a:r>
              <a:rPr dirty="0" sz="1400" spc="11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що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не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друкуються.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3185795" y="6753225"/>
            <a:ext cx="379730" cy="210820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101600">
              <a:lnSpc>
                <a:spcPts val="1580"/>
              </a:lnSpc>
            </a:pPr>
            <a:r>
              <a:rPr dirty="0" sz="1400" spc="-50">
                <a:latin typeface="Times New Roman"/>
                <a:cs typeface="Times New Roman"/>
              </a:rPr>
              <a:t>¶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888288" y="6722745"/>
            <a:ext cx="596074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777490" algn="l"/>
              </a:tabLst>
            </a:pPr>
            <a:r>
              <a:rPr dirty="0" sz="1400">
                <a:latin typeface="Times New Roman"/>
                <a:cs typeface="Times New Roman"/>
              </a:rPr>
              <a:t>Знову</a:t>
            </a:r>
            <a:r>
              <a:rPr dirty="0" sz="1400" spc="3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натисніть</a:t>
            </a:r>
            <a:r>
              <a:rPr dirty="0" sz="1400" spc="3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на</a:t>
            </a:r>
            <a:r>
              <a:rPr dirty="0" sz="1400" spc="37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кнопку</a:t>
            </a:r>
            <a:r>
              <a:rPr dirty="0" sz="1400">
                <a:latin typeface="Times New Roman"/>
                <a:cs typeface="Times New Roman"/>
              </a:rPr>
              <a:t>	–</a:t>
            </a:r>
            <a:r>
              <a:rPr dirty="0" sz="1400" spc="3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символи</a:t>
            </a:r>
            <a:r>
              <a:rPr dirty="0" sz="1400" spc="3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зникнуть.</a:t>
            </a:r>
            <a:r>
              <a:rPr dirty="0" sz="1400" spc="3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Зазначимо,</a:t>
            </a:r>
            <a:r>
              <a:rPr dirty="0" sz="1400" spc="3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що</a:t>
            </a:r>
            <a:r>
              <a:rPr dirty="0" sz="1400" spc="400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Times New Roman"/>
                <a:cs typeface="Times New Roman"/>
              </a:rPr>
              <a:t>за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888288" y="6945478"/>
            <a:ext cx="5974715" cy="187071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algn="just" marL="12700" marR="5080">
              <a:lnSpc>
                <a:spcPct val="143700"/>
              </a:lnSpc>
              <a:spcBef>
                <a:spcPts val="135"/>
              </a:spcBef>
            </a:pPr>
            <a:r>
              <a:rPr dirty="0" sz="1400">
                <a:latin typeface="Times New Roman"/>
                <a:cs typeface="Times New Roman"/>
              </a:rPr>
              <a:t>порадою</a:t>
            </a:r>
            <a:r>
              <a:rPr dirty="0" sz="1400" spc="17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психологів</a:t>
            </a:r>
            <a:r>
              <a:rPr dirty="0" sz="1400" spc="175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і</a:t>
            </a:r>
            <a:r>
              <a:rPr dirty="0" sz="1400" spc="175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досвідчених</a:t>
            </a:r>
            <a:r>
              <a:rPr dirty="0" sz="1400" spc="18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складачів</a:t>
            </a:r>
            <a:r>
              <a:rPr dirty="0" sz="1400" spc="17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текстів,</a:t>
            </a:r>
            <a:r>
              <a:rPr dirty="0" sz="1400" spc="180">
                <a:latin typeface="Times New Roman"/>
                <a:cs typeface="Times New Roman"/>
              </a:rPr>
              <a:t>  </a:t>
            </a:r>
            <a:r>
              <a:rPr dirty="0" sz="1400" b="1">
                <a:latin typeface="Times New Roman"/>
                <a:cs typeface="Times New Roman"/>
              </a:rPr>
              <a:t>категорично</a:t>
            </a:r>
            <a:r>
              <a:rPr dirty="0" sz="1400" spc="175" b="1">
                <a:latin typeface="Times New Roman"/>
                <a:cs typeface="Times New Roman"/>
              </a:rPr>
              <a:t>  </a:t>
            </a:r>
            <a:r>
              <a:rPr dirty="0" sz="1400" spc="-25" b="1">
                <a:latin typeface="Times New Roman"/>
                <a:cs typeface="Times New Roman"/>
              </a:rPr>
              <a:t>не </a:t>
            </a:r>
            <a:r>
              <a:rPr dirty="0" sz="1400" b="1">
                <a:latin typeface="Times New Roman"/>
                <a:cs typeface="Times New Roman"/>
              </a:rPr>
              <a:t>рекомендується</a:t>
            </a:r>
            <a:r>
              <a:rPr dirty="0" sz="1400" spc="315" b="1">
                <a:latin typeface="Times New Roman"/>
                <a:cs typeface="Times New Roman"/>
              </a:rPr>
              <a:t>   </a:t>
            </a:r>
            <a:r>
              <a:rPr dirty="0" sz="1400" b="1">
                <a:latin typeface="Times New Roman"/>
                <a:cs typeface="Times New Roman"/>
              </a:rPr>
              <a:t>працювати</a:t>
            </a:r>
            <a:r>
              <a:rPr dirty="0" sz="1400" spc="320" b="1">
                <a:latin typeface="Times New Roman"/>
                <a:cs typeface="Times New Roman"/>
              </a:rPr>
              <a:t>   </a:t>
            </a:r>
            <a:r>
              <a:rPr dirty="0" sz="1400" b="1">
                <a:latin typeface="Times New Roman"/>
                <a:cs typeface="Times New Roman"/>
              </a:rPr>
              <a:t>постійно</a:t>
            </a:r>
            <a:r>
              <a:rPr dirty="0" sz="1400" spc="320" b="1">
                <a:latin typeface="Times New Roman"/>
                <a:cs typeface="Times New Roman"/>
              </a:rPr>
              <a:t>   </a:t>
            </a:r>
            <a:r>
              <a:rPr dirty="0" sz="1400" b="1">
                <a:latin typeface="Times New Roman"/>
                <a:cs typeface="Times New Roman"/>
              </a:rPr>
              <a:t>при</a:t>
            </a:r>
            <a:r>
              <a:rPr dirty="0" sz="1400" spc="315" b="1">
                <a:latin typeface="Times New Roman"/>
                <a:cs typeface="Times New Roman"/>
              </a:rPr>
              <a:t>   </a:t>
            </a:r>
            <a:r>
              <a:rPr dirty="0" sz="1400" b="1">
                <a:latin typeface="Times New Roman"/>
                <a:cs typeface="Times New Roman"/>
              </a:rPr>
              <a:t>натиснутій</a:t>
            </a:r>
            <a:r>
              <a:rPr dirty="0" sz="1400" spc="320" b="1">
                <a:latin typeface="Times New Roman"/>
                <a:cs typeface="Times New Roman"/>
              </a:rPr>
              <a:t>   </a:t>
            </a:r>
            <a:r>
              <a:rPr dirty="0" sz="1400" spc="-10" b="1">
                <a:latin typeface="Times New Roman"/>
                <a:cs typeface="Times New Roman"/>
              </a:rPr>
              <a:t>кнопці </a:t>
            </a:r>
            <a:r>
              <a:rPr dirty="0" sz="1400" b="1" i="1">
                <a:latin typeface="Times New Roman"/>
                <a:cs typeface="Times New Roman"/>
              </a:rPr>
              <a:t>"непечатаемые</a:t>
            </a:r>
            <a:r>
              <a:rPr dirty="0" sz="1400" spc="350" b="1" i="1">
                <a:latin typeface="Times New Roman"/>
                <a:cs typeface="Times New Roman"/>
              </a:rPr>
              <a:t> </a:t>
            </a:r>
            <a:r>
              <a:rPr dirty="0" sz="1400" b="1" i="1">
                <a:latin typeface="Times New Roman"/>
                <a:cs typeface="Times New Roman"/>
              </a:rPr>
              <a:t>символи</a:t>
            </a:r>
            <a:r>
              <a:rPr dirty="0" sz="1400" i="1">
                <a:latin typeface="Times New Roman"/>
                <a:cs typeface="Times New Roman"/>
              </a:rPr>
              <a:t>"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 spc="3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Зайва</a:t>
            </a:r>
            <a:r>
              <a:rPr dirty="0" sz="1400" spc="3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візуальна</a:t>
            </a:r>
            <a:r>
              <a:rPr dirty="0" sz="1400" spc="3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інформація</a:t>
            </a:r>
            <a:r>
              <a:rPr dirty="0" sz="1400" spc="3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на</a:t>
            </a:r>
            <a:r>
              <a:rPr dirty="0" sz="1400" spc="3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екрані</a:t>
            </a:r>
            <a:r>
              <a:rPr dirty="0" sz="1400" spc="36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заважає </a:t>
            </a:r>
            <a:r>
              <a:rPr dirty="0" sz="1400">
                <a:latin typeface="Times New Roman"/>
                <a:cs typeface="Times New Roman"/>
              </a:rPr>
              <a:t>правильному</a:t>
            </a:r>
            <a:r>
              <a:rPr dirty="0" sz="1400" spc="2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набору</a:t>
            </a:r>
            <a:r>
              <a:rPr dirty="0" sz="1400" spc="2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тексту</a:t>
            </a:r>
            <a:r>
              <a:rPr dirty="0" sz="1400" spc="2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і</a:t>
            </a:r>
            <a:r>
              <a:rPr dirty="0" sz="1400" spc="3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призводить</a:t>
            </a:r>
            <a:r>
              <a:rPr dirty="0" sz="1400" spc="2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до</a:t>
            </a:r>
            <a:r>
              <a:rPr dirty="0" sz="1400" spc="2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помилок</a:t>
            </a:r>
            <a:r>
              <a:rPr dirty="0" sz="1400" spc="2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і</a:t>
            </a:r>
            <a:r>
              <a:rPr dirty="0" sz="1400" spc="2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передчасної</a:t>
            </a:r>
            <a:r>
              <a:rPr dirty="0" sz="1400" spc="31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втоми </a:t>
            </a:r>
            <a:r>
              <a:rPr dirty="0" sz="1400">
                <a:latin typeface="Times New Roman"/>
                <a:cs typeface="Times New Roman"/>
              </a:rPr>
              <a:t>очей</a:t>
            </a:r>
            <a:r>
              <a:rPr dirty="0" sz="1400" spc="4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та</a:t>
            </a:r>
            <a:r>
              <a:rPr dirty="0" sz="1400" spc="4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психіки.</a:t>
            </a:r>
            <a:r>
              <a:rPr dirty="0" sz="1400" spc="4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Цією</a:t>
            </a:r>
            <a:r>
              <a:rPr dirty="0" sz="1400" spc="409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кнопкою</a:t>
            </a:r>
            <a:r>
              <a:rPr dirty="0" sz="1400" spc="409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користаються</a:t>
            </a:r>
            <a:r>
              <a:rPr dirty="0" sz="1400" spc="4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дуже</a:t>
            </a:r>
            <a:r>
              <a:rPr dirty="0" sz="1400" spc="4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рідко,</a:t>
            </a:r>
            <a:r>
              <a:rPr dirty="0" sz="1400" spc="4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тільки</a:t>
            </a:r>
            <a:r>
              <a:rPr dirty="0" sz="1400" spc="4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у</a:t>
            </a:r>
            <a:r>
              <a:rPr dirty="0" sz="1400" spc="400">
                <a:latin typeface="Times New Roman"/>
                <a:cs typeface="Times New Roman"/>
              </a:rPr>
              <a:t> </a:t>
            </a:r>
            <a:r>
              <a:rPr dirty="0" sz="1400" spc="-20">
                <a:latin typeface="Times New Roman"/>
                <a:cs typeface="Times New Roman"/>
              </a:rPr>
              <a:t>разі </a:t>
            </a:r>
            <a:r>
              <a:rPr dirty="0" sz="1400">
                <a:latin typeface="Times New Roman"/>
                <a:cs typeface="Times New Roman"/>
              </a:rPr>
              <a:t>необхідності,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наприклад,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іноді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при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форматуванні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текстів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після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сканування.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835660" y="733425"/>
            <a:ext cx="6085205" cy="3406775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algn="just" marL="71120">
              <a:lnSpc>
                <a:spcPts val="1635"/>
              </a:lnSpc>
            </a:pPr>
            <a:r>
              <a:rPr dirty="0" sz="1400" i="1">
                <a:latin typeface="Times New Roman"/>
                <a:cs typeface="Times New Roman"/>
              </a:rPr>
              <a:t>Для</a:t>
            </a:r>
            <a:r>
              <a:rPr dirty="0" sz="1400" spc="80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одержання</a:t>
            </a:r>
            <a:r>
              <a:rPr dirty="0" sz="1400" spc="85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інформації</a:t>
            </a:r>
            <a:r>
              <a:rPr dirty="0" sz="1400" spc="85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про</a:t>
            </a:r>
            <a:r>
              <a:rPr dirty="0" sz="1400" spc="80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призначення</a:t>
            </a:r>
            <a:r>
              <a:rPr dirty="0" sz="1400" spc="85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тієї</a:t>
            </a:r>
            <a:r>
              <a:rPr dirty="0" sz="1400" spc="90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чи</a:t>
            </a:r>
            <a:r>
              <a:rPr dirty="0" sz="1400" spc="85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іншої</a:t>
            </a:r>
            <a:r>
              <a:rPr dirty="0" sz="1400" spc="85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кнопки</a:t>
            </a:r>
            <a:r>
              <a:rPr dirty="0" sz="1400" spc="90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на</a:t>
            </a:r>
            <a:r>
              <a:rPr dirty="0" sz="1400" spc="85" i="1">
                <a:latin typeface="Times New Roman"/>
                <a:cs typeface="Times New Roman"/>
              </a:rPr>
              <a:t> </a:t>
            </a:r>
            <a:r>
              <a:rPr dirty="0" sz="1400" spc="-10" i="1">
                <a:latin typeface="Times New Roman"/>
                <a:cs typeface="Times New Roman"/>
              </a:rPr>
              <a:t>панелях</a:t>
            </a:r>
            <a:endParaRPr sz="1400">
              <a:latin typeface="Times New Roman"/>
              <a:cs typeface="Times New Roman"/>
            </a:endParaRPr>
          </a:p>
          <a:p>
            <a:pPr algn="just" marL="71120" marR="60960">
              <a:lnSpc>
                <a:spcPct val="144100"/>
              </a:lnSpc>
              <a:spcBef>
                <a:spcPts val="5"/>
              </a:spcBef>
            </a:pPr>
            <a:r>
              <a:rPr dirty="0" sz="1400" i="1">
                <a:latin typeface="Times New Roman"/>
                <a:cs typeface="Times New Roman"/>
              </a:rPr>
              <a:t>інструментів</a:t>
            </a:r>
            <a:r>
              <a:rPr dirty="0" sz="1400" spc="265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у</a:t>
            </a:r>
            <a:r>
              <a:rPr dirty="0" sz="1400" spc="265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Word</a:t>
            </a:r>
            <a:r>
              <a:rPr dirty="0" sz="1400" spc="260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використовуються</a:t>
            </a:r>
            <a:r>
              <a:rPr dirty="0" sz="1400" spc="265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спливаючі</a:t>
            </a:r>
            <a:r>
              <a:rPr dirty="0" sz="1400" spc="265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підказки.</a:t>
            </a:r>
            <a:r>
              <a:rPr dirty="0" sz="1400" spc="265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Вони</a:t>
            </a:r>
            <a:r>
              <a:rPr dirty="0" sz="1400" spc="265" i="1">
                <a:latin typeface="Times New Roman"/>
                <a:cs typeface="Times New Roman"/>
              </a:rPr>
              <a:t> </a:t>
            </a:r>
            <a:r>
              <a:rPr dirty="0" sz="1400" spc="-10" i="1">
                <a:latin typeface="Times New Roman"/>
                <a:cs typeface="Times New Roman"/>
              </a:rPr>
              <a:t>мають </a:t>
            </a:r>
            <a:r>
              <a:rPr dirty="0" sz="1400" i="1">
                <a:latin typeface="Times New Roman"/>
                <a:cs typeface="Times New Roman"/>
              </a:rPr>
              <a:t>вид</a:t>
            </a:r>
            <a:r>
              <a:rPr dirty="0" sz="1400" spc="330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невеликих</a:t>
            </a:r>
            <a:r>
              <a:rPr dirty="0" sz="1400" spc="330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написів,</a:t>
            </a:r>
            <a:r>
              <a:rPr dirty="0" sz="1400" spc="335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що</a:t>
            </a:r>
            <a:r>
              <a:rPr dirty="0" sz="1400" spc="335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з'являються</a:t>
            </a:r>
            <a:r>
              <a:rPr dirty="0" sz="1400" spc="325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на</a:t>
            </a:r>
            <a:r>
              <a:rPr dirty="0" sz="1400" spc="340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екрані</a:t>
            </a:r>
            <a:r>
              <a:rPr dirty="0" sz="1400" spc="335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поруч</a:t>
            </a:r>
            <a:r>
              <a:rPr dirty="0" sz="1400" spc="325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із</a:t>
            </a:r>
            <a:r>
              <a:rPr dirty="0" sz="1400" spc="320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кнопкою,</a:t>
            </a:r>
            <a:r>
              <a:rPr dirty="0" sz="1400" spc="330" i="1">
                <a:latin typeface="Times New Roman"/>
                <a:cs typeface="Times New Roman"/>
              </a:rPr>
              <a:t> </a:t>
            </a:r>
            <a:r>
              <a:rPr dirty="0" sz="1400" spc="-20" i="1">
                <a:latin typeface="Times New Roman"/>
                <a:cs typeface="Times New Roman"/>
              </a:rPr>
              <a:t>якщо </a:t>
            </a:r>
            <a:r>
              <a:rPr dirty="0" sz="1400" i="1">
                <a:latin typeface="Times New Roman"/>
                <a:cs typeface="Times New Roman"/>
              </a:rPr>
              <a:t>затримати</a:t>
            </a:r>
            <a:r>
              <a:rPr dirty="0" sz="1400" spc="215" i="1">
                <a:latin typeface="Times New Roman"/>
                <a:cs typeface="Times New Roman"/>
              </a:rPr>
              <a:t>  </a:t>
            </a:r>
            <a:r>
              <a:rPr dirty="0" sz="1400" i="1">
                <a:latin typeface="Times New Roman"/>
                <a:cs typeface="Times New Roman"/>
              </a:rPr>
              <a:t>на</a:t>
            </a:r>
            <a:r>
              <a:rPr dirty="0" sz="1400" spc="220" i="1">
                <a:latin typeface="Times New Roman"/>
                <a:cs typeface="Times New Roman"/>
              </a:rPr>
              <a:t>  </a:t>
            </a:r>
            <a:r>
              <a:rPr dirty="0" sz="1400" i="1">
                <a:latin typeface="Times New Roman"/>
                <a:cs typeface="Times New Roman"/>
              </a:rPr>
              <a:t>ній</a:t>
            </a:r>
            <a:r>
              <a:rPr dirty="0" sz="1400" spc="220" i="1">
                <a:latin typeface="Times New Roman"/>
                <a:cs typeface="Times New Roman"/>
              </a:rPr>
              <a:t>  </a:t>
            </a:r>
            <a:r>
              <a:rPr dirty="0" sz="1400" i="1">
                <a:latin typeface="Times New Roman"/>
                <a:cs typeface="Times New Roman"/>
              </a:rPr>
              <a:t>покажчик</a:t>
            </a:r>
            <a:r>
              <a:rPr dirty="0" sz="1400" spc="215" i="1">
                <a:latin typeface="Times New Roman"/>
                <a:cs typeface="Times New Roman"/>
              </a:rPr>
              <a:t>  </a:t>
            </a:r>
            <a:r>
              <a:rPr dirty="0" sz="1400" i="1">
                <a:latin typeface="Times New Roman"/>
                <a:cs typeface="Times New Roman"/>
              </a:rPr>
              <a:t>“миші”.</a:t>
            </a:r>
            <a:r>
              <a:rPr dirty="0" sz="1400" spc="215" i="1">
                <a:latin typeface="Times New Roman"/>
                <a:cs typeface="Times New Roman"/>
              </a:rPr>
              <a:t>  </a:t>
            </a:r>
            <a:r>
              <a:rPr dirty="0" sz="1400" i="1">
                <a:latin typeface="Times New Roman"/>
                <a:cs typeface="Times New Roman"/>
              </a:rPr>
              <a:t>При</a:t>
            </a:r>
            <a:r>
              <a:rPr dirty="0" sz="1400" spc="215" i="1">
                <a:latin typeface="Times New Roman"/>
                <a:cs typeface="Times New Roman"/>
              </a:rPr>
              <a:t>  </a:t>
            </a:r>
            <a:r>
              <a:rPr dirty="0" sz="1400" i="1">
                <a:latin typeface="Times New Roman"/>
                <a:cs typeface="Times New Roman"/>
              </a:rPr>
              <a:t>перегляді</a:t>
            </a:r>
            <a:r>
              <a:rPr dirty="0" sz="1400" spc="215" i="1">
                <a:latin typeface="Times New Roman"/>
                <a:cs typeface="Times New Roman"/>
              </a:rPr>
              <a:t>  </a:t>
            </a:r>
            <a:r>
              <a:rPr dirty="0" sz="1400" i="1">
                <a:latin typeface="Times New Roman"/>
                <a:cs typeface="Times New Roman"/>
              </a:rPr>
              <a:t>чи</a:t>
            </a:r>
            <a:r>
              <a:rPr dirty="0" sz="1400" spc="215" i="1">
                <a:latin typeface="Times New Roman"/>
                <a:cs typeface="Times New Roman"/>
              </a:rPr>
              <a:t>  </a:t>
            </a:r>
            <a:r>
              <a:rPr dirty="0" sz="1400" spc="-10" i="1">
                <a:latin typeface="Times New Roman"/>
                <a:cs typeface="Times New Roman"/>
              </a:rPr>
              <a:t>редагуванні </a:t>
            </a:r>
            <a:r>
              <a:rPr dirty="0" sz="1400" i="1">
                <a:latin typeface="Times New Roman"/>
                <a:cs typeface="Times New Roman"/>
              </a:rPr>
              <a:t>документа</a:t>
            </a:r>
            <a:r>
              <a:rPr dirty="0" sz="1400" spc="100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на</a:t>
            </a:r>
            <a:r>
              <a:rPr dirty="0" sz="1400" spc="105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екран</a:t>
            </a:r>
            <a:r>
              <a:rPr dirty="0" sz="1400" spc="95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можна</a:t>
            </a:r>
            <a:r>
              <a:rPr dirty="0" sz="1400" spc="105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вивести</a:t>
            </a:r>
            <a:r>
              <a:rPr dirty="0" sz="1400" spc="100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службові</a:t>
            </a:r>
            <a:r>
              <a:rPr dirty="0" sz="1400" spc="105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символи,</a:t>
            </a:r>
            <a:r>
              <a:rPr dirty="0" sz="1400" spc="100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яких,</a:t>
            </a:r>
            <a:r>
              <a:rPr dirty="0" sz="1400" spc="95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як</a:t>
            </a:r>
            <a:r>
              <a:rPr dirty="0" sz="1400" spc="105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правило,</a:t>
            </a:r>
            <a:r>
              <a:rPr dirty="0" sz="1400" spc="95" i="1">
                <a:latin typeface="Times New Roman"/>
                <a:cs typeface="Times New Roman"/>
              </a:rPr>
              <a:t> </a:t>
            </a:r>
            <a:r>
              <a:rPr dirty="0" sz="1400" spc="-25" i="1">
                <a:latin typeface="Times New Roman"/>
                <a:cs typeface="Times New Roman"/>
              </a:rPr>
              <a:t>не </a:t>
            </a:r>
            <a:r>
              <a:rPr dirty="0" sz="1400" i="1">
                <a:latin typeface="Times New Roman"/>
                <a:cs typeface="Times New Roman"/>
              </a:rPr>
              <a:t>видно.</a:t>
            </a:r>
            <a:r>
              <a:rPr dirty="0" sz="1400" spc="459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Наприклад,</a:t>
            </a:r>
            <a:r>
              <a:rPr dirty="0" sz="1400" spc="445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це</a:t>
            </a:r>
            <a:r>
              <a:rPr dirty="0" sz="1400" spc="465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знаки</a:t>
            </a:r>
            <a:r>
              <a:rPr dirty="0" sz="1400" spc="475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табуляції,</a:t>
            </a:r>
            <a:r>
              <a:rPr dirty="0" sz="1400" spc="450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пробіли,</a:t>
            </a:r>
            <a:r>
              <a:rPr dirty="0" sz="1400" spc="459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м'які</a:t>
            </a:r>
            <a:r>
              <a:rPr dirty="0" sz="1400" spc="475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переноси,</a:t>
            </a:r>
            <a:r>
              <a:rPr dirty="0" sz="1400" spc="245" i="1">
                <a:latin typeface="Times New Roman"/>
                <a:cs typeface="Times New Roman"/>
              </a:rPr>
              <a:t>  </a:t>
            </a:r>
            <a:r>
              <a:rPr dirty="0" sz="1400" spc="-10" i="1">
                <a:latin typeface="Times New Roman"/>
                <a:cs typeface="Times New Roman"/>
              </a:rPr>
              <a:t>символи </a:t>
            </a:r>
            <a:r>
              <a:rPr dirty="0" sz="1400" i="1">
                <a:latin typeface="Times New Roman"/>
                <a:cs typeface="Times New Roman"/>
              </a:rPr>
              <a:t>абзаців</a:t>
            </a:r>
            <a:r>
              <a:rPr dirty="0" sz="1400" spc="225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і</a:t>
            </a:r>
            <a:r>
              <a:rPr dirty="0" sz="1400" spc="229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т.ін.,</a:t>
            </a:r>
            <a:r>
              <a:rPr dirty="0" sz="1400" spc="225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яких</a:t>
            </a:r>
            <a:r>
              <a:rPr dirty="0" sz="1400" spc="220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не</a:t>
            </a:r>
            <a:r>
              <a:rPr dirty="0" sz="1400" spc="225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видно</a:t>
            </a:r>
            <a:r>
              <a:rPr dirty="0" sz="1400" spc="229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під</a:t>
            </a:r>
            <a:r>
              <a:rPr dirty="0" sz="1400" spc="225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час</a:t>
            </a:r>
            <a:r>
              <a:rPr dirty="0" sz="1400" spc="210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друку.</a:t>
            </a:r>
            <a:r>
              <a:rPr dirty="0" sz="1400" spc="225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Так,</a:t>
            </a:r>
            <a:r>
              <a:rPr dirty="0" sz="1400" spc="225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для</a:t>
            </a:r>
            <a:r>
              <a:rPr dirty="0" sz="1400" spc="220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позначення</a:t>
            </a:r>
            <a:r>
              <a:rPr dirty="0" sz="1400" spc="215" i="1">
                <a:latin typeface="Times New Roman"/>
                <a:cs typeface="Times New Roman"/>
              </a:rPr>
              <a:t> </a:t>
            </a:r>
            <a:r>
              <a:rPr dirty="0" sz="1400" spc="-10" i="1">
                <a:latin typeface="Times New Roman"/>
                <a:cs typeface="Times New Roman"/>
              </a:rPr>
              <a:t>табуляції </a:t>
            </a:r>
            <a:r>
              <a:rPr dirty="0" sz="1400" i="1">
                <a:latin typeface="Times New Roman"/>
                <a:cs typeface="Times New Roman"/>
              </a:rPr>
              <a:t>використовуються</a:t>
            </a:r>
            <a:r>
              <a:rPr dirty="0" sz="1400" spc="330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стрілки,</a:t>
            </a:r>
            <a:r>
              <a:rPr dirty="0" sz="1400" spc="320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а</a:t>
            </a:r>
            <a:r>
              <a:rPr dirty="0" sz="1400" spc="340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для</a:t>
            </a:r>
            <a:r>
              <a:rPr dirty="0" sz="1400" spc="335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пробілів</a:t>
            </a:r>
            <a:r>
              <a:rPr dirty="0" sz="1400" spc="355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–</a:t>
            </a:r>
            <a:r>
              <a:rPr dirty="0" sz="1400" spc="345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крапки.</a:t>
            </a:r>
            <a:r>
              <a:rPr dirty="0" sz="1400" spc="335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Це</a:t>
            </a:r>
            <a:r>
              <a:rPr dirty="0" sz="1400" spc="330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дає</a:t>
            </a:r>
            <a:r>
              <a:rPr dirty="0" sz="1400" spc="340" i="1">
                <a:latin typeface="Times New Roman"/>
                <a:cs typeface="Times New Roman"/>
              </a:rPr>
              <a:t> </a:t>
            </a:r>
            <a:r>
              <a:rPr dirty="0" sz="1400" spc="-10" i="1">
                <a:latin typeface="Times New Roman"/>
                <a:cs typeface="Times New Roman"/>
              </a:rPr>
              <a:t>можливість </a:t>
            </a:r>
            <a:r>
              <a:rPr dirty="0" sz="1400" i="1">
                <a:latin typeface="Times New Roman"/>
                <a:cs typeface="Times New Roman"/>
              </a:rPr>
              <a:t>побачити,</a:t>
            </a:r>
            <a:r>
              <a:rPr dirty="0" sz="1400" spc="340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наприклад,</a:t>
            </a:r>
            <a:r>
              <a:rPr dirty="0" sz="1400" spc="335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зайві</a:t>
            </a:r>
            <a:r>
              <a:rPr dirty="0" sz="1400" spc="340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пробіли,</a:t>
            </a:r>
            <a:r>
              <a:rPr dirty="0" sz="1400" spc="330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вставлені</a:t>
            </a:r>
            <a:r>
              <a:rPr dirty="0" sz="1400" spc="340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між</a:t>
            </a:r>
            <a:r>
              <a:rPr dirty="0" sz="1400" spc="345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словами,</a:t>
            </a:r>
            <a:r>
              <a:rPr dirty="0" sz="1400" spc="330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і</a:t>
            </a:r>
            <a:r>
              <a:rPr dirty="0" sz="1400" spc="345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т.ін.</a:t>
            </a:r>
            <a:r>
              <a:rPr dirty="0" sz="1400" spc="345" i="1">
                <a:latin typeface="Times New Roman"/>
                <a:cs typeface="Times New Roman"/>
              </a:rPr>
              <a:t> </a:t>
            </a:r>
            <a:r>
              <a:rPr dirty="0" sz="1400" spc="-25" i="1">
                <a:latin typeface="Times New Roman"/>
                <a:cs typeface="Times New Roman"/>
              </a:rPr>
              <a:t>Щоб </a:t>
            </a:r>
            <a:r>
              <a:rPr dirty="0" sz="1400" i="1">
                <a:latin typeface="Times New Roman"/>
                <a:cs typeface="Times New Roman"/>
              </a:rPr>
              <a:t>указати,</a:t>
            </a:r>
            <a:r>
              <a:rPr dirty="0" sz="1400" spc="135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що</a:t>
            </a:r>
            <a:r>
              <a:rPr dirty="0" sz="1400" spc="140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символи,</a:t>
            </a:r>
            <a:r>
              <a:rPr dirty="0" sz="1400" spc="140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які</a:t>
            </a:r>
            <a:r>
              <a:rPr dirty="0" sz="1400" spc="145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не</a:t>
            </a:r>
            <a:r>
              <a:rPr dirty="0" sz="1400" spc="145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друкуються</a:t>
            </a:r>
            <a:r>
              <a:rPr dirty="0" sz="1400" spc="135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(службові),</a:t>
            </a:r>
            <a:r>
              <a:rPr dirty="0" sz="1400" spc="140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потрібно</a:t>
            </a:r>
            <a:r>
              <a:rPr dirty="0" sz="1400" spc="145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виводити</a:t>
            </a:r>
            <a:r>
              <a:rPr dirty="0" sz="1400" spc="150" i="1">
                <a:latin typeface="Times New Roman"/>
                <a:cs typeface="Times New Roman"/>
              </a:rPr>
              <a:t> </a:t>
            </a:r>
            <a:r>
              <a:rPr dirty="0" sz="1400" spc="-25" i="1">
                <a:latin typeface="Times New Roman"/>
                <a:cs typeface="Times New Roman"/>
              </a:rPr>
              <a:t>на </a:t>
            </a:r>
            <a:r>
              <a:rPr dirty="0" sz="1400" i="1">
                <a:latin typeface="Times New Roman"/>
                <a:cs typeface="Times New Roman"/>
              </a:rPr>
              <a:t>екран,</a:t>
            </a:r>
            <a:r>
              <a:rPr dirty="0" sz="1400" spc="-40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виберіть</a:t>
            </a:r>
            <a:r>
              <a:rPr dirty="0" sz="1400" spc="-25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команду</a:t>
            </a:r>
            <a:r>
              <a:rPr dirty="0" sz="1400" spc="-40" i="1">
                <a:latin typeface="Times New Roman"/>
                <a:cs typeface="Times New Roman"/>
              </a:rPr>
              <a:t> </a:t>
            </a:r>
            <a:r>
              <a:rPr dirty="0" sz="1400" b="1" i="1">
                <a:latin typeface="Times New Roman"/>
                <a:cs typeface="Times New Roman"/>
              </a:rPr>
              <a:t>Главная</a:t>
            </a:r>
            <a:r>
              <a:rPr dirty="0" sz="1400" spc="-40" b="1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&gt;</a:t>
            </a:r>
            <a:r>
              <a:rPr dirty="0" sz="1400" spc="-40" i="1">
                <a:latin typeface="Times New Roman"/>
                <a:cs typeface="Times New Roman"/>
              </a:rPr>
              <a:t> </a:t>
            </a:r>
            <a:r>
              <a:rPr dirty="0" sz="1400" b="1" i="1">
                <a:latin typeface="Times New Roman"/>
                <a:cs typeface="Times New Roman"/>
              </a:rPr>
              <a:t>Отобразить</a:t>
            </a:r>
            <a:r>
              <a:rPr dirty="0" sz="1400" spc="-40" b="1" i="1">
                <a:latin typeface="Times New Roman"/>
                <a:cs typeface="Times New Roman"/>
              </a:rPr>
              <a:t> </a:t>
            </a:r>
            <a:r>
              <a:rPr dirty="0" sz="1400" b="1" i="1">
                <a:latin typeface="Times New Roman"/>
                <a:cs typeface="Times New Roman"/>
              </a:rPr>
              <a:t>все</a:t>
            </a:r>
            <a:r>
              <a:rPr dirty="0" sz="1400" spc="-40" b="1" i="1">
                <a:latin typeface="Times New Roman"/>
                <a:cs typeface="Times New Roman"/>
              </a:rPr>
              <a:t> </a:t>
            </a:r>
            <a:r>
              <a:rPr dirty="0" sz="1400" spc="-10" b="1" i="1">
                <a:latin typeface="Times New Roman"/>
                <a:cs typeface="Times New Roman"/>
              </a:rPr>
              <a:t>знаки</a:t>
            </a:r>
            <a:r>
              <a:rPr dirty="0" sz="1400" spc="-10" i="1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2235835" y="1713230"/>
            <a:ext cx="1139190" cy="210820"/>
          </a:xfrm>
          <a:custGeom>
            <a:avLst/>
            <a:gdLst/>
            <a:ahLst/>
            <a:cxnLst/>
            <a:rect l="l" t="t" r="r" b="b"/>
            <a:pathLst>
              <a:path w="1139189" h="210819">
                <a:moveTo>
                  <a:pt x="0" y="0"/>
                </a:moveTo>
                <a:lnTo>
                  <a:pt x="6350" y="0"/>
                </a:lnTo>
              </a:path>
              <a:path w="1139189" h="210819">
                <a:moveTo>
                  <a:pt x="0" y="0"/>
                </a:moveTo>
                <a:lnTo>
                  <a:pt x="6350" y="0"/>
                </a:lnTo>
              </a:path>
              <a:path w="1139189" h="210819">
                <a:moveTo>
                  <a:pt x="6350" y="0"/>
                </a:moveTo>
                <a:lnTo>
                  <a:pt x="1132839" y="0"/>
                </a:lnTo>
              </a:path>
              <a:path w="1139189" h="210819">
                <a:moveTo>
                  <a:pt x="1132839" y="0"/>
                </a:moveTo>
                <a:lnTo>
                  <a:pt x="1139189" y="0"/>
                </a:lnTo>
              </a:path>
              <a:path w="1139189" h="210819">
                <a:moveTo>
                  <a:pt x="1132839" y="0"/>
                </a:moveTo>
                <a:lnTo>
                  <a:pt x="1139189" y="0"/>
                </a:lnTo>
              </a:path>
              <a:path w="1139189" h="210819">
                <a:moveTo>
                  <a:pt x="3175" y="3175"/>
                </a:moveTo>
                <a:lnTo>
                  <a:pt x="3175" y="207645"/>
                </a:lnTo>
              </a:path>
              <a:path w="1139189" h="210819">
                <a:moveTo>
                  <a:pt x="1136014" y="3175"/>
                </a:moveTo>
                <a:lnTo>
                  <a:pt x="1136014" y="207645"/>
                </a:lnTo>
              </a:path>
              <a:path w="1139189" h="210819">
                <a:moveTo>
                  <a:pt x="0" y="210820"/>
                </a:moveTo>
                <a:lnTo>
                  <a:pt x="6350" y="210820"/>
                </a:lnTo>
              </a:path>
              <a:path w="1139189" h="210819">
                <a:moveTo>
                  <a:pt x="0" y="210820"/>
                </a:moveTo>
                <a:lnTo>
                  <a:pt x="6350" y="210820"/>
                </a:lnTo>
              </a:path>
              <a:path w="1139189" h="210819">
                <a:moveTo>
                  <a:pt x="6350" y="210820"/>
                </a:moveTo>
                <a:lnTo>
                  <a:pt x="1132839" y="210820"/>
                </a:lnTo>
              </a:path>
              <a:path w="1139189" h="210819">
                <a:moveTo>
                  <a:pt x="1132839" y="210820"/>
                </a:moveTo>
                <a:lnTo>
                  <a:pt x="1139189" y="210820"/>
                </a:lnTo>
              </a:path>
              <a:path w="1139189" h="210819">
                <a:moveTo>
                  <a:pt x="1132839" y="210820"/>
                </a:moveTo>
                <a:lnTo>
                  <a:pt x="1139189" y="210820"/>
                </a:lnTo>
              </a:path>
            </a:pathLst>
          </a:custGeom>
          <a:ln w="6096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 txBox="1"/>
          <p:nvPr/>
        </p:nvSpPr>
        <p:spPr>
          <a:xfrm>
            <a:off x="888288" y="685291"/>
            <a:ext cx="5974080" cy="12414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5.</a:t>
            </a:r>
            <a:r>
              <a:rPr dirty="0" sz="1400" spc="2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Ввійдіть</a:t>
            </a:r>
            <a:r>
              <a:rPr dirty="0" sz="1400" spc="2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у</a:t>
            </a:r>
            <a:r>
              <a:rPr dirty="0" sz="1400" spc="25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меню</a:t>
            </a:r>
            <a:r>
              <a:rPr dirty="0" sz="1400" spc="280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Файл</a:t>
            </a:r>
            <a:r>
              <a:rPr dirty="0" sz="1400" spc="28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&gt;</a:t>
            </a:r>
            <a:r>
              <a:rPr dirty="0" sz="1400" spc="27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Сохранить</a:t>
            </a:r>
            <a:r>
              <a:rPr dirty="0" sz="1400" spc="27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как.</a:t>
            </a:r>
            <a:r>
              <a:rPr dirty="0" sz="1400" spc="290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З'явиться</a:t>
            </a:r>
            <a:r>
              <a:rPr dirty="0" sz="1400" spc="2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вікно</a:t>
            </a:r>
            <a:r>
              <a:rPr dirty="0" sz="1400" spc="285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Сохранение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43600"/>
              </a:lnSpc>
              <a:spcBef>
                <a:spcPts val="650"/>
              </a:spcBef>
            </a:pPr>
            <a:r>
              <a:rPr dirty="0" sz="1400" b="1">
                <a:latin typeface="Times New Roman"/>
                <a:cs typeface="Times New Roman"/>
              </a:rPr>
              <a:t>документа,</a:t>
            </a:r>
            <a:r>
              <a:rPr dirty="0" sz="1400" spc="70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клацніть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по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кнопці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(третя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жовта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кнопка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праворуч)</a:t>
            </a:r>
            <a:r>
              <a:rPr dirty="0" sz="1400" spc="425">
                <a:latin typeface="Times New Roman"/>
                <a:cs typeface="Times New Roman"/>
              </a:rPr>
              <a:t>   </a:t>
            </a:r>
            <a:r>
              <a:rPr dirty="0" sz="1400">
                <a:latin typeface="Times New Roman"/>
                <a:cs typeface="Times New Roman"/>
              </a:rPr>
              <a:t>–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Создать </a:t>
            </a:r>
            <a:r>
              <a:rPr dirty="0" sz="1400" b="1">
                <a:latin typeface="Times New Roman"/>
                <a:cs typeface="Times New Roman"/>
              </a:rPr>
              <a:t>папку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потім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створіть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на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вашому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носію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папку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Тема-</a:t>
            </a:r>
            <a:r>
              <a:rPr dirty="0" sz="1400" b="1">
                <a:latin typeface="Times New Roman"/>
                <a:cs typeface="Times New Roman"/>
              </a:rPr>
              <a:t>3.</a:t>
            </a:r>
            <a:r>
              <a:rPr dirty="0" sz="1400" spc="50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Збережіть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документ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 spc="-50">
                <a:latin typeface="Times New Roman"/>
                <a:cs typeface="Times New Roman"/>
              </a:rPr>
              <a:t>у </a:t>
            </a:r>
            <a:r>
              <a:rPr dirty="0" sz="1400">
                <a:latin typeface="Times New Roman"/>
                <a:cs typeface="Times New Roman"/>
              </a:rPr>
              <a:t>цій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папці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з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ім'ям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XXX…XXX_1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де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XXX…XXX</a:t>
            </a:r>
            <a:r>
              <a:rPr dirty="0" sz="1400" spc="-35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–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ваше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прізвище.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5502402" y="1986127"/>
            <a:ext cx="516890" cy="638175"/>
          </a:xfrm>
          <a:prstGeom prst="rect">
            <a:avLst/>
          </a:prstGeom>
        </p:spPr>
        <p:txBody>
          <a:bodyPr wrap="square" lIns="0" tIns="1054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dirty="0" sz="1400" spc="-25">
                <a:latin typeface="Times New Roman"/>
                <a:cs typeface="Times New Roman"/>
              </a:rPr>
              <a:t>7.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dirty="0" sz="1400" spc="-10" b="1">
                <a:latin typeface="Times New Roman"/>
                <a:cs typeface="Times New Roman"/>
              </a:rPr>
              <a:t>Word</a:t>
            </a:r>
            <a:r>
              <a:rPr dirty="0" sz="1400" spc="-1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6139434" y="2078482"/>
            <a:ext cx="7169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>
                <a:latin typeface="Times New Roman"/>
                <a:cs typeface="Times New Roman"/>
              </a:rPr>
              <a:t>Закрийте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5510021" y="2676118"/>
            <a:ext cx="1353820" cy="1864360"/>
          </a:xfrm>
          <a:prstGeom prst="rect">
            <a:avLst/>
          </a:prstGeom>
        </p:spPr>
        <p:txBody>
          <a:bodyPr wrap="square" lIns="0" tIns="106045" rIns="0" bIns="0" rtlCol="0" vert="horz">
            <a:spAutoFit/>
          </a:bodyPr>
          <a:lstStyle/>
          <a:p>
            <a:pPr algn="r" marR="5715">
              <a:lnSpc>
                <a:spcPct val="100000"/>
              </a:lnSpc>
              <a:spcBef>
                <a:spcPts val="835"/>
              </a:spcBef>
            </a:pPr>
            <a:r>
              <a:rPr dirty="0" sz="1400">
                <a:latin typeface="Times New Roman"/>
                <a:cs typeface="Times New Roman"/>
              </a:rPr>
              <a:t>8.</a:t>
            </a:r>
            <a:r>
              <a:rPr dirty="0" sz="1400" spc="3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За</a:t>
            </a:r>
            <a:r>
              <a:rPr dirty="0" sz="1400" spc="27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допомогою</a:t>
            </a:r>
            <a:endParaRPr sz="1400">
              <a:latin typeface="Times New Roman"/>
              <a:cs typeface="Times New Roman"/>
            </a:endParaRPr>
          </a:p>
          <a:p>
            <a:pPr algn="r" marL="189230" marR="6985" indent="426720">
              <a:lnSpc>
                <a:spcPct val="143600"/>
              </a:lnSpc>
            </a:pPr>
            <a:r>
              <a:rPr dirty="0" sz="1400" spc="-10">
                <a:latin typeface="Times New Roman"/>
                <a:cs typeface="Times New Roman"/>
              </a:rPr>
              <a:t>програми </a:t>
            </a:r>
            <a:r>
              <a:rPr dirty="0" sz="1400" spc="-10" b="1">
                <a:latin typeface="Times New Roman"/>
                <a:cs typeface="Times New Roman"/>
              </a:rPr>
              <a:t>Проводник </a:t>
            </a:r>
            <a:r>
              <a:rPr dirty="0" sz="1400" spc="-10">
                <a:latin typeface="Times New Roman"/>
                <a:cs typeface="Times New Roman"/>
              </a:rPr>
              <a:t>переконайтеся,</a:t>
            </a:r>
            <a:endParaRPr sz="1400">
              <a:latin typeface="Times New Roman"/>
              <a:cs typeface="Times New Roman"/>
            </a:endParaRPr>
          </a:p>
          <a:p>
            <a:pPr algn="r" marL="15240" marR="5080" indent="-3175">
              <a:lnSpc>
                <a:spcPct val="143600"/>
              </a:lnSpc>
              <a:tabLst>
                <a:tab pos="407034" algn="l"/>
                <a:tab pos="652145" algn="l"/>
                <a:tab pos="751205" algn="l"/>
              </a:tabLst>
            </a:pPr>
            <a:r>
              <a:rPr dirty="0" sz="1400" spc="-25">
                <a:latin typeface="Times New Roman"/>
                <a:cs typeface="Times New Roman"/>
              </a:rPr>
              <a:t>що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25">
                <a:latin typeface="Times New Roman"/>
                <a:cs typeface="Times New Roman"/>
              </a:rPr>
              <a:t>на</a:t>
            </a:r>
            <a:r>
              <a:rPr dirty="0" sz="1400">
                <a:latin typeface="Times New Roman"/>
                <a:cs typeface="Times New Roman"/>
              </a:rPr>
              <a:t>		</a:t>
            </a:r>
            <a:r>
              <a:rPr dirty="0" sz="1400" spc="-10">
                <a:latin typeface="Times New Roman"/>
                <a:cs typeface="Times New Roman"/>
              </a:rPr>
              <a:t>вашому носію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10">
                <a:latin typeface="Times New Roman"/>
                <a:cs typeface="Times New Roman"/>
              </a:rPr>
              <a:t>з'явилася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888288" y="4608703"/>
            <a:ext cx="23279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нова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папка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і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новий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файл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у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-20">
                <a:latin typeface="Times New Roman"/>
                <a:cs typeface="Times New Roman"/>
              </a:rPr>
              <a:t>ній.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888288" y="6081141"/>
            <a:ext cx="5974080" cy="284924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Ознайомтесь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з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деякими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наведеними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правилами.</a:t>
            </a:r>
            <a:endParaRPr sz="1400">
              <a:latin typeface="Times New Roman"/>
              <a:cs typeface="Times New Roman"/>
            </a:endParaRPr>
          </a:p>
          <a:p>
            <a:pPr algn="just" marL="12700" marR="9525">
              <a:lnSpc>
                <a:spcPct val="143600"/>
              </a:lnSpc>
              <a:spcBef>
                <a:spcPts val="610"/>
              </a:spcBef>
            </a:pP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Як</a:t>
            </a:r>
            <a:r>
              <a:rPr dirty="0" u="heavy" sz="1400" spc="26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виділяти</a:t>
            </a:r>
            <a:r>
              <a:rPr dirty="0" u="heavy" sz="1400" spc="26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фрагменти</a:t>
            </a:r>
            <a:r>
              <a:rPr dirty="0" u="heavy" sz="1400" spc="26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тексту.</a:t>
            </a:r>
            <a:r>
              <a:rPr dirty="0" sz="1400" spc="275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Для</a:t>
            </a:r>
            <a:r>
              <a:rPr dirty="0" sz="1400" spc="2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виконання</a:t>
            </a:r>
            <a:r>
              <a:rPr dirty="0" sz="1400" spc="27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якої-</a:t>
            </a:r>
            <a:r>
              <a:rPr dirty="0" sz="1400">
                <a:latin typeface="Times New Roman"/>
                <a:cs typeface="Times New Roman"/>
              </a:rPr>
              <a:t>небудь</a:t>
            </a:r>
            <a:r>
              <a:rPr dirty="0" sz="1400" spc="2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операції</a:t>
            </a:r>
            <a:r>
              <a:rPr dirty="0" sz="1400" spc="275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Times New Roman"/>
                <a:cs typeface="Times New Roman"/>
              </a:rPr>
              <a:t>над </a:t>
            </a:r>
            <a:r>
              <a:rPr dirty="0" sz="1400">
                <a:latin typeface="Times New Roman"/>
                <a:cs typeface="Times New Roman"/>
              </a:rPr>
              <a:t>частиною</a:t>
            </a:r>
            <a:r>
              <a:rPr dirty="0" sz="1400" spc="2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тексту,</a:t>
            </a:r>
            <a:r>
              <a:rPr dirty="0" sz="1400" spc="2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наприклад</a:t>
            </a:r>
            <a:r>
              <a:rPr dirty="0" sz="1400" spc="2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форматуванням</a:t>
            </a:r>
            <a:r>
              <a:rPr dirty="0" sz="1400" spc="2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чи</a:t>
            </a:r>
            <a:r>
              <a:rPr dirty="0" sz="1400" spc="2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видаленням,</a:t>
            </a:r>
            <a:r>
              <a:rPr dirty="0" sz="1400" spc="2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необхідно</a:t>
            </a:r>
            <a:r>
              <a:rPr dirty="0" sz="1400" spc="225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Times New Roman"/>
                <a:cs typeface="Times New Roman"/>
              </a:rPr>
              <a:t>цю </a:t>
            </a:r>
            <a:r>
              <a:rPr dirty="0" sz="1400">
                <a:latin typeface="Times New Roman"/>
                <a:cs typeface="Times New Roman"/>
              </a:rPr>
              <a:t>частину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насамперед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виділити,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потім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робити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необхідні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операції.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 indent="448945">
              <a:lnSpc>
                <a:spcPct val="142500"/>
              </a:lnSpc>
              <a:spcBef>
                <a:spcPts val="730"/>
              </a:spcBef>
              <a:buFont typeface="Symbol"/>
              <a:buChar char=""/>
              <a:tabLst>
                <a:tab pos="461645" algn="l"/>
              </a:tabLst>
            </a:pPr>
            <a:r>
              <a:rPr dirty="0" sz="1400" b="1">
                <a:latin typeface="Times New Roman"/>
                <a:cs typeface="Times New Roman"/>
              </a:rPr>
              <a:t>Для</a:t>
            </a:r>
            <a:r>
              <a:rPr dirty="0" sz="1400" spc="120" b="1">
                <a:latin typeface="Times New Roman"/>
                <a:cs typeface="Times New Roman"/>
              </a:rPr>
              <a:t>  </a:t>
            </a:r>
            <a:r>
              <a:rPr dirty="0" sz="1400" b="1">
                <a:latin typeface="Times New Roman"/>
                <a:cs typeface="Times New Roman"/>
              </a:rPr>
              <a:t>виділення</a:t>
            </a:r>
            <a:r>
              <a:rPr dirty="0" sz="1400" spc="125" b="1">
                <a:latin typeface="Times New Roman"/>
                <a:cs typeface="Times New Roman"/>
              </a:rPr>
              <a:t>  </a:t>
            </a:r>
            <a:r>
              <a:rPr dirty="0" sz="1400" b="1">
                <a:latin typeface="Times New Roman"/>
                <a:cs typeface="Times New Roman"/>
              </a:rPr>
              <a:t>фрагмента</a:t>
            </a:r>
            <a:r>
              <a:rPr dirty="0" sz="1400" spc="130" b="1">
                <a:latin typeface="Times New Roman"/>
                <a:cs typeface="Times New Roman"/>
              </a:rPr>
              <a:t>  </a:t>
            </a:r>
            <a:r>
              <a:rPr dirty="0" sz="1400" b="1">
                <a:latin typeface="Times New Roman"/>
                <a:cs typeface="Times New Roman"/>
              </a:rPr>
              <a:t>тексту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125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що</a:t>
            </a:r>
            <a:r>
              <a:rPr dirty="0" sz="1400" spc="13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складається</a:t>
            </a:r>
            <a:r>
              <a:rPr dirty="0" sz="1400" spc="125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з</a:t>
            </a:r>
            <a:r>
              <a:rPr dirty="0" sz="1400" spc="125">
                <a:latin typeface="Times New Roman"/>
                <a:cs typeface="Times New Roman"/>
              </a:rPr>
              <a:t>  </a:t>
            </a:r>
            <a:r>
              <a:rPr dirty="0" sz="1400" b="1">
                <a:latin typeface="Times New Roman"/>
                <a:cs typeface="Times New Roman"/>
              </a:rPr>
              <a:t>одного</a:t>
            </a:r>
            <a:r>
              <a:rPr dirty="0" sz="1400" spc="125" b="1">
                <a:latin typeface="Times New Roman"/>
                <a:cs typeface="Times New Roman"/>
              </a:rPr>
              <a:t>  </a:t>
            </a:r>
            <a:r>
              <a:rPr dirty="0" sz="1400" spc="-25">
                <a:latin typeface="Times New Roman"/>
                <a:cs typeface="Times New Roman"/>
              </a:rPr>
              <a:t>чи </a:t>
            </a:r>
            <a:r>
              <a:rPr dirty="0" sz="1400" b="1">
                <a:latin typeface="Times New Roman"/>
                <a:cs typeface="Times New Roman"/>
              </a:rPr>
              <a:t>декількох</a:t>
            </a:r>
            <a:r>
              <a:rPr dirty="0" sz="1400" spc="235" b="1">
                <a:latin typeface="Times New Roman"/>
                <a:cs typeface="Times New Roman"/>
              </a:rPr>
              <a:t>  </a:t>
            </a:r>
            <a:r>
              <a:rPr dirty="0" sz="1400" b="1">
                <a:latin typeface="Times New Roman"/>
                <a:cs typeface="Times New Roman"/>
              </a:rPr>
              <a:t>символів,</a:t>
            </a:r>
            <a:r>
              <a:rPr dirty="0" sz="1400" spc="229" b="1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необхідно</a:t>
            </a:r>
            <a:r>
              <a:rPr dirty="0" sz="1400" spc="235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помістити</a:t>
            </a:r>
            <a:r>
              <a:rPr dirty="0" sz="1400" spc="235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курсор</a:t>
            </a:r>
            <a:r>
              <a:rPr dirty="0" sz="1400" spc="24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“миші”</a:t>
            </a:r>
            <a:r>
              <a:rPr dirty="0" sz="1400" spc="229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у</a:t>
            </a:r>
            <a:r>
              <a:rPr dirty="0" sz="1400" spc="225">
                <a:latin typeface="Times New Roman"/>
                <a:cs typeface="Times New Roman"/>
              </a:rPr>
              <a:t>  </a:t>
            </a:r>
            <a:r>
              <a:rPr dirty="0" sz="1400" spc="-10">
                <a:latin typeface="Times New Roman"/>
                <a:cs typeface="Times New Roman"/>
              </a:rPr>
              <a:t>початок </a:t>
            </a:r>
            <a:r>
              <a:rPr dirty="0" sz="1400">
                <a:latin typeface="Times New Roman"/>
                <a:cs typeface="Times New Roman"/>
              </a:rPr>
              <a:t>фрагмента</a:t>
            </a:r>
            <a:r>
              <a:rPr dirty="0" sz="1400" spc="2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і</a:t>
            </a:r>
            <a:r>
              <a:rPr dirty="0" sz="1400" spc="2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при</a:t>
            </a:r>
            <a:r>
              <a:rPr dirty="0" sz="1400" spc="2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натиснутій</a:t>
            </a:r>
            <a:r>
              <a:rPr dirty="0" sz="1400" spc="300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лівій</a:t>
            </a:r>
            <a:r>
              <a:rPr dirty="0" sz="1400" spc="295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клавіші</a:t>
            </a:r>
            <a:r>
              <a:rPr dirty="0" sz="1400" spc="2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перемістити</a:t>
            </a:r>
            <a:r>
              <a:rPr dirty="0" sz="1400" spc="2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покажчик</a:t>
            </a:r>
            <a:r>
              <a:rPr dirty="0" sz="1400" spc="2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у</a:t>
            </a:r>
            <a:r>
              <a:rPr dirty="0" sz="1400" spc="27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кінець </a:t>
            </a:r>
            <a:r>
              <a:rPr dirty="0" sz="1400">
                <a:latin typeface="Times New Roman"/>
                <a:cs typeface="Times New Roman"/>
              </a:rPr>
              <a:t>виділюваного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фрагмента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(зазначимо,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що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виділення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можна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також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робити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Times New Roman"/>
                <a:cs typeface="Times New Roman"/>
              </a:rPr>
              <a:t>не </a:t>
            </a:r>
            <a:r>
              <a:rPr dirty="0" sz="1400">
                <a:latin typeface="Times New Roman"/>
                <a:cs typeface="Times New Roman"/>
              </a:rPr>
              <a:t>тільки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праворуч,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але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і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навпаки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–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ліворуч).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9" name="object 9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806185" y="1004049"/>
            <a:ext cx="191770" cy="264553"/>
          </a:xfrm>
          <a:prstGeom prst="rect">
            <a:avLst/>
          </a:prstGeom>
        </p:spPr>
      </p:pic>
      <p:grpSp>
        <p:nvGrpSpPr>
          <p:cNvPr id="10" name="object 10" descr=""/>
          <p:cNvGrpSpPr/>
          <p:nvPr/>
        </p:nvGrpSpPr>
        <p:grpSpPr>
          <a:xfrm>
            <a:off x="900430" y="2231390"/>
            <a:ext cx="4498975" cy="2226945"/>
            <a:chOff x="900430" y="2231390"/>
            <a:chExt cx="4498975" cy="2226945"/>
          </a:xfrm>
        </p:grpSpPr>
        <p:pic>
          <p:nvPicPr>
            <p:cNvPr id="11" name="object 11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00430" y="2231390"/>
              <a:ext cx="4498975" cy="2226945"/>
            </a:xfrm>
            <a:prstGeom prst="rect">
              <a:avLst/>
            </a:prstGeom>
          </p:spPr>
        </p:pic>
        <p:sp>
          <p:nvSpPr>
            <p:cNvPr id="12" name="object 12" descr=""/>
            <p:cNvSpPr/>
            <p:nvPr/>
          </p:nvSpPr>
          <p:spPr>
            <a:xfrm>
              <a:off x="3045459" y="2473960"/>
              <a:ext cx="2145665" cy="603250"/>
            </a:xfrm>
            <a:custGeom>
              <a:avLst/>
              <a:gdLst/>
              <a:ahLst/>
              <a:cxnLst/>
              <a:rect l="l" t="t" r="r" b="b"/>
              <a:pathLst>
                <a:path w="2145665" h="603250">
                  <a:moveTo>
                    <a:pt x="873760" y="0"/>
                  </a:moveTo>
                  <a:lnTo>
                    <a:pt x="357504" y="227329"/>
                  </a:lnTo>
                  <a:lnTo>
                    <a:pt x="0" y="227329"/>
                  </a:lnTo>
                  <a:lnTo>
                    <a:pt x="0" y="603250"/>
                  </a:lnTo>
                  <a:lnTo>
                    <a:pt x="2145665" y="603250"/>
                  </a:lnTo>
                  <a:lnTo>
                    <a:pt x="2145665" y="227329"/>
                  </a:lnTo>
                  <a:lnTo>
                    <a:pt x="894079" y="227329"/>
                  </a:lnTo>
                  <a:lnTo>
                    <a:pt x="87376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3045459" y="2473960"/>
              <a:ext cx="2145665" cy="603250"/>
            </a:xfrm>
            <a:custGeom>
              <a:avLst/>
              <a:gdLst/>
              <a:ahLst/>
              <a:cxnLst/>
              <a:rect l="l" t="t" r="r" b="b"/>
              <a:pathLst>
                <a:path w="2145665" h="603250">
                  <a:moveTo>
                    <a:pt x="0" y="227329"/>
                  </a:moveTo>
                  <a:lnTo>
                    <a:pt x="0" y="289560"/>
                  </a:lnTo>
                  <a:lnTo>
                    <a:pt x="0" y="383540"/>
                  </a:lnTo>
                  <a:lnTo>
                    <a:pt x="0" y="603250"/>
                  </a:lnTo>
                  <a:lnTo>
                    <a:pt x="357504" y="603250"/>
                  </a:lnTo>
                  <a:lnTo>
                    <a:pt x="894079" y="603250"/>
                  </a:lnTo>
                  <a:lnTo>
                    <a:pt x="2145665" y="603250"/>
                  </a:lnTo>
                  <a:lnTo>
                    <a:pt x="2145665" y="383540"/>
                  </a:lnTo>
                  <a:lnTo>
                    <a:pt x="2145665" y="289560"/>
                  </a:lnTo>
                  <a:lnTo>
                    <a:pt x="2145665" y="227329"/>
                  </a:lnTo>
                  <a:lnTo>
                    <a:pt x="894079" y="227329"/>
                  </a:lnTo>
                  <a:lnTo>
                    <a:pt x="873760" y="0"/>
                  </a:lnTo>
                  <a:lnTo>
                    <a:pt x="357504" y="227329"/>
                  </a:lnTo>
                  <a:lnTo>
                    <a:pt x="0" y="227329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 descr=""/>
          <p:cNvSpPr txBox="1"/>
          <p:nvPr/>
        </p:nvSpPr>
        <p:spPr>
          <a:xfrm>
            <a:off x="3159379" y="2726182"/>
            <a:ext cx="192341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кнопка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"</a:t>
            </a:r>
            <a:r>
              <a:rPr dirty="0" sz="1400" b="1">
                <a:latin typeface="Times New Roman"/>
                <a:cs typeface="Times New Roman"/>
              </a:rPr>
              <a:t>Создать</a:t>
            </a:r>
            <a:r>
              <a:rPr dirty="0" sz="1400" spc="-45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папку</a:t>
            </a:r>
            <a:r>
              <a:rPr dirty="0" sz="1400" spc="-10">
                <a:latin typeface="Times New Roman"/>
                <a:cs typeface="Times New Roman"/>
              </a:rPr>
              <a:t>"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829310" y="5411470"/>
            <a:ext cx="6085205" cy="645160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wrap="square" lIns="0" tIns="1270" rIns="0" bIns="0" rtlCol="0" vert="horz">
            <a:spAutoFit/>
          </a:bodyPr>
          <a:lstStyle/>
          <a:p>
            <a:pPr marL="71120">
              <a:lnSpc>
                <a:spcPct val="100000"/>
              </a:lnSpc>
              <a:spcBef>
                <a:spcPts val="10"/>
              </a:spcBef>
            </a:pPr>
            <a:r>
              <a:rPr dirty="0" sz="1400" b="1">
                <a:latin typeface="Times New Roman"/>
                <a:cs typeface="Times New Roman"/>
              </a:rPr>
              <a:t>Вправа</a:t>
            </a:r>
            <a:r>
              <a:rPr dirty="0" sz="1400" spc="-4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№</a:t>
            </a:r>
            <a:r>
              <a:rPr dirty="0" sz="1400" spc="-3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2.</a:t>
            </a:r>
            <a:r>
              <a:rPr dirty="0" sz="1400" spc="-2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Найпростіші</a:t>
            </a:r>
            <a:r>
              <a:rPr dirty="0" sz="1400" spc="-1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прийоми</a:t>
            </a:r>
            <a:r>
              <a:rPr dirty="0" sz="1400" spc="-2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форматування</a:t>
            </a:r>
            <a:r>
              <a:rPr dirty="0" sz="1400" spc="-2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символів</a:t>
            </a:r>
            <a:r>
              <a:rPr dirty="0" sz="1400" spc="-2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і</a:t>
            </a:r>
            <a:r>
              <a:rPr dirty="0" sz="1400" spc="-20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фрагментів</a:t>
            </a:r>
            <a:endParaRPr sz="1400">
              <a:latin typeface="Times New Roman"/>
              <a:cs typeface="Times New Roman"/>
            </a:endParaRPr>
          </a:p>
          <a:p>
            <a:pPr marL="71120">
              <a:lnSpc>
                <a:spcPct val="100000"/>
              </a:lnSpc>
              <a:spcBef>
                <a:spcPts val="780"/>
              </a:spcBef>
            </a:pPr>
            <a:r>
              <a:rPr dirty="0" sz="1400" spc="-10" b="1">
                <a:latin typeface="Times New Roman"/>
                <a:cs typeface="Times New Roman"/>
              </a:rPr>
              <a:t>тексту.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6237604" y="2583815"/>
            <a:ext cx="341630" cy="210820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89535">
              <a:lnSpc>
                <a:spcPts val="1560"/>
              </a:lnSpc>
            </a:pPr>
            <a:r>
              <a:rPr dirty="0" sz="1400" spc="-50">
                <a:latin typeface="Times New Roman"/>
                <a:cs typeface="Times New Roman"/>
              </a:rPr>
              <a:t>¶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888288" y="603351"/>
            <a:ext cx="5953760" cy="1877695"/>
          </a:xfrm>
          <a:prstGeom prst="rect">
            <a:avLst/>
          </a:prstGeom>
        </p:spPr>
        <p:txBody>
          <a:bodyPr wrap="square" lIns="0" tIns="107314" rIns="0" bIns="0" rtlCol="0" vert="horz">
            <a:spAutoFit/>
          </a:bodyPr>
          <a:lstStyle/>
          <a:p>
            <a:pPr marL="461645" indent="-222250">
              <a:lnSpc>
                <a:spcPct val="100000"/>
              </a:lnSpc>
              <a:spcBef>
                <a:spcPts val="844"/>
              </a:spcBef>
              <a:buFont typeface="Symbol"/>
              <a:buChar char=""/>
              <a:tabLst>
                <a:tab pos="461645" algn="l"/>
              </a:tabLst>
            </a:pPr>
            <a:r>
              <a:rPr dirty="0" sz="1400" b="1">
                <a:latin typeface="Times New Roman"/>
                <a:cs typeface="Times New Roman"/>
              </a:rPr>
              <a:t>Для</a:t>
            </a:r>
            <a:r>
              <a:rPr dirty="0" sz="1400" spc="21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виділення</a:t>
            </a:r>
            <a:r>
              <a:rPr dirty="0" sz="1400" spc="100" b="1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слова</a:t>
            </a:r>
            <a:r>
              <a:rPr dirty="0" sz="1400" spc="10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необхідно</a:t>
            </a:r>
            <a:r>
              <a:rPr dirty="0" sz="1400" spc="110">
                <a:latin typeface="Times New Roman"/>
                <a:cs typeface="Times New Roman"/>
              </a:rPr>
              <a:t>  </a:t>
            </a:r>
            <a:r>
              <a:rPr dirty="0" sz="1400" b="1">
                <a:latin typeface="Times New Roman"/>
                <a:cs typeface="Times New Roman"/>
              </a:rPr>
              <a:t>двічі</a:t>
            </a:r>
            <a:r>
              <a:rPr dirty="0" sz="1400" spc="110" b="1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клацнути</a:t>
            </a:r>
            <a:r>
              <a:rPr dirty="0" sz="1400" spc="105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на</a:t>
            </a:r>
            <a:r>
              <a:rPr dirty="0" sz="1400" spc="105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ньому</a:t>
            </a:r>
            <a:r>
              <a:rPr dirty="0" sz="1400" spc="85">
                <a:latin typeface="Times New Roman"/>
                <a:cs typeface="Times New Roman"/>
              </a:rPr>
              <a:t>  </a:t>
            </a:r>
            <a:r>
              <a:rPr dirty="0" sz="1400" spc="-10" b="1">
                <a:latin typeface="Times New Roman"/>
                <a:cs typeface="Times New Roman"/>
              </a:rPr>
              <a:t>лівою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dirty="0" sz="1400">
                <a:latin typeface="Times New Roman"/>
                <a:cs typeface="Times New Roman"/>
              </a:rPr>
              <a:t>кнопкою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“миші”.</a:t>
            </a:r>
            <a:endParaRPr sz="1400">
              <a:latin typeface="Times New Roman"/>
              <a:cs typeface="Times New Roman"/>
            </a:endParaRPr>
          </a:p>
          <a:p>
            <a:pPr marL="12700" marR="312420" indent="448945">
              <a:lnSpc>
                <a:spcPct val="140000"/>
              </a:lnSpc>
              <a:spcBef>
                <a:spcPts val="155"/>
              </a:spcBef>
              <a:buFont typeface="Symbol"/>
              <a:buChar char=""/>
              <a:tabLst>
                <a:tab pos="461645" algn="l"/>
              </a:tabLst>
            </a:pPr>
            <a:r>
              <a:rPr dirty="0" sz="1400" b="1">
                <a:latin typeface="Times New Roman"/>
                <a:cs typeface="Times New Roman"/>
              </a:rPr>
              <a:t>Для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виділення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речення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необхідно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виконати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щиглик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на</a:t>
            </a:r>
            <a:r>
              <a:rPr dirty="0" sz="1400" spc="-10">
                <a:latin typeface="Times New Roman"/>
                <a:cs typeface="Times New Roman"/>
              </a:rPr>
              <a:t> будь-якому </a:t>
            </a:r>
            <a:r>
              <a:rPr dirty="0" sz="1400">
                <a:latin typeface="Times New Roman"/>
                <a:cs typeface="Times New Roman"/>
              </a:rPr>
              <a:t>символі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речення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при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натиснутій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клавіші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Ctrl.</a:t>
            </a:r>
            <a:endParaRPr sz="1400">
              <a:latin typeface="Times New Roman"/>
              <a:cs typeface="Times New Roman"/>
            </a:endParaRPr>
          </a:p>
          <a:p>
            <a:pPr marL="12700" marR="5080" indent="448945">
              <a:lnSpc>
                <a:spcPct val="141400"/>
              </a:lnSpc>
              <a:spcBef>
                <a:spcPts val="120"/>
              </a:spcBef>
              <a:buFont typeface="Symbol"/>
              <a:buChar char=""/>
              <a:tabLst>
                <a:tab pos="461645" algn="l"/>
              </a:tabLst>
            </a:pPr>
            <a:r>
              <a:rPr dirty="0" sz="1400" b="1">
                <a:latin typeface="Times New Roman"/>
                <a:cs typeface="Times New Roman"/>
              </a:rPr>
              <a:t>Для</a:t>
            </a:r>
            <a:r>
              <a:rPr dirty="0" sz="1400" spc="229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виділення</a:t>
            </a:r>
            <a:r>
              <a:rPr dirty="0" sz="1400" spc="250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абзацу</a:t>
            </a:r>
            <a:r>
              <a:rPr dirty="0" sz="1400" spc="2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треба</a:t>
            </a:r>
            <a:r>
              <a:rPr dirty="0" sz="1400" spc="25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тричі</a:t>
            </a:r>
            <a:r>
              <a:rPr dirty="0" sz="1400" spc="2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клацнути</a:t>
            </a:r>
            <a:r>
              <a:rPr dirty="0" sz="1400" spc="25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лівою</a:t>
            </a:r>
            <a:r>
              <a:rPr dirty="0" sz="1400" spc="2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кнопкою</a:t>
            </a:r>
            <a:r>
              <a:rPr dirty="0" sz="1400" spc="2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</a:t>
            </a:r>
            <a:r>
              <a:rPr dirty="0" sz="1400" spc="24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будь- </a:t>
            </a:r>
            <a:r>
              <a:rPr dirty="0" sz="1400">
                <a:latin typeface="Times New Roman"/>
                <a:cs typeface="Times New Roman"/>
              </a:rPr>
              <a:t>якому</a:t>
            </a:r>
            <a:r>
              <a:rPr dirty="0" sz="1400" spc="2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місці</a:t>
            </a:r>
            <a:r>
              <a:rPr dirty="0" sz="1400" spc="3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абзацу.</a:t>
            </a:r>
            <a:r>
              <a:rPr dirty="0" sz="1400" spc="3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До</a:t>
            </a:r>
            <a:r>
              <a:rPr dirty="0" sz="1400" spc="3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речі,</a:t>
            </a:r>
            <a:r>
              <a:rPr dirty="0" sz="1400" spc="3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так</a:t>
            </a:r>
            <a:r>
              <a:rPr dirty="0" sz="1400" spc="2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можна</a:t>
            </a:r>
            <a:r>
              <a:rPr dirty="0" sz="1400" spc="3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простим</a:t>
            </a:r>
            <a:r>
              <a:rPr dirty="0" sz="1400" spc="3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шляхом</a:t>
            </a:r>
            <a:r>
              <a:rPr dirty="0" sz="1400" spc="3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перевірити,</a:t>
            </a:r>
            <a:r>
              <a:rPr dirty="0" sz="1400" spc="305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Times New Roman"/>
                <a:cs typeface="Times New Roman"/>
              </a:rPr>
              <a:t>яку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888288" y="2443327"/>
            <a:ext cx="5969635" cy="6654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0"/>
              </a:spcBef>
              <a:tabLst>
                <a:tab pos="5780405" algn="l"/>
              </a:tabLst>
            </a:pPr>
            <a:r>
              <a:rPr dirty="0" sz="1400">
                <a:latin typeface="Times New Roman"/>
                <a:cs typeface="Times New Roman"/>
              </a:rPr>
              <a:t>частину</a:t>
            </a:r>
            <a:r>
              <a:rPr dirty="0" sz="1400" spc="2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тексту</a:t>
            </a:r>
            <a:r>
              <a:rPr dirty="0" sz="1400" spc="2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охоплює</a:t>
            </a:r>
            <a:r>
              <a:rPr dirty="0" sz="1400" spc="2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даний</a:t>
            </a:r>
            <a:r>
              <a:rPr dirty="0" sz="1400" spc="2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абзац,</a:t>
            </a:r>
            <a:r>
              <a:rPr dirty="0" sz="1400" spc="2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не</a:t>
            </a:r>
            <a:r>
              <a:rPr dirty="0" sz="1400" spc="2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використовуючи</a:t>
            </a:r>
            <a:r>
              <a:rPr dirty="0" sz="1400" spc="28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кнопку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25">
                <a:latin typeface="Times New Roman"/>
                <a:cs typeface="Times New Roman"/>
              </a:rPr>
              <a:t>на </a:t>
            </a:r>
            <a:r>
              <a:rPr dirty="0" sz="1400">
                <a:latin typeface="Times New Roman"/>
                <a:cs typeface="Times New Roman"/>
              </a:rPr>
              <a:t>вкладинці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Главная.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888288" y="3100552"/>
            <a:ext cx="5977890" cy="5890895"/>
          </a:xfrm>
          <a:prstGeom prst="rect">
            <a:avLst/>
          </a:prstGeom>
        </p:spPr>
        <p:txBody>
          <a:bodyPr wrap="square" lIns="0" tIns="105410" rIns="0" bIns="0" rtlCol="0" vert="horz">
            <a:spAutoFit/>
          </a:bodyPr>
          <a:lstStyle/>
          <a:p>
            <a:pPr algn="just" marL="469265" indent="-229870">
              <a:lnSpc>
                <a:spcPct val="100000"/>
              </a:lnSpc>
              <a:spcBef>
                <a:spcPts val="830"/>
              </a:spcBef>
              <a:buFont typeface="Symbol"/>
              <a:buChar char=""/>
              <a:tabLst>
                <a:tab pos="469265" algn="l"/>
              </a:tabLst>
            </a:pPr>
            <a:r>
              <a:rPr dirty="0" sz="1400">
                <a:latin typeface="Times New Roman"/>
                <a:cs typeface="Times New Roman"/>
              </a:rPr>
              <a:t>Для</a:t>
            </a:r>
            <a:r>
              <a:rPr dirty="0" sz="1400" spc="2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виділення</a:t>
            </a:r>
            <a:r>
              <a:rPr dirty="0" sz="1400" spc="2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всього</a:t>
            </a:r>
            <a:r>
              <a:rPr dirty="0" sz="1400" spc="3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тексту</a:t>
            </a:r>
            <a:r>
              <a:rPr dirty="0" sz="1400" spc="2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</a:t>
            </a:r>
            <a:r>
              <a:rPr dirty="0" sz="1400" spc="2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меню</a:t>
            </a:r>
            <a:r>
              <a:rPr dirty="0" sz="1400" spc="305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Главная</a:t>
            </a:r>
            <a:r>
              <a:rPr dirty="0" sz="1400" spc="295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вибирається</a:t>
            </a:r>
            <a:r>
              <a:rPr dirty="0" sz="1400" spc="31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команда</a:t>
            </a:r>
            <a:endParaRPr sz="14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730"/>
              </a:spcBef>
            </a:pPr>
            <a:r>
              <a:rPr dirty="0" sz="1400" spc="-10" b="1">
                <a:latin typeface="Times New Roman"/>
                <a:cs typeface="Times New Roman"/>
              </a:rPr>
              <a:t>Выделить</a:t>
            </a:r>
            <a:r>
              <a:rPr dirty="0" sz="1400" spc="-10">
                <a:latin typeface="Times New Roman"/>
                <a:cs typeface="Times New Roman"/>
              </a:rPr>
              <a:t>,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затем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Выделить</a:t>
            </a:r>
            <a:r>
              <a:rPr dirty="0" sz="1400" spc="-15" b="1">
                <a:latin typeface="Times New Roman"/>
                <a:cs typeface="Times New Roman"/>
              </a:rPr>
              <a:t> </a:t>
            </a:r>
            <a:r>
              <a:rPr dirty="0" sz="1400" spc="-20" b="1">
                <a:latin typeface="Times New Roman"/>
                <a:cs typeface="Times New Roman"/>
              </a:rPr>
              <a:t>все</a:t>
            </a:r>
            <a:r>
              <a:rPr dirty="0" sz="1400" spc="-2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43800"/>
              </a:lnSpc>
              <a:spcBef>
                <a:spcPts val="300"/>
              </a:spcBef>
            </a:pP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Як</a:t>
            </a:r>
            <a:r>
              <a:rPr dirty="0" u="heavy" sz="1400" spc="23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</a:t>
            </a: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форматувати</a:t>
            </a:r>
            <a:r>
              <a:rPr dirty="0" u="heavy" sz="1400" spc="229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</a:t>
            </a: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символи.</a:t>
            </a:r>
            <a:r>
              <a:rPr dirty="0" sz="1400" spc="235" b="1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Насамперед</a:t>
            </a:r>
            <a:r>
              <a:rPr dirty="0" sz="1400" spc="24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потрібно</a:t>
            </a:r>
            <a:r>
              <a:rPr dirty="0" sz="1400" spc="245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виділити</a:t>
            </a:r>
            <a:r>
              <a:rPr dirty="0" sz="1400" spc="240">
                <a:latin typeface="Times New Roman"/>
                <a:cs typeface="Times New Roman"/>
              </a:rPr>
              <a:t>  </a:t>
            </a:r>
            <a:r>
              <a:rPr dirty="0" sz="1400" spc="-10">
                <a:latin typeface="Times New Roman"/>
                <a:cs typeface="Times New Roman"/>
              </a:rPr>
              <a:t>необхідні </a:t>
            </a:r>
            <a:r>
              <a:rPr dirty="0" sz="1400">
                <a:latin typeface="Times New Roman"/>
                <a:cs typeface="Times New Roman"/>
              </a:rPr>
              <a:t>символи.</a:t>
            </a:r>
            <a:r>
              <a:rPr dirty="0" sz="1400" spc="4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Потім</a:t>
            </a:r>
            <a:r>
              <a:rPr dirty="0" sz="1400" spc="459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для</a:t>
            </a:r>
            <a:r>
              <a:rPr dirty="0" sz="1400" spc="4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форматування</a:t>
            </a:r>
            <a:r>
              <a:rPr dirty="0" sz="1400" spc="459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символів</a:t>
            </a:r>
            <a:r>
              <a:rPr dirty="0" sz="1400" spc="4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необхідно</a:t>
            </a:r>
            <a:r>
              <a:rPr dirty="0" sz="1400" spc="4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вибрати</a:t>
            </a:r>
            <a:r>
              <a:rPr dirty="0" sz="1400" spc="459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команду </a:t>
            </a:r>
            <a:r>
              <a:rPr dirty="0" sz="1400" b="1">
                <a:latin typeface="Times New Roman"/>
                <a:cs typeface="Times New Roman"/>
              </a:rPr>
              <a:t>Шрифт</a:t>
            </a:r>
            <a:r>
              <a:rPr dirty="0" sz="1400" spc="114" b="1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(натиснути</a:t>
            </a:r>
            <a:r>
              <a:rPr dirty="0" sz="1400" spc="114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хрестик</a:t>
            </a:r>
            <a:r>
              <a:rPr dirty="0" sz="1400" spc="114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справа</a:t>
            </a:r>
            <a:r>
              <a:rPr dirty="0" sz="1400" spc="11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від</a:t>
            </a:r>
            <a:r>
              <a:rPr dirty="0" sz="1400" spc="114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команди)</a:t>
            </a:r>
            <a:r>
              <a:rPr dirty="0" sz="1400" spc="114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у</a:t>
            </a:r>
            <a:r>
              <a:rPr dirty="0" sz="1400" spc="11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меню</a:t>
            </a:r>
            <a:r>
              <a:rPr dirty="0" sz="1400" spc="110">
                <a:latin typeface="Times New Roman"/>
                <a:cs typeface="Times New Roman"/>
              </a:rPr>
              <a:t>  </a:t>
            </a:r>
            <a:r>
              <a:rPr dirty="0" sz="1400" b="1">
                <a:latin typeface="Times New Roman"/>
                <a:cs typeface="Times New Roman"/>
              </a:rPr>
              <a:t>Главная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 spc="110">
                <a:latin typeface="Times New Roman"/>
                <a:cs typeface="Times New Roman"/>
              </a:rPr>
              <a:t>  </a:t>
            </a:r>
            <a:r>
              <a:rPr dirty="0" sz="1400" spc="-50">
                <a:latin typeface="Times New Roman"/>
                <a:cs typeface="Times New Roman"/>
              </a:rPr>
              <a:t>У </a:t>
            </a:r>
            <a:r>
              <a:rPr dirty="0" sz="1400">
                <a:latin typeface="Times New Roman"/>
                <a:cs typeface="Times New Roman"/>
              </a:rPr>
              <a:t>діалоговому</a:t>
            </a:r>
            <a:r>
              <a:rPr dirty="0" sz="1400" spc="229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вікні,</a:t>
            </a:r>
            <a:r>
              <a:rPr dirty="0" sz="1400" spc="235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що</a:t>
            </a:r>
            <a:r>
              <a:rPr dirty="0" sz="1400" spc="24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відкрилося,</a:t>
            </a:r>
            <a:r>
              <a:rPr dirty="0" sz="1400" spc="235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встановлюють</a:t>
            </a:r>
            <a:r>
              <a:rPr dirty="0" sz="1400" spc="235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потрібні</a:t>
            </a:r>
            <a:r>
              <a:rPr dirty="0" sz="1400" spc="240">
                <a:latin typeface="Times New Roman"/>
                <a:cs typeface="Times New Roman"/>
              </a:rPr>
              <a:t>  </a:t>
            </a:r>
            <a:r>
              <a:rPr dirty="0" sz="1400" spc="-10">
                <a:latin typeface="Times New Roman"/>
                <a:cs typeface="Times New Roman"/>
              </a:rPr>
              <a:t>параметри: </a:t>
            </a:r>
            <a:r>
              <a:rPr dirty="0" sz="1400">
                <a:latin typeface="Times New Roman"/>
                <a:cs typeface="Times New Roman"/>
              </a:rPr>
              <a:t>вибирають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вид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шрифту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(звичайно</a:t>
            </a:r>
            <a:r>
              <a:rPr dirty="0" sz="1400" spc="11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це</a:t>
            </a:r>
            <a:r>
              <a:rPr dirty="0" sz="1400" spc="135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Times</a:t>
            </a:r>
            <a:r>
              <a:rPr dirty="0" sz="1400" spc="12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New</a:t>
            </a:r>
            <a:r>
              <a:rPr dirty="0" sz="1400" spc="12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Roman</a:t>
            </a:r>
            <a:r>
              <a:rPr dirty="0" sz="1400" spc="114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Cyr</a:t>
            </a:r>
            <a:r>
              <a:rPr dirty="0" sz="1400" spc="130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чи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Arial</a:t>
            </a:r>
            <a:r>
              <a:rPr dirty="0" sz="1400" spc="114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Cyr</a:t>
            </a:r>
            <a:r>
              <a:rPr dirty="0" sz="1400" spc="-10">
                <a:latin typeface="Times New Roman"/>
                <a:cs typeface="Times New Roman"/>
              </a:rPr>
              <a:t>), </a:t>
            </a:r>
            <a:r>
              <a:rPr dirty="0" sz="1400">
                <a:latin typeface="Times New Roman"/>
                <a:cs typeface="Times New Roman"/>
              </a:rPr>
              <a:t>задається</a:t>
            </a:r>
            <a:r>
              <a:rPr dirty="0" sz="1400" spc="2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стиль</a:t>
            </a:r>
            <a:r>
              <a:rPr dirty="0" sz="1400" spc="2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оформлення</a:t>
            </a:r>
            <a:r>
              <a:rPr dirty="0" sz="1400" spc="2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символів</a:t>
            </a:r>
            <a:r>
              <a:rPr dirty="0" sz="1400" spc="2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b="1">
                <a:latin typeface="Times New Roman"/>
                <a:cs typeface="Times New Roman"/>
              </a:rPr>
              <a:t>Обычный,</a:t>
            </a:r>
            <a:r>
              <a:rPr dirty="0" sz="1400" spc="28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Курсив,</a:t>
            </a:r>
            <a:r>
              <a:rPr dirty="0" sz="1400" spc="285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Полужирный, </a:t>
            </a:r>
            <a:r>
              <a:rPr dirty="0" sz="1400" b="1">
                <a:latin typeface="Times New Roman"/>
                <a:cs typeface="Times New Roman"/>
              </a:rPr>
              <a:t>Полужирный</a:t>
            </a:r>
            <a:r>
              <a:rPr dirty="0" sz="1400" spc="31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курсив</a:t>
            </a:r>
            <a:r>
              <a:rPr dirty="0" sz="1400">
                <a:latin typeface="Times New Roman"/>
                <a:cs typeface="Times New Roman"/>
              </a:rPr>
              <a:t>),</a:t>
            </a:r>
            <a:r>
              <a:rPr dirty="0" sz="1400" spc="3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вибирається</a:t>
            </a:r>
            <a:r>
              <a:rPr dirty="0" sz="1400" spc="3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потрібний</a:t>
            </a:r>
            <a:r>
              <a:rPr dirty="0" sz="1400" spc="3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розмір</a:t>
            </a:r>
            <a:r>
              <a:rPr dirty="0" sz="1400" spc="3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символів</a:t>
            </a:r>
            <a:r>
              <a:rPr dirty="0" sz="1400" spc="32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(звичайно </a:t>
            </a:r>
            <a:r>
              <a:rPr dirty="0" sz="1400">
                <a:latin typeface="Times New Roman"/>
                <a:cs typeface="Times New Roman"/>
              </a:rPr>
              <a:t>рекомендується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12-14),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задається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спосіб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підкреслення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(чи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його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відсутність),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0">
                <a:latin typeface="Times New Roman"/>
                <a:cs typeface="Times New Roman"/>
              </a:rPr>
              <a:t>а </a:t>
            </a:r>
            <a:r>
              <a:rPr dirty="0" sz="1400">
                <a:latin typeface="Times New Roman"/>
                <a:cs typeface="Times New Roman"/>
              </a:rPr>
              <a:t>також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колір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зображення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тексту</a:t>
            </a:r>
            <a:r>
              <a:rPr dirty="0" sz="1400" spc="1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на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екрані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(у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Word</a:t>
            </a:r>
            <a:r>
              <a:rPr dirty="0" sz="1400" spc="145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існує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не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тільки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звичайне </a:t>
            </a:r>
            <a:r>
              <a:rPr dirty="0" sz="1400">
                <a:latin typeface="Times New Roman"/>
                <a:cs typeface="Times New Roman"/>
              </a:rPr>
              <a:t>підкреслення,</a:t>
            </a:r>
            <a:r>
              <a:rPr dirty="0" sz="1400" spc="3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але</a:t>
            </a:r>
            <a:r>
              <a:rPr dirty="0" sz="1400" spc="3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й</a:t>
            </a:r>
            <a:r>
              <a:rPr dirty="0" sz="1400" spc="3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подвійне</a:t>
            </a:r>
            <a:r>
              <a:rPr dirty="0" sz="1400" spc="3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і</a:t>
            </a:r>
            <a:r>
              <a:rPr dirty="0" sz="1400" spc="3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пунктирне).</a:t>
            </a:r>
            <a:r>
              <a:rPr dirty="0" sz="1400" spc="3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Обрані</a:t>
            </a:r>
            <a:r>
              <a:rPr dirty="0" sz="1400" spc="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параметри</a:t>
            </a:r>
            <a:r>
              <a:rPr dirty="0" sz="1400" spc="32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фіксуються </a:t>
            </a:r>
            <a:r>
              <a:rPr dirty="0" sz="1400">
                <a:latin typeface="Times New Roman"/>
                <a:cs typeface="Times New Roman"/>
              </a:rPr>
              <a:t>натисканням</a:t>
            </a:r>
            <a:r>
              <a:rPr dirty="0" sz="1400" spc="229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клавіші</a:t>
            </a:r>
            <a:r>
              <a:rPr dirty="0" sz="1400" spc="229">
                <a:latin typeface="Times New Roman"/>
                <a:cs typeface="Times New Roman"/>
              </a:rPr>
              <a:t>  </a:t>
            </a:r>
            <a:r>
              <a:rPr dirty="0" sz="1400" b="1">
                <a:latin typeface="Times New Roman"/>
                <a:cs typeface="Times New Roman"/>
              </a:rPr>
              <a:t>OК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 spc="225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У</a:t>
            </a:r>
            <a:r>
              <a:rPr dirty="0" sz="1400" spc="229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вікні</a:t>
            </a:r>
            <a:r>
              <a:rPr dirty="0" sz="1400" spc="229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діалогу</a:t>
            </a:r>
            <a:r>
              <a:rPr dirty="0" sz="1400" spc="22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можна</a:t>
            </a:r>
            <a:r>
              <a:rPr dirty="0" sz="1400" spc="235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побачити</a:t>
            </a:r>
            <a:r>
              <a:rPr dirty="0" sz="1400" spc="229">
                <a:latin typeface="Times New Roman"/>
                <a:cs typeface="Times New Roman"/>
              </a:rPr>
              <a:t>  </a:t>
            </a:r>
            <a:r>
              <a:rPr dirty="0" sz="1400" spc="-10">
                <a:latin typeface="Times New Roman"/>
                <a:cs typeface="Times New Roman"/>
              </a:rPr>
              <a:t>приклад </a:t>
            </a:r>
            <a:r>
              <a:rPr dirty="0" sz="1400">
                <a:latin typeface="Times New Roman"/>
                <a:cs typeface="Times New Roman"/>
              </a:rPr>
              <a:t>оформлення</a:t>
            </a:r>
            <a:r>
              <a:rPr dirty="0" sz="1400" spc="2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тексту</a:t>
            </a:r>
            <a:r>
              <a:rPr dirty="0" sz="1400" spc="2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за</a:t>
            </a:r>
            <a:r>
              <a:rPr dirty="0" sz="1400" spc="2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даними</a:t>
            </a:r>
            <a:r>
              <a:rPr dirty="0" sz="1400" spc="2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параметрами.</a:t>
            </a:r>
            <a:r>
              <a:rPr dirty="0" sz="1400" spc="2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Зазначимо,</a:t>
            </a:r>
            <a:r>
              <a:rPr dirty="0" sz="1400" spc="2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що</a:t>
            </a:r>
            <a:r>
              <a:rPr dirty="0" sz="1400" spc="2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при</a:t>
            </a:r>
            <a:r>
              <a:rPr dirty="0" sz="1400" spc="24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підготовці </a:t>
            </a:r>
            <a:r>
              <a:rPr dirty="0" sz="1400">
                <a:latin typeface="Times New Roman"/>
                <a:cs typeface="Times New Roman"/>
              </a:rPr>
              <a:t>документів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не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слід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використовувати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багато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різних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шрифтів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та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їхніх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розмірів </a:t>
            </a:r>
            <a:r>
              <a:rPr dirty="0" sz="1400">
                <a:latin typeface="Times New Roman"/>
                <a:cs typeface="Times New Roman"/>
              </a:rPr>
              <a:t>(найкраще</a:t>
            </a:r>
            <a:r>
              <a:rPr dirty="0" sz="1400" spc="2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брати</a:t>
            </a:r>
            <a:r>
              <a:rPr dirty="0" sz="1400" spc="3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на</a:t>
            </a:r>
            <a:r>
              <a:rPr dirty="0" sz="1400" spc="3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озброєння</a:t>
            </a:r>
            <a:r>
              <a:rPr dirty="0" sz="1400" spc="3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один</a:t>
            </a:r>
            <a:r>
              <a:rPr dirty="0" sz="1400" spc="3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шрифт</a:t>
            </a:r>
            <a:r>
              <a:rPr dirty="0" sz="1400" spc="3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із</a:t>
            </a:r>
            <a:r>
              <a:rPr dirty="0" sz="1400" spc="3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використанням</a:t>
            </a:r>
            <a:r>
              <a:rPr dirty="0" sz="1400" spc="3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виділення</a:t>
            </a:r>
            <a:r>
              <a:rPr dirty="0" sz="1400" spc="300">
                <a:latin typeface="Times New Roman"/>
                <a:cs typeface="Times New Roman"/>
              </a:rPr>
              <a:t> </a:t>
            </a:r>
            <a:r>
              <a:rPr dirty="0" sz="1400" spc="-50">
                <a:latin typeface="Times New Roman"/>
                <a:cs typeface="Times New Roman"/>
              </a:rPr>
              <a:t>і </a:t>
            </a:r>
            <a:r>
              <a:rPr dirty="0" sz="1400">
                <a:latin typeface="Times New Roman"/>
                <a:cs typeface="Times New Roman"/>
              </a:rPr>
              <a:t>підкреслення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+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збільшення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(зменшення)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шрифту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на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пункти)</a:t>
            </a:r>
            <a:r>
              <a:rPr dirty="0" sz="1400" spc="1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–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це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призведе </a:t>
            </a:r>
            <a:r>
              <a:rPr dirty="0" sz="1400">
                <a:latin typeface="Times New Roman"/>
                <a:cs typeface="Times New Roman"/>
              </a:rPr>
              <a:t>до</a:t>
            </a:r>
            <a:r>
              <a:rPr dirty="0" sz="1400" spc="11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інформаційної</a:t>
            </a:r>
            <a:r>
              <a:rPr dirty="0" sz="1400" spc="12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нерозбірливості</a:t>
            </a:r>
            <a:r>
              <a:rPr dirty="0" sz="1400" spc="12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і</a:t>
            </a:r>
            <a:r>
              <a:rPr dirty="0" sz="1400" spc="11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зниження</a:t>
            </a:r>
            <a:r>
              <a:rPr dirty="0" sz="1400" spc="114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рівня</a:t>
            </a:r>
            <a:r>
              <a:rPr dirty="0" sz="1400" spc="114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сприйняття</a:t>
            </a:r>
            <a:r>
              <a:rPr dirty="0" sz="1400" spc="114">
                <a:latin typeface="Times New Roman"/>
                <a:cs typeface="Times New Roman"/>
              </a:rPr>
              <a:t>  </a:t>
            </a:r>
            <a:r>
              <a:rPr dirty="0" sz="1400" spc="-10">
                <a:latin typeface="Times New Roman"/>
                <a:cs typeface="Times New Roman"/>
              </a:rPr>
              <a:t>тексту. </a:t>
            </a:r>
            <a:r>
              <a:rPr dirty="0" sz="1400">
                <a:latin typeface="Times New Roman"/>
                <a:cs typeface="Times New Roman"/>
              </a:rPr>
              <a:t>Людина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погано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сприймає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зміст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занадто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різноманітного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за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формою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тексту.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888288" y="592683"/>
            <a:ext cx="5975350" cy="2555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43700"/>
              </a:lnSpc>
              <a:spcBef>
                <a:spcPts val="100"/>
              </a:spcBef>
            </a:pP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Як</a:t>
            </a:r>
            <a:r>
              <a:rPr dirty="0" u="heavy" sz="1400" spc="38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</a:t>
            </a: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форматувати</a:t>
            </a:r>
            <a:r>
              <a:rPr dirty="0" u="heavy" sz="1400" spc="38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</a:t>
            </a: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абзац</a:t>
            </a:r>
            <a:r>
              <a:rPr dirty="0" sz="1400" b="1">
                <a:latin typeface="Times New Roman"/>
                <a:cs typeface="Times New Roman"/>
              </a:rPr>
              <a:t>.</a:t>
            </a:r>
            <a:r>
              <a:rPr dirty="0" sz="1400" spc="385" b="1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Спочатку</a:t>
            </a:r>
            <a:r>
              <a:rPr dirty="0" sz="1400" spc="375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потрібно</a:t>
            </a:r>
            <a:r>
              <a:rPr dirty="0" sz="1400" spc="395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виділити</a:t>
            </a:r>
            <a:r>
              <a:rPr dirty="0" sz="1400" spc="385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абзац.</a:t>
            </a:r>
            <a:r>
              <a:rPr dirty="0" sz="1400" spc="385">
                <a:latin typeface="Times New Roman"/>
                <a:cs typeface="Times New Roman"/>
              </a:rPr>
              <a:t>  </a:t>
            </a:r>
            <a:r>
              <a:rPr dirty="0" sz="1400" spc="-25">
                <a:latin typeface="Times New Roman"/>
                <a:cs typeface="Times New Roman"/>
              </a:rPr>
              <a:t>Для </a:t>
            </a:r>
            <a:r>
              <a:rPr dirty="0" sz="1400">
                <a:latin typeface="Times New Roman"/>
                <a:cs typeface="Times New Roman"/>
              </a:rPr>
              <a:t>форматування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абзацу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необхідно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вибрати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команду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Абзац</a:t>
            </a:r>
            <a:r>
              <a:rPr dirty="0" sz="1400" spc="80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(натиснути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хрестик </a:t>
            </a:r>
            <a:r>
              <a:rPr dirty="0" sz="1400">
                <a:latin typeface="Times New Roman"/>
                <a:cs typeface="Times New Roman"/>
              </a:rPr>
              <a:t>справа</a:t>
            </a:r>
            <a:r>
              <a:rPr dirty="0" sz="1400" spc="2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від</a:t>
            </a:r>
            <a:r>
              <a:rPr dirty="0" sz="1400" spc="2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команди)</a:t>
            </a:r>
            <a:r>
              <a:rPr dirty="0" sz="1400" spc="2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у</a:t>
            </a:r>
            <a:r>
              <a:rPr dirty="0" sz="1400" spc="2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меню</a:t>
            </a:r>
            <a:r>
              <a:rPr dirty="0" sz="1400" spc="229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Главная.</a:t>
            </a:r>
            <a:r>
              <a:rPr dirty="0" sz="1400" spc="225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У</a:t>
            </a:r>
            <a:r>
              <a:rPr dirty="0" sz="1400" spc="2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діалоговому</a:t>
            </a:r>
            <a:r>
              <a:rPr dirty="0" sz="1400" spc="2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вікні</a:t>
            </a:r>
            <a:r>
              <a:rPr dirty="0" sz="1400" spc="2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вибрати</a:t>
            </a:r>
            <a:r>
              <a:rPr dirty="0" sz="1400" spc="22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розділ </a:t>
            </a:r>
            <a:r>
              <a:rPr dirty="0" sz="1400" b="1">
                <a:latin typeface="Times New Roman"/>
                <a:cs typeface="Times New Roman"/>
              </a:rPr>
              <a:t>Отступы</a:t>
            </a:r>
            <a:r>
              <a:rPr dirty="0" sz="1400" spc="33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и</a:t>
            </a:r>
            <a:r>
              <a:rPr dirty="0" sz="1400" spc="33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Интервалы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 spc="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У</a:t>
            </a:r>
            <a:r>
              <a:rPr dirty="0" sz="1400" spc="3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відповідних</a:t>
            </a:r>
            <a:r>
              <a:rPr dirty="0" sz="1400" spc="3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рядках</a:t>
            </a:r>
            <a:r>
              <a:rPr dirty="0" sz="1400" spc="3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діалогового</a:t>
            </a:r>
            <a:r>
              <a:rPr dirty="0" sz="1400" spc="3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вікна</a:t>
            </a:r>
            <a:r>
              <a:rPr dirty="0" sz="1400" spc="160">
                <a:latin typeface="Times New Roman"/>
                <a:cs typeface="Times New Roman"/>
              </a:rPr>
              <a:t>  </a:t>
            </a:r>
            <a:r>
              <a:rPr dirty="0" sz="1400" spc="-10">
                <a:latin typeface="Times New Roman"/>
                <a:cs typeface="Times New Roman"/>
              </a:rPr>
              <a:t>задати, </a:t>
            </a:r>
            <a:r>
              <a:rPr dirty="0" sz="1400">
                <a:latin typeface="Times New Roman"/>
                <a:cs typeface="Times New Roman"/>
              </a:rPr>
              <a:t>якщо</a:t>
            </a:r>
            <a:r>
              <a:rPr dirty="0" sz="1400" spc="204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необхідно,</a:t>
            </a:r>
            <a:r>
              <a:rPr dirty="0" sz="1400" spc="204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відступи,</a:t>
            </a:r>
            <a:r>
              <a:rPr dirty="0" sz="1400" spc="21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інтервали</a:t>
            </a:r>
            <a:r>
              <a:rPr dirty="0" sz="1400" spc="21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та</a:t>
            </a:r>
            <a:r>
              <a:rPr dirty="0" sz="1400" spc="21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інше</a:t>
            </a:r>
            <a:r>
              <a:rPr dirty="0" sz="1400" spc="204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і</a:t>
            </a:r>
            <a:r>
              <a:rPr dirty="0" sz="1400" spc="21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підтвердити</a:t>
            </a:r>
            <a:r>
              <a:rPr dirty="0" sz="1400" spc="210">
                <a:latin typeface="Times New Roman"/>
                <a:cs typeface="Times New Roman"/>
              </a:rPr>
              <a:t>  </a:t>
            </a:r>
            <a:r>
              <a:rPr dirty="0" sz="1400" spc="-10">
                <a:latin typeface="Times New Roman"/>
                <a:cs typeface="Times New Roman"/>
              </a:rPr>
              <a:t>команди </a:t>
            </a:r>
            <a:r>
              <a:rPr dirty="0" sz="1400">
                <a:latin typeface="Times New Roman"/>
                <a:cs typeface="Times New Roman"/>
              </a:rPr>
              <a:t>натисканням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клавіші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-25" b="1">
                <a:latin typeface="Times New Roman"/>
                <a:cs typeface="Times New Roman"/>
              </a:rPr>
              <a:t>OК.</a:t>
            </a:r>
            <a:endParaRPr sz="1400">
              <a:latin typeface="Times New Roman"/>
              <a:cs typeface="Times New Roman"/>
            </a:endParaRPr>
          </a:p>
          <a:p>
            <a:pPr algn="r" marR="29209">
              <a:lnSpc>
                <a:spcPct val="100000"/>
              </a:lnSpc>
              <a:spcBef>
                <a:spcPts val="1340"/>
              </a:spcBef>
            </a:pP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Як</a:t>
            </a:r>
            <a:r>
              <a:rPr dirty="0" u="heavy" sz="1400" spc="25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налаштовуються</a:t>
            </a:r>
            <a:r>
              <a:rPr dirty="0" u="heavy" sz="1400" spc="27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параметри</a:t>
            </a:r>
            <a:r>
              <a:rPr dirty="0" u="heavy" sz="1400" spc="24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сторінки.</a:t>
            </a:r>
            <a:r>
              <a:rPr dirty="0" sz="1400" spc="265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Параметри</a:t>
            </a:r>
            <a:r>
              <a:rPr dirty="0" sz="1400" spc="25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сторінки</a:t>
            </a:r>
            <a:r>
              <a:rPr dirty="0" sz="1400" spc="27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звичайно</a:t>
            </a:r>
            <a:endParaRPr sz="1400">
              <a:latin typeface="Times New Roman"/>
              <a:cs typeface="Times New Roman"/>
            </a:endParaRPr>
          </a:p>
          <a:p>
            <a:pPr algn="r" marR="13335">
              <a:lnSpc>
                <a:spcPct val="100000"/>
              </a:lnSpc>
              <a:spcBef>
                <a:spcPts val="735"/>
              </a:spcBef>
            </a:pPr>
            <a:r>
              <a:rPr dirty="0" sz="1400" spc="-10">
                <a:latin typeface="Times New Roman"/>
                <a:cs typeface="Times New Roman"/>
              </a:rPr>
              <a:t>встановлюються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5467350" y="3121888"/>
            <a:ext cx="868680" cy="6413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44300"/>
              </a:lnSpc>
              <a:spcBef>
                <a:spcPts val="95"/>
              </a:spcBef>
            </a:pPr>
            <a:r>
              <a:rPr dirty="0" sz="1400" spc="-25">
                <a:latin typeface="Times New Roman"/>
                <a:cs typeface="Times New Roman"/>
              </a:rPr>
              <a:t>для </a:t>
            </a:r>
            <a:r>
              <a:rPr dirty="0" sz="1400" spc="-10">
                <a:latin typeface="Times New Roman"/>
                <a:cs typeface="Times New Roman"/>
              </a:rPr>
              <a:t>документа.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6336029" y="3121888"/>
            <a:ext cx="521334" cy="641350"/>
          </a:xfrm>
          <a:prstGeom prst="rect">
            <a:avLst/>
          </a:prstGeom>
        </p:spPr>
        <p:txBody>
          <a:bodyPr wrap="square" lIns="0" tIns="1066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dirty="0" sz="1400" spc="-10">
                <a:latin typeface="Times New Roman"/>
                <a:cs typeface="Times New Roman"/>
              </a:rPr>
              <a:t>всього</a:t>
            </a:r>
            <a:endParaRPr sz="1400">
              <a:latin typeface="Times New Roman"/>
              <a:cs typeface="Times New Roman"/>
            </a:endParaRPr>
          </a:p>
          <a:p>
            <a:pPr marL="206375">
              <a:lnSpc>
                <a:spcPct val="100000"/>
              </a:lnSpc>
              <a:spcBef>
                <a:spcPts val="745"/>
              </a:spcBef>
            </a:pPr>
            <a:r>
              <a:rPr dirty="0" sz="1400" spc="-25">
                <a:latin typeface="Times New Roman"/>
                <a:cs typeface="Times New Roman"/>
              </a:rPr>
              <a:t>Для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888288" y="3737585"/>
            <a:ext cx="5975350" cy="533590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L="5125085" marR="6985" indent="59055">
              <a:lnSpc>
                <a:spcPct val="143800"/>
              </a:lnSpc>
              <a:spcBef>
                <a:spcPts val="95"/>
              </a:spcBef>
            </a:pPr>
            <a:r>
              <a:rPr dirty="0" sz="1400" spc="-10">
                <a:latin typeface="Times New Roman"/>
                <a:cs typeface="Times New Roman"/>
              </a:rPr>
              <a:t>установки параметрів сторінки необхідно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 indent="4594225">
              <a:lnSpc>
                <a:spcPct val="143600"/>
              </a:lnSpc>
            </a:pPr>
            <a:r>
              <a:rPr dirty="0" sz="1400">
                <a:latin typeface="Times New Roman"/>
                <a:cs typeface="Times New Roman"/>
              </a:rPr>
              <a:t>вибрати</a:t>
            </a:r>
            <a:r>
              <a:rPr dirty="0" sz="1400" spc="42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команду </a:t>
            </a:r>
            <a:r>
              <a:rPr dirty="0" sz="1400" b="1">
                <a:latin typeface="Times New Roman"/>
                <a:cs typeface="Times New Roman"/>
              </a:rPr>
              <a:t>Параметры</a:t>
            </a:r>
            <a:r>
              <a:rPr dirty="0" sz="1400" spc="41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страницы</a:t>
            </a:r>
            <a:r>
              <a:rPr dirty="0" sz="1400" spc="425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(натиснути</a:t>
            </a:r>
            <a:r>
              <a:rPr dirty="0" sz="1400" spc="4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хрестик</a:t>
            </a:r>
            <a:r>
              <a:rPr dirty="0" sz="1400" spc="4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справа</a:t>
            </a:r>
            <a:r>
              <a:rPr dirty="0" sz="1400" spc="4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від</a:t>
            </a:r>
            <a:r>
              <a:rPr dirty="0" sz="1400" spc="4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команди)</a:t>
            </a:r>
            <a:r>
              <a:rPr dirty="0" sz="1400" spc="4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у</a:t>
            </a:r>
            <a:r>
              <a:rPr dirty="0" sz="1400" spc="415">
                <a:latin typeface="Times New Roman"/>
                <a:cs typeface="Times New Roman"/>
              </a:rPr>
              <a:t> </a:t>
            </a:r>
            <a:r>
              <a:rPr dirty="0" sz="1400" spc="-20">
                <a:latin typeface="Times New Roman"/>
                <a:cs typeface="Times New Roman"/>
              </a:rPr>
              <a:t>меню </a:t>
            </a:r>
            <a:r>
              <a:rPr dirty="0" sz="1400" b="1">
                <a:latin typeface="Times New Roman"/>
                <a:cs typeface="Times New Roman"/>
              </a:rPr>
              <a:t>Разметка</a:t>
            </a:r>
            <a:r>
              <a:rPr dirty="0" sz="1400" spc="30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страницы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 spc="2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У</a:t>
            </a:r>
            <a:r>
              <a:rPr dirty="0" sz="1400" spc="2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вікні</a:t>
            </a:r>
            <a:r>
              <a:rPr dirty="0" sz="1400" spc="3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діалогу</a:t>
            </a:r>
            <a:r>
              <a:rPr dirty="0" sz="1400" spc="2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задати</a:t>
            </a:r>
            <a:r>
              <a:rPr dirty="0" sz="1400" spc="3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розміри</a:t>
            </a:r>
            <a:r>
              <a:rPr dirty="0" sz="1400" spc="2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полів.</a:t>
            </a:r>
            <a:r>
              <a:rPr dirty="0" sz="1400" spc="2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Потім</a:t>
            </a:r>
            <a:r>
              <a:rPr dirty="0" sz="1400" spc="2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у</a:t>
            </a:r>
            <a:r>
              <a:rPr dirty="0" sz="1400" spc="27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вікні</a:t>
            </a:r>
            <a:endParaRPr sz="1400">
              <a:latin typeface="Times New Roman"/>
              <a:cs typeface="Times New Roman"/>
            </a:endParaRPr>
          </a:p>
          <a:p>
            <a:pPr algn="just" marL="12700" marR="5715">
              <a:lnSpc>
                <a:spcPct val="1443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задати</a:t>
            </a:r>
            <a:r>
              <a:rPr dirty="0" sz="1400" spc="3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розміри</a:t>
            </a:r>
            <a:r>
              <a:rPr dirty="0" sz="1400" spc="3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паперу</a:t>
            </a:r>
            <a:r>
              <a:rPr dirty="0" sz="1400" spc="2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(звичайно</a:t>
            </a:r>
            <a:r>
              <a:rPr dirty="0" sz="1400" spc="3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їх</a:t>
            </a:r>
            <a:r>
              <a:rPr dirty="0" sz="1400" spc="3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ніхто</a:t>
            </a:r>
            <a:r>
              <a:rPr dirty="0" sz="1400" spc="3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не</a:t>
            </a:r>
            <a:r>
              <a:rPr dirty="0" sz="1400" spc="3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змінює</a:t>
            </a:r>
            <a:r>
              <a:rPr dirty="0" sz="1400" spc="3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–</a:t>
            </a:r>
            <a:r>
              <a:rPr dirty="0" sz="1400" spc="3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це</a:t>
            </a:r>
            <a:r>
              <a:rPr dirty="0" sz="1400" spc="310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210</a:t>
            </a:r>
            <a:r>
              <a:rPr dirty="0" sz="1400">
                <a:latin typeface="Symbol"/>
                <a:cs typeface="Symbol"/>
              </a:rPr>
              <a:t></a:t>
            </a:r>
            <a:r>
              <a:rPr dirty="0" sz="1400" b="1">
                <a:latin typeface="Times New Roman"/>
                <a:cs typeface="Times New Roman"/>
              </a:rPr>
              <a:t>297</a:t>
            </a:r>
            <a:r>
              <a:rPr dirty="0" sz="1400" spc="32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мм.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 spc="300">
                <a:latin typeface="Times New Roman"/>
                <a:cs typeface="Times New Roman"/>
              </a:rPr>
              <a:t> </a:t>
            </a:r>
            <a:r>
              <a:rPr dirty="0" sz="1400" spc="-50">
                <a:latin typeface="Times New Roman"/>
                <a:cs typeface="Times New Roman"/>
              </a:rPr>
              <a:t>і </a:t>
            </a:r>
            <a:r>
              <a:rPr dirty="0" sz="1400">
                <a:latin typeface="Times New Roman"/>
                <a:cs typeface="Times New Roman"/>
              </a:rPr>
              <a:t>вибрати</a:t>
            </a:r>
            <a:r>
              <a:rPr dirty="0" sz="1400" spc="195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орієнтацію</a:t>
            </a:r>
            <a:r>
              <a:rPr dirty="0" sz="1400" spc="195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сторінки</a:t>
            </a:r>
            <a:r>
              <a:rPr dirty="0" sz="1400" spc="204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(книжкову</a:t>
            </a:r>
            <a:r>
              <a:rPr dirty="0" sz="1400" spc="19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чи</a:t>
            </a:r>
            <a:r>
              <a:rPr dirty="0" sz="1400" spc="20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альбомну).</a:t>
            </a:r>
            <a:r>
              <a:rPr dirty="0" sz="1400" spc="195">
                <a:latin typeface="Times New Roman"/>
                <a:cs typeface="Times New Roman"/>
              </a:rPr>
              <a:t>  </a:t>
            </a:r>
            <a:r>
              <a:rPr dirty="0" sz="1400" spc="-10">
                <a:latin typeface="Times New Roman"/>
                <a:cs typeface="Times New Roman"/>
              </a:rPr>
              <a:t>Підтвердження </a:t>
            </a:r>
            <a:r>
              <a:rPr dirty="0" sz="1400">
                <a:latin typeface="Times New Roman"/>
                <a:cs typeface="Times New Roman"/>
              </a:rPr>
              <a:t>обраних</a:t>
            </a:r>
            <a:r>
              <a:rPr dirty="0" sz="1400" spc="20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параметрів</a:t>
            </a:r>
            <a:r>
              <a:rPr dirty="0" sz="1400" spc="20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відбувається</a:t>
            </a:r>
            <a:r>
              <a:rPr dirty="0" sz="1400" spc="20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натисканням</a:t>
            </a:r>
            <a:r>
              <a:rPr dirty="0" sz="1400" spc="204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клавіші</a:t>
            </a:r>
            <a:r>
              <a:rPr dirty="0" sz="1400" spc="195">
                <a:latin typeface="Times New Roman"/>
                <a:cs typeface="Times New Roman"/>
              </a:rPr>
              <a:t>  </a:t>
            </a:r>
            <a:r>
              <a:rPr dirty="0" sz="1400" b="1">
                <a:latin typeface="Times New Roman"/>
                <a:cs typeface="Times New Roman"/>
              </a:rPr>
              <a:t>OК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 spc="195">
                <a:latin typeface="Times New Roman"/>
                <a:cs typeface="Times New Roman"/>
              </a:rPr>
              <a:t>  </a:t>
            </a:r>
            <a:r>
              <a:rPr dirty="0" sz="1400" spc="-10">
                <a:latin typeface="Times New Roman"/>
                <a:cs typeface="Times New Roman"/>
              </a:rPr>
              <a:t>Текстовий </a:t>
            </a:r>
            <a:r>
              <a:rPr dirty="0" sz="1400">
                <a:latin typeface="Times New Roman"/>
                <a:cs typeface="Times New Roman"/>
              </a:rPr>
              <a:t>процесор</a:t>
            </a:r>
            <a:r>
              <a:rPr dirty="0" sz="1400" spc="295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Word</a:t>
            </a:r>
            <a:r>
              <a:rPr dirty="0" sz="1400" spc="28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2010</a:t>
            </a:r>
            <a:r>
              <a:rPr dirty="0" sz="1400" spc="295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дозволяє</a:t>
            </a:r>
            <a:r>
              <a:rPr dirty="0" sz="1400" spc="2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вибрати</a:t>
            </a:r>
            <a:r>
              <a:rPr dirty="0" sz="1400" spc="2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стандартні</a:t>
            </a:r>
            <a:r>
              <a:rPr dirty="0" sz="1400" spc="2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розміри</a:t>
            </a:r>
            <a:r>
              <a:rPr dirty="0" sz="1400" spc="2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полів</a:t>
            </a:r>
            <a:r>
              <a:rPr dirty="0" sz="1400" spc="29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сторінки </a:t>
            </a:r>
            <a:r>
              <a:rPr dirty="0" sz="1400">
                <a:latin typeface="Times New Roman"/>
                <a:cs typeface="Times New Roman"/>
              </a:rPr>
              <a:t>(команда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Поля</a:t>
            </a:r>
            <a:r>
              <a:rPr dirty="0" sz="1400">
                <a:latin typeface="Times New Roman"/>
                <a:cs typeface="Times New Roman"/>
              </a:rPr>
              <a:t>),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розміри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паперу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(команда</a:t>
            </a:r>
            <a:r>
              <a:rPr dirty="0" sz="1400" spc="114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Размер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та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книжної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чи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альбомної </a:t>
            </a:r>
            <a:r>
              <a:rPr dirty="0" sz="1400">
                <a:latin typeface="Times New Roman"/>
                <a:cs typeface="Times New Roman"/>
              </a:rPr>
              <a:t>орієнтації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сторінки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(команда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Ориентация</a:t>
            </a:r>
            <a:r>
              <a:rPr dirty="0" sz="1400" spc="-10">
                <a:latin typeface="Times New Roman"/>
                <a:cs typeface="Times New Roman"/>
              </a:rPr>
              <a:t>)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меню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Разметка</a:t>
            </a:r>
            <a:r>
              <a:rPr dirty="0" sz="1400" spc="-50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страницы</a:t>
            </a:r>
            <a:r>
              <a:rPr dirty="0" sz="1400" spc="-1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algn="just" marL="12700" marR="5715">
              <a:lnSpc>
                <a:spcPct val="143600"/>
              </a:lnSpc>
              <a:spcBef>
                <a:spcPts val="615"/>
              </a:spcBef>
            </a:pP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Як</a:t>
            </a:r>
            <a:r>
              <a:rPr dirty="0" u="heavy" sz="1400" spc="31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виконати</a:t>
            </a:r>
            <a:r>
              <a:rPr dirty="0" u="heavy" sz="1400" spc="32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попередній</a:t>
            </a:r>
            <a:r>
              <a:rPr dirty="0" u="heavy" sz="1400" spc="31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перегляд</a:t>
            </a:r>
            <a:r>
              <a:rPr dirty="0" u="heavy" sz="1400" spc="32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документа</a:t>
            </a:r>
            <a:r>
              <a:rPr dirty="0" u="heavy" sz="14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.</a:t>
            </a:r>
            <a:r>
              <a:rPr dirty="0" sz="1400" spc="3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Для</a:t>
            </a:r>
            <a:r>
              <a:rPr dirty="0" sz="1400" spc="3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того,</a:t>
            </a:r>
            <a:r>
              <a:rPr dirty="0" sz="1400" spc="3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щоб</a:t>
            </a:r>
            <a:r>
              <a:rPr dirty="0" sz="1400" spc="32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одержати </a:t>
            </a:r>
            <a:r>
              <a:rPr dirty="0" sz="1400">
                <a:latin typeface="Times New Roman"/>
                <a:cs typeface="Times New Roman"/>
              </a:rPr>
              <a:t>уявлення</a:t>
            </a:r>
            <a:r>
              <a:rPr dirty="0" sz="1400" spc="4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про</a:t>
            </a:r>
            <a:r>
              <a:rPr dirty="0" sz="1400" spc="48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вид</a:t>
            </a:r>
            <a:r>
              <a:rPr dirty="0" sz="1400" spc="4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створеного</a:t>
            </a:r>
            <a:r>
              <a:rPr dirty="0" sz="1400" spc="4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документа</a:t>
            </a:r>
            <a:r>
              <a:rPr dirty="0" sz="1400" spc="4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і</a:t>
            </a:r>
            <a:r>
              <a:rPr dirty="0" sz="1400" spc="48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про</a:t>
            </a:r>
            <a:r>
              <a:rPr dirty="0" sz="1400" spc="4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те,</a:t>
            </a:r>
            <a:r>
              <a:rPr dirty="0" sz="1400" spc="4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як</a:t>
            </a:r>
            <a:r>
              <a:rPr dirty="0" sz="1400" spc="4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він</a:t>
            </a:r>
            <a:r>
              <a:rPr dirty="0" sz="1400" spc="48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реально</a:t>
            </a:r>
            <a:r>
              <a:rPr dirty="0" sz="1400" spc="490">
                <a:latin typeface="Times New Roman"/>
                <a:cs typeface="Times New Roman"/>
              </a:rPr>
              <a:t> </a:t>
            </a:r>
            <a:r>
              <a:rPr dirty="0" sz="1400" spc="-20">
                <a:latin typeface="Times New Roman"/>
                <a:cs typeface="Times New Roman"/>
              </a:rPr>
              <a:t>буде </a:t>
            </a:r>
            <a:r>
              <a:rPr dirty="0" sz="1400">
                <a:latin typeface="Times New Roman"/>
                <a:cs typeface="Times New Roman"/>
              </a:rPr>
              <a:t>видаватися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до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друку,</a:t>
            </a:r>
            <a:r>
              <a:rPr dirty="0" sz="1400" spc="1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у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меню</a:t>
            </a:r>
            <a:r>
              <a:rPr dirty="0" sz="1400" spc="185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Файл</a:t>
            </a:r>
            <a:r>
              <a:rPr dirty="0" sz="1400" spc="180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вибирають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команду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Печать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На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екрані </a:t>
            </a:r>
            <a:r>
              <a:rPr dirty="0" sz="1400">
                <a:latin typeface="Times New Roman"/>
                <a:cs typeface="Times New Roman"/>
              </a:rPr>
              <a:t>документ</a:t>
            </a:r>
            <a:r>
              <a:rPr dirty="0" sz="1400" spc="3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зображений</a:t>
            </a:r>
            <a:r>
              <a:rPr dirty="0" sz="1400" spc="3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у</a:t>
            </a:r>
            <a:r>
              <a:rPr dirty="0" sz="1400" spc="2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тому</a:t>
            </a:r>
            <a:r>
              <a:rPr dirty="0" sz="1400" spc="3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вигляді,</a:t>
            </a:r>
            <a:r>
              <a:rPr dirty="0" sz="1400" spc="3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у</a:t>
            </a:r>
            <a:r>
              <a:rPr dirty="0" sz="1400" spc="3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якому</a:t>
            </a:r>
            <a:r>
              <a:rPr dirty="0" sz="1400" spc="2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буде</a:t>
            </a:r>
            <a:r>
              <a:rPr dirty="0" sz="1400" spc="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виведений</a:t>
            </a:r>
            <a:r>
              <a:rPr dirty="0" sz="1400" spc="3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до</a:t>
            </a:r>
            <a:r>
              <a:rPr dirty="0" sz="1400" spc="31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друку.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6" name="object 6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00430" y="3011678"/>
            <a:ext cx="4462145" cy="218186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2023-12-06T12:32:51Z</dcterms:created>
  <dcterms:modified xsi:type="dcterms:W3CDTF">2023-12-06T12:32:51Z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2023-12-06T00:00:00Z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2023-12-06T00:00:00Z</vt:filetime>
  </property>
  <property fmtid="{D5CDD505-2E9C-101B-9397-08002B2CF9AE}" pid="5" name="Producer">
    <vt:lpwstr>www.ilovepdf.com</vt:lpwstr>
  </property>
</Properties>
</file>