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70" r:id="rId6"/>
    <p:sldId id="271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2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662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287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7944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5398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5236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433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8105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92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053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263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77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944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100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83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62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15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E9E8-3996-466B-A930-BFD0896448AB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F555C-8F9A-4DBA-B627-BD7745932E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684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7%D0%B2%D1%96%D1%82_%D0%BF%D1%80%D0%BE_%D0%B2%D0%BB%D0%B0%D1%81%D0%BD%D0%B8%D0%B9_%D0%BA%D0%B0%D0%BF%D1%96%D1%82%D0%B0%D0%BB" TargetMode="External"/><Relationship Id="rId2" Type="http://schemas.openxmlformats.org/officeDocument/2006/relationships/hyperlink" Target="https://uk.wikipedia.org/wiki/%D0%97%D0%B2%D1%96%D1%82_%D0%BF%D1%80%D0%BE_%D1%80%D1%83%D1%85_%D0%B3%D1%80%D0%BE%D1%88%D0%BE%D0%B2%D0%B8%D1%85_%D0%BA%D0%BE%D1%88%D1%82%D1%96%D0%B2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0%BE%D0%B4%D0%B0%D1%82%D0%BA%D0%B8" TargetMode="External"/><Relationship Id="rId2" Type="http://schemas.openxmlformats.org/officeDocument/2006/relationships/hyperlink" Target="https://uk.wikipedia.org/wiki/%D0%91%D0%B0%D0%BB%D0%B0%D0%BD%D1%81%D0%BE%D0%B2%D0%B8%D0%B9_%D0%BF%D1%80%D0%B8%D0%B1%D1%83%D1%82%D0%BE%D0%BA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uk.wikipedia.org/wiki/%D0%9D%D0%B5%D1%80%D0%BE%D0%B7%D0%BF%D0%BE%D0%B4%D1%96%D0%BB%D0%B5%D0%BD%D0%B8%D0%B9_%D0%BF%D1%80%D0%B8%D0%B1%D1%83%D1%82%D0%BE%D0%BA_(%D0%BD%D0%B5%D0%BF%D0%BE%D0%BA%D1%80%D0%B8%D1%82%D0%B8%D0%B9_%D0%B7%D0%B1%D0%B8%D1%82%D0%BE%D0%BA)" TargetMode="External"/><Relationship Id="rId4" Type="http://schemas.openxmlformats.org/officeDocument/2006/relationships/hyperlink" Target="https://uk.wikipedia.org/wiki/%D0%94%D0%B8%D0%B2%D1%96%D0%B4%D0%B5%D0%BD%D0%B4%D0%B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Тема </a:t>
            </a:r>
            <a:r>
              <a:rPr lang="ru-RU" b="1" dirty="0"/>
              <a:t>5</a:t>
            </a:r>
            <a:r>
              <a:rPr lang="uk-UA" b="1" dirty="0"/>
              <a:t>: Аналіз фінансових результатів діяльності підприємства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/>
              <a:t>Змістовий модуль 2. </a:t>
            </a:r>
            <a:r>
              <a:rPr lang="uk-UA" dirty="0"/>
              <a:t>Аналіз фінансового стану, результатів діяльності та ефективності використання ресурсів підприємства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24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7678" y="3434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</a:rPr>
              <a:t>Коефіцієнт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операційного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</a:rPr>
              <a:t>левериджу</a:t>
            </a:r>
            <a:endParaRPr lang="ru-RU" dirty="0" smtClean="0">
              <a:latin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</a:rPr>
              <a:t>ОЛ </a:t>
            </a:r>
            <a:r>
              <a:rPr lang="ru-RU" dirty="0">
                <a:latin typeface="Arial" panose="020B0604020202020204" pitchFamily="34" charset="0"/>
              </a:rPr>
              <a:t>= </a:t>
            </a:r>
            <a:r>
              <a:rPr lang="ru-RU" dirty="0" err="1">
                <a:latin typeface="Arial" panose="020B0604020202020204" pitchFamily="34" charset="0"/>
              </a:rPr>
              <a:t>Постійні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витрати</a:t>
            </a:r>
            <a:r>
              <a:rPr lang="ru-RU" dirty="0">
                <a:latin typeface="Arial" panose="020B0604020202020204" pitchFamily="34" charset="0"/>
              </a:rPr>
              <a:t> / </a:t>
            </a:r>
            <a:r>
              <a:rPr lang="ru-RU" dirty="0" err="1">
                <a:latin typeface="Arial" panose="020B0604020202020204" pitchFamily="34" charset="0"/>
              </a:rPr>
              <a:t>змінні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витрати</a:t>
            </a:r>
            <a:endParaRPr lang="ru-RU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3817" y="141747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74980" algn="ct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Маржинальний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дохід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4980"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МД = Ц – ЗВ</a:t>
            </a:r>
            <a:endParaRPr lang="uk-UA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ціна одиниці виробу,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змінні витрати на одиницю виробу.</a:t>
            </a:r>
            <a:endParaRPr lang="uk-UA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6340" y="32760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Точка </a:t>
            </a:r>
            <a:r>
              <a:rPr lang="ru-RU" dirty="0" err="1"/>
              <a:t>беззбитковості</a:t>
            </a:r>
            <a:r>
              <a:rPr lang="ru-RU" dirty="0"/>
              <a:t> (</a:t>
            </a:r>
            <a:r>
              <a:rPr lang="ru-RU" dirty="0" err="1"/>
              <a:t>поріг</a:t>
            </a:r>
            <a:r>
              <a:rPr lang="ru-RU" dirty="0"/>
              <a:t> </a:t>
            </a:r>
            <a:r>
              <a:rPr lang="ru-RU" dirty="0" err="1"/>
              <a:t>рентабельності</a:t>
            </a:r>
            <a:r>
              <a:rPr lang="ru-RU" dirty="0"/>
              <a:t>) </a:t>
            </a:r>
            <a:endParaRPr lang="ru-RU" dirty="0" smtClean="0"/>
          </a:p>
          <a:p>
            <a:pPr algn="ctr"/>
            <a:r>
              <a:rPr lang="ru-RU" dirty="0" smtClean="0"/>
              <a:t>ПР </a:t>
            </a:r>
            <a:r>
              <a:rPr lang="ru-RU" dirty="0"/>
              <a:t>= </a:t>
            </a:r>
            <a:r>
              <a:rPr lang="ru-RU" dirty="0" smtClean="0"/>
              <a:t>ПВ/МД </a:t>
            </a:r>
            <a:r>
              <a:rPr lang="ru-RU" dirty="0"/>
              <a:t>,</a:t>
            </a:r>
          </a:p>
          <a:p>
            <a:pPr algn="ctr"/>
            <a:r>
              <a:rPr lang="ru-RU" dirty="0" smtClean="0"/>
              <a:t>ПВ </a:t>
            </a:r>
            <a:r>
              <a:rPr lang="ru-RU" dirty="0"/>
              <a:t>– сума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 smtClean="0"/>
              <a:t>підприємства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2817" y="5083722"/>
            <a:ext cx="798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498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 фінансового левериджу = Зобов’язання / Власний капітал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4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І</a:t>
            </a:r>
            <a:r>
              <a:rPr lang="en-US" b="1" dirty="0"/>
              <a:t>V</a:t>
            </a:r>
            <a:r>
              <a:rPr lang="uk-UA" b="1" dirty="0"/>
              <a:t>. Аналіз рентабельності.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Рентабельність - це інтегральний показник, що відображає ефективність роботи підприємства, що націлене на отримання прибутку у короткостроковій перспективі і який вказує на якість управлінських рішень, що стосуються фінансової, операційної та інвестиційної діяльності підприємства.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2036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44" y="-72267"/>
            <a:ext cx="10868025" cy="74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4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bject.com.ua/economic/analysis1/analysis1.files/image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1" y="113954"/>
            <a:ext cx="10944225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27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9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616226"/>
            <a:ext cx="9891506" cy="4641574"/>
          </a:xfrm>
        </p:spPr>
        <p:txBody>
          <a:bodyPr anchor="b">
            <a:normAutofit/>
          </a:bodyPr>
          <a:lstStyle/>
          <a:p>
            <a:r>
              <a:rPr lang="uk-UA" dirty="0"/>
              <a:t>1. Зміст, завдання і джерела інформації аналізу фінансових результатів діяльності підприємства</a:t>
            </a:r>
          </a:p>
          <a:p>
            <a:r>
              <a:rPr lang="uk-UA" dirty="0"/>
              <a:t>2. Аналіз рівня та динаміки показників прибутку</a:t>
            </a:r>
          </a:p>
          <a:p>
            <a:r>
              <a:rPr lang="uk-UA" dirty="0"/>
              <a:t>3. Аналіз виробничого та фінансового левериджу</a:t>
            </a:r>
          </a:p>
          <a:p>
            <a:r>
              <a:rPr lang="uk-UA" dirty="0"/>
              <a:t>4. Аналіз рентабельності.</a:t>
            </a:r>
            <a:endParaRPr lang="uk-UA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30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І. Зміст, завдання і джерела інформації аналізу фінансових результатів діяльності підприємства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Основні завдання аналізу фінансових результатів:</a:t>
            </a:r>
          </a:p>
          <a:p>
            <a:pPr lvl="0"/>
            <a:r>
              <a:rPr lang="uk-UA" dirty="0"/>
              <a:t>аналіз обґрунтованості плану (прогнозу) досягнення фінансових результатів;</a:t>
            </a:r>
          </a:p>
          <a:p>
            <a:pPr lvl="0"/>
            <a:r>
              <a:rPr lang="uk-UA" dirty="0"/>
              <a:t>аналіз динаміки показників прибутку і рентабельності;</a:t>
            </a:r>
          </a:p>
          <a:p>
            <a:pPr lvl="0"/>
            <a:r>
              <a:rPr lang="uk-UA" dirty="0"/>
              <a:t>аналіз виконання планових показників з прибутку і рентабельності;</a:t>
            </a:r>
          </a:p>
          <a:p>
            <a:pPr lvl="0"/>
            <a:r>
              <a:rPr lang="uk-UA" dirty="0"/>
              <a:t>визначення впливу факторів на відхилення з прибутку і рентабельності;</a:t>
            </a:r>
          </a:p>
          <a:p>
            <a:pPr lvl="0"/>
            <a:r>
              <a:rPr lang="uk-UA" dirty="0"/>
              <a:t>виявлення резервів підвищення фінансових результатів діяльності підприємств та обґрунтування заходів щодо їх мобілізації;</a:t>
            </a:r>
          </a:p>
          <a:p>
            <a:pPr lvl="0"/>
            <a:r>
              <a:rPr lang="uk-UA" dirty="0"/>
              <a:t>аналіз розподілу і використання прибутку.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08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Джерела інформації аналізу фінансових результатів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дані фінансової звітності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uk-UA" dirty="0"/>
              <a:t>Баланс (Звіт про фінансовий стан)</a:t>
            </a:r>
          </a:p>
          <a:p>
            <a:r>
              <a:rPr lang="uk-UA" dirty="0"/>
              <a:t>Звіт про фінансові результати підприємства </a:t>
            </a:r>
            <a:endParaRPr lang="uk-UA" dirty="0"/>
          </a:p>
          <a:p>
            <a:r>
              <a:rPr lang="uk-UA" dirty="0" smtClean="0">
                <a:solidFill>
                  <a:schemeClr val="bg1"/>
                </a:solidFill>
                <a:hlinkClick r:id="rId2"/>
              </a:rPr>
              <a:t>Звіт </a:t>
            </a:r>
            <a:r>
              <a:rPr lang="uk-UA" dirty="0">
                <a:solidFill>
                  <a:schemeClr val="bg1"/>
                </a:solidFill>
                <a:hlinkClick r:id="rId2"/>
              </a:rPr>
              <a:t>про рух грошових коштів</a:t>
            </a:r>
            <a:r>
              <a:rPr lang="uk-UA" dirty="0">
                <a:solidFill>
                  <a:schemeClr val="bg1"/>
                </a:solidFill>
              </a:rPr>
              <a:t> 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  <a:hlinkClick r:id="rId3" tooltip="Звіт про власний капітал"/>
              </a:rPr>
              <a:t>Звіт </a:t>
            </a:r>
            <a:r>
              <a:rPr lang="uk-UA" dirty="0">
                <a:solidFill>
                  <a:schemeClr val="bg1"/>
                </a:solidFill>
                <a:hlinkClick r:id="rId3" tooltip="Звіт про власний капітал"/>
              </a:rPr>
              <a:t>про власний </a:t>
            </a:r>
            <a:r>
              <a:rPr lang="uk-UA" dirty="0" smtClean="0">
                <a:solidFill>
                  <a:schemeClr val="bg1"/>
                </a:solidFill>
                <a:hlinkClick r:id="rId3" tooltip="Звіт про власний капітал"/>
              </a:rPr>
              <a:t>капітал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/>
              <a:t>планові дані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-плану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 </a:t>
            </a:r>
            <a:r>
              <a:rPr lang="ru-RU" b="1" dirty="0" err="1"/>
              <a:t>планові</a:t>
            </a:r>
            <a:r>
              <a:rPr lang="ru-RU" dirty="0"/>
              <a:t> </a:t>
            </a:r>
            <a:r>
              <a:rPr lang="ru-RU" dirty="0" err="1"/>
              <a:t>розрахунки</a:t>
            </a:r>
            <a:r>
              <a:rPr lang="ru-RU" dirty="0"/>
              <a:t>, </a:t>
            </a:r>
            <a:r>
              <a:rPr lang="ru-RU" dirty="0" err="1"/>
              <a:t>перспективні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статистична звітність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uk-UA" dirty="0" smtClean="0"/>
              <a:t>Звіт </a:t>
            </a:r>
            <a:r>
              <a:rPr lang="uk-UA" dirty="0"/>
              <a:t>про витрати на виробництво продукції (робіт і послуг</a:t>
            </a:r>
            <a:r>
              <a:rPr lang="uk-UA" dirty="0" smtClean="0"/>
              <a:t>)</a:t>
            </a:r>
          </a:p>
          <a:p>
            <a:r>
              <a:rPr lang="uk-UA" dirty="0" smtClean="0"/>
              <a:t>Звіт </a:t>
            </a:r>
            <a:r>
              <a:rPr lang="uk-UA" dirty="0"/>
              <a:t>про фінансові результати і дебіторську та кредиторську </a:t>
            </a:r>
            <a:r>
              <a:rPr lang="uk-UA" dirty="0" smtClean="0"/>
              <a:t>заборгованість</a:t>
            </a:r>
          </a:p>
          <a:p>
            <a:r>
              <a:rPr lang="uk-UA" dirty="0" smtClean="0"/>
              <a:t>Рентабельність </a:t>
            </a:r>
            <a:r>
              <a:rPr lang="uk-UA" dirty="0"/>
              <a:t>окремих видів </a:t>
            </a:r>
            <a:r>
              <a:rPr lang="uk-UA" dirty="0" smtClean="0"/>
              <a:t>продукції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31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6913" y="1582341"/>
            <a:ext cx="70070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Для прийняття економічних рішень користувачами фінансових звітів необхідна інформація про фінансовий стан, результати діяльності і зміни у діяльності підприємства.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Вказані </a:t>
            </a:r>
            <a:r>
              <a:rPr lang="uk-UA" dirty="0"/>
              <a:t>інформаційні потреби обумовили склад фінансової звітності, до якої в Україні відповідно до НП(С)БО 1 «Загальні вимоги до фінансової звітності» належать: 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smtClean="0"/>
              <a:t>Форма </a:t>
            </a:r>
            <a:r>
              <a:rPr lang="uk-UA" dirty="0"/>
              <a:t>№ 1 «Баланс (Звіт про фінансовий стан)» – далі Баланс; 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smtClean="0"/>
              <a:t>Форма </a:t>
            </a:r>
            <a:r>
              <a:rPr lang="uk-UA" dirty="0"/>
              <a:t>№ 2 «Звіт про фінансові результати (Звіт про сукупний дохід)» – далі Звіт про фінансові результати; 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smtClean="0"/>
              <a:t>Форма </a:t>
            </a:r>
            <a:r>
              <a:rPr lang="uk-UA" dirty="0"/>
              <a:t>№ 3 «Звіт про рух грошових коштів»; 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smtClean="0"/>
              <a:t>Форма </a:t>
            </a:r>
            <a:r>
              <a:rPr lang="uk-UA" dirty="0"/>
              <a:t>№ 4 «Звіт про власний капітал»; 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smtClean="0"/>
              <a:t>Форма </a:t>
            </a:r>
            <a:r>
              <a:rPr lang="uk-UA" dirty="0"/>
              <a:t>№ 5 «Примітки до річної фінансової звітності».</a:t>
            </a:r>
          </a:p>
        </p:txBody>
      </p:sp>
    </p:spTree>
    <p:extLst>
      <p:ext uri="{BB962C8B-B14F-4D97-AF65-F5344CB8AC3E}">
        <p14:creationId xmlns:p14="http://schemas.microsoft.com/office/powerpoint/2010/main" val="33975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556" y="814655"/>
            <a:ext cx="108734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Основною формою фінансової звітності є Баланс.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Звіт </a:t>
            </a:r>
            <a:r>
              <a:rPr lang="uk-UA" dirty="0"/>
              <a:t>про фінансові результати </a:t>
            </a:r>
            <a:endParaRPr lang="uk-UA" dirty="0" smtClean="0"/>
          </a:p>
          <a:p>
            <a:r>
              <a:rPr lang="uk-UA" dirty="0" smtClean="0"/>
              <a:t>Метою </a:t>
            </a:r>
            <a:r>
              <a:rPr lang="uk-UA" dirty="0"/>
              <a:t>складання цього звіту є надання користувачам повної і правдивої інформації про доходи, витрати, прибутки (збитки) від діяльності підприємства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dirty="0"/>
              <a:t>Звіт про рух грошових коштів </a:t>
            </a:r>
            <a:endParaRPr lang="uk-UA" dirty="0" smtClean="0"/>
          </a:p>
          <a:p>
            <a:r>
              <a:rPr lang="uk-UA" dirty="0" smtClean="0"/>
              <a:t>Метою </a:t>
            </a:r>
            <a:r>
              <a:rPr lang="uk-UA" dirty="0"/>
              <a:t>складання Звіту є надання користувачам фінансової звітності повної і достовірної інформації про зміни, що відбулися у грошових коштах підприємства та їх </a:t>
            </a:r>
            <a:r>
              <a:rPr lang="uk-UA" dirty="0" smtClean="0"/>
              <a:t>еквівалентах</a:t>
            </a:r>
          </a:p>
          <a:p>
            <a:endParaRPr lang="uk-UA" dirty="0" smtClean="0"/>
          </a:p>
          <a:p>
            <a:r>
              <a:rPr lang="uk-UA" dirty="0" smtClean="0"/>
              <a:t>Звіту </a:t>
            </a:r>
            <a:r>
              <a:rPr lang="uk-UA" dirty="0"/>
              <a:t>про власний </a:t>
            </a:r>
            <a:r>
              <a:rPr lang="uk-UA" dirty="0" smtClean="0"/>
              <a:t>капітал</a:t>
            </a:r>
          </a:p>
          <a:p>
            <a:r>
              <a:rPr lang="uk-UA" dirty="0" smtClean="0"/>
              <a:t>Метою </a:t>
            </a:r>
            <a:r>
              <a:rPr lang="uk-UA" dirty="0"/>
              <a:t>складання цього Звіту про власний капітал є розкриття інформації про зміни в складі власного капіталу підприємства протягом звітного періоду.</a:t>
            </a:r>
          </a:p>
          <a:p>
            <a:endParaRPr lang="uk-UA" dirty="0" smtClean="0"/>
          </a:p>
          <a:p>
            <a:r>
              <a:rPr lang="uk-UA" dirty="0" smtClean="0"/>
              <a:t>Примітки </a:t>
            </a:r>
            <a:r>
              <a:rPr lang="uk-UA" dirty="0"/>
              <a:t>до фінансової звітності – це сукупність показників і пояснень, яка забезпечує деталізацію й обґрунтованість статей фінансових звітів, а також інша інформація, розкриття якої передбачено відповідними положеннями (стандартами).</a:t>
            </a:r>
          </a:p>
        </p:txBody>
      </p:sp>
    </p:spTree>
    <p:extLst>
      <p:ext uri="{BB962C8B-B14F-4D97-AF65-F5344CB8AC3E}">
        <p14:creationId xmlns:p14="http://schemas.microsoft.com/office/powerpoint/2010/main" val="38965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ІІ. Аналіз рівня та динаміки показників прибутку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dirty="0"/>
              <a:t>Чистий прибуток</a:t>
            </a:r>
            <a:r>
              <a:rPr lang="uk-UA" dirty="0"/>
              <a:t> — частина </a:t>
            </a:r>
            <a:r>
              <a:rPr lang="uk-UA" dirty="0">
                <a:hlinkClick r:id="rId2" tooltip="Балансовий прибуток"/>
              </a:rPr>
              <a:t>балансового прибутку</a:t>
            </a:r>
            <a:r>
              <a:rPr lang="uk-UA" dirty="0"/>
              <a:t> підприємства, що залишається в його розпорядженні після сплати </a:t>
            </a:r>
            <a:r>
              <a:rPr lang="uk-UA" dirty="0">
                <a:hlinkClick r:id="rId3" tooltip="Податки"/>
              </a:rPr>
              <a:t>податків</a:t>
            </a:r>
            <a:r>
              <a:rPr lang="uk-UA" dirty="0"/>
              <a:t>, зборів, відрахувань і інших обов'язкових платежів до бюджету.</a:t>
            </a:r>
          </a:p>
          <a:p>
            <a:r>
              <a:rPr lang="uk-UA" dirty="0"/>
              <a:t>Чистий прибуток може бути розподілений між власниками звичайних акцій як </a:t>
            </a:r>
            <a:r>
              <a:rPr lang="uk-UA" dirty="0">
                <a:hlinkClick r:id="rId4" tooltip="Дивіденди"/>
              </a:rPr>
              <a:t>дивіденди</a:t>
            </a:r>
            <a:r>
              <a:rPr lang="uk-UA" dirty="0"/>
              <a:t> або залишитися у розпорядженні фірмою як додаток до </a:t>
            </a:r>
            <a:r>
              <a:rPr lang="uk-UA" dirty="0">
                <a:hlinkClick r:id="rId5" tooltip="Нерозподілений прибуток (непокритий збиток)"/>
              </a:rPr>
              <a:t>нерозподіленого прибутку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707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253" y="0"/>
            <a:ext cx="9906001" cy="2511835"/>
          </a:xfrm>
        </p:spPr>
        <p:txBody>
          <a:bodyPr/>
          <a:lstStyle/>
          <a:p>
            <a:r>
              <a:rPr lang="uk-UA" dirty="0"/>
              <a:t>Аналіз прибутку проводиться за такими основними показниками: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41364" y="1908312"/>
            <a:ext cx="9904505" cy="4611757"/>
          </a:xfrm>
        </p:spPr>
        <p:txBody>
          <a:bodyPr/>
          <a:lstStyle/>
          <a:p>
            <a:pPr lvl="0"/>
            <a:r>
              <a:rPr lang="uk-UA" dirty="0"/>
              <a:t>Валовий прибуток (збиток) – різниця між чистим доходом від реалізації та собівартістю реалізованих товарів, робіт, послуг.</a:t>
            </a:r>
            <a:endParaRPr lang="uk-UA" b="1" dirty="0"/>
          </a:p>
          <a:p>
            <a:pPr lvl="0"/>
            <a:r>
              <a:rPr lang="uk-UA" dirty="0"/>
              <a:t>Фінансовий результат від операційної діяльності – різниця між сумою валового прибутку (збитку) і інших операційних доходів та сумою операційних витратами.</a:t>
            </a:r>
            <a:endParaRPr lang="uk-UA" b="1" dirty="0"/>
          </a:p>
          <a:p>
            <a:pPr lvl="0"/>
            <a:r>
              <a:rPr lang="uk-UA" dirty="0"/>
              <a:t>Фінансовий результат від звичайної діяльності до оподаткування - різниця між сумою фінансового результату від операційної діяльності, доходів від фінансової і іншої звичайної діяльності та сумою фінансових витрат та витрат іншої звичайної діяльності.</a:t>
            </a:r>
            <a:endParaRPr lang="uk-UA" b="1" dirty="0"/>
          </a:p>
          <a:p>
            <a:pPr lvl="0"/>
            <a:r>
              <a:rPr lang="uk-UA" dirty="0"/>
              <a:t>Фінансовий результат від звичайної діяльності – різниця між фінансовим результатом від звичайної діяльності до оподаткування та податком на прибуток.</a:t>
            </a:r>
            <a:endParaRPr lang="uk-UA" b="1" dirty="0"/>
          </a:p>
          <a:p>
            <a:r>
              <a:rPr lang="uk-UA" dirty="0"/>
              <a:t>5. Чистий прибуток (збиток) - різниця між фінансовим результатом від звичайної діяльності та результатом надзвичайних доходів і витрат.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522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ІІІ. Аналіз виробничого та фінансового левериджу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Фінансовий леверидж (плече фінансового важеля, кредитний важіль, кредитне плече) – це відношення позикових коштів до особистих  </a:t>
            </a:r>
            <a:endParaRPr lang="uk-UA" dirty="0" smtClean="0"/>
          </a:p>
          <a:p>
            <a:r>
              <a:rPr lang="uk-UA" dirty="0"/>
              <a:t>Виробничий (операційний) леверидж </a:t>
            </a:r>
            <a:r>
              <a:rPr lang="uk-UA" dirty="0" smtClean="0"/>
              <a:t>- це співвідношення </a:t>
            </a:r>
            <a:r>
              <a:rPr lang="uk-UA" dirty="0"/>
              <a:t>між постійними і змінними витратами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3812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515</TotalTime>
  <Words>648</Words>
  <Application>Microsoft Office PowerPoint</Application>
  <PresentationFormat>Широкоэкранный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Tw Cen MT</vt:lpstr>
      <vt:lpstr>Контур</vt:lpstr>
      <vt:lpstr>Тема 5: Аналіз фінансових результатів діяльності підприємства </vt:lpstr>
      <vt:lpstr>Презентация PowerPoint</vt:lpstr>
      <vt:lpstr>І. Зміст, завдання і джерела інформації аналізу фінансових результатів діяльності підприємства </vt:lpstr>
      <vt:lpstr>Джерела інформації аналізу фінансових результатів</vt:lpstr>
      <vt:lpstr>Презентация PowerPoint</vt:lpstr>
      <vt:lpstr>Презентация PowerPoint</vt:lpstr>
      <vt:lpstr>ІІ. Аналіз рівня та динаміки показників прибутку </vt:lpstr>
      <vt:lpstr>Аналіз прибутку проводиться за такими основними показниками: </vt:lpstr>
      <vt:lpstr>ІІІ. Аналіз виробничого та фінансового левериджу </vt:lpstr>
      <vt:lpstr>Презентация PowerPoint</vt:lpstr>
      <vt:lpstr>ІV. Аналіз рентабельності.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5: Аналіз фінансових результатів діяльності підприємства </dc:title>
  <dc:creator>Vira Ruban</dc:creator>
  <cp:lastModifiedBy>Vira Ruban</cp:lastModifiedBy>
  <cp:revision>13</cp:revision>
  <dcterms:created xsi:type="dcterms:W3CDTF">2023-10-11T12:24:07Z</dcterms:created>
  <dcterms:modified xsi:type="dcterms:W3CDTF">2023-10-12T07:46:49Z</dcterms:modified>
</cp:coreProperties>
</file>