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1F49-9792-4DFC-BBB6-A740B6EF0548}" type="datetimeFigureOut">
              <a:rPr lang="uk-UA" smtClean="0"/>
              <a:t>11.10.2023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204A-8FF0-423E-A562-C1E203B4816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543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1F49-9792-4DFC-BBB6-A740B6EF0548}" type="datetimeFigureOut">
              <a:rPr lang="uk-UA" smtClean="0"/>
              <a:t>11.10.2023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204A-8FF0-423E-A562-C1E203B4816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2875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1F49-9792-4DFC-BBB6-A740B6EF0548}" type="datetimeFigureOut">
              <a:rPr lang="uk-UA" smtClean="0"/>
              <a:t>11.10.2023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204A-8FF0-423E-A562-C1E203B4816A}" type="slidenum">
              <a:rPr lang="uk-UA" smtClean="0"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7495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1F49-9792-4DFC-BBB6-A740B6EF0548}" type="datetimeFigureOut">
              <a:rPr lang="uk-UA" smtClean="0"/>
              <a:t>11.10.2023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204A-8FF0-423E-A562-C1E203B4816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0137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1F49-9792-4DFC-BBB6-A740B6EF0548}" type="datetimeFigureOut">
              <a:rPr lang="uk-UA" smtClean="0"/>
              <a:t>11.10.2023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204A-8FF0-423E-A562-C1E203B4816A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9240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1F49-9792-4DFC-BBB6-A740B6EF0548}" type="datetimeFigureOut">
              <a:rPr lang="uk-UA" smtClean="0"/>
              <a:t>11.10.2023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204A-8FF0-423E-A562-C1E203B4816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5766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1F49-9792-4DFC-BBB6-A740B6EF0548}" type="datetimeFigureOut">
              <a:rPr lang="uk-UA" smtClean="0"/>
              <a:t>11.10.2023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204A-8FF0-423E-A562-C1E203B4816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766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1F49-9792-4DFC-BBB6-A740B6EF0548}" type="datetimeFigureOut">
              <a:rPr lang="uk-UA" smtClean="0"/>
              <a:t>11.10.2023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204A-8FF0-423E-A562-C1E203B4816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923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1F49-9792-4DFC-BBB6-A740B6EF0548}" type="datetimeFigureOut">
              <a:rPr lang="uk-UA" smtClean="0"/>
              <a:t>11.10.2023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204A-8FF0-423E-A562-C1E203B4816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53570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1F49-9792-4DFC-BBB6-A740B6EF0548}" type="datetimeFigureOut">
              <a:rPr lang="uk-UA" smtClean="0"/>
              <a:t>11.10.2023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204A-8FF0-423E-A562-C1E203B4816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51723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1F49-9792-4DFC-BBB6-A740B6EF0548}" type="datetimeFigureOut">
              <a:rPr lang="uk-UA" smtClean="0"/>
              <a:t>11.10.2023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204A-8FF0-423E-A562-C1E203B4816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3681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1F49-9792-4DFC-BBB6-A740B6EF0548}" type="datetimeFigureOut">
              <a:rPr lang="uk-UA" smtClean="0"/>
              <a:t>11.10.2023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204A-8FF0-423E-A562-C1E203B4816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732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1F49-9792-4DFC-BBB6-A740B6EF0548}" type="datetimeFigureOut">
              <a:rPr lang="uk-UA" smtClean="0"/>
              <a:t>11.10.2023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204A-8FF0-423E-A562-C1E203B4816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589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1F49-9792-4DFC-BBB6-A740B6EF0548}" type="datetimeFigureOut">
              <a:rPr lang="uk-UA" smtClean="0"/>
              <a:t>11.10.2023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204A-8FF0-423E-A562-C1E203B4816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2842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1F49-9792-4DFC-BBB6-A740B6EF0548}" type="datetimeFigureOut">
              <a:rPr lang="uk-UA" smtClean="0"/>
              <a:t>11.10.2023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204A-8FF0-423E-A562-C1E203B4816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4881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C1F49-9792-4DFC-BBB6-A740B6EF0548}" type="datetimeFigureOut">
              <a:rPr lang="uk-UA" smtClean="0"/>
              <a:t>11.10.2023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204A-8FF0-423E-A562-C1E203B4816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1629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C1F49-9792-4DFC-BBB6-A740B6EF0548}" type="datetimeFigureOut">
              <a:rPr lang="uk-UA" smtClean="0"/>
              <a:t>11.10.2023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7A1204A-8FF0-423E-A562-C1E203B4816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3238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Тема </a:t>
            </a:r>
            <a:r>
              <a:rPr lang="ru-RU" dirty="0"/>
              <a:t>4</a:t>
            </a:r>
            <a:r>
              <a:rPr lang="uk-UA" dirty="0"/>
              <a:t>: Аналіз фінансового стану підприємства</a:t>
            </a:r>
            <a:br>
              <a:rPr lang="uk-UA" dirty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Змістовий модуль 2. </a:t>
            </a:r>
            <a:r>
              <a:rPr lang="uk-UA" dirty="0"/>
              <a:t>Аналіз фінансового стану, результатів діяльності та ефективності використання ресурсів підприємства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3000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ІІІ. Аналіз дебіторської та кредиторської заборгованості.</a:t>
            </a:r>
            <a:br>
              <a:rPr lang="uk-UA" b="1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68005" y="3627783"/>
            <a:ext cx="9957534" cy="2912164"/>
          </a:xfrm>
        </p:spPr>
        <p:txBody>
          <a:bodyPr>
            <a:normAutofit/>
          </a:bodyPr>
          <a:lstStyle/>
          <a:p>
            <a:r>
              <a:rPr lang="uk-UA" dirty="0"/>
              <a:t>Дебіторська заборгованість – це сума боргів юридичних та фізичних осіб </a:t>
            </a:r>
            <a:r>
              <a:rPr lang="uk-UA" dirty="0" smtClean="0"/>
              <a:t>підприємству що </a:t>
            </a:r>
            <a:r>
              <a:rPr lang="uk-UA" dirty="0"/>
              <a:t>є наслідком господарських операцій, що мали місце в минулому, але підлягають погашенню в майбутньому. </a:t>
            </a:r>
            <a:endParaRPr lang="uk-UA" dirty="0" smtClean="0"/>
          </a:p>
          <a:p>
            <a:r>
              <a:rPr lang="uk-UA" dirty="0" smtClean="0"/>
              <a:t>Кредиторська заборгованість—це </a:t>
            </a:r>
            <a:r>
              <a:rPr lang="uk-UA" dirty="0"/>
              <a:t>заборгованість підприємства іншим підприємствам, фізичним особам, індивідуальним підприємцям, що виникли при розрахунках за придбані матеріально-виробничі запаси, роботи і послуги, а також при розрахунках з оплати праці.</a:t>
            </a:r>
            <a:r>
              <a:rPr lang="uk-UA" dirty="0"/>
              <a:t> 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393088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І</a:t>
            </a:r>
            <a:r>
              <a:rPr lang="en-US" b="1" dirty="0"/>
              <a:t>V</a:t>
            </a:r>
            <a:r>
              <a:rPr lang="uk-UA" b="1" dirty="0"/>
              <a:t>.  Аналіз фінансової стійкості підприємства.</a:t>
            </a:r>
            <a:br>
              <a:rPr lang="uk-UA" b="1" dirty="0"/>
            </a:br>
            <a:r>
              <a:rPr lang="uk-UA" b="1" dirty="0"/>
              <a:t/>
            </a:r>
            <a:br>
              <a:rPr lang="uk-UA" b="1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68005" y="3627783"/>
            <a:ext cx="9957534" cy="2912164"/>
          </a:xfrm>
        </p:spPr>
        <p:txBody>
          <a:bodyPr>
            <a:normAutofit/>
          </a:bodyPr>
          <a:lstStyle/>
          <a:p>
            <a:r>
              <a:rPr lang="uk-UA" b="1" dirty="0"/>
              <a:t>ФІНАНСОВА СТІЙКІСТЬ ПІДПРИЄМСТВА</a:t>
            </a:r>
            <a:r>
              <a:rPr lang="uk-UA" dirty="0"/>
              <a:t> — фінансовий стан </a:t>
            </a:r>
            <a:r>
              <a:rPr lang="uk-UA" dirty="0" smtClean="0"/>
              <a:t>підприємства, </a:t>
            </a:r>
            <a:r>
              <a:rPr lang="uk-UA" dirty="0"/>
              <a:t>який забезпечується високою питомою вагою власного капіталу в загальній сумі фінансових ресурсів.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39293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Для характеристики джерел формування запасів і затрат використовується декілька </a:t>
            </a:r>
            <a:r>
              <a:rPr lang="uk-UA" dirty="0" smtClean="0"/>
              <a:t>показників</a:t>
            </a:r>
            <a:r>
              <a:rPr lang="uk-UA" dirty="0"/>
              <a:t/>
            </a:r>
            <a:br>
              <a:rPr lang="uk-UA" dirty="0"/>
            </a:br>
            <a:r>
              <a:rPr lang="uk-UA" b="1" dirty="0"/>
              <a:t/>
            </a:r>
            <a:br>
              <a:rPr lang="uk-UA" b="1" dirty="0"/>
            </a:br>
            <a:r>
              <a:rPr lang="uk-UA" b="1" dirty="0"/>
              <a:t/>
            </a:r>
            <a:br>
              <a:rPr lang="uk-UA" b="1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68005" y="3627783"/>
            <a:ext cx="9957534" cy="2912164"/>
          </a:xfrm>
        </p:spPr>
        <p:txBody>
          <a:bodyPr>
            <a:normAutofit/>
          </a:bodyPr>
          <a:lstStyle/>
          <a:p>
            <a:r>
              <a:rPr lang="uk-UA" dirty="0" smtClean="0"/>
              <a:t>1</a:t>
            </a:r>
            <a:r>
              <a:rPr lang="uk-UA" dirty="0"/>
              <a:t>. Наявність власних оборотних коштів (ВОК): ВОК= р.380+р.430- р.080;</a:t>
            </a:r>
          </a:p>
          <a:p>
            <a:r>
              <a:rPr lang="uk-UA" dirty="0"/>
              <a:t>2. Наявність власних і довгострокових позичкових коштів (ФК): ФК= р.380+ р.430+ р.480- р.080;</a:t>
            </a:r>
          </a:p>
          <a:p>
            <a:r>
              <a:rPr lang="uk-UA" dirty="0"/>
              <a:t>3. Загальна величина основних джерел формування запасів і затрат (ЗВД)): ЗВД= р.380+ р.430+ р.480+ р.500- р.080.</a:t>
            </a:r>
          </a:p>
        </p:txBody>
      </p:sp>
    </p:spTree>
    <p:extLst>
      <p:ext uri="{BB962C8B-B14F-4D97-AF65-F5344CB8AC3E}">
        <p14:creationId xmlns:p14="http://schemas.microsoft.com/office/powerpoint/2010/main" val="101436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Показники </a:t>
            </a:r>
            <a:r>
              <a:rPr lang="uk-UA" dirty="0"/>
              <a:t>забезпеченості запасів і затрат джерелами </a:t>
            </a:r>
            <a:r>
              <a:rPr lang="uk-UA" dirty="0" smtClean="0"/>
              <a:t>формування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b="1" dirty="0"/>
              <a:t/>
            </a:r>
            <a:br>
              <a:rPr lang="uk-UA" b="1" dirty="0"/>
            </a:br>
            <a:r>
              <a:rPr lang="uk-UA" b="1" dirty="0"/>
              <a:t/>
            </a:r>
            <a:br>
              <a:rPr lang="uk-UA" b="1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68005" y="3627783"/>
            <a:ext cx="9957534" cy="2912164"/>
          </a:xfrm>
        </p:spPr>
        <p:txBody>
          <a:bodyPr>
            <a:normAutofit/>
          </a:bodyPr>
          <a:lstStyle/>
          <a:p>
            <a:r>
              <a:rPr lang="uk-UA" dirty="0" smtClean="0"/>
              <a:t>1</a:t>
            </a:r>
            <a:r>
              <a:rPr lang="uk-UA" dirty="0"/>
              <a:t>. Надлишок (+) або нестача (-) власних оборотних коштів: Ф= ВОК- 33</a:t>
            </a:r>
          </a:p>
          <a:p>
            <a:r>
              <a:rPr lang="uk-UA" dirty="0"/>
              <a:t>2. Надлишок (+) або нестача (-) власних і довгострокових позичкових джерел формування запасів і затрат: Ф= КФ- 33.</a:t>
            </a:r>
          </a:p>
          <a:p>
            <a:r>
              <a:rPr lang="uk-UA" dirty="0"/>
              <a:t>3. Надлишок (+) або нестача (-) основних джерел (загальної їх величини) для формування запасів і затрат: Ф= ВД- 33.</a:t>
            </a:r>
          </a:p>
        </p:txBody>
      </p:sp>
    </p:spTree>
    <p:extLst>
      <p:ext uri="{BB962C8B-B14F-4D97-AF65-F5344CB8AC3E}">
        <p14:creationId xmlns:p14="http://schemas.microsoft.com/office/powerpoint/2010/main" val="309107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378" y="365172"/>
            <a:ext cx="8596668" cy="60886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Коефіцієнти фінансової стійкості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0378" y="974036"/>
            <a:ext cx="9957534" cy="5506276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1. Коефіцієнт фінансової незалежності – відношення власного капіталу (р.380+р.430+р.630) до валюти балансу (р.640).</a:t>
            </a:r>
            <a:endParaRPr lang="uk-UA" b="1" dirty="0"/>
          </a:p>
          <a:p>
            <a:r>
              <a:rPr lang="uk-UA" dirty="0"/>
              <a:t>Відображає питому вагу власних засобів в загальній сумі джерел фінансування. Нормативне значення складає ≥ 0,5.</a:t>
            </a:r>
            <a:endParaRPr lang="uk-UA" b="1" dirty="0"/>
          </a:p>
          <a:p>
            <a:r>
              <a:rPr lang="uk-UA" dirty="0"/>
              <a:t>2. Коефіцієнт концентрації залученого капіталу – відношення зобов’язань (р.480+р.620) до валюти балансу (р.640).</a:t>
            </a:r>
            <a:endParaRPr lang="uk-UA" b="1" dirty="0"/>
          </a:p>
          <a:p>
            <a:r>
              <a:rPr lang="uk-UA" dirty="0"/>
              <a:t>Відображає питому вагу зобов’язань в загальній сумі джерел фінансування. Нормативне значення складає &lt; 0,5.</a:t>
            </a:r>
            <a:endParaRPr lang="uk-UA" b="1" dirty="0"/>
          </a:p>
          <a:p>
            <a:r>
              <a:rPr lang="uk-UA" dirty="0"/>
              <a:t>3. Коефіцієнт довгострокового фінансування – відношення  суми власного капіталу (р.380+р.430+р.630) та довгострокових зобов’язань (р.480) до валюти балансу (р.640).</a:t>
            </a:r>
            <a:endParaRPr lang="uk-UA" b="1" dirty="0"/>
          </a:p>
          <a:p>
            <a:r>
              <a:rPr lang="uk-UA" dirty="0"/>
              <a:t>Відображає, яка частина активів фінансується за рахунок стійких джерел. Нормативне значення складає ≥ 0,6.</a:t>
            </a:r>
            <a:endParaRPr lang="uk-UA" b="1" dirty="0"/>
          </a:p>
          <a:p>
            <a:r>
              <a:rPr lang="uk-UA" dirty="0"/>
              <a:t>4. Коефіцієнт маневреності власного капіталу – відношення різниці між оборотними активами (р.260+р.270) та поточними зобов’язаннями (р.620) до власного капіталу (р.380+р.430+р.630).</a:t>
            </a:r>
            <a:endParaRPr lang="uk-UA" b="1" dirty="0"/>
          </a:p>
          <a:p>
            <a:r>
              <a:rPr lang="uk-UA" dirty="0"/>
              <a:t>Відображає частину власних оборотних засобів у власному капіталі.  Оптимальне значення 0,5, але &gt; 0,3.</a:t>
            </a:r>
            <a:endParaRPr lang="uk-UA" b="1" dirty="0"/>
          </a:p>
          <a:p>
            <a:r>
              <a:rPr lang="uk-UA" dirty="0"/>
              <a:t>5. Коефіцієнт забезпечення запасів робочим капіталом – відношення  різниці між сумою оборотних активів (р.260+р.270) та поточних зобов’язань (р.620) до матеріальної частини оборотних активів (сума рядків від р.100 до р.140).</a:t>
            </a:r>
          </a:p>
          <a:p>
            <a:r>
              <a:rPr lang="uk-UA" dirty="0"/>
              <a:t>Показує, якою мірою матеріальні запаси покриті власними коштами. Нормативне значення складає 60-70%, нижня критична величина – 50%.</a:t>
            </a:r>
            <a:endParaRPr lang="uk-UA" b="1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104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V</a:t>
            </a:r>
            <a:r>
              <a:rPr lang="uk-UA" b="1" dirty="0"/>
              <a:t>. Аналіз платоспроможності підприємства.</a:t>
            </a:r>
            <a:br>
              <a:rPr lang="uk-UA" b="1" dirty="0"/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4" y="3955775"/>
            <a:ext cx="11090595" cy="2504660"/>
          </a:xfrm>
        </p:spPr>
        <p:txBody>
          <a:bodyPr>
            <a:normAutofit/>
          </a:bodyPr>
          <a:lstStyle/>
          <a:p>
            <a:r>
              <a:rPr lang="uk-UA" dirty="0"/>
              <a:t>Платоспроможність підприємства - це готовність повертати позикові кошти в строк або готовність погасити борги у разі одночасного пред'явлення вимог про платежі з боку всіх кредиторів.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Або іншими словами: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Платоспроможність - це наявність у підприємства коштів, достатніх для сплати боргів за всіма короткостроковими зобов'язаннями при одночасному безперебійному здійсненні процесу виробництва і реалізації продукції.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14970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В залежності від ступеня ліквідності активи </a:t>
            </a:r>
            <a:r>
              <a:rPr lang="uk-UA" dirty="0" smtClean="0"/>
              <a:t>і пасиви підприємства </a:t>
            </a:r>
            <a:r>
              <a:rPr lang="uk-UA" dirty="0"/>
              <a:t>поділяються на групи: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Активи:</a:t>
            </a:r>
          </a:p>
          <a:p>
            <a:r>
              <a:rPr lang="uk-UA" dirty="0" smtClean="0"/>
              <a:t>А1</a:t>
            </a:r>
            <a:r>
              <a:rPr lang="uk-UA" dirty="0"/>
              <a:t>. Найбільш ліквідні активи – до них відносяться всі статті грошових коштів і поточні фінансові інвестиції (А1=р.220+ р.230+ р.240).</a:t>
            </a:r>
          </a:p>
          <a:p>
            <a:r>
              <a:rPr lang="uk-UA" dirty="0"/>
              <a:t>А2. Активи, що швидко реалізуються – дебіторська заборгованість (р.160).</a:t>
            </a:r>
          </a:p>
          <a:p>
            <a:r>
              <a:rPr lang="uk-UA" dirty="0"/>
              <a:t>А3. Активи, що реалізуються повільно (р.100/р.150+ р.170/р.210+ р.250).</a:t>
            </a:r>
          </a:p>
          <a:p>
            <a:r>
              <a:rPr lang="uk-UA" dirty="0"/>
              <a:t>А4. Активи, що важко реалізуються (р.080+ р.270).</a:t>
            </a:r>
          </a:p>
          <a:p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Пасиви:</a:t>
            </a:r>
          </a:p>
          <a:p>
            <a:r>
              <a:rPr lang="uk-UA" dirty="0" smtClean="0"/>
              <a:t>П1.Найбільш </a:t>
            </a:r>
            <a:r>
              <a:rPr lang="uk-UA" dirty="0"/>
              <a:t>термінові зобов’язання – до них відноситься кредиторська заборгованість (П1= р.510/р.580+ р.600).</a:t>
            </a:r>
          </a:p>
          <a:p>
            <a:r>
              <a:rPr lang="uk-UA" dirty="0"/>
              <a:t>П2. Короткотермінові пасиви (р.500+ р.610).</a:t>
            </a:r>
          </a:p>
          <a:p>
            <a:r>
              <a:rPr lang="uk-UA" dirty="0"/>
              <a:t>П3. Довготермінові пасиви (р.480+ р.590+ р.630).</a:t>
            </a:r>
          </a:p>
          <a:p>
            <a:r>
              <a:rPr lang="uk-UA" dirty="0"/>
              <a:t>П4. Постійні пасиви (р.380+ р.430).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1361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Для аналізу платоспроможності застосовують такі основні показники (розраховуються за даними балансу):</a:t>
            </a:r>
            <a:r>
              <a:rPr lang="uk-UA" b="1" dirty="0"/>
              <a:t/>
            </a:r>
            <a:br>
              <a:rPr lang="uk-UA" b="1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667539"/>
            <a:ext cx="9699118" cy="2373823"/>
          </a:xfrm>
        </p:spPr>
        <p:txBody>
          <a:bodyPr>
            <a:normAutofit/>
          </a:bodyPr>
          <a:lstStyle/>
          <a:p>
            <a:r>
              <a:rPr lang="uk-UA" dirty="0"/>
              <a:t>1. Коефіцієнт абсолютної ліквідності – відношення грошових коштів (р.230+р.240) до поточних зобов’язань (р.620).</a:t>
            </a:r>
          </a:p>
          <a:p>
            <a:r>
              <a:rPr lang="uk-UA" dirty="0" smtClean="0"/>
              <a:t>2</a:t>
            </a:r>
            <a:r>
              <a:rPr lang="uk-UA" dirty="0"/>
              <a:t>. Коефіцієнт швидкої ліквідності – відношення грошових коштів (р.230+р.240) і дебіторської заборгованості (р.150+р.160+(сума рядків від р.170 до р.220)) до поточних зобов’язань (р.620).</a:t>
            </a:r>
            <a:endParaRPr lang="uk-UA" b="1" dirty="0"/>
          </a:p>
          <a:p>
            <a:r>
              <a:rPr lang="uk-UA" dirty="0" smtClean="0"/>
              <a:t>3</a:t>
            </a:r>
            <a:r>
              <a:rPr lang="uk-UA" dirty="0"/>
              <a:t>. Загальний коефіцієнт покриття – відношення оборотних активів (р.260+р.270) до поточних зобов’язань (р.620</a:t>
            </a:r>
            <a:r>
              <a:rPr lang="uk-UA" dirty="0" smtClean="0"/>
              <a:t>).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9217741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uk-UA" dirty="0"/>
              <a:t>І. Аналіз грошових коштів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Грошові кошти підприємства - це  </a:t>
            </a:r>
            <a:r>
              <a:rPr lang="uk-UA" dirty="0"/>
              <a:t>готівка в касі підприємства, </a:t>
            </a:r>
            <a:r>
              <a:rPr lang="uk-UA" dirty="0" smtClean="0"/>
              <a:t>депозити, </a:t>
            </a:r>
            <a:r>
              <a:rPr lang="uk-UA" dirty="0"/>
              <a:t>кошти на банківських </a:t>
            </a:r>
            <a:r>
              <a:rPr lang="uk-UA" dirty="0" smtClean="0"/>
              <a:t>рахунках.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830182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2973" y="436098"/>
            <a:ext cx="844163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Розрахувати чистий грошовий потік від операційної діяльності (ЧГП) можна за формулою:</a:t>
            </a:r>
          </a:p>
          <a:p>
            <a:pPr indent="457200" algn="just">
              <a:spcAft>
                <a:spcPts val="0"/>
              </a:spcAft>
            </a:pP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ЧГП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ЧП + А – ПН – ∆З – ∆ДЗ + ∆КЗ + ∆ЗВ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indent="457200" algn="just">
              <a:spcAft>
                <a:spcPts val="0"/>
              </a:spcAft>
            </a:pP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 ЧП – чистий прибуток, 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амортизація основних засобів та нематеріальних активів, 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ПН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прибуток від не операційної діяльності, 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запаси, 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ДЗ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дебіторська заборгованість, 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КЗ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кредиторська заборгованість, 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забезпечення наступних витрат і платежів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1644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І. Зміст та інформаційна база аналізу фінансового стану.</a:t>
            </a:r>
            <a:br>
              <a:rPr lang="uk-UA" dirty="0"/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uk-UA" dirty="0"/>
              <a:t>Фінансовий стан підприємства – сукупність показників, які відображають наявність, розміщення і використання фінансових ресурсів підприємства.</a:t>
            </a:r>
            <a:endParaRPr lang="uk-UA" b="1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013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Інформаційною базою аналізу фінансового стану є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9734" y="2915478"/>
            <a:ext cx="3994057" cy="602489"/>
          </a:xfrm>
        </p:spPr>
        <p:txBody>
          <a:bodyPr/>
          <a:lstStyle/>
          <a:p>
            <a:r>
              <a:rPr lang="uk-UA" dirty="0"/>
              <a:t>Звіт про рух грошових коштів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3765795" cy="602489"/>
          </a:xfrm>
        </p:spPr>
        <p:txBody>
          <a:bodyPr/>
          <a:lstStyle/>
          <a:p>
            <a:r>
              <a:rPr lang="uk-UA" dirty="0"/>
              <a:t>Звіт про фінансові результати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829734" y="2312989"/>
            <a:ext cx="3994057" cy="6024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/>
              <a:t>Баланс</a:t>
            </a:r>
            <a:endParaRPr lang="uk-UA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089970" y="2915477"/>
            <a:ext cx="3994057" cy="6024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/>
              <a:t>Звіт про власний капітал</a:t>
            </a:r>
          </a:p>
        </p:txBody>
      </p:sp>
    </p:spTree>
    <p:extLst>
      <p:ext uri="{BB962C8B-B14F-4D97-AF65-F5344CB8AC3E}">
        <p14:creationId xmlns:p14="http://schemas.microsoft.com/office/powerpoint/2010/main" val="813221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Основними методами аналізу фінансового стану є: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Горизонтальний аналіз – у процесі аналізу визначають абсолютні і відносні зміни статей балансу за звітний період.</a:t>
            </a:r>
          </a:p>
          <a:p>
            <a:r>
              <a:rPr lang="uk-UA" dirty="0"/>
              <a:t>Вертикальний аналіз – розрахунок питомої ваги окремих статей у загальній валюті балансу, тобто визначення структури статей активу і пасиву на звітну дату.</a:t>
            </a:r>
          </a:p>
          <a:p>
            <a:r>
              <a:rPr lang="uk-UA" dirty="0"/>
              <a:t>Коефіцієнтний аналіз – за його допомогою вивчають рівень і динаміку відносних показників фінансового стану.</a:t>
            </a:r>
          </a:p>
          <a:p>
            <a:r>
              <a:rPr lang="uk-UA" dirty="0"/>
              <a:t>Факторний аналіз – застосовується для виявлення причин зміни абсолютних і відносних фінансових показників та для розрахунку впливу факторів на зміну аналізованого показника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59611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ІІ. Аналіз активів і пасивів підприємства.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68005" y="3627783"/>
            <a:ext cx="9957534" cy="2912164"/>
          </a:xfrm>
        </p:spPr>
        <p:txBody>
          <a:bodyPr>
            <a:normAutofit/>
          </a:bodyPr>
          <a:lstStyle/>
          <a:p>
            <a:r>
              <a:rPr lang="uk-UA" dirty="0"/>
              <a:t>Активи підприємства — економічні ресурси підприємства у формі сукупних майнових цінностей, що використовуються в господарській діяльності і належать підприємству на правах власності чи у формі претензії (вимог) за зобов'язаннями інших осіб</a:t>
            </a:r>
            <a:r>
              <a:rPr lang="uk-UA" dirty="0" smtClean="0"/>
              <a:t>.</a:t>
            </a:r>
          </a:p>
          <a:p>
            <a:r>
              <a:rPr lang="uk-UA" dirty="0"/>
              <a:t>Пасиви – це всі фінансові ресурси, які є у розпорядженні підприємства. Ці ресурси можуть складатись з власного капіталу і позичених (залучених) коштів</a:t>
            </a:r>
            <a:r>
              <a:rPr lang="uk-UA" dirty="0" smtClean="0"/>
              <a:t>. </a:t>
            </a:r>
            <a:r>
              <a:rPr lang="uk-UA" dirty="0"/>
              <a:t>Тобто, у фінансовому балансі пасиви показують ту суму, за яка була витрачена на придбання активів.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9449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Аналіз активів </a:t>
            </a:r>
            <a:r>
              <a:rPr lang="uk-UA" dirty="0" smtClean="0"/>
              <a:t>підприємства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87883" y="2999407"/>
            <a:ext cx="8844352" cy="3600175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uk-UA" dirty="0" smtClean="0"/>
              <a:t>загальна </a:t>
            </a:r>
            <a:r>
              <a:rPr lang="uk-UA" dirty="0"/>
              <a:t>оцінка величини та динаміки </a:t>
            </a:r>
            <a:r>
              <a:rPr lang="uk-UA" dirty="0" smtClean="0"/>
              <a:t>активів</a:t>
            </a:r>
          </a:p>
          <a:p>
            <a:pPr marL="285750" indent="-285750">
              <a:buFontTx/>
              <a:buChar char="-"/>
            </a:pPr>
            <a:r>
              <a:rPr lang="uk-UA" dirty="0" smtClean="0"/>
              <a:t>аналіз </a:t>
            </a:r>
            <a:r>
              <a:rPr lang="uk-UA" dirty="0"/>
              <a:t>частки оборотних і необоротних активів. </a:t>
            </a:r>
            <a:endParaRPr lang="uk-UA" dirty="0" smtClean="0"/>
          </a:p>
          <a:p>
            <a:pPr marL="285750" indent="-285750">
              <a:buFontTx/>
              <a:buChar char="-"/>
            </a:pPr>
            <a:r>
              <a:rPr lang="uk-UA" dirty="0" smtClean="0"/>
              <a:t>аналіз </a:t>
            </a:r>
            <a:r>
              <a:rPr lang="uk-UA" dirty="0"/>
              <a:t>необоротних </a:t>
            </a:r>
            <a:r>
              <a:rPr lang="uk-UA" dirty="0" smtClean="0"/>
              <a:t>активів</a:t>
            </a:r>
          </a:p>
          <a:p>
            <a:pPr marL="285750" indent="-285750">
              <a:buFontTx/>
              <a:buChar char="-"/>
            </a:pPr>
            <a:r>
              <a:rPr lang="uk-UA" dirty="0" smtClean="0"/>
              <a:t>аналіз </a:t>
            </a:r>
            <a:r>
              <a:rPr lang="uk-UA" dirty="0"/>
              <a:t>оборотних активів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54383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511287"/>
          </a:xfrm>
        </p:spPr>
        <p:txBody>
          <a:bodyPr>
            <a:normAutofit/>
          </a:bodyPr>
          <a:lstStyle/>
          <a:p>
            <a:r>
              <a:rPr lang="uk-UA" dirty="0" smtClean="0"/>
              <a:t>Ефективність </a:t>
            </a:r>
            <a:r>
              <a:rPr lang="uk-UA" dirty="0"/>
              <a:t>використання активів </a:t>
            </a:r>
            <a:r>
              <a:rPr lang="uk-UA" dirty="0" smtClean="0"/>
              <a:t>підприємства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3816625"/>
            <a:ext cx="3815153" cy="2224735"/>
          </a:xfrm>
        </p:spPr>
        <p:txBody>
          <a:bodyPr/>
          <a:lstStyle/>
          <a:p>
            <a:r>
              <a:rPr lang="uk-UA" dirty="0"/>
              <a:t>рентабельності активів (</a:t>
            </a:r>
            <a:r>
              <a:rPr lang="en-US" dirty="0"/>
              <a:t>R</a:t>
            </a:r>
            <a:r>
              <a:rPr lang="uk-UA" baseline="-25000" dirty="0"/>
              <a:t>а</a:t>
            </a:r>
            <a:r>
              <a:rPr lang="uk-UA" dirty="0"/>
              <a:t>), яка визначається відношенням чистого прибутку (ЧП) до середньої величини залучених до використання в аналізованому періоді активів (А)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89970" y="3816625"/>
            <a:ext cx="4044091" cy="2224737"/>
          </a:xfrm>
        </p:spPr>
        <p:txBody>
          <a:bodyPr/>
          <a:lstStyle/>
          <a:p>
            <a:r>
              <a:rPr lang="uk-UA" dirty="0"/>
              <a:t>віддачі активів (В</a:t>
            </a:r>
            <a:r>
              <a:rPr lang="uk-UA" baseline="-25000" dirty="0"/>
              <a:t>а</a:t>
            </a:r>
            <a:r>
              <a:rPr lang="uk-UA" dirty="0"/>
              <a:t>), яка визначається відношенням валового доходу підприємства (ВД) до середньої величини активів (А)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69580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Аналіз пасивів</a:t>
            </a:r>
            <a:r>
              <a:rPr lang="uk-UA" dirty="0" smtClean="0"/>
              <a:t> підприємства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87883" y="2999407"/>
            <a:ext cx="8844352" cy="3600175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uk-UA" dirty="0"/>
              <a:t>аналіз співвідношення власного та залученого </a:t>
            </a:r>
            <a:r>
              <a:rPr lang="uk-UA" dirty="0" smtClean="0"/>
              <a:t>капіталу</a:t>
            </a:r>
          </a:p>
          <a:p>
            <a:pPr marL="285750" indent="-285750">
              <a:buFontTx/>
              <a:buChar char="-"/>
            </a:pPr>
            <a:r>
              <a:rPr lang="uk-UA" dirty="0"/>
              <a:t>аналіз динаміки та питомої ваги довгострокового залученого </a:t>
            </a:r>
            <a:r>
              <a:rPr lang="uk-UA" dirty="0" smtClean="0"/>
              <a:t>капіталу</a:t>
            </a:r>
          </a:p>
          <a:p>
            <a:pPr marL="285750" indent="-285750">
              <a:buFontTx/>
              <a:buChar char="-"/>
            </a:pPr>
            <a:r>
              <a:rPr lang="uk-UA" dirty="0"/>
              <a:t>аналіз динаміки та структури короткострокового залученого </a:t>
            </a:r>
            <a:r>
              <a:rPr lang="uk-UA" dirty="0" smtClean="0"/>
              <a:t>капіталу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06568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511287"/>
          </a:xfrm>
        </p:spPr>
        <p:txBody>
          <a:bodyPr>
            <a:normAutofit/>
          </a:bodyPr>
          <a:lstStyle/>
          <a:p>
            <a:r>
              <a:rPr lang="uk-UA" dirty="0" smtClean="0"/>
              <a:t>Ефективність </a:t>
            </a:r>
            <a:r>
              <a:rPr lang="uk-UA" dirty="0"/>
              <a:t>використання </a:t>
            </a:r>
            <a:r>
              <a:rPr lang="uk-UA" dirty="0" smtClean="0"/>
              <a:t>пасивів підприємства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2008518"/>
            <a:ext cx="3815153" cy="2224735"/>
          </a:xfrm>
        </p:spPr>
        <p:txBody>
          <a:bodyPr/>
          <a:lstStyle/>
          <a:p>
            <a:r>
              <a:rPr lang="uk-UA" dirty="0"/>
              <a:t>рентабельність власного капіталу (</a:t>
            </a:r>
            <a:r>
              <a:rPr lang="en-US" dirty="0"/>
              <a:t>R</a:t>
            </a:r>
            <a:r>
              <a:rPr lang="uk-UA" baseline="-25000" dirty="0" err="1"/>
              <a:t>вк</a:t>
            </a:r>
            <a:r>
              <a:rPr lang="uk-UA" dirty="0"/>
              <a:t>) та рентабельність залученого капіталу (</a:t>
            </a:r>
            <a:r>
              <a:rPr lang="en-US" dirty="0"/>
              <a:t>R</a:t>
            </a:r>
            <a:r>
              <a:rPr lang="uk-UA" baseline="-25000" dirty="0" err="1"/>
              <a:t>зк</a:t>
            </a:r>
            <a:r>
              <a:rPr lang="uk-UA" dirty="0"/>
              <a:t>):</a:t>
            </a:r>
            <a:endParaRPr lang="uk-UA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29911" y="2008516"/>
            <a:ext cx="4044091" cy="2224737"/>
          </a:xfrm>
        </p:spPr>
        <p:txBody>
          <a:bodyPr/>
          <a:lstStyle/>
          <a:p>
            <a:r>
              <a:rPr lang="uk-UA" dirty="0" err="1"/>
              <a:t>капіталовіддача</a:t>
            </a:r>
            <a:r>
              <a:rPr lang="uk-UA" dirty="0"/>
              <a:t> і капіталомісткість валового доходу</a:t>
            </a:r>
            <a:endParaRPr lang="uk-UA" dirty="0"/>
          </a:p>
        </p:txBody>
      </p:sp>
      <p:sp>
        <p:nvSpPr>
          <p:cNvPr id="10" name="Объект 3"/>
          <p:cNvSpPr txBox="1">
            <a:spLocks/>
          </p:cNvSpPr>
          <p:nvPr/>
        </p:nvSpPr>
        <p:spPr>
          <a:xfrm>
            <a:off x="3046615" y="4233253"/>
            <a:ext cx="4044091" cy="22247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/>
              <a:t>наявність власних оборотних коштів (робочого капіталу) (РК) є різницею між оборотними активами (ОА) та поточними зобов’язаннями (ПЗ)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8791274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174</TotalTime>
  <Words>1084</Words>
  <Application>Microsoft Office PowerPoint</Application>
  <PresentationFormat>Широкоэкранный</PresentationFormat>
  <Paragraphs>90</Paragraphs>
  <Slides>19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Times New Roman</vt:lpstr>
      <vt:lpstr>Trebuchet MS</vt:lpstr>
      <vt:lpstr>Wingdings 3</vt:lpstr>
      <vt:lpstr>Аспект</vt:lpstr>
      <vt:lpstr>Microsoft Equation 3.0</vt:lpstr>
      <vt:lpstr>Тема 4: Аналіз фінансового стану підприємства </vt:lpstr>
      <vt:lpstr>І. Зміст та інформаційна база аналізу фінансового стану. </vt:lpstr>
      <vt:lpstr>Інформаційною базою аналізу фінансового стану є</vt:lpstr>
      <vt:lpstr>Основними методами аналізу фінансового стану є: </vt:lpstr>
      <vt:lpstr>ІІ. Аналіз активів і пасивів підприємства.  </vt:lpstr>
      <vt:lpstr>Аналіз активів підприємства</vt:lpstr>
      <vt:lpstr>Ефективність використання активів підприємства </vt:lpstr>
      <vt:lpstr>Аналіз пасивів підприємства</vt:lpstr>
      <vt:lpstr>Ефективність використання пасивів підприємства </vt:lpstr>
      <vt:lpstr>ІІІ. Аналіз дебіторської та кредиторської заборгованості.   </vt:lpstr>
      <vt:lpstr>ІV.  Аналіз фінансової стійкості підприємства.    </vt:lpstr>
      <vt:lpstr>Для характеристики джерел формування запасів і затрат використовується декілька показників     </vt:lpstr>
      <vt:lpstr>Показники забезпеченості запасів і затрат джерелами формування      </vt:lpstr>
      <vt:lpstr>Коефіцієнти фінансової стійкості</vt:lpstr>
      <vt:lpstr>V. Аналіз платоспроможності підприємства. </vt:lpstr>
      <vt:lpstr>В залежності від ступеня ліквідності активи і пасиви підприємства поділяються на групи: </vt:lpstr>
      <vt:lpstr>Для аналізу платоспроможності застосовують такі основні показники (розраховуються за даними балансу): </vt:lpstr>
      <vt:lpstr>VІ. Аналіз грошових коштів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4: Аналіз фінансового стану підприємства </dc:title>
  <dc:creator>Vira Ruban</dc:creator>
  <cp:lastModifiedBy>Vira Ruban</cp:lastModifiedBy>
  <cp:revision>10</cp:revision>
  <dcterms:created xsi:type="dcterms:W3CDTF">2023-10-11T09:24:59Z</dcterms:created>
  <dcterms:modified xsi:type="dcterms:W3CDTF">2023-10-11T12:19:22Z</dcterms:modified>
</cp:coreProperties>
</file>