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3" r:id="rId3"/>
    <p:sldId id="257" r:id="rId4"/>
    <p:sldId id="274" r:id="rId5"/>
    <p:sldId id="275"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8726" autoAdjust="0"/>
  </p:normalViewPr>
  <p:slideViewPr>
    <p:cSldViewPr>
      <p:cViewPr>
        <p:scale>
          <a:sx n="100" d="100"/>
          <a:sy n="100" d="100"/>
        </p:scale>
        <p:origin x="-2064" y="-4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7D81A6A3-E87C-4AD3-B490-4A4B1C3850B9}" type="datetimeFigureOut">
              <a:rPr lang="ru-RU" smtClean="0"/>
              <a:pPr/>
              <a:t>27.02.2024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2525FF29-F19C-4069-9B0E-804BFA1B1F4F}"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D81A6A3-E87C-4AD3-B490-4A4B1C3850B9}" type="datetimeFigureOut">
              <a:rPr lang="ru-RU" smtClean="0"/>
              <a:pPr/>
              <a:t>27.02.2024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525FF29-F19C-4069-9B0E-804BFA1B1F4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D81A6A3-E87C-4AD3-B490-4A4B1C3850B9}" type="datetimeFigureOut">
              <a:rPr lang="ru-RU" smtClean="0"/>
              <a:pPr/>
              <a:t>27.02.2024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525FF29-F19C-4069-9B0E-804BFA1B1F4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D81A6A3-E87C-4AD3-B490-4A4B1C3850B9}" type="datetimeFigureOut">
              <a:rPr lang="ru-RU" smtClean="0"/>
              <a:pPr/>
              <a:t>27.02.2024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525FF29-F19C-4069-9B0E-804BFA1B1F4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D81A6A3-E87C-4AD3-B490-4A4B1C3850B9}" type="datetimeFigureOut">
              <a:rPr lang="ru-RU" smtClean="0"/>
              <a:pPr/>
              <a:t>27.02.2024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525FF29-F19C-4069-9B0E-804BFA1B1F4F}"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D81A6A3-E87C-4AD3-B490-4A4B1C3850B9}" type="datetimeFigureOut">
              <a:rPr lang="ru-RU" smtClean="0"/>
              <a:pPr/>
              <a:t>27.02.2024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525FF29-F19C-4069-9B0E-804BFA1B1F4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D81A6A3-E87C-4AD3-B490-4A4B1C3850B9}" type="datetimeFigureOut">
              <a:rPr lang="ru-RU" smtClean="0"/>
              <a:pPr/>
              <a:t>27.02.2024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525FF29-F19C-4069-9B0E-804BFA1B1F4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D81A6A3-E87C-4AD3-B490-4A4B1C3850B9}" type="datetimeFigureOut">
              <a:rPr lang="ru-RU" smtClean="0"/>
              <a:pPr/>
              <a:t>27.02.2024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525FF29-F19C-4069-9B0E-804BFA1B1F4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D81A6A3-E87C-4AD3-B490-4A4B1C3850B9}" type="datetimeFigureOut">
              <a:rPr lang="ru-RU" smtClean="0"/>
              <a:pPr/>
              <a:t>27.02.2024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525FF29-F19C-4069-9B0E-804BFA1B1F4F}"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D81A6A3-E87C-4AD3-B490-4A4B1C3850B9}" type="datetimeFigureOut">
              <a:rPr lang="ru-RU" smtClean="0"/>
              <a:pPr/>
              <a:t>27.02.2024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525FF29-F19C-4069-9B0E-804BFA1B1F4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7D81A6A3-E87C-4AD3-B490-4A4B1C3850B9}" type="datetimeFigureOut">
              <a:rPr lang="ru-RU" smtClean="0"/>
              <a:pPr/>
              <a:t>27.02.2024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525FF29-F19C-4069-9B0E-804BFA1B1F4F}"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D81A6A3-E87C-4AD3-B490-4A4B1C3850B9}" type="datetimeFigureOut">
              <a:rPr lang="ru-RU" smtClean="0"/>
              <a:pPr/>
              <a:t>27.02.2024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525FF29-F19C-4069-9B0E-804BFA1B1F4F}"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2348880"/>
            <a:ext cx="7406640" cy="1152128"/>
          </a:xfrm>
        </p:spPr>
        <p:txBody>
          <a:bodyPr>
            <a:normAutofit fontScale="90000"/>
          </a:bodyPr>
          <a:lstStyle/>
          <a:p>
            <a:r>
              <a:rPr lang="uk-UA" b="1" dirty="0" smtClean="0"/>
              <a:t>Тема 1:</a:t>
            </a:r>
            <a:r>
              <a:rPr lang="uk-UA" dirty="0" smtClean="0"/>
              <a:t/>
            </a:r>
            <a:br>
              <a:rPr lang="uk-UA" dirty="0" smtClean="0"/>
            </a:br>
            <a:r>
              <a:rPr lang="uk-UA" b="1" dirty="0" smtClean="0"/>
              <a:t>Загальноприйняті принципи обліку і складання звітності</a:t>
            </a:r>
            <a:r>
              <a:rPr lang="ru-RU" b="1" dirty="0" smtClean="0"/>
              <a:t> в</a:t>
            </a:r>
            <a:r>
              <a:rPr lang="uk-UA" b="1" dirty="0" smtClean="0"/>
              <a:t> зарубіжних країнах</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ru-RU" sz="2000" b="1" dirty="0" smtClean="0">
                <a:effectLst/>
              </a:rPr>
              <a:t>2. </a:t>
            </a:r>
            <a:r>
              <a:rPr lang="ru-RU" sz="2000" b="1" dirty="0" err="1" smtClean="0">
                <a:effectLst/>
              </a:rPr>
              <a:t>Міжнародні</a:t>
            </a:r>
            <a:r>
              <a:rPr lang="ru-RU" sz="2000" b="1" dirty="0" smtClean="0">
                <a:effectLst/>
              </a:rPr>
              <a:t> </a:t>
            </a:r>
            <a:r>
              <a:rPr lang="ru-RU" sz="2000" b="1" dirty="0" err="1" smtClean="0">
                <a:effectLst/>
              </a:rPr>
              <a:t>бухгалтерські</a:t>
            </a:r>
            <a:r>
              <a:rPr lang="ru-RU" sz="2000" b="1" dirty="0" smtClean="0">
                <a:effectLst/>
              </a:rPr>
              <a:t> </a:t>
            </a:r>
            <a:r>
              <a:rPr lang="ru-RU" sz="2000" b="1" dirty="0" err="1" smtClean="0">
                <a:effectLst/>
              </a:rPr>
              <a:t>стандарти</a:t>
            </a:r>
            <a:r>
              <a:rPr lang="ru-RU" sz="2000" b="1" dirty="0" smtClean="0">
                <a:effectLst/>
              </a:rPr>
              <a:t> </a:t>
            </a:r>
            <a:r>
              <a:rPr lang="ru-RU" sz="2000" b="1" dirty="0" err="1" smtClean="0">
                <a:effectLst/>
              </a:rPr>
              <a:t>і</a:t>
            </a:r>
            <a:r>
              <a:rPr lang="ru-RU" sz="2000" b="1" dirty="0" smtClean="0">
                <a:effectLst/>
              </a:rPr>
              <a:t> </a:t>
            </a:r>
            <a:r>
              <a:rPr lang="ru-RU" sz="2000" b="1" dirty="0" err="1" smtClean="0">
                <a:effectLst/>
              </a:rPr>
              <a:t>їх</a:t>
            </a:r>
            <a:r>
              <a:rPr lang="ru-RU" sz="2000" b="1" dirty="0" smtClean="0">
                <a:effectLst/>
              </a:rPr>
              <a:t> </a:t>
            </a:r>
            <a:r>
              <a:rPr lang="ru-RU" sz="2000" b="1" dirty="0" err="1" smtClean="0">
                <a:effectLst/>
              </a:rPr>
              <a:t>значення</a:t>
            </a:r>
            <a:endParaRPr lang="ru-RU" sz="2000" dirty="0">
              <a:effectLst/>
            </a:endParaRPr>
          </a:p>
        </p:txBody>
      </p:sp>
      <p:sp>
        <p:nvSpPr>
          <p:cNvPr id="3" name="Подзаголовок 2"/>
          <p:cNvSpPr>
            <a:spLocks noGrp="1"/>
          </p:cNvSpPr>
          <p:nvPr>
            <p:ph type="subTitle" idx="1"/>
          </p:nvPr>
        </p:nvSpPr>
        <p:spPr>
          <a:xfrm>
            <a:off x="1187624" y="620688"/>
            <a:ext cx="7651576" cy="5832648"/>
          </a:xfrm>
        </p:spPr>
        <p:txBody>
          <a:bodyPr>
            <a:normAutofit/>
          </a:bodyPr>
          <a:lstStyle/>
          <a:p>
            <a:r>
              <a:rPr lang="uk-UA" sz="1800" b="1" dirty="0" smtClean="0"/>
              <a:t>На сьогодні МСБО / МСФЗ використовуються:</a:t>
            </a:r>
            <a:endParaRPr lang="ru-RU" sz="1800" dirty="0" smtClean="0"/>
          </a:p>
          <a:p>
            <a:pPr algn="just"/>
            <a:r>
              <a:rPr lang="uk-UA" sz="1800" dirty="0" smtClean="0"/>
              <a:t>- як основа національних вимог до бухгалтерського обліку в багатьох країнах світу;</a:t>
            </a:r>
            <a:endParaRPr lang="ru-RU" sz="1800" dirty="0" smtClean="0"/>
          </a:p>
          <a:p>
            <a:pPr algn="just"/>
            <a:r>
              <a:rPr lang="uk-UA" sz="1800" dirty="0" smtClean="0"/>
              <a:t>- як міжнародний базовий підхід тими країнами, які розробляють свої власні вимоги;</a:t>
            </a:r>
            <a:endParaRPr lang="ru-RU" sz="1800" dirty="0" smtClean="0"/>
          </a:p>
          <a:p>
            <a:pPr algn="just"/>
            <a:r>
              <a:rPr lang="uk-UA" sz="1800" dirty="0" smtClean="0"/>
              <a:t>- фондовими біржами й регулюючими органами, які вимагають або дозволяють іноземним емітентам подавати фінансові звіти згідно з МСБО;</a:t>
            </a:r>
            <a:endParaRPr lang="ru-RU" sz="1800" dirty="0" smtClean="0"/>
          </a:p>
          <a:p>
            <a:pPr algn="just"/>
            <a:r>
              <a:rPr lang="uk-UA" sz="1800" dirty="0" smtClean="0"/>
              <a:t>- наднаціональними органами, такими як Європейська комісія;</a:t>
            </a:r>
            <a:endParaRPr lang="ru-RU" sz="1800" dirty="0" smtClean="0"/>
          </a:p>
          <a:p>
            <a:pPr algn="just"/>
            <a:r>
              <a:rPr lang="uk-UA" sz="1800" dirty="0" smtClean="0"/>
              <a:t>- Світовим банком, який вимагає від постачальників подання фінансової звітності згідно з МСФЗ;</a:t>
            </a:r>
            <a:endParaRPr lang="ru-RU" sz="1800" dirty="0" smtClean="0"/>
          </a:p>
          <a:p>
            <a:pPr algn="just"/>
            <a:r>
              <a:rPr lang="uk-UA" sz="1800" dirty="0" smtClean="0"/>
              <a:t>- дедалі більшою кількістю підприємств.</a:t>
            </a:r>
            <a:endParaRPr lang="ru-RU" sz="1800" dirty="0" smtClean="0"/>
          </a:p>
          <a:p>
            <a:pPr algn="just"/>
            <a:r>
              <a:rPr lang="uk-UA" sz="1800" dirty="0" smtClean="0"/>
              <a:t>Загалом, систему стандартів класифікують за призначенням та економічним змістом. Класифікація стандартів за їх призначенням передбачає, що класифікаційною ознакою виступає мета або призначення стандарту (табл. 1.).</a:t>
            </a:r>
            <a:endParaRPr lang="ru-RU" sz="1800" dirty="0" smtClean="0"/>
          </a:p>
          <a:p>
            <a:endParaRPr lang="ru-RU" sz="1800" dirty="0" smtClean="0"/>
          </a:p>
          <a:p>
            <a:endParaRPr lang="ru-RU" sz="1800" dirty="0" smtClean="0"/>
          </a:p>
          <a:p>
            <a:pPr algn="just"/>
            <a:r>
              <a:rPr lang="ru-RU" sz="1800" dirty="0" smtClean="0"/>
              <a:t> </a:t>
            </a:r>
          </a:p>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764704"/>
            <a:ext cx="7406640" cy="144016"/>
          </a:xfrm>
        </p:spPr>
        <p:txBody>
          <a:bodyPr>
            <a:normAutofit fontScale="90000"/>
          </a:bodyPr>
          <a:lstStyle/>
          <a:p>
            <a:pPr algn="ctr"/>
            <a:r>
              <a:rPr lang="ru-RU" sz="2000" b="1" dirty="0" smtClean="0">
                <a:effectLst/>
              </a:rPr>
              <a:t>2. </a:t>
            </a:r>
            <a:r>
              <a:rPr lang="ru-RU" sz="2000" b="1" dirty="0" err="1" smtClean="0">
                <a:effectLst/>
              </a:rPr>
              <a:t>Міжнародні</a:t>
            </a:r>
            <a:r>
              <a:rPr lang="ru-RU" sz="2000" b="1" dirty="0" smtClean="0">
                <a:effectLst/>
              </a:rPr>
              <a:t> </a:t>
            </a:r>
            <a:r>
              <a:rPr lang="ru-RU" sz="2000" b="1" dirty="0" err="1" smtClean="0">
                <a:effectLst/>
              </a:rPr>
              <a:t>бухгалтерські</a:t>
            </a:r>
            <a:r>
              <a:rPr lang="ru-RU" sz="2000" b="1" dirty="0" smtClean="0">
                <a:effectLst/>
              </a:rPr>
              <a:t> </a:t>
            </a:r>
            <a:r>
              <a:rPr lang="ru-RU" sz="2000" b="1" dirty="0" err="1" smtClean="0">
                <a:effectLst/>
              </a:rPr>
              <a:t>стандарти</a:t>
            </a:r>
            <a:r>
              <a:rPr lang="ru-RU" sz="2000" b="1" dirty="0" smtClean="0">
                <a:effectLst/>
              </a:rPr>
              <a:t> </a:t>
            </a:r>
            <a:r>
              <a:rPr lang="ru-RU" sz="2000" b="1" dirty="0" err="1" smtClean="0">
                <a:effectLst/>
              </a:rPr>
              <a:t>і</a:t>
            </a:r>
            <a:r>
              <a:rPr lang="ru-RU" sz="2000" b="1" dirty="0" smtClean="0">
                <a:effectLst/>
              </a:rPr>
              <a:t> </a:t>
            </a:r>
            <a:r>
              <a:rPr lang="ru-RU" sz="2000" b="1" dirty="0" err="1" smtClean="0">
                <a:effectLst/>
              </a:rPr>
              <a:t>їх</a:t>
            </a:r>
            <a:r>
              <a:rPr lang="ru-RU" sz="2000" b="1" dirty="0" smtClean="0">
                <a:effectLst/>
              </a:rPr>
              <a:t> </a:t>
            </a:r>
            <a:r>
              <a:rPr lang="ru-RU" sz="2000" b="1" dirty="0" err="1" smtClean="0">
                <a:effectLst/>
              </a:rPr>
              <a:t>значення</a:t>
            </a:r>
            <a:r>
              <a:rPr lang="ru-RU" sz="2000" b="1" dirty="0" smtClean="0">
                <a:effectLst/>
              </a:rPr>
              <a:t/>
            </a:r>
            <a:br>
              <a:rPr lang="ru-RU" sz="2000" b="1" dirty="0" smtClean="0">
                <a:effectLst/>
              </a:rPr>
            </a:br>
            <a:r>
              <a:rPr lang="ru-RU" sz="2000" b="1" dirty="0" err="1" smtClean="0">
                <a:effectLst/>
              </a:rPr>
              <a:t>Класифікація</a:t>
            </a:r>
            <a:r>
              <a:rPr lang="ru-RU" sz="2000" b="1" dirty="0" smtClean="0">
                <a:effectLst/>
              </a:rPr>
              <a:t> МСБО за </a:t>
            </a:r>
            <a:r>
              <a:rPr lang="ru-RU" sz="2000" b="1" dirty="0" err="1" smtClean="0">
                <a:effectLst/>
              </a:rPr>
              <a:t>призначенням</a:t>
            </a:r>
            <a:r>
              <a:rPr lang="ru-RU" sz="2000" b="1" dirty="0" smtClean="0">
                <a:effectLst/>
              </a:rPr>
              <a:t/>
            </a:r>
            <a:br>
              <a:rPr lang="ru-RU" sz="2000" b="1" dirty="0" smtClean="0">
                <a:effectLst/>
              </a:rPr>
            </a:br>
            <a:endParaRPr lang="ru-RU" sz="2000" dirty="0">
              <a:effectLst/>
            </a:endParaRPr>
          </a:p>
        </p:txBody>
      </p:sp>
      <p:graphicFrame>
        <p:nvGraphicFramePr>
          <p:cNvPr id="5" name="Таблица 4"/>
          <p:cNvGraphicFramePr>
            <a:graphicFrameLocks noGrp="1"/>
          </p:cNvGraphicFramePr>
          <p:nvPr/>
        </p:nvGraphicFramePr>
        <p:xfrm>
          <a:off x="1115616" y="692696"/>
          <a:ext cx="7848871" cy="5638800"/>
        </p:xfrm>
        <a:graphic>
          <a:graphicData uri="http://schemas.openxmlformats.org/drawingml/2006/table">
            <a:tbl>
              <a:tblPr/>
              <a:tblGrid>
                <a:gridCol w="1306983"/>
                <a:gridCol w="1802947"/>
                <a:gridCol w="4738941"/>
              </a:tblGrid>
              <a:tr h="146715">
                <a:tc>
                  <a:txBody>
                    <a:bodyPr/>
                    <a:lstStyle/>
                    <a:p>
                      <a:pPr algn="ctr">
                        <a:spcAft>
                          <a:spcPts val="0"/>
                        </a:spcAft>
                      </a:pPr>
                      <a:r>
                        <a:rPr lang="uk-UA" sz="1000" b="1" dirty="0">
                          <a:solidFill>
                            <a:srgbClr val="000000"/>
                          </a:solidFill>
                          <a:latin typeface="Times New Roman"/>
                          <a:ea typeface="Batang"/>
                          <a:cs typeface="Times New Roman"/>
                        </a:rPr>
                        <a:t>Номер блоку</a:t>
                      </a:r>
                      <a:endParaRPr lang="ru-RU" sz="1000" dirty="0">
                        <a:latin typeface="Times New Roman"/>
                        <a:ea typeface="Times New Roman"/>
                        <a:cs typeface="Times New Roman"/>
                      </a:endParaRPr>
                    </a:p>
                  </a:txBody>
                  <a:tcPr marL="37824" marR="37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000" b="1">
                          <a:solidFill>
                            <a:srgbClr val="000000"/>
                          </a:solidFill>
                          <a:latin typeface="Times New Roman"/>
                          <a:ea typeface="Batang"/>
                          <a:cs typeface="Times New Roman"/>
                        </a:rPr>
                        <a:t>Призначення МСБО з блоку</a:t>
                      </a:r>
                      <a:endParaRPr lang="ru-RU" sz="1000">
                        <a:latin typeface="Times New Roman"/>
                        <a:ea typeface="Times New Roman"/>
                        <a:cs typeface="Times New Roman"/>
                      </a:endParaRPr>
                    </a:p>
                  </a:txBody>
                  <a:tcPr marL="37824" marR="37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000" b="1">
                          <a:solidFill>
                            <a:srgbClr val="000000"/>
                          </a:solidFill>
                          <a:latin typeface="Times New Roman"/>
                          <a:ea typeface="Batang"/>
                          <a:cs typeface="Times New Roman"/>
                        </a:rPr>
                        <a:t>Перелік МСБО, які входять до блоку</a:t>
                      </a:r>
                      <a:endParaRPr lang="ru-RU" sz="1000">
                        <a:latin typeface="Times New Roman"/>
                        <a:ea typeface="Times New Roman"/>
                        <a:cs typeface="Times New Roman"/>
                      </a:endParaRPr>
                    </a:p>
                  </a:txBody>
                  <a:tcPr marL="37824" marR="37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145">
                <a:tc>
                  <a:txBody>
                    <a:bodyPr/>
                    <a:lstStyle/>
                    <a:p>
                      <a:pPr algn="ctr">
                        <a:spcAft>
                          <a:spcPts val="0"/>
                        </a:spcAft>
                      </a:pPr>
                      <a:r>
                        <a:rPr lang="uk-UA" sz="1000" b="1" dirty="0">
                          <a:solidFill>
                            <a:srgbClr val="000000"/>
                          </a:solidFill>
                          <a:latin typeface="Times New Roman"/>
                          <a:ea typeface="Batang"/>
                          <a:cs typeface="Times New Roman"/>
                        </a:rPr>
                        <a:t>Блок 1</a:t>
                      </a:r>
                      <a:endParaRPr lang="ru-RU" sz="1000" dirty="0">
                        <a:latin typeface="Times New Roman"/>
                        <a:ea typeface="Times New Roman"/>
                        <a:cs typeface="Times New Roman"/>
                      </a:endParaRPr>
                    </a:p>
                  </a:txBody>
                  <a:tcPr marL="37824" marR="37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000" dirty="0">
                          <a:solidFill>
                            <a:srgbClr val="000000"/>
                          </a:solidFill>
                          <a:latin typeface="Times New Roman"/>
                          <a:ea typeface="Batang"/>
                          <a:cs typeface="Times New Roman"/>
                        </a:rPr>
                        <a:t>стандарти, що формують міжнародні принципи бухгалтерського обліку</a:t>
                      </a:r>
                      <a:endParaRPr lang="ru-RU" sz="1000" dirty="0">
                        <a:latin typeface="Times New Roman"/>
                        <a:ea typeface="Times New Roman"/>
                        <a:cs typeface="Times New Roman"/>
                      </a:endParaRPr>
                    </a:p>
                  </a:txBody>
                  <a:tcPr marL="37824" marR="37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000" dirty="0">
                          <a:solidFill>
                            <a:srgbClr val="000000"/>
                          </a:solidFill>
                          <a:latin typeface="Times New Roman"/>
                          <a:ea typeface="Batang"/>
                          <a:cs typeface="Times New Roman"/>
                        </a:rPr>
                        <a:t>- Подання фінансових звітів (МСФО 1);</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 Облікові політики, зміни в бухгалтерських оцінках та виправлення помилок (МСБО 8). </a:t>
                      </a:r>
                      <a:endParaRPr lang="ru-RU" sz="1000" dirty="0">
                        <a:latin typeface="Times New Roman"/>
                        <a:ea typeface="Times New Roman"/>
                        <a:cs typeface="Times New Roman"/>
                      </a:endParaRPr>
                    </a:p>
                  </a:txBody>
                  <a:tcPr marL="37824" marR="37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0436">
                <a:tc>
                  <a:txBody>
                    <a:bodyPr/>
                    <a:lstStyle/>
                    <a:p>
                      <a:pPr algn="ctr">
                        <a:spcAft>
                          <a:spcPts val="0"/>
                        </a:spcAft>
                      </a:pPr>
                      <a:r>
                        <a:rPr lang="uk-UA" sz="1000" b="1">
                          <a:solidFill>
                            <a:srgbClr val="000000"/>
                          </a:solidFill>
                          <a:latin typeface="Times New Roman"/>
                          <a:ea typeface="Batang"/>
                          <a:cs typeface="Times New Roman"/>
                        </a:rPr>
                        <a:t>Блок 2</a:t>
                      </a:r>
                      <a:endParaRPr lang="ru-RU" sz="1000">
                        <a:latin typeface="Times New Roman"/>
                        <a:ea typeface="Times New Roman"/>
                        <a:cs typeface="Times New Roman"/>
                      </a:endParaRPr>
                    </a:p>
                  </a:txBody>
                  <a:tcPr marL="37824" marR="37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000" dirty="0">
                          <a:solidFill>
                            <a:srgbClr val="000000"/>
                          </a:solidFill>
                          <a:latin typeface="Times New Roman"/>
                          <a:ea typeface="Batang"/>
                          <a:cs typeface="Times New Roman"/>
                        </a:rPr>
                        <a:t>стандарти, що регламентують склад і зміст фінансової звітності</a:t>
                      </a:r>
                      <a:endParaRPr lang="ru-RU" sz="1000" dirty="0">
                        <a:latin typeface="Times New Roman"/>
                        <a:ea typeface="Times New Roman"/>
                        <a:cs typeface="Times New Roman"/>
                      </a:endParaRPr>
                    </a:p>
                  </a:txBody>
                  <a:tcPr marL="37824" marR="37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000" dirty="0">
                          <a:solidFill>
                            <a:srgbClr val="000000"/>
                          </a:solidFill>
                          <a:latin typeface="Times New Roman"/>
                          <a:ea typeface="Batang"/>
                          <a:cs typeface="Times New Roman"/>
                        </a:rPr>
                        <a:t>- Подання інформації (МСБО 1, включаючи зміни, що стосуються «повного прибутку», які вступили в силу з січня 2009 р.);</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 Звіт про рух грошових коштів (МСБО 7);</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 Події після дати балансу (МСБО 10 ;</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 Звітність за сегментами (МСФЗ 8);</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 Розкриття інформації щодо пов’язаних сторін (МСБО 24); </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 Припинена діяльність (МСФЗ 5);</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 Прибуток на акцію (МСБО 33);</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 Проміжна фінансова звітність (МСБО 34). </a:t>
                      </a:r>
                      <a:endParaRPr lang="ru-RU" sz="1000" dirty="0">
                        <a:latin typeface="Times New Roman"/>
                        <a:ea typeface="Times New Roman"/>
                        <a:cs typeface="Times New Roman"/>
                      </a:endParaRPr>
                    </a:p>
                  </a:txBody>
                  <a:tcPr marL="37824" marR="37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1164">
                <a:tc>
                  <a:txBody>
                    <a:bodyPr/>
                    <a:lstStyle/>
                    <a:p>
                      <a:pPr algn="ctr">
                        <a:spcAft>
                          <a:spcPts val="0"/>
                        </a:spcAft>
                      </a:pPr>
                      <a:r>
                        <a:rPr lang="uk-UA" sz="1000" b="1" dirty="0">
                          <a:solidFill>
                            <a:srgbClr val="000000"/>
                          </a:solidFill>
                          <a:latin typeface="Times New Roman"/>
                          <a:ea typeface="Batang"/>
                          <a:cs typeface="Times New Roman"/>
                        </a:rPr>
                        <a:t>Блок 3</a:t>
                      </a:r>
                      <a:endParaRPr lang="ru-RU" sz="1000" dirty="0">
                        <a:latin typeface="Times New Roman"/>
                        <a:ea typeface="Times New Roman"/>
                        <a:cs typeface="Times New Roman"/>
                      </a:endParaRPr>
                    </a:p>
                  </a:txBody>
                  <a:tcPr marL="37824" marR="37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000" dirty="0">
                          <a:solidFill>
                            <a:srgbClr val="000000"/>
                          </a:solidFill>
                          <a:latin typeface="Times New Roman"/>
                          <a:ea typeface="Batang"/>
                          <a:cs typeface="Times New Roman"/>
                        </a:rPr>
                        <a:t>стандарти, що визначають правила обліку окремих об'єктів</a:t>
                      </a:r>
                      <a:endParaRPr lang="ru-RU" sz="1000" dirty="0">
                        <a:latin typeface="Times New Roman"/>
                        <a:ea typeface="Times New Roman"/>
                        <a:cs typeface="Times New Roman"/>
                      </a:endParaRPr>
                    </a:p>
                  </a:txBody>
                  <a:tcPr marL="37824" marR="37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000" dirty="0">
                          <a:solidFill>
                            <a:srgbClr val="000000"/>
                          </a:solidFill>
                          <a:latin typeface="Times New Roman"/>
                          <a:ea typeface="Batang"/>
                          <a:cs typeface="Times New Roman"/>
                        </a:rPr>
                        <a:t>Найчисленніша група МСБО, яка у свою чергу може підрозділятися на підгрупи:</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1. Активи: </a:t>
                      </a:r>
                      <a:r>
                        <a:rPr lang="uk-UA" sz="1000" dirty="0" smtClean="0">
                          <a:solidFill>
                            <a:srgbClr val="000000"/>
                          </a:solidFill>
                          <a:latin typeface="Times New Roman"/>
                          <a:ea typeface="Batang"/>
                          <a:cs typeface="Times New Roman"/>
                        </a:rPr>
                        <a:t>- </a:t>
                      </a:r>
                      <a:r>
                        <a:rPr lang="uk-UA" sz="1000" dirty="0">
                          <a:solidFill>
                            <a:srgbClr val="000000"/>
                          </a:solidFill>
                          <a:latin typeface="Times New Roman"/>
                          <a:ea typeface="Batang"/>
                          <a:cs typeface="Times New Roman"/>
                        </a:rPr>
                        <a:t>Запаси (МСБО 2</a:t>
                      </a:r>
                      <a:r>
                        <a:rPr lang="uk-UA" sz="1000" dirty="0" smtClean="0">
                          <a:solidFill>
                            <a:srgbClr val="000000"/>
                          </a:solidFill>
                          <a:latin typeface="Times New Roman"/>
                          <a:ea typeface="Batang"/>
                          <a:cs typeface="Times New Roman"/>
                        </a:rPr>
                        <a:t>); - </a:t>
                      </a:r>
                      <a:r>
                        <a:rPr lang="uk-UA" sz="1000" dirty="0">
                          <a:solidFill>
                            <a:srgbClr val="000000"/>
                          </a:solidFill>
                          <a:latin typeface="Times New Roman"/>
                          <a:ea typeface="Batang"/>
                          <a:cs typeface="Times New Roman"/>
                        </a:rPr>
                        <a:t>Основні засоби (МСБО 16); </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 Витрати на позики (МСБО 23</a:t>
                      </a:r>
                      <a:r>
                        <a:rPr lang="uk-UA" sz="1000" dirty="0" smtClean="0">
                          <a:solidFill>
                            <a:srgbClr val="000000"/>
                          </a:solidFill>
                          <a:latin typeface="Times New Roman"/>
                          <a:ea typeface="Batang"/>
                          <a:cs typeface="Times New Roman"/>
                        </a:rPr>
                        <a:t>); - </a:t>
                      </a:r>
                      <a:r>
                        <a:rPr lang="uk-UA" sz="1000" dirty="0">
                          <a:solidFill>
                            <a:srgbClr val="000000"/>
                          </a:solidFill>
                          <a:latin typeface="Times New Roman"/>
                          <a:ea typeface="Batang"/>
                          <a:cs typeface="Times New Roman"/>
                        </a:rPr>
                        <a:t>Нематеріальні активи (МСБО 38);</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 Інвестиційні активи (МСБО 40</a:t>
                      </a:r>
                      <a:r>
                        <a:rPr lang="uk-UA" sz="1000" dirty="0" smtClean="0">
                          <a:solidFill>
                            <a:srgbClr val="000000"/>
                          </a:solidFill>
                          <a:latin typeface="Times New Roman"/>
                          <a:ea typeface="Batang"/>
                          <a:cs typeface="Times New Roman"/>
                        </a:rPr>
                        <a:t>); - </a:t>
                      </a:r>
                      <a:r>
                        <a:rPr lang="uk-UA" sz="1000" dirty="0">
                          <a:solidFill>
                            <a:srgbClr val="000000"/>
                          </a:solidFill>
                          <a:latin typeface="Times New Roman"/>
                          <a:ea typeface="Batang"/>
                          <a:cs typeface="Times New Roman"/>
                        </a:rPr>
                        <a:t>Втрата активами внутрішньої вартості (МСБО 36); </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 Необоротні активи, утримувані для продажу (МСФЗ 5);</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2. Зобов'язання:</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 Оренда (МСБО 17</a:t>
                      </a:r>
                      <a:r>
                        <a:rPr lang="uk-UA" sz="1000" dirty="0" smtClean="0">
                          <a:solidFill>
                            <a:srgbClr val="000000"/>
                          </a:solidFill>
                          <a:latin typeface="Times New Roman"/>
                          <a:ea typeface="Batang"/>
                          <a:cs typeface="Times New Roman"/>
                        </a:rPr>
                        <a:t>); - </a:t>
                      </a:r>
                      <a:r>
                        <a:rPr lang="uk-UA" sz="1000" dirty="0">
                          <a:solidFill>
                            <a:srgbClr val="000000"/>
                          </a:solidFill>
                          <a:latin typeface="Times New Roman"/>
                          <a:ea typeface="Batang"/>
                          <a:cs typeface="Times New Roman"/>
                        </a:rPr>
                        <a:t>Винагорода працівникам (МСБО 19);</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 Забезпечення, умовні зобов'язання та умовні активи (МСБО 37);</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 Платежі на основі акцій (МСФЗ 2). </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3. Фінансові інструменти: </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 Фінансові активи та зобов'язання (МСБО 39); </a:t>
                      </a:r>
                      <a:r>
                        <a:rPr lang="uk-UA" sz="1000" dirty="0" smtClean="0">
                          <a:solidFill>
                            <a:srgbClr val="000000"/>
                          </a:solidFill>
                          <a:latin typeface="Times New Roman"/>
                          <a:ea typeface="Batang"/>
                          <a:cs typeface="Times New Roman"/>
                        </a:rPr>
                        <a:t>- </a:t>
                      </a:r>
                      <a:r>
                        <a:rPr lang="uk-UA" sz="1000" dirty="0">
                          <a:solidFill>
                            <a:srgbClr val="000000"/>
                          </a:solidFill>
                          <a:latin typeface="Times New Roman"/>
                          <a:ea typeface="Batang"/>
                          <a:cs typeface="Times New Roman"/>
                        </a:rPr>
                        <a:t>Фінансові інструменти: розкриття (МСФЗ 7). </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4. Питання пов’язані з визнанням доходів: </a:t>
                      </a:r>
                      <a:r>
                        <a:rPr lang="uk-UA" sz="1000" dirty="0" smtClean="0">
                          <a:solidFill>
                            <a:srgbClr val="000000"/>
                          </a:solidFill>
                          <a:latin typeface="Times New Roman"/>
                          <a:ea typeface="Batang"/>
                          <a:cs typeface="Times New Roman"/>
                        </a:rPr>
                        <a:t>- </a:t>
                      </a:r>
                      <a:r>
                        <a:rPr lang="uk-UA" sz="1000" dirty="0">
                          <a:solidFill>
                            <a:srgbClr val="000000"/>
                          </a:solidFill>
                          <a:latin typeface="Times New Roman"/>
                          <a:ea typeface="Batang"/>
                          <a:cs typeface="Times New Roman"/>
                        </a:rPr>
                        <a:t>Дохід (МСБО 18). </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5. Вплив змін валютних курсів (МСБО 21). </a:t>
                      </a:r>
                      <a:endParaRPr lang="ru-RU" sz="1000" dirty="0">
                        <a:latin typeface="Times New Roman"/>
                        <a:ea typeface="Times New Roman"/>
                        <a:cs typeface="Times New Roman"/>
                      </a:endParaRPr>
                    </a:p>
                    <a:p>
                      <a:pPr algn="just">
                        <a:spcAft>
                          <a:spcPts val="0"/>
                        </a:spcAft>
                      </a:pPr>
                      <a:r>
                        <a:rPr lang="uk-UA" sz="1000" dirty="0">
                          <a:solidFill>
                            <a:srgbClr val="000000"/>
                          </a:solidFill>
                          <a:latin typeface="Times New Roman"/>
                          <a:ea typeface="Batang"/>
                          <a:cs typeface="Times New Roman"/>
                        </a:rPr>
                        <a:t>6. Об'єднання компаній, консолідація, асоційовані та спільні підприємства: </a:t>
                      </a:r>
                      <a:r>
                        <a:rPr lang="uk-UA" sz="1000" dirty="0" smtClean="0">
                          <a:solidFill>
                            <a:srgbClr val="000000"/>
                          </a:solidFill>
                          <a:latin typeface="Times New Roman"/>
                          <a:ea typeface="Batang"/>
                          <a:cs typeface="Times New Roman"/>
                        </a:rPr>
                        <a:t> - Огляд МСФЗ 3; </a:t>
                      </a:r>
                      <a:endParaRPr lang="ru-RU" sz="1000" dirty="0" smtClean="0">
                        <a:latin typeface="Times New Roman"/>
                        <a:ea typeface="Times New Roman"/>
                        <a:cs typeface="Times New Roman"/>
                      </a:endParaRPr>
                    </a:p>
                    <a:p>
                      <a:pPr algn="just">
                        <a:spcAft>
                          <a:spcPts val="0"/>
                        </a:spcAft>
                      </a:pPr>
                      <a:r>
                        <a:rPr lang="uk-UA" sz="1000" dirty="0" smtClean="0">
                          <a:solidFill>
                            <a:srgbClr val="000000"/>
                          </a:solidFill>
                          <a:latin typeface="Times New Roman"/>
                          <a:ea typeface="Batang"/>
                          <a:cs typeface="Times New Roman"/>
                        </a:rPr>
                        <a:t>- Консолідовані та окремі фінансові звіти, включи організації спеціального призначення (МСБО 27);</a:t>
                      </a:r>
                      <a:endParaRPr lang="ru-RU" sz="1000" dirty="0" smtClean="0">
                        <a:latin typeface="Times New Roman"/>
                        <a:ea typeface="Times New Roman"/>
                        <a:cs typeface="Times New Roman"/>
                      </a:endParaRPr>
                    </a:p>
                    <a:p>
                      <a:pPr algn="just">
                        <a:spcAft>
                          <a:spcPts val="0"/>
                        </a:spcAft>
                      </a:pPr>
                      <a:r>
                        <a:rPr lang="uk-UA" sz="1000" dirty="0" smtClean="0">
                          <a:solidFill>
                            <a:srgbClr val="000000"/>
                          </a:solidFill>
                          <a:latin typeface="Times New Roman"/>
                          <a:ea typeface="Batang"/>
                          <a:cs typeface="Times New Roman"/>
                        </a:rPr>
                        <a:t>- Інвестиції в асоційовані компанії (МСБО 28); </a:t>
                      </a:r>
                      <a:endParaRPr lang="ru-RU" sz="1000" dirty="0" smtClean="0">
                        <a:latin typeface="Times New Roman"/>
                        <a:ea typeface="Times New Roman"/>
                        <a:cs typeface="Times New Roman"/>
                      </a:endParaRPr>
                    </a:p>
                    <a:p>
                      <a:pPr algn="just">
                        <a:spcAft>
                          <a:spcPts val="0"/>
                        </a:spcAft>
                      </a:pPr>
                      <a:r>
                        <a:rPr lang="uk-UA" sz="1000" dirty="0" smtClean="0">
                          <a:solidFill>
                            <a:srgbClr val="000000"/>
                          </a:solidFill>
                          <a:latin typeface="Times New Roman"/>
                          <a:ea typeface="Batang"/>
                          <a:cs typeface="Times New Roman"/>
                        </a:rPr>
                        <a:t>- Частки в спільних підприємствах (МСБО 31);</a:t>
                      </a:r>
                      <a:endParaRPr lang="ru-RU" sz="1000" dirty="0" smtClean="0">
                        <a:latin typeface="Times New Roman"/>
                        <a:ea typeface="Times New Roman"/>
                        <a:cs typeface="Times New Roman"/>
                      </a:endParaRPr>
                    </a:p>
                    <a:p>
                      <a:pPr algn="just">
                        <a:spcAft>
                          <a:spcPts val="0"/>
                        </a:spcAft>
                      </a:pPr>
                      <a:r>
                        <a:rPr lang="uk-UA" sz="1000" dirty="0" smtClean="0">
                          <a:solidFill>
                            <a:srgbClr val="000000"/>
                          </a:solidFill>
                          <a:latin typeface="Times New Roman"/>
                          <a:ea typeface="Batang"/>
                          <a:cs typeface="Times New Roman"/>
                        </a:rPr>
                        <a:t>7. Перехід на МСФЗ: </a:t>
                      </a:r>
                      <a:endParaRPr lang="ru-RU" sz="1000" dirty="0" smtClean="0">
                        <a:latin typeface="Times New Roman"/>
                        <a:ea typeface="Times New Roman"/>
                        <a:cs typeface="Times New Roman"/>
                      </a:endParaRPr>
                    </a:p>
                    <a:p>
                      <a:pPr>
                        <a:spcAft>
                          <a:spcPts val="0"/>
                        </a:spcAft>
                      </a:pPr>
                      <a:r>
                        <a:rPr lang="uk-UA" sz="1000" dirty="0" smtClean="0">
                          <a:solidFill>
                            <a:srgbClr val="000000"/>
                          </a:solidFill>
                          <a:latin typeface="Times New Roman"/>
                          <a:ea typeface="Batang"/>
                          <a:cs typeface="Times New Roman"/>
                        </a:rPr>
                        <a:t>- Перше застосування МСФЗ (</a:t>
                      </a:r>
                      <a:r>
                        <a:rPr lang="uk-UA" sz="1000" dirty="0" err="1" smtClean="0">
                          <a:solidFill>
                            <a:srgbClr val="000000"/>
                          </a:solidFill>
                          <a:latin typeface="Times New Roman"/>
                          <a:ea typeface="Batang"/>
                          <a:cs typeface="Times New Roman"/>
                        </a:rPr>
                        <a:t>МСФЗ</a:t>
                      </a:r>
                      <a:r>
                        <a:rPr lang="uk-UA" sz="1000" dirty="0" smtClean="0">
                          <a:solidFill>
                            <a:srgbClr val="000000"/>
                          </a:solidFill>
                          <a:latin typeface="Times New Roman"/>
                          <a:ea typeface="Batang"/>
                          <a:cs typeface="Times New Roman"/>
                        </a:rPr>
                        <a:t> 1).</a:t>
                      </a:r>
                      <a:endParaRPr lang="ru-RU" sz="1000" dirty="0" smtClean="0">
                        <a:latin typeface="Times New Roman"/>
                        <a:ea typeface="Times New Roman"/>
                        <a:cs typeface="Times New Roman"/>
                      </a:endParaRPr>
                    </a:p>
                    <a:p>
                      <a:pPr algn="just">
                        <a:spcAft>
                          <a:spcPts val="0"/>
                        </a:spcAft>
                      </a:pPr>
                      <a:endParaRPr lang="ru-RU" sz="1000" dirty="0">
                        <a:latin typeface="Times New Roman"/>
                        <a:ea typeface="Times New Roman"/>
                        <a:cs typeface="Times New Roman"/>
                      </a:endParaRPr>
                    </a:p>
                  </a:txBody>
                  <a:tcPr marL="37824" marR="37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980728"/>
            <a:ext cx="7406640" cy="144016"/>
          </a:xfrm>
        </p:spPr>
        <p:txBody>
          <a:bodyPr>
            <a:normAutofit fontScale="90000"/>
          </a:bodyPr>
          <a:lstStyle/>
          <a:p>
            <a:pPr algn="ctr"/>
            <a:r>
              <a:rPr lang="ru-RU" sz="2000" b="1" dirty="0" smtClean="0">
                <a:effectLst/>
              </a:rPr>
              <a:t>2. </a:t>
            </a:r>
            <a:r>
              <a:rPr lang="ru-RU" sz="2000" b="1" dirty="0" err="1" smtClean="0">
                <a:effectLst/>
              </a:rPr>
              <a:t>Міжнародні</a:t>
            </a:r>
            <a:r>
              <a:rPr lang="ru-RU" sz="2000" b="1" dirty="0" smtClean="0">
                <a:effectLst/>
              </a:rPr>
              <a:t> </a:t>
            </a:r>
            <a:r>
              <a:rPr lang="ru-RU" sz="2000" b="1" dirty="0" err="1" smtClean="0">
                <a:effectLst/>
              </a:rPr>
              <a:t>бухгалтерські</a:t>
            </a:r>
            <a:r>
              <a:rPr lang="ru-RU" sz="2000" b="1" dirty="0" smtClean="0">
                <a:effectLst/>
              </a:rPr>
              <a:t> </a:t>
            </a:r>
            <a:r>
              <a:rPr lang="ru-RU" sz="2000" b="1" dirty="0" err="1" smtClean="0">
                <a:effectLst/>
              </a:rPr>
              <a:t>стандарти</a:t>
            </a:r>
            <a:r>
              <a:rPr lang="ru-RU" sz="2000" b="1" dirty="0" smtClean="0">
                <a:effectLst/>
              </a:rPr>
              <a:t> </a:t>
            </a:r>
            <a:r>
              <a:rPr lang="ru-RU" sz="2000" b="1" dirty="0" err="1" smtClean="0">
                <a:effectLst/>
              </a:rPr>
              <a:t>і</a:t>
            </a:r>
            <a:r>
              <a:rPr lang="ru-RU" sz="2000" b="1" dirty="0" smtClean="0">
                <a:effectLst/>
              </a:rPr>
              <a:t> </a:t>
            </a:r>
            <a:r>
              <a:rPr lang="ru-RU" sz="2000" b="1" dirty="0" err="1" smtClean="0">
                <a:effectLst/>
              </a:rPr>
              <a:t>їх</a:t>
            </a:r>
            <a:r>
              <a:rPr lang="ru-RU" sz="2000" b="1" dirty="0" smtClean="0">
                <a:effectLst/>
              </a:rPr>
              <a:t> </a:t>
            </a:r>
            <a:r>
              <a:rPr lang="ru-RU" sz="2000" b="1" dirty="0" err="1" smtClean="0">
                <a:effectLst/>
              </a:rPr>
              <a:t>значення</a:t>
            </a:r>
            <a:r>
              <a:rPr lang="ru-RU" sz="2000" b="1" dirty="0" smtClean="0">
                <a:effectLst/>
              </a:rPr>
              <a:t/>
            </a:r>
            <a:br>
              <a:rPr lang="ru-RU" sz="2000" b="1" dirty="0" smtClean="0">
                <a:effectLst/>
              </a:rPr>
            </a:br>
            <a:r>
              <a:rPr lang="ru-RU" sz="2000" b="1" dirty="0" err="1" smtClean="0">
                <a:effectLst/>
              </a:rPr>
              <a:t>Класифікація</a:t>
            </a:r>
            <a:r>
              <a:rPr lang="ru-RU" sz="2000" b="1" dirty="0" smtClean="0">
                <a:effectLst/>
              </a:rPr>
              <a:t> МСБО за видами </a:t>
            </a:r>
            <a:r>
              <a:rPr lang="ru-RU" sz="2000" b="1" dirty="0" err="1" smtClean="0">
                <a:effectLst/>
              </a:rPr>
              <a:t>діяльності</a:t>
            </a:r>
            <a:r>
              <a:rPr lang="ru-RU" sz="2000" b="1" dirty="0" smtClean="0">
                <a:effectLst/>
              </a:rPr>
              <a:t/>
            </a:r>
            <a:br>
              <a:rPr lang="ru-RU" sz="2000" b="1" dirty="0" smtClean="0">
                <a:effectLst/>
              </a:rPr>
            </a:br>
            <a:endParaRPr lang="ru-RU" sz="2000" dirty="0">
              <a:effectLst/>
            </a:endParaRPr>
          </a:p>
        </p:txBody>
      </p:sp>
      <p:graphicFrame>
        <p:nvGraphicFramePr>
          <p:cNvPr id="4" name="Таблица 3"/>
          <p:cNvGraphicFramePr>
            <a:graphicFrameLocks noGrp="1"/>
          </p:cNvGraphicFramePr>
          <p:nvPr/>
        </p:nvGraphicFramePr>
        <p:xfrm>
          <a:off x="1763688" y="1196752"/>
          <a:ext cx="6840760" cy="2695552"/>
        </p:xfrm>
        <a:graphic>
          <a:graphicData uri="http://schemas.openxmlformats.org/drawingml/2006/table">
            <a:tbl>
              <a:tblPr/>
              <a:tblGrid>
                <a:gridCol w="2079601"/>
                <a:gridCol w="4761159"/>
              </a:tblGrid>
              <a:tr h="168472">
                <a:tc>
                  <a:txBody>
                    <a:bodyPr/>
                    <a:lstStyle/>
                    <a:p>
                      <a:pPr algn="ctr">
                        <a:spcAft>
                          <a:spcPts val="0"/>
                        </a:spcAft>
                      </a:pPr>
                      <a:r>
                        <a:rPr lang="uk-UA" sz="1100" b="1" dirty="0">
                          <a:solidFill>
                            <a:srgbClr val="000000"/>
                          </a:solidFill>
                          <a:latin typeface="Times New Roman"/>
                          <a:ea typeface="Times New Roman"/>
                          <a:cs typeface="Times New Roman"/>
                        </a:rPr>
                        <a:t>Ознаки</a:t>
                      </a:r>
                      <a:endParaRPr lang="ru-RU" sz="1100" dirty="0">
                        <a:solidFill>
                          <a:srgbClr val="000000"/>
                        </a:solidFill>
                        <a:latin typeface="Times New Roman"/>
                        <a:ea typeface="Times New Roman"/>
                        <a:cs typeface="Times New Roman"/>
                      </a:endParaRPr>
                    </a:p>
                  </a:txBody>
                  <a:tcPr marL="63177" marR="63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100" b="1">
                          <a:solidFill>
                            <a:srgbClr val="000000"/>
                          </a:solidFill>
                          <a:latin typeface="Times New Roman"/>
                          <a:ea typeface="Times New Roman"/>
                          <a:cs typeface="Times New Roman"/>
                        </a:rPr>
                        <a:t>Відповідні МСБО і ФЗ</a:t>
                      </a:r>
                      <a:endParaRPr lang="ru-RU" sz="1100">
                        <a:solidFill>
                          <a:srgbClr val="000000"/>
                        </a:solidFill>
                        <a:latin typeface="Times New Roman"/>
                        <a:ea typeface="Times New Roman"/>
                        <a:cs typeface="Times New Roman"/>
                      </a:endParaRPr>
                    </a:p>
                  </a:txBody>
                  <a:tcPr marL="63177" marR="63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5416">
                <a:tc>
                  <a:txBody>
                    <a:bodyPr/>
                    <a:lstStyle/>
                    <a:p>
                      <a:pPr algn="ctr">
                        <a:spcAft>
                          <a:spcPts val="0"/>
                        </a:spcAft>
                      </a:pPr>
                      <a:r>
                        <a:rPr lang="uk-UA" sz="1100" b="1">
                          <a:solidFill>
                            <a:srgbClr val="000000"/>
                          </a:solidFill>
                          <a:latin typeface="Times New Roman"/>
                          <a:ea typeface="Times New Roman"/>
                          <a:cs typeface="Times New Roman"/>
                        </a:rPr>
                        <a:t>Стандарти, що пов’язані з наданням фінансової звітності</a:t>
                      </a:r>
                      <a:endParaRPr lang="ru-RU" sz="1100">
                        <a:solidFill>
                          <a:srgbClr val="000000"/>
                        </a:solidFill>
                        <a:latin typeface="Times New Roman"/>
                        <a:ea typeface="Times New Roman"/>
                        <a:cs typeface="Times New Roman"/>
                      </a:endParaRPr>
                    </a:p>
                  </a:txBody>
                  <a:tcPr marL="63177" marR="63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a:solidFill>
                            <a:srgbClr val="000000"/>
                          </a:solidFill>
                          <a:latin typeface="Times New Roman"/>
                          <a:ea typeface="Times New Roman"/>
                          <a:cs typeface="Times New Roman"/>
                        </a:rPr>
                        <a:t>МСБО 1. Подання фінансової звітності. МСБО 3. Консолідовані фінансові звіти. МСФЗ 8 Операційні сегменти. 34 Проміжна фінансова звітність </a:t>
                      </a:r>
                      <a:endParaRPr lang="ru-RU" sz="1100">
                        <a:solidFill>
                          <a:srgbClr val="000000"/>
                        </a:solidFill>
                        <a:latin typeface="Times New Roman"/>
                        <a:ea typeface="Times New Roman"/>
                        <a:cs typeface="Times New Roman"/>
                      </a:endParaRPr>
                    </a:p>
                  </a:txBody>
                  <a:tcPr marL="63177" marR="63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44">
                <a:tc>
                  <a:txBody>
                    <a:bodyPr/>
                    <a:lstStyle/>
                    <a:p>
                      <a:pPr algn="ctr">
                        <a:spcAft>
                          <a:spcPts val="0"/>
                        </a:spcAft>
                      </a:pPr>
                      <a:r>
                        <a:rPr lang="uk-UA" sz="1100" b="1">
                          <a:solidFill>
                            <a:srgbClr val="000000"/>
                          </a:solidFill>
                          <a:latin typeface="Times New Roman"/>
                          <a:ea typeface="Times New Roman"/>
                          <a:cs typeface="Times New Roman"/>
                        </a:rPr>
                        <a:t>Стандарти, що пов’язані з операційною діяльністю</a:t>
                      </a:r>
                      <a:endParaRPr lang="ru-RU" sz="1100">
                        <a:solidFill>
                          <a:srgbClr val="000000"/>
                        </a:solidFill>
                        <a:latin typeface="Times New Roman"/>
                        <a:ea typeface="Times New Roman"/>
                        <a:cs typeface="Times New Roman"/>
                      </a:endParaRPr>
                    </a:p>
                  </a:txBody>
                  <a:tcPr marL="63177" marR="63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a:solidFill>
                            <a:srgbClr val="000000"/>
                          </a:solidFill>
                          <a:latin typeface="Times New Roman"/>
                          <a:ea typeface="Times New Roman"/>
                          <a:cs typeface="Times New Roman"/>
                        </a:rPr>
                        <a:t>МСБО 2. Запаси. МСБО16. Основні засоби. МСБО 17. Оренда. МСБО 18. Дохід </a:t>
                      </a:r>
                      <a:endParaRPr lang="ru-RU" sz="1100">
                        <a:solidFill>
                          <a:srgbClr val="000000"/>
                        </a:solidFill>
                        <a:latin typeface="Times New Roman"/>
                        <a:ea typeface="Times New Roman"/>
                        <a:cs typeface="Times New Roman"/>
                      </a:endParaRPr>
                    </a:p>
                  </a:txBody>
                  <a:tcPr marL="63177" marR="63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44">
                <a:tc>
                  <a:txBody>
                    <a:bodyPr/>
                    <a:lstStyle/>
                    <a:p>
                      <a:pPr algn="ctr">
                        <a:spcAft>
                          <a:spcPts val="0"/>
                        </a:spcAft>
                      </a:pPr>
                      <a:r>
                        <a:rPr lang="uk-UA" sz="1100" b="1">
                          <a:solidFill>
                            <a:srgbClr val="000000"/>
                          </a:solidFill>
                          <a:latin typeface="Times New Roman"/>
                          <a:ea typeface="Times New Roman"/>
                          <a:cs typeface="Times New Roman"/>
                        </a:rPr>
                        <a:t>Стандарти, що пов’язані з фінансовою діяльністю</a:t>
                      </a:r>
                      <a:endParaRPr lang="ru-RU" sz="1100">
                        <a:solidFill>
                          <a:srgbClr val="000000"/>
                        </a:solidFill>
                        <a:latin typeface="Times New Roman"/>
                        <a:ea typeface="Times New Roman"/>
                        <a:cs typeface="Times New Roman"/>
                      </a:endParaRPr>
                    </a:p>
                  </a:txBody>
                  <a:tcPr marL="63177" marR="63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a:solidFill>
                            <a:srgbClr val="000000"/>
                          </a:solidFill>
                          <a:latin typeface="Times New Roman"/>
                          <a:ea typeface="Times New Roman"/>
                          <a:cs typeface="Times New Roman"/>
                        </a:rPr>
                        <a:t>МСФО 23. Витрати на позики </a:t>
                      </a:r>
                      <a:endParaRPr lang="ru-RU" sz="1100">
                        <a:solidFill>
                          <a:srgbClr val="000000"/>
                        </a:solidFill>
                        <a:latin typeface="Times New Roman"/>
                        <a:ea typeface="Times New Roman"/>
                        <a:cs typeface="Times New Roman"/>
                      </a:endParaRPr>
                    </a:p>
                  </a:txBody>
                  <a:tcPr marL="63177" marR="63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888">
                <a:tc>
                  <a:txBody>
                    <a:bodyPr/>
                    <a:lstStyle/>
                    <a:p>
                      <a:pPr algn="ctr">
                        <a:spcAft>
                          <a:spcPts val="0"/>
                        </a:spcAft>
                      </a:pPr>
                      <a:r>
                        <a:rPr lang="uk-UA" sz="1100" b="1">
                          <a:solidFill>
                            <a:srgbClr val="000000"/>
                          </a:solidFill>
                          <a:latin typeface="Times New Roman"/>
                          <a:ea typeface="Times New Roman"/>
                          <a:cs typeface="Times New Roman"/>
                        </a:rPr>
                        <a:t>Стандарти, що пов’язані з інвестиційною діяльністю</a:t>
                      </a:r>
                      <a:endParaRPr lang="ru-RU" sz="1100">
                        <a:solidFill>
                          <a:srgbClr val="000000"/>
                        </a:solidFill>
                        <a:latin typeface="Times New Roman"/>
                        <a:ea typeface="Times New Roman"/>
                        <a:cs typeface="Times New Roman"/>
                      </a:endParaRPr>
                    </a:p>
                  </a:txBody>
                  <a:tcPr marL="63177" marR="63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dirty="0">
                          <a:solidFill>
                            <a:srgbClr val="000000"/>
                          </a:solidFill>
                          <a:latin typeface="Times New Roman"/>
                          <a:ea typeface="Times New Roman"/>
                          <a:cs typeface="Times New Roman"/>
                        </a:rPr>
                        <a:t>МСБО 20. Облік державних грантів і розкриття інформації про державну допомогу, МСБО 22. Об’єднання компаній. МСБО 24. Розкриття інформації щодо пов’язаних сторін. МСБО. МСФЗ 3 Об’єднання бізнесу </a:t>
                      </a:r>
                      <a:endParaRPr lang="ru-RU" sz="1100" dirty="0">
                        <a:solidFill>
                          <a:srgbClr val="000000"/>
                        </a:solidFill>
                        <a:latin typeface="Times New Roman"/>
                        <a:ea typeface="Times New Roman"/>
                        <a:cs typeface="Times New Roman"/>
                      </a:endParaRPr>
                    </a:p>
                  </a:txBody>
                  <a:tcPr marL="63177" marR="63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888">
                <a:tc>
                  <a:txBody>
                    <a:bodyPr/>
                    <a:lstStyle/>
                    <a:p>
                      <a:pPr algn="ctr">
                        <a:spcAft>
                          <a:spcPts val="0"/>
                        </a:spcAft>
                      </a:pPr>
                      <a:r>
                        <a:rPr lang="uk-UA" sz="1100" b="1">
                          <a:solidFill>
                            <a:srgbClr val="000000"/>
                          </a:solidFill>
                          <a:latin typeface="Times New Roman"/>
                          <a:ea typeface="Times New Roman"/>
                          <a:cs typeface="Times New Roman"/>
                        </a:rPr>
                        <a:t>Результати діяльності</a:t>
                      </a:r>
                      <a:endParaRPr lang="ru-RU" sz="1100">
                        <a:solidFill>
                          <a:srgbClr val="000000"/>
                        </a:solidFill>
                        <a:latin typeface="Times New Roman"/>
                        <a:ea typeface="Times New Roman"/>
                        <a:cs typeface="Times New Roman"/>
                      </a:endParaRPr>
                    </a:p>
                  </a:txBody>
                  <a:tcPr marL="63177" marR="63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dirty="0">
                          <a:solidFill>
                            <a:srgbClr val="000000"/>
                          </a:solidFill>
                          <a:latin typeface="Times New Roman"/>
                          <a:ea typeface="Times New Roman"/>
                          <a:cs typeface="Times New Roman"/>
                        </a:rPr>
                        <a:t>МСБО 8. Облікові політики, зміни в облікових оцінках МСБО 10. Події після дати балансу. МСБО 12. Податки на прибутки. МСБО 33. Прибуток на акцію. МСБО 37. Забезпечення, непередбачені зобов’язання та непередбачені активи </a:t>
                      </a:r>
                      <a:endParaRPr lang="ru-RU" sz="1100" dirty="0">
                        <a:solidFill>
                          <a:srgbClr val="000000"/>
                        </a:solidFill>
                        <a:latin typeface="Times New Roman"/>
                        <a:ea typeface="Times New Roman"/>
                        <a:cs typeface="Times New Roman"/>
                      </a:endParaRPr>
                    </a:p>
                  </a:txBody>
                  <a:tcPr marL="63177" marR="63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ru-RU" sz="2000" b="1" dirty="0" smtClean="0">
                <a:effectLst/>
              </a:rPr>
              <a:t>2. </a:t>
            </a:r>
            <a:r>
              <a:rPr lang="ru-RU" sz="2000" b="1" dirty="0" err="1" smtClean="0">
                <a:effectLst/>
              </a:rPr>
              <a:t>Міжнародні</a:t>
            </a:r>
            <a:r>
              <a:rPr lang="ru-RU" sz="2000" b="1" dirty="0" smtClean="0">
                <a:effectLst/>
              </a:rPr>
              <a:t> </a:t>
            </a:r>
            <a:r>
              <a:rPr lang="ru-RU" sz="2000" b="1" dirty="0" err="1" smtClean="0">
                <a:effectLst/>
              </a:rPr>
              <a:t>бухгалтерські</a:t>
            </a:r>
            <a:r>
              <a:rPr lang="ru-RU" sz="2000" b="1" dirty="0" smtClean="0">
                <a:effectLst/>
              </a:rPr>
              <a:t> </a:t>
            </a:r>
            <a:r>
              <a:rPr lang="ru-RU" sz="2000" b="1" dirty="0" err="1" smtClean="0">
                <a:effectLst/>
              </a:rPr>
              <a:t>стандарти</a:t>
            </a:r>
            <a:r>
              <a:rPr lang="ru-RU" sz="2000" b="1" dirty="0" smtClean="0">
                <a:effectLst/>
              </a:rPr>
              <a:t> </a:t>
            </a:r>
            <a:r>
              <a:rPr lang="ru-RU" sz="2000" b="1" dirty="0" err="1" smtClean="0">
                <a:effectLst/>
              </a:rPr>
              <a:t>і</a:t>
            </a:r>
            <a:r>
              <a:rPr lang="ru-RU" sz="2000" b="1" dirty="0" smtClean="0">
                <a:effectLst/>
              </a:rPr>
              <a:t> </a:t>
            </a:r>
            <a:r>
              <a:rPr lang="ru-RU" sz="2000" b="1" dirty="0" err="1" smtClean="0">
                <a:effectLst/>
              </a:rPr>
              <a:t>їх</a:t>
            </a:r>
            <a:r>
              <a:rPr lang="ru-RU" sz="2000" b="1" dirty="0" smtClean="0">
                <a:effectLst/>
              </a:rPr>
              <a:t> </a:t>
            </a:r>
            <a:r>
              <a:rPr lang="ru-RU" sz="2000" b="1" dirty="0" err="1" smtClean="0">
                <a:effectLst/>
              </a:rPr>
              <a:t>значення</a:t>
            </a:r>
            <a:endParaRPr lang="ru-RU" sz="2000" dirty="0">
              <a:effectLst/>
            </a:endParaRPr>
          </a:p>
        </p:txBody>
      </p:sp>
      <p:sp>
        <p:nvSpPr>
          <p:cNvPr id="3" name="Подзаголовок 2"/>
          <p:cNvSpPr>
            <a:spLocks noGrp="1"/>
          </p:cNvSpPr>
          <p:nvPr>
            <p:ph type="subTitle" idx="1"/>
          </p:nvPr>
        </p:nvSpPr>
        <p:spPr>
          <a:xfrm>
            <a:off x="1187624" y="620688"/>
            <a:ext cx="7651576" cy="1440160"/>
          </a:xfrm>
        </p:spPr>
        <p:txBody>
          <a:bodyPr>
            <a:normAutofit fontScale="92500" lnSpcReduction="20000"/>
          </a:bodyPr>
          <a:lstStyle/>
          <a:p>
            <a:pPr algn="just"/>
            <a:r>
              <a:rPr lang="uk-UA" sz="1800" dirty="0" smtClean="0"/>
              <a:t>На даний час існують декілька форм використання країнами Міжнародних стандартів бухгалтерського обліку </a:t>
            </a:r>
            <a:endParaRPr lang="ru-RU" sz="1800" dirty="0" smtClean="0"/>
          </a:p>
          <a:p>
            <a:endParaRPr lang="ru-RU" sz="1800" dirty="0" smtClean="0"/>
          </a:p>
          <a:p>
            <a:endParaRPr lang="ru-RU" sz="1800" dirty="0" smtClean="0"/>
          </a:p>
          <a:p>
            <a:pPr algn="just"/>
            <a:r>
              <a:rPr lang="ru-RU" sz="1800" dirty="0" smtClean="0"/>
              <a:t> </a:t>
            </a:r>
          </a:p>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graphicFrame>
        <p:nvGraphicFramePr>
          <p:cNvPr id="4" name="Таблица 3"/>
          <p:cNvGraphicFramePr>
            <a:graphicFrameLocks noGrp="1"/>
          </p:cNvGraphicFramePr>
          <p:nvPr/>
        </p:nvGraphicFramePr>
        <p:xfrm>
          <a:off x="1259632" y="1340768"/>
          <a:ext cx="7488832" cy="1082369"/>
        </p:xfrm>
        <a:graphic>
          <a:graphicData uri="http://schemas.openxmlformats.org/drawingml/2006/table">
            <a:tbl>
              <a:tblPr/>
              <a:tblGrid>
                <a:gridCol w="648072"/>
                <a:gridCol w="3672408"/>
                <a:gridCol w="3168352"/>
              </a:tblGrid>
              <a:tr h="350849">
                <a:tc>
                  <a:txBody>
                    <a:bodyPr/>
                    <a:lstStyle/>
                    <a:p>
                      <a:pPr algn="ctr">
                        <a:spcAft>
                          <a:spcPts val="0"/>
                        </a:spcAft>
                      </a:pPr>
                      <a:r>
                        <a:rPr lang="uk-UA" sz="1200" b="1" dirty="0">
                          <a:solidFill>
                            <a:srgbClr val="000000"/>
                          </a:solidFill>
                          <a:latin typeface="Times New Roman"/>
                          <a:ea typeface="Times New Roman"/>
                          <a:cs typeface="Times New Roman"/>
                        </a:rPr>
                        <a:t>№ з/п</a:t>
                      </a:r>
                      <a:endParaRPr lang="ru-RU" sz="1200" dirty="0">
                        <a:solidFill>
                          <a:srgbClr val="000000"/>
                        </a:solidFill>
                        <a:latin typeface="Times New Roman"/>
                        <a:ea typeface="Times New Roman"/>
                        <a:cs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200" b="1">
                          <a:solidFill>
                            <a:srgbClr val="000000"/>
                          </a:solidFill>
                          <a:latin typeface="Times New Roman"/>
                          <a:ea typeface="Times New Roman"/>
                          <a:cs typeface="Times New Roman"/>
                        </a:rPr>
                        <a:t>Застосування МСБО та їх узгодження з національними стандартами</a:t>
                      </a:r>
                      <a:endParaRPr lang="ru-RU" sz="1200">
                        <a:solidFill>
                          <a:srgbClr val="000000"/>
                        </a:solidFill>
                        <a:latin typeface="Times New Roman"/>
                        <a:ea typeface="Times New Roman"/>
                        <a:cs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200" b="1">
                          <a:solidFill>
                            <a:srgbClr val="000000"/>
                          </a:solidFill>
                          <a:latin typeface="Times New Roman"/>
                          <a:ea typeface="Times New Roman"/>
                          <a:cs typeface="Times New Roman"/>
                        </a:rPr>
                        <a:t>Країна</a:t>
                      </a:r>
                      <a:endParaRPr lang="ru-RU" sz="1200">
                        <a:latin typeface="Times New Roman"/>
                        <a:ea typeface="Times New Roman"/>
                        <a:cs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849">
                <a:tc>
                  <a:txBody>
                    <a:bodyPr/>
                    <a:lstStyle/>
                    <a:p>
                      <a:pPr algn="ctr">
                        <a:spcAft>
                          <a:spcPts val="0"/>
                        </a:spcAft>
                      </a:pPr>
                      <a:r>
                        <a:rPr lang="uk-UA" sz="1200">
                          <a:solidFill>
                            <a:srgbClr val="000000"/>
                          </a:solidFill>
                          <a:latin typeface="Times New Roman"/>
                          <a:ea typeface="Times New Roman"/>
                          <a:cs typeface="Times New Roman"/>
                        </a:rPr>
                        <a:t>1</a:t>
                      </a:r>
                      <a:endParaRPr lang="ru-RU" sz="1200">
                        <a:latin typeface="Times New Roman"/>
                        <a:ea typeface="Times New Roman"/>
                        <a:cs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200" dirty="0">
                          <a:solidFill>
                            <a:srgbClr val="000000"/>
                          </a:solidFill>
                          <a:latin typeface="Times New Roman"/>
                          <a:ea typeface="Times New Roman"/>
                          <a:cs typeface="Times New Roman"/>
                        </a:rPr>
                        <a:t>МСБО використовуються як національні стандарти з додатковими поясненнями </a:t>
                      </a:r>
                      <a:endParaRPr lang="ru-RU" sz="1200" dirty="0">
                        <a:solidFill>
                          <a:srgbClr val="000000"/>
                        </a:solidFill>
                        <a:latin typeface="Times New Roman"/>
                        <a:ea typeface="Times New Roman"/>
                        <a:cs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200">
                          <a:solidFill>
                            <a:srgbClr val="000000"/>
                          </a:solidFill>
                          <a:latin typeface="Times New Roman"/>
                          <a:ea typeface="Times New Roman"/>
                          <a:cs typeface="Times New Roman"/>
                        </a:rPr>
                        <a:t>Хорватія, Кіпр, Кувейт, Латвія, Мальта, Оман, Пакистан, Тринідад і Тобаго </a:t>
                      </a:r>
                      <a:endParaRPr lang="ru-RU" sz="1200">
                        <a:solidFill>
                          <a:srgbClr val="000000"/>
                        </a:solidFill>
                        <a:latin typeface="Times New Roman"/>
                        <a:ea typeface="Times New Roman"/>
                        <a:cs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849">
                <a:tc>
                  <a:txBody>
                    <a:bodyPr/>
                    <a:lstStyle/>
                    <a:p>
                      <a:pPr algn="ctr">
                        <a:spcAft>
                          <a:spcPts val="0"/>
                        </a:spcAft>
                      </a:pPr>
                      <a:r>
                        <a:rPr lang="uk-UA" sz="1200">
                          <a:solidFill>
                            <a:srgbClr val="000000"/>
                          </a:solidFill>
                          <a:latin typeface="Times New Roman"/>
                          <a:ea typeface="Times New Roman"/>
                          <a:cs typeface="Times New Roman"/>
                        </a:rPr>
                        <a:t>2</a:t>
                      </a:r>
                      <a:endParaRPr lang="ru-RU" sz="1200">
                        <a:latin typeface="Times New Roman"/>
                        <a:ea typeface="Times New Roman"/>
                        <a:cs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200" dirty="0">
                          <a:solidFill>
                            <a:srgbClr val="000000"/>
                          </a:solidFill>
                          <a:latin typeface="Times New Roman"/>
                          <a:ea typeface="Times New Roman"/>
                          <a:cs typeface="Times New Roman"/>
                        </a:rPr>
                        <a:t>МСБО використовуються як національні стандарти; </a:t>
                      </a:r>
                      <a:endParaRPr lang="ru-RU" sz="1200" dirty="0">
                        <a:solidFill>
                          <a:srgbClr val="000000"/>
                        </a:solidFill>
                        <a:latin typeface="Times New Roman"/>
                        <a:ea typeface="Times New Roman"/>
                        <a:cs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200" dirty="0">
                          <a:solidFill>
                            <a:srgbClr val="000000"/>
                          </a:solidFill>
                          <a:latin typeface="Times New Roman"/>
                          <a:ea typeface="Times New Roman"/>
                          <a:cs typeface="Times New Roman"/>
                        </a:rPr>
                        <a:t>Малайзія, Папуа-Нова Гвінея </a:t>
                      </a:r>
                      <a:endParaRPr lang="ru-RU" sz="1200" dirty="0">
                        <a:solidFill>
                          <a:srgbClr val="000000"/>
                        </a:solidFill>
                        <a:latin typeface="Times New Roman"/>
                        <a:ea typeface="Times New Roman"/>
                        <a:cs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nvGraphicFramePr>
        <p:xfrm>
          <a:off x="1259632" y="2492896"/>
          <a:ext cx="7488832" cy="4063999"/>
        </p:xfrm>
        <a:graphic>
          <a:graphicData uri="http://schemas.openxmlformats.org/drawingml/2006/table">
            <a:tbl>
              <a:tblPr/>
              <a:tblGrid>
                <a:gridCol w="619579"/>
                <a:gridCol w="3687625"/>
                <a:gridCol w="3181628"/>
              </a:tblGrid>
              <a:tr h="677333">
                <a:tc>
                  <a:txBody>
                    <a:bodyPr/>
                    <a:lstStyle/>
                    <a:p>
                      <a:pPr algn="ctr">
                        <a:spcAft>
                          <a:spcPts val="0"/>
                        </a:spcAft>
                      </a:pPr>
                      <a:r>
                        <a:rPr lang="uk-UA" sz="1100" dirty="0">
                          <a:solidFill>
                            <a:srgbClr val="000000"/>
                          </a:solidFill>
                          <a:latin typeface="Times New Roman"/>
                          <a:ea typeface="Times New Roman"/>
                          <a:cs typeface="Times New Roman"/>
                        </a:rPr>
                        <a:t>3</a:t>
                      </a:r>
                      <a:endParaRPr lang="ru-RU" sz="1100" dirty="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dirty="0">
                          <a:solidFill>
                            <a:srgbClr val="000000"/>
                          </a:solidFill>
                          <a:latin typeface="Times New Roman"/>
                          <a:ea typeface="Times New Roman"/>
                          <a:cs typeface="Times New Roman"/>
                        </a:rPr>
                        <a:t>МСБО використовуються як національні стандарти, але в деяких випадках можуть бути модифіковані для місцевих умов </a:t>
                      </a:r>
                      <a:endParaRPr lang="ru-RU" sz="1100" dirty="0">
                        <a:solidFill>
                          <a:srgbClr val="000000"/>
                        </a:solidFill>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dirty="0">
                          <a:solidFill>
                            <a:srgbClr val="000000"/>
                          </a:solidFill>
                          <a:latin typeface="Times New Roman"/>
                          <a:ea typeface="Times New Roman"/>
                          <a:cs typeface="Times New Roman"/>
                        </a:rPr>
                        <a:t>Албанія, Бангладеш, Барбадос, Колумбія, Ямайка, Йорданія, Кенія, Польща, Судан, Свазіленд, Таїланд, Уругвай, Замбія, Зімбабве </a:t>
                      </a:r>
                      <a:endParaRPr lang="ru-RU" sz="1100" dirty="0">
                        <a:solidFill>
                          <a:srgbClr val="000000"/>
                        </a:solidFill>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algn="ctr">
                        <a:spcAft>
                          <a:spcPts val="0"/>
                        </a:spcAft>
                      </a:pPr>
                      <a:r>
                        <a:rPr lang="uk-UA" sz="1100">
                          <a:solidFill>
                            <a:srgbClr val="000000"/>
                          </a:solidFill>
                          <a:latin typeface="Times New Roman"/>
                          <a:ea typeface="Times New Roman"/>
                          <a:cs typeface="Times New Roman"/>
                        </a:rPr>
                        <a:t>4</a:t>
                      </a:r>
                      <a:endParaRPr lang="ru-RU" sz="11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a:solidFill>
                            <a:srgbClr val="000000"/>
                          </a:solidFill>
                          <a:latin typeface="Times New Roman"/>
                          <a:ea typeface="Times New Roman"/>
                          <a:cs typeface="Times New Roman"/>
                        </a:rPr>
                        <a:t>Національні стандарти розробляються окремо, але базуються на відповідних МСБО</a:t>
                      </a:r>
                      <a:endParaRPr lang="ru-RU" sz="1100">
                        <a:solidFill>
                          <a:srgbClr val="000000"/>
                        </a:solidFill>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a:solidFill>
                            <a:srgbClr val="000000"/>
                          </a:solidFill>
                          <a:latin typeface="Times New Roman"/>
                          <a:ea typeface="Times New Roman"/>
                          <a:cs typeface="Times New Roman"/>
                        </a:rPr>
                        <a:t>Чилі, Іран, Філіппіни, Словенія, Туніс </a:t>
                      </a:r>
                      <a:endParaRPr lang="ru-RU" sz="1100">
                        <a:solidFill>
                          <a:srgbClr val="000000"/>
                        </a:solidFill>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000">
                <a:tc>
                  <a:txBody>
                    <a:bodyPr/>
                    <a:lstStyle/>
                    <a:p>
                      <a:pPr algn="ctr">
                        <a:spcAft>
                          <a:spcPts val="0"/>
                        </a:spcAft>
                      </a:pPr>
                      <a:r>
                        <a:rPr lang="uk-UA" sz="1100">
                          <a:solidFill>
                            <a:srgbClr val="000000"/>
                          </a:solidFill>
                          <a:latin typeface="Times New Roman"/>
                          <a:ea typeface="Times New Roman"/>
                          <a:cs typeface="Times New Roman"/>
                        </a:rPr>
                        <a:t>5</a:t>
                      </a:r>
                      <a:endParaRPr lang="ru-RU" sz="11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dirty="0">
                          <a:solidFill>
                            <a:srgbClr val="000000"/>
                          </a:solidFill>
                          <a:latin typeface="Times New Roman"/>
                          <a:ea typeface="Times New Roman"/>
                          <a:cs typeface="Times New Roman"/>
                        </a:rPr>
                        <a:t>Національні стандарти розробляються окремо, але базуються на аналогічних МСБО в більшості випадків. Немає посилання на МСБО в національних стандартах, які можуть забезпечувати більший або менший вибір, ніж МСБО</a:t>
                      </a:r>
                      <a:endParaRPr lang="ru-RU" sz="1100" dirty="0">
                        <a:solidFill>
                          <a:srgbClr val="000000"/>
                        </a:solidFill>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dirty="0">
                          <a:solidFill>
                            <a:srgbClr val="000000"/>
                          </a:solidFill>
                          <a:latin typeface="Times New Roman"/>
                          <a:ea typeface="Times New Roman"/>
                          <a:cs typeface="Times New Roman"/>
                        </a:rPr>
                        <a:t>Бразилія, Чехія, Франція, Індія, Ірландія, Литва, Маврикій, Мексика, Намібія, Нідерланди, Норвегія, Португалія, Сінгапур, Словаччина, ПАР, Україна, Швейцарія, Туреччина </a:t>
                      </a:r>
                      <a:endParaRPr lang="ru-RU" sz="1100" dirty="0">
                        <a:solidFill>
                          <a:srgbClr val="000000"/>
                        </a:solidFill>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7333">
                <a:tc>
                  <a:txBody>
                    <a:bodyPr/>
                    <a:lstStyle/>
                    <a:p>
                      <a:pPr algn="ctr">
                        <a:spcAft>
                          <a:spcPts val="0"/>
                        </a:spcAft>
                      </a:pPr>
                      <a:r>
                        <a:rPr lang="uk-UA" sz="1100">
                          <a:solidFill>
                            <a:srgbClr val="000000"/>
                          </a:solidFill>
                          <a:latin typeface="Times New Roman"/>
                          <a:ea typeface="Times New Roman"/>
                          <a:cs typeface="Times New Roman"/>
                        </a:rPr>
                        <a:t>6</a:t>
                      </a:r>
                      <a:endParaRPr lang="ru-RU" sz="11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dirty="0">
                          <a:solidFill>
                            <a:srgbClr val="000000"/>
                          </a:solidFill>
                          <a:latin typeface="Times New Roman"/>
                          <a:ea typeface="Times New Roman"/>
                          <a:cs typeface="Times New Roman"/>
                        </a:rPr>
                        <a:t>Те саме, що п. 5, але кожний стандарт включає положення, яке порівнює національний стандарт з відповідними МСБО</a:t>
                      </a:r>
                      <a:endParaRPr lang="ru-RU" sz="1100" dirty="0">
                        <a:solidFill>
                          <a:srgbClr val="000000"/>
                        </a:solidFill>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a:solidFill>
                            <a:srgbClr val="000000"/>
                          </a:solidFill>
                          <a:latin typeface="Times New Roman"/>
                          <a:ea typeface="Times New Roman"/>
                          <a:cs typeface="Times New Roman"/>
                        </a:rPr>
                        <a:t>Австралія, Данія, Гонконг, Італія, Нова Зеландія, Швеція </a:t>
                      </a:r>
                      <a:endParaRPr lang="ru-RU" sz="1100">
                        <a:solidFill>
                          <a:srgbClr val="000000"/>
                        </a:solidFill>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algn="ctr">
                        <a:spcAft>
                          <a:spcPts val="0"/>
                        </a:spcAft>
                      </a:pPr>
                      <a:r>
                        <a:rPr lang="uk-UA" sz="1100">
                          <a:solidFill>
                            <a:srgbClr val="000000"/>
                          </a:solidFill>
                          <a:latin typeface="Times New Roman"/>
                          <a:ea typeface="Times New Roman"/>
                          <a:cs typeface="Times New Roman"/>
                        </a:rPr>
                        <a:t>7</a:t>
                      </a:r>
                      <a:endParaRPr lang="ru-RU" sz="11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a:solidFill>
                            <a:srgbClr val="000000"/>
                          </a:solidFill>
                          <a:latin typeface="Times New Roman"/>
                          <a:ea typeface="Times New Roman"/>
                          <a:cs typeface="Times New Roman"/>
                        </a:rPr>
                        <a:t>Національні стандарти розробляються окремо </a:t>
                      </a:r>
                      <a:endParaRPr lang="ru-RU" sz="1100">
                        <a:solidFill>
                          <a:srgbClr val="000000"/>
                        </a:solidFill>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a:solidFill>
                            <a:srgbClr val="000000"/>
                          </a:solidFill>
                          <a:latin typeface="Times New Roman"/>
                          <a:ea typeface="Times New Roman"/>
                          <a:cs typeface="Times New Roman"/>
                        </a:rPr>
                        <a:t>Австрія, Бельгія, Канада, Фінляндія, Німеччина, Японія, Корея, Люксембург, Іспанія, Великобританія, СІНА </a:t>
                      </a:r>
                      <a:endParaRPr lang="ru-RU" sz="1100">
                        <a:solidFill>
                          <a:srgbClr val="000000"/>
                        </a:solidFill>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algn="ctr">
                        <a:spcAft>
                          <a:spcPts val="0"/>
                        </a:spcAft>
                      </a:pPr>
                      <a:r>
                        <a:rPr lang="uk-UA" sz="1100">
                          <a:solidFill>
                            <a:srgbClr val="000000"/>
                          </a:solidFill>
                          <a:latin typeface="Times New Roman"/>
                          <a:ea typeface="Times New Roman"/>
                          <a:cs typeface="Times New Roman"/>
                        </a:rPr>
                        <a:t>8</a:t>
                      </a:r>
                      <a:endParaRPr lang="ru-RU" sz="11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a:solidFill>
                            <a:srgbClr val="000000"/>
                          </a:solidFill>
                          <a:latin typeface="Times New Roman"/>
                          <a:ea typeface="Times New Roman"/>
                          <a:cs typeface="Times New Roman"/>
                        </a:rPr>
                        <a:t>Немає національних стандартів </a:t>
                      </a:r>
                      <a:endParaRPr lang="ru-RU" sz="1100">
                        <a:solidFill>
                          <a:srgbClr val="000000"/>
                        </a:solidFill>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a:solidFill>
                            <a:srgbClr val="000000"/>
                          </a:solidFill>
                          <a:latin typeface="Times New Roman"/>
                          <a:ea typeface="Times New Roman"/>
                          <a:cs typeface="Times New Roman"/>
                        </a:rPr>
                        <a:t>Румунія </a:t>
                      </a:r>
                      <a:endParaRPr lang="ru-RU" sz="1100">
                        <a:solidFill>
                          <a:srgbClr val="000000"/>
                        </a:solidFill>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algn="ctr">
                        <a:spcAft>
                          <a:spcPts val="0"/>
                        </a:spcAft>
                      </a:pPr>
                      <a:r>
                        <a:rPr lang="uk-UA" sz="1100">
                          <a:solidFill>
                            <a:srgbClr val="000000"/>
                          </a:solidFill>
                          <a:latin typeface="Times New Roman"/>
                          <a:ea typeface="Times New Roman"/>
                          <a:cs typeface="Times New Roman"/>
                        </a:rPr>
                        <a:t>9</a:t>
                      </a:r>
                      <a:endParaRPr lang="ru-RU" sz="11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a:solidFill>
                            <a:srgbClr val="000000"/>
                          </a:solidFill>
                          <a:latin typeface="Times New Roman"/>
                          <a:ea typeface="Times New Roman"/>
                          <a:cs typeface="Times New Roman"/>
                        </a:rPr>
                        <a:t>Національних стандартів немає, МСБО формально не прийняті, але звичайно використовуються </a:t>
                      </a:r>
                      <a:endParaRPr lang="ru-RU" sz="1100">
                        <a:solidFill>
                          <a:srgbClr val="000000"/>
                        </a:solidFill>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100" dirty="0">
                          <a:solidFill>
                            <a:srgbClr val="000000"/>
                          </a:solidFill>
                          <a:latin typeface="Times New Roman"/>
                          <a:ea typeface="Times New Roman"/>
                          <a:cs typeface="Times New Roman"/>
                        </a:rPr>
                        <a:t>Ботсвана, Лесото </a:t>
                      </a:r>
                      <a:endParaRPr lang="ru-RU" sz="1100" dirty="0">
                        <a:solidFill>
                          <a:srgbClr val="000000"/>
                        </a:solidFill>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2000" b="1" dirty="0" smtClean="0">
                <a:effectLst/>
              </a:rPr>
              <a:t>3. </a:t>
            </a:r>
            <a:r>
              <a:rPr lang="ru-RU" sz="2000" b="1" dirty="0" err="1" smtClean="0">
                <a:effectLst/>
              </a:rPr>
              <a:t>Вимоги</a:t>
            </a:r>
            <a:r>
              <a:rPr lang="ru-RU" sz="2000" b="1" dirty="0" smtClean="0">
                <a:effectLst/>
              </a:rPr>
              <a:t> до </a:t>
            </a:r>
            <a:r>
              <a:rPr lang="ru-RU" sz="2000" b="1" dirty="0" err="1" smtClean="0">
                <a:effectLst/>
              </a:rPr>
              <a:t>якості</a:t>
            </a:r>
            <a:r>
              <a:rPr lang="ru-RU" sz="2000" b="1" dirty="0" smtClean="0">
                <a:effectLst/>
              </a:rPr>
              <a:t> </a:t>
            </a:r>
            <a:r>
              <a:rPr lang="ru-RU" sz="2000" b="1" dirty="0" err="1" smtClean="0">
                <a:effectLst/>
              </a:rPr>
              <a:t>інформації</a:t>
            </a:r>
            <a:r>
              <a:rPr lang="ru-RU" sz="2000" b="1" dirty="0" smtClean="0">
                <a:effectLst/>
              </a:rPr>
              <a:t> </a:t>
            </a:r>
            <a:r>
              <a:rPr lang="ru-RU" sz="2000" b="1" dirty="0" err="1" smtClean="0">
                <a:effectLst/>
              </a:rPr>
              <a:t>і</a:t>
            </a:r>
            <a:r>
              <a:rPr lang="ru-RU" sz="2000" b="1" dirty="0" smtClean="0">
                <a:effectLst/>
              </a:rPr>
              <a:t> </a:t>
            </a:r>
            <a:r>
              <a:rPr lang="ru-RU" sz="2000" b="1" dirty="0" err="1" smtClean="0">
                <a:effectLst/>
              </a:rPr>
              <a:t>принципи</a:t>
            </a:r>
            <a:r>
              <a:rPr lang="ru-RU" sz="2000" b="1" dirty="0" smtClean="0">
                <a:effectLst/>
              </a:rPr>
              <a:t> </a:t>
            </a:r>
            <a:r>
              <a:rPr lang="ru-RU" sz="2000" b="1" dirty="0" err="1" smtClean="0">
                <a:effectLst/>
              </a:rPr>
              <a:t>обліку</a:t>
            </a:r>
            <a:r>
              <a:rPr lang="ru-RU" sz="2000" b="1" dirty="0" smtClean="0">
                <a:effectLst/>
              </a:rPr>
              <a:t> </a:t>
            </a:r>
            <a:r>
              <a:rPr lang="ru-RU" sz="2000" b="1" dirty="0" err="1" smtClean="0">
                <a:effectLst/>
              </a:rPr>
              <a:t>інформації</a:t>
            </a:r>
            <a:endParaRPr lang="ru-RU" sz="2000" dirty="0">
              <a:effectLst/>
            </a:endParaRPr>
          </a:p>
        </p:txBody>
      </p:sp>
      <p:sp>
        <p:nvSpPr>
          <p:cNvPr id="3" name="Подзаголовок 2"/>
          <p:cNvSpPr>
            <a:spLocks noGrp="1"/>
          </p:cNvSpPr>
          <p:nvPr>
            <p:ph type="subTitle" idx="1"/>
          </p:nvPr>
        </p:nvSpPr>
        <p:spPr>
          <a:xfrm>
            <a:off x="1187624" y="620688"/>
            <a:ext cx="7651576" cy="4608512"/>
          </a:xfrm>
        </p:spPr>
        <p:txBody>
          <a:bodyPr>
            <a:normAutofit fontScale="92500" lnSpcReduction="20000"/>
          </a:bodyPr>
          <a:lstStyle/>
          <a:p>
            <a:pPr algn="just"/>
            <a:r>
              <a:rPr lang="ru-RU" sz="1800" dirty="0" err="1" smtClean="0"/>
              <a:t>Інформація</a:t>
            </a:r>
            <a:r>
              <a:rPr lang="ru-RU" sz="1800" dirty="0" smtClean="0"/>
              <a:t> – </a:t>
            </a:r>
            <a:r>
              <a:rPr lang="ru-RU" sz="1800" dirty="0" err="1" smtClean="0"/>
              <a:t>це</a:t>
            </a:r>
            <a:r>
              <a:rPr lang="ru-RU" sz="1800" dirty="0" smtClean="0"/>
              <a:t> </a:t>
            </a:r>
            <a:r>
              <a:rPr lang="ru-RU" sz="1800" dirty="0" err="1" smtClean="0"/>
              <a:t>відомості</a:t>
            </a:r>
            <a:r>
              <a:rPr lang="ru-RU" sz="1800" dirty="0" smtClean="0"/>
              <a:t> про </a:t>
            </a:r>
            <a:r>
              <a:rPr lang="ru-RU" sz="1800" dirty="0" err="1" smtClean="0"/>
              <a:t>об'єкт</a:t>
            </a:r>
            <a:r>
              <a:rPr lang="ru-RU" sz="1800" dirty="0" smtClean="0"/>
              <a:t>, </a:t>
            </a:r>
            <a:r>
              <a:rPr lang="ru-RU" sz="1800" dirty="0" err="1" smtClean="0"/>
              <a:t>процес</a:t>
            </a:r>
            <a:r>
              <a:rPr lang="ru-RU" sz="1800" dirty="0" smtClean="0"/>
              <a:t>, </a:t>
            </a:r>
            <a:r>
              <a:rPr lang="ru-RU" sz="1800" dirty="0" err="1" smtClean="0"/>
              <a:t>явище</a:t>
            </a:r>
            <a:r>
              <a:rPr lang="ru-RU" sz="1800" dirty="0" smtClean="0"/>
              <a:t>, </a:t>
            </a:r>
            <a:r>
              <a:rPr lang="ru-RU" sz="1800" dirty="0" err="1" smtClean="0"/>
              <a:t>які</a:t>
            </a:r>
            <a:r>
              <a:rPr lang="ru-RU" sz="1800" dirty="0" smtClean="0"/>
              <a:t> </a:t>
            </a:r>
            <a:r>
              <a:rPr lang="ru-RU" sz="1800" dirty="0" err="1" smtClean="0"/>
              <a:t>є</a:t>
            </a:r>
            <a:r>
              <a:rPr lang="ru-RU" sz="1800" dirty="0" smtClean="0"/>
              <a:t> </a:t>
            </a:r>
            <a:r>
              <a:rPr lang="ru-RU" sz="1800" dirty="0" err="1" smtClean="0"/>
              <a:t>об'єктом</a:t>
            </a:r>
            <a:r>
              <a:rPr lang="ru-RU" sz="1800" dirty="0" smtClean="0"/>
              <a:t> </a:t>
            </a:r>
            <a:r>
              <a:rPr lang="ru-RU" sz="1800" dirty="0" err="1" smtClean="0"/>
              <a:t>перетворення</a:t>
            </a:r>
            <a:r>
              <a:rPr lang="ru-RU" sz="1800" dirty="0" smtClean="0"/>
              <a:t> </a:t>
            </a:r>
            <a:r>
              <a:rPr lang="ru-RU" sz="1800" dirty="0" err="1" smtClean="0"/>
              <a:t>і</a:t>
            </a:r>
            <a:r>
              <a:rPr lang="ru-RU" sz="1800" dirty="0" smtClean="0"/>
              <a:t> </a:t>
            </a:r>
            <a:r>
              <a:rPr lang="ru-RU" sz="1800" dirty="0" err="1" smtClean="0"/>
              <a:t>використовуються</a:t>
            </a:r>
            <a:r>
              <a:rPr lang="ru-RU" sz="1800" dirty="0" smtClean="0"/>
              <a:t> для </a:t>
            </a:r>
            <a:r>
              <a:rPr lang="ru-RU" sz="1800" dirty="0" err="1" smtClean="0"/>
              <a:t>прийняття</a:t>
            </a:r>
            <a:r>
              <a:rPr lang="ru-RU" sz="1800" dirty="0" smtClean="0"/>
              <a:t> </a:t>
            </a:r>
            <a:r>
              <a:rPr lang="ru-RU" sz="1800" dirty="0" err="1" smtClean="0"/>
              <a:t>управлінського</a:t>
            </a:r>
            <a:r>
              <a:rPr lang="ru-RU" sz="1800" dirty="0" smtClean="0"/>
              <a:t> </a:t>
            </a:r>
            <a:r>
              <a:rPr lang="ru-RU" sz="1800" dirty="0" err="1" smtClean="0"/>
              <a:t>рішення</a:t>
            </a:r>
            <a:r>
              <a:rPr lang="ru-RU" sz="1800" dirty="0" smtClean="0"/>
              <a:t>.</a:t>
            </a:r>
          </a:p>
          <a:p>
            <a:pPr algn="just"/>
            <a:r>
              <a:rPr lang="ru-RU" sz="1800" b="1" dirty="0" smtClean="0"/>
              <a:t>У </a:t>
            </a:r>
            <a:r>
              <a:rPr lang="ru-RU" sz="1800" b="1" dirty="0" err="1" smtClean="0"/>
              <a:t>бухгалтерському</a:t>
            </a:r>
            <a:r>
              <a:rPr lang="ru-RU" sz="1800" b="1" dirty="0" smtClean="0"/>
              <a:t> </a:t>
            </a:r>
            <a:r>
              <a:rPr lang="ru-RU" sz="1800" b="1" dirty="0" err="1" smtClean="0"/>
              <a:t>обліку</a:t>
            </a:r>
            <a:r>
              <a:rPr lang="ru-RU" sz="1800" b="1" dirty="0" smtClean="0"/>
              <a:t> до </a:t>
            </a:r>
            <a:r>
              <a:rPr lang="ru-RU" sz="1800" b="1" dirty="0" err="1" smtClean="0"/>
              <a:t>інформації</a:t>
            </a:r>
            <a:r>
              <a:rPr lang="ru-RU" sz="1800" b="1" dirty="0" smtClean="0"/>
              <a:t> </a:t>
            </a:r>
            <a:r>
              <a:rPr lang="ru-RU" sz="1800" b="1" dirty="0" err="1" smtClean="0"/>
              <a:t>пред'являються</a:t>
            </a:r>
            <a:r>
              <a:rPr lang="ru-RU" sz="1800" b="1" dirty="0" smtClean="0"/>
              <a:t> </a:t>
            </a:r>
            <a:r>
              <a:rPr lang="ru-RU" sz="1800" b="1" dirty="0" err="1" smtClean="0"/>
              <a:t>певні</a:t>
            </a:r>
            <a:r>
              <a:rPr lang="ru-RU" sz="1800" b="1" dirty="0" smtClean="0"/>
              <a:t> </a:t>
            </a:r>
            <a:r>
              <a:rPr lang="ru-RU" sz="1800" b="1" dirty="0" err="1" smtClean="0"/>
              <a:t>вимоги</a:t>
            </a:r>
            <a:r>
              <a:rPr lang="ru-RU" sz="1800" b="1" dirty="0" smtClean="0"/>
              <a:t>.</a:t>
            </a:r>
          </a:p>
          <a:p>
            <a:pPr algn="just"/>
            <a:r>
              <a:rPr lang="ru-RU" sz="1800" b="1" dirty="0" err="1" smtClean="0"/>
              <a:t>Корисність</a:t>
            </a:r>
            <a:r>
              <a:rPr lang="ru-RU" sz="1800" b="1" dirty="0" smtClean="0"/>
              <a:t> </a:t>
            </a:r>
            <a:r>
              <a:rPr lang="ru-RU" sz="1800" b="1" dirty="0" err="1" smtClean="0"/>
              <a:t>інформації</a:t>
            </a:r>
            <a:r>
              <a:rPr lang="ru-RU" sz="1800" b="1" dirty="0" smtClean="0"/>
              <a:t> </a:t>
            </a:r>
            <a:r>
              <a:rPr lang="ru-RU" sz="1800" dirty="0" err="1" smtClean="0"/>
              <a:t>означає</a:t>
            </a:r>
            <a:r>
              <a:rPr lang="ru-RU" sz="1800" dirty="0" smtClean="0"/>
              <a:t> </a:t>
            </a:r>
            <a:r>
              <a:rPr lang="ru-RU" sz="1800" dirty="0" err="1" smtClean="0"/>
              <a:t>можливість</a:t>
            </a:r>
            <a:r>
              <a:rPr lang="ru-RU" sz="1800" dirty="0" smtClean="0"/>
              <a:t> </a:t>
            </a:r>
            <a:r>
              <a:rPr lang="ru-RU" sz="1800" dirty="0" err="1" smtClean="0"/>
              <a:t>використовувати</a:t>
            </a:r>
            <a:r>
              <a:rPr lang="ru-RU" sz="1800" dirty="0" smtClean="0"/>
              <a:t> </a:t>
            </a:r>
            <a:r>
              <a:rPr lang="ru-RU" sz="1800" dirty="0" err="1" smtClean="0"/>
              <a:t>інформацію</a:t>
            </a:r>
            <a:r>
              <a:rPr lang="ru-RU" sz="1800" dirty="0" smtClean="0"/>
              <a:t> для </a:t>
            </a:r>
            <a:r>
              <a:rPr lang="ru-RU" sz="1800" dirty="0" err="1" smtClean="0"/>
              <a:t>прийняття</a:t>
            </a:r>
            <a:r>
              <a:rPr lang="ru-RU" sz="1800" dirty="0" smtClean="0"/>
              <a:t> </a:t>
            </a:r>
            <a:r>
              <a:rPr lang="ru-RU" sz="1800" dirty="0" err="1" smtClean="0"/>
              <a:t>обґрунтованих</a:t>
            </a:r>
            <a:r>
              <a:rPr lang="ru-RU" sz="1800" dirty="0" smtClean="0"/>
              <a:t> </a:t>
            </a:r>
            <a:r>
              <a:rPr lang="ru-RU" sz="1800" dirty="0" err="1" smtClean="0"/>
              <a:t>економічних</a:t>
            </a:r>
            <a:r>
              <a:rPr lang="ru-RU" sz="1800" dirty="0" smtClean="0"/>
              <a:t> </a:t>
            </a:r>
            <a:r>
              <a:rPr lang="ru-RU" sz="1800" dirty="0" err="1" smtClean="0"/>
              <a:t>рішень</a:t>
            </a:r>
            <a:r>
              <a:rPr lang="ru-RU" sz="1800" dirty="0" smtClean="0"/>
              <a:t>.</a:t>
            </a:r>
          </a:p>
          <a:p>
            <a:pPr algn="just"/>
            <a:r>
              <a:rPr lang="ru-RU" sz="1800" b="1" dirty="0" err="1" smtClean="0"/>
              <a:t>Доречність</a:t>
            </a:r>
            <a:r>
              <a:rPr lang="ru-RU" sz="1800" b="1" dirty="0" smtClean="0"/>
              <a:t> </a:t>
            </a:r>
            <a:r>
              <a:rPr lang="ru-RU" sz="1800" b="1" dirty="0" err="1" smtClean="0"/>
              <a:t>інформації</a:t>
            </a:r>
            <a:r>
              <a:rPr lang="ru-RU" sz="1800" b="1" dirty="0" smtClean="0"/>
              <a:t> – </a:t>
            </a:r>
            <a:r>
              <a:rPr lang="ru-RU" sz="1800" dirty="0" err="1" smtClean="0"/>
              <a:t>це</a:t>
            </a:r>
            <a:r>
              <a:rPr lang="ru-RU" sz="1800" dirty="0" smtClean="0"/>
              <a:t> </a:t>
            </a:r>
            <a:r>
              <a:rPr lang="ru-RU" sz="1800" dirty="0" err="1" smtClean="0"/>
              <a:t>її</a:t>
            </a:r>
            <a:r>
              <a:rPr lang="ru-RU" sz="1800" dirty="0" smtClean="0"/>
              <a:t> </a:t>
            </a:r>
            <a:r>
              <a:rPr lang="ru-RU" sz="1800" dirty="0" err="1" smtClean="0"/>
              <a:t>здатність</a:t>
            </a:r>
            <a:r>
              <a:rPr lang="ru-RU" sz="1800" dirty="0" smtClean="0"/>
              <a:t> </a:t>
            </a:r>
            <a:r>
              <a:rPr lang="ru-RU" sz="1800" dirty="0" err="1" smtClean="0"/>
              <a:t>впливати</a:t>
            </a:r>
            <a:r>
              <a:rPr lang="ru-RU" sz="1800" dirty="0" smtClean="0"/>
              <a:t> на </a:t>
            </a:r>
            <a:r>
              <a:rPr lang="ru-RU" sz="1800" dirty="0" err="1" smtClean="0"/>
              <a:t>економічні</a:t>
            </a:r>
            <a:r>
              <a:rPr lang="ru-RU" sz="1800" dirty="0" smtClean="0"/>
              <a:t> </a:t>
            </a:r>
            <a:r>
              <a:rPr lang="ru-RU" sz="1800" dirty="0" err="1" smtClean="0"/>
              <a:t>рішення</a:t>
            </a:r>
            <a:r>
              <a:rPr lang="ru-RU" sz="1800" dirty="0" smtClean="0"/>
              <a:t> </a:t>
            </a:r>
            <a:r>
              <a:rPr lang="ru-RU" sz="1800" dirty="0" err="1" smtClean="0"/>
              <a:t>користувача</a:t>
            </a:r>
            <a:r>
              <a:rPr lang="ru-RU" sz="1800" dirty="0" smtClean="0"/>
              <a:t> для </a:t>
            </a:r>
            <a:r>
              <a:rPr lang="ru-RU" sz="1800" dirty="0" err="1" smtClean="0"/>
              <a:t>оцінки</a:t>
            </a:r>
            <a:r>
              <a:rPr lang="ru-RU" sz="1800" dirty="0" smtClean="0"/>
              <a:t> </a:t>
            </a:r>
            <a:r>
              <a:rPr lang="ru-RU" sz="1800" dirty="0" err="1" smtClean="0"/>
              <a:t>отриманих</a:t>
            </a:r>
            <a:r>
              <a:rPr lang="ru-RU" sz="1800" dirty="0" smtClean="0"/>
              <a:t> </a:t>
            </a:r>
            <a:r>
              <a:rPr lang="ru-RU" sz="1800" dirty="0" err="1" smtClean="0"/>
              <a:t>результатів</a:t>
            </a:r>
            <a:r>
              <a:rPr lang="ru-RU" sz="1800" dirty="0" smtClean="0"/>
              <a:t> </a:t>
            </a:r>
            <a:r>
              <a:rPr lang="ru-RU" sz="1800" dirty="0" err="1" smtClean="0"/>
              <a:t>і</a:t>
            </a:r>
            <a:r>
              <a:rPr lang="ru-RU" sz="1800" dirty="0" smtClean="0"/>
              <a:t> </a:t>
            </a:r>
            <a:r>
              <a:rPr lang="ru-RU" sz="1800" dirty="0" err="1" smtClean="0"/>
              <a:t>прогнозування</a:t>
            </a:r>
            <a:r>
              <a:rPr lang="ru-RU" sz="1800" dirty="0" smtClean="0"/>
              <a:t> </a:t>
            </a:r>
            <a:r>
              <a:rPr lang="ru-RU" sz="1800" dirty="0" err="1" smtClean="0"/>
              <a:t>майбутніх</a:t>
            </a:r>
            <a:r>
              <a:rPr lang="ru-RU" sz="1800" dirty="0" smtClean="0"/>
              <a:t> </a:t>
            </a:r>
            <a:r>
              <a:rPr lang="ru-RU" sz="1800" dirty="0" err="1" smtClean="0"/>
              <a:t>подій</a:t>
            </a:r>
            <a:r>
              <a:rPr lang="ru-RU" sz="1800" dirty="0" smtClean="0"/>
              <a:t>. </a:t>
            </a:r>
            <a:r>
              <a:rPr lang="ru-RU" sz="1800" dirty="0" err="1" smtClean="0"/>
              <a:t>Інформація</a:t>
            </a:r>
            <a:r>
              <a:rPr lang="ru-RU" sz="1800" dirty="0" smtClean="0"/>
              <a:t> </a:t>
            </a:r>
            <a:r>
              <a:rPr lang="ru-RU" sz="1800" dirty="0" err="1" smtClean="0"/>
              <a:t>доречна</a:t>
            </a:r>
            <a:r>
              <a:rPr lang="ru-RU" sz="1800" dirty="0" smtClean="0"/>
              <a:t>, </a:t>
            </a:r>
            <a:r>
              <a:rPr lang="ru-RU" sz="1800" dirty="0" err="1" smtClean="0"/>
              <a:t>якщо</a:t>
            </a:r>
            <a:r>
              <a:rPr lang="ru-RU" sz="1800" dirty="0" smtClean="0"/>
              <a:t> вона </a:t>
            </a:r>
            <a:r>
              <a:rPr lang="ru-RU" sz="1800" dirty="0" err="1" smtClean="0"/>
              <a:t>є</a:t>
            </a:r>
            <a:r>
              <a:rPr lang="ru-RU" sz="1800" dirty="0" smtClean="0"/>
              <a:t> </a:t>
            </a:r>
            <a:r>
              <a:rPr lang="ru-RU" sz="1800" dirty="0" err="1" smtClean="0"/>
              <a:t>своєчасною</a:t>
            </a:r>
            <a:r>
              <a:rPr lang="ru-RU" sz="1800" dirty="0" smtClean="0"/>
              <a:t>, </a:t>
            </a:r>
            <a:r>
              <a:rPr lang="ru-RU" sz="1800" dirty="0" err="1" smtClean="0"/>
              <a:t>істотною</a:t>
            </a:r>
            <a:r>
              <a:rPr lang="ru-RU" sz="1800" dirty="0" smtClean="0"/>
              <a:t>, </a:t>
            </a:r>
            <a:r>
              <a:rPr lang="ru-RU" sz="1800" dirty="0" err="1" smtClean="0"/>
              <a:t>представляє</a:t>
            </a:r>
            <a:r>
              <a:rPr lang="ru-RU" sz="1800" dirty="0" smtClean="0"/>
              <a:t> </a:t>
            </a:r>
            <a:r>
              <a:rPr lang="ru-RU" sz="1800" dirty="0" err="1" smtClean="0"/>
              <a:t>цінність</a:t>
            </a:r>
            <a:r>
              <a:rPr lang="ru-RU" sz="1800" dirty="0" smtClean="0"/>
              <a:t> для </a:t>
            </a:r>
            <a:r>
              <a:rPr lang="ru-RU" sz="1800" dirty="0" err="1" smtClean="0"/>
              <a:t>складання</a:t>
            </a:r>
            <a:r>
              <a:rPr lang="ru-RU" sz="1800" dirty="0" smtClean="0"/>
              <a:t> </a:t>
            </a:r>
            <a:r>
              <a:rPr lang="ru-RU" sz="1800" dirty="0" err="1" smtClean="0"/>
              <a:t>прогнозів</a:t>
            </a:r>
            <a:r>
              <a:rPr lang="ru-RU" sz="1800" dirty="0" smtClean="0"/>
              <a:t>.</a:t>
            </a:r>
          </a:p>
          <a:p>
            <a:pPr algn="just"/>
            <a:r>
              <a:rPr lang="ru-RU" sz="1800" b="1" dirty="0" err="1" smtClean="0"/>
              <a:t>Своєчасність</a:t>
            </a:r>
            <a:r>
              <a:rPr lang="ru-RU" sz="1800" b="1" dirty="0" smtClean="0"/>
              <a:t> </a:t>
            </a:r>
            <a:r>
              <a:rPr lang="ru-RU" sz="1800" b="1" dirty="0" err="1" smtClean="0"/>
              <a:t>інформації</a:t>
            </a:r>
            <a:r>
              <a:rPr lang="ru-RU" sz="1800" dirty="0" smtClean="0"/>
              <a:t> </a:t>
            </a:r>
            <a:r>
              <a:rPr lang="ru-RU" sz="1800" dirty="0" err="1" smtClean="0"/>
              <a:t>означає</a:t>
            </a:r>
            <a:r>
              <a:rPr lang="ru-RU" sz="1800" dirty="0" smtClean="0"/>
              <a:t>, </a:t>
            </a:r>
            <a:r>
              <a:rPr lang="ru-RU" sz="1800" dirty="0" err="1" smtClean="0"/>
              <a:t>що</a:t>
            </a:r>
            <a:r>
              <a:rPr lang="ru-RU" sz="1800" dirty="0" smtClean="0"/>
              <a:t> </a:t>
            </a:r>
            <a:r>
              <a:rPr lang="ru-RU" sz="1800" dirty="0" err="1" smtClean="0"/>
              <a:t>інформація</a:t>
            </a:r>
            <a:r>
              <a:rPr lang="ru-RU" sz="1800" dirty="0" smtClean="0"/>
              <a:t> без </a:t>
            </a:r>
            <a:r>
              <a:rPr lang="ru-RU" sz="1800" dirty="0" err="1" smtClean="0"/>
              <a:t>затримки</a:t>
            </a:r>
            <a:r>
              <a:rPr lang="ru-RU" sz="1800" dirty="0" smtClean="0"/>
              <a:t> включена в </a:t>
            </a:r>
            <a:r>
              <a:rPr lang="ru-RU" sz="1800" dirty="0" err="1" smtClean="0"/>
              <a:t>фінансову</a:t>
            </a:r>
            <a:r>
              <a:rPr lang="ru-RU" sz="1800" dirty="0" smtClean="0"/>
              <a:t> </a:t>
            </a:r>
            <a:r>
              <a:rPr lang="ru-RU" sz="1800" dirty="0" err="1" smtClean="0"/>
              <a:t>звітність</a:t>
            </a:r>
            <a:r>
              <a:rPr lang="ru-RU" sz="1800" dirty="0" smtClean="0"/>
              <a:t> </a:t>
            </a:r>
            <a:r>
              <a:rPr lang="ru-RU" sz="1800" dirty="0" err="1" smtClean="0"/>
              <a:t>і</a:t>
            </a:r>
            <a:r>
              <a:rPr lang="ru-RU" sz="1800" dirty="0" smtClean="0"/>
              <a:t> </a:t>
            </a:r>
            <a:r>
              <a:rPr lang="ru-RU" sz="1800" dirty="0" err="1" smtClean="0"/>
              <a:t>така</a:t>
            </a:r>
            <a:r>
              <a:rPr lang="ru-RU" sz="1800" dirty="0" smtClean="0"/>
              <a:t> </a:t>
            </a:r>
            <a:r>
              <a:rPr lang="ru-RU" sz="1800" dirty="0" err="1" smtClean="0"/>
              <a:t>звітність</a:t>
            </a:r>
            <a:r>
              <a:rPr lang="ru-RU" sz="1800" dirty="0" smtClean="0"/>
              <a:t> </a:t>
            </a:r>
            <a:r>
              <a:rPr lang="ru-RU" sz="1800" dirty="0" err="1" smtClean="0"/>
              <a:t>надається</a:t>
            </a:r>
            <a:r>
              <a:rPr lang="ru-RU" sz="1800" dirty="0" smtClean="0"/>
              <a:t> </a:t>
            </a:r>
            <a:r>
              <a:rPr lang="ru-RU" sz="1800" dirty="0" err="1" smtClean="0"/>
              <a:t>вчасно</a:t>
            </a:r>
            <a:r>
              <a:rPr lang="ru-RU" sz="1800" dirty="0" smtClean="0"/>
              <a:t>.</a:t>
            </a:r>
          </a:p>
          <a:p>
            <a:pPr algn="just"/>
            <a:r>
              <a:rPr lang="ru-RU" sz="1800" b="1" dirty="0" err="1" smtClean="0"/>
              <a:t>Достовірність</a:t>
            </a:r>
            <a:r>
              <a:rPr lang="ru-RU" sz="1800" b="1" dirty="0" smtClean="0"/>
              <a:t> </a:t>
            </a:r>
            <a:r>
              <a:rPr lang="ru-RU" sz="1800" b="1" dirty="0" err="1" smtClean="0"/>
              <a:t>інформації</a:t>
            </a:r>
            <a:r>
              <a:rPr lang="ru-RU" sz="1800" dirty="0" smtClean="0"/>
              <a:t> </a:t>
            </a:r>
            <a:r>
              <a:rPr lang="ru-RU" sz="1800" dirty="0" err="1" smtClean="0"/>
              <a:t>виражається</a:t>
            </a:r>
            <a:r>
              <a:rPr lang="ru-RU" sz="1800" dirty="0" smtClean="0"/>
              <a:t> у </a:t>
            </a:r>
            <a:r>
              <a:rPr lang="ru-RU" sz="1800" dirty="0" err="1" smtClean="0"/>
              <a:t>відсутності</a:t>
            </a:r>
            <a:r>
              <a:rPr lang="ru-RU" sz="1800" dirty="0" smtClean="0"/>
              <a:t> </a:t>
            </a:r>
            <a:r>
              <a:rPr lang="ru-RU" sz="1800" dirty="0" err="1" smtClean="0"/>
              <a:t>помилок</a:t>
            </a:r>
            <a:r>
              <a:rPr lang="ru-RU" sz="1800" dirty="0" smtClean="0"/>
              <a:t> </a:t>
            </a:r>
            <a:r>
              <a:rPr lang="ru-RU" sz="1800" dirty="0" err="1" smtClean="0"/>
              <a:t>і</a:t>
            </a:r>
            <a:r>
              <a:rPr lang="ru-RU" sz="1800" dirty="0" smtClean="0"/>
              <a:t> в правдивому </a:t>
            </a:r>
            <a:r>
              <a:rPr lang="ru-RU" sz="1800" dirty="0" err="1" smtClean="0"/>
              <a:t>відображенні</a:t>
            </a:r>
            <a:r>
              <a:rPr lang="ru-RU" sz="1800" dirty="0" smtClean="0"/>
              <a:t> </a:t>
            </a:r>
            <a:r>
              <a:rPr lang="ru-RU" sz="1800" dirty="0" err="1" smtClean="0"/>
              <a:t>господарської</a:t>
            </a:r>
            <a:r>
              <a:rPr lang="ru-RU" sz="1800" dirty="0" smtClean="0"/>
              <a:t> </a:t>
            </a:r>
            <a:r>
              <a:rPr lang="ru-RU" sz="1800" dirty="0" err="1" smtClean="0"/>
              <a:t>діяльності</a:t>
            </a:r>
            <a:r>
              <a:rPr lang="ru-RU" sz="1800" dirty="0" smtClean="0"/>
              <a:t>.</a:t>
            </a:r>
          </a:p>
          <a:p>
            <a:pPr algn="just"/>
            <a:r>
              <a:rPr lang="ru-RU" sz="1800" b="1" dirty="0" err="1" smtClean="0"/>
              <a:t>Нейтральність</a:t>
            </a:r>
            <a:r>
              <a:rPr lang="ru-RU" sz="1800" b="1" dirty="0" smtClean="0"/>
              <a:t> </a:t>
            </a:r>
            <a:r>
              <a:rPr lang="ru-RU" sz="1800" b="1" dirty="0" err="1" smtClean="0"/>
              <a:t>інформації</a:t>
            </a:r>
            <a:r>
              <a:rPr lang="ru-RU" sz="1800" b="1" dirty="0" smtClean="0"/>
              <a:t> </a:t>
            </a:r>
            <a:r>
              <a:rPr lang="ru-RU" sz="1800" dirty="0" smtClean="0"/>
              <a:t>– </a:t>
            </a:r>
            <a:r>
              <a:rPr lang="ru-RU" sz="1800" dirty="0" err="1" smtClean="0"/>
              <a:t>це</a:t>
            </a:r>
            <a:r>
              <a:rPr lang="ru-RU" sz="1800" dirty="0" smtClean="0"/>
              <a:t> </a:t>
            </a:r>
            <a:r>
              <a:rPr lang="ru-RU" sz="1800" dirty="0" err="1" smtClean="0"/>
              <a:t>неупереджене</a:t>
            </a:r>
            <a:r>
              <a:rPr lang="ru-RU" sz="1800" dirty="0" smtClean="0"/>
              <a:t> </a:t>
            </a:r>
            <a:r>
              <a:rPr lang="ru-RU" sz="1800" dirty="0" err="1" smtClean="0"/>
              <a:t>відображення</a:t>
            </a:r>
            <a:r>
              <a:rPr lang="ru-RU" sz="1800" dirty="0" smtClean="0"/>
              <a:t> </a:t>
            </a:r>
            <a:r>
              <a:rPr lang="ru-RU" sz="1800" dirty="0" err="1" smtClean="0"/>
              <a:t>економічних</a:t>
            </a:r>
            <a:r>
              <a:rPr lang="ru-RU" sz="1800" dirty="0" smtClean="0"/>
              <a:t> </a:t>
            </a:r>
            <a:r>
              <a:rPr lang="ru-RU" sz="1800" dirty="0" err="1" smtClean="0"/>
              <a:t>операцій</a:t>
            </a:r>
            <a:r>
              <a:rPr lang="ru-RU" sz="1800" dirty="0" smtClean="0"/>
              <a:t> по </a:t>
            </a:r>
            <a:r>
              <a:rPr lang="ru-RU" sz="1800" dirty="0" err="1" smtClean="0"/>
              <a:t>відношенню</a:t>
            </a:r>
            <a:r>
              <a:rPr lang="ru-RU" sz="1800" dirty="0" smtClean="0"/>
              <a:t> до </a:t>
            </a:r>
            <a:r>
              <a:rPr lang="ru-RU" sz="1800" dirty="0" err="1" smtClean="0"/>
              <a:t>різних</a:t>
            </a:r>
            <a:r>
              <a:rPr lang="ru-RU" sz="1800" dirty="0" smtClean="0"/>
              <a:t> </a:t>
            </a:r>
            <a:r>
              <a:rPr lang="ru-RU" sz="1800" dirty="0" err="1" smtClean="0"/>
              <a:t>груп</a:t>
            </a:r>
            <a:r>
              <a:rPr lang="ru-RU" sz="1800" dirty="0" smtClean="0"/>
              <a:t> </a:t>
            </a:r>
            <a:r>
              <a:rPr lang="ru-RU" sz="1800" dirty="0" err="1" smtClean="0"/>
              <a:t>користувачів</a:t>
            </a:r>
            <a:r>
              <a:rPr lang="ru-RU" sz="1800" dirty="0" smtClean="0"/>
              <a:t>.</a:t>
            </a:r>
          </a:p>
          <a:p>
            <a:endParaRPr lang="ru-RU" sz="1800" dirty="0" smtClean="0"/>
          </a:p>
          <a:p>
            <a:endParaRPr lang="ru-RU" sz="1800" dirty="0" smtClean="0"/>
          </a:p>
          <a:p>
            <a:pPr algn="just"/>
            <a:r>
              <a:rPr lang="ru-RU" sz="1800" dirty="0" smtClean="0"/>
              <a:t> </a:t>
            </a:r>
          </a:p>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2000" b="1" dirty="0" smtClean="0">
                <a:effectLst/>
              </a:rPr>
              <a:t>3. </a:t>
            </a:r>
            <a:r>
              <a:rPr lang="ru-RU" sz="2000" b="1" dirty="0" err="1" smtClean="0">
                <a:effectLst/>
              </a:rPr>
              <a:t>Вимоги</a:t>
            </a:r>
            <a:r>
              <a:rPr lang="ru-RU" sz="2000" b="1" dirty="0" smtClean="0">
                <a:effectLst/>
              </a:rPr>
              <a:t> до </a:t>
            </a:r>
            <a:r>
              <a:rPr lang="ru-RU" sz="2000" b="1" dirty="0" err="1" smtClean="0">
                <a:effectLst/>
              </a:rPr>
              <a:t>якості</a:t>
            </a:r>
            <a:r>
              <a:rPr lang="ru-RU" sz="2000" b="1" dirty="0" smtClean="0">
                <a:effectLst/>
              </a:rPr>
              <a:t> </a:t>
            </a:r>
            <a:r>
              <a:rPr lang="ru-RU" sz="2000" b="1" dirty="0" err="1" smtClean="0">
                <a:effectLst/>
              </a:rPr>
              <a:t>інформації</a:t>
            </a:r>
            <a:r>
              <a:rPr lang="ru-RU" sz="2000" b="1" dirty="0" smtClean="0">
                <a:effectLst/>
              </a:rPr>
              <a:t> </a:t>
            </a:r>
            <a:r>
              <a:rPr lang="ru-RU" sz="2000" b="1" dirty="0" err="1" smtClean="0">
                <a:effectLst/>
              </a:rPr>
              <a:t>і</a:t>
            </a:r>
            <a:r>
              <a:rPr lang="ru-RU" sz="2000" b="1" dirty="0" smtClean="0">
                <a:effectLst/>
              </a:rPr>
              <a:t> </a:t>
            </a:r>
            <a:r>
              <a:rPr lang="ru-RU" sz="2000" b="1" dirty="0" err="1" smtClean="0">
                <a:effectLst/>
              </a:rPr>
              <a:t>принципи</a:t>
            </a:r>
            <a:r>
              <a:rPr lang="ru-RU" sz="2000" b="1" dirty="0" smtClean="0">
                <a:effectLst/>
              </a:rPr>
              <a:t> </a:t>
            </a:r>
            <a:r>
              <a:rPr lang="ru-RU" sz="2000" b="1" dirty="0" err="1" smtClean="0">
                <a:effectLst/>
              </a:rPr>
              <a:t>обліку</a:t>
            </a:r>
            <a:r>
              <a:rPr lang="ru-RU" sz="2000" b="1" dirty="0" smtClean="0">
                <a:effectLst/>
              </a:rPr>
              <a:t> </a:t>
            </a:r>
            <a:r>
              <a:rPr lang="ru-RU" sz="2000" b="1" dirty="0" err="1" smtClean="0">
                <a:effectLst/>
              </a:rPr>
              <a:t>інформації</a:t>
            </a:r>
            <a:endParaRPr lang="ru-RU" sz="2000" dirty="0">
              <a:effectLst/>
            </a:endParaRPr>
          </a:p>
        </p:txBody>
      </p:sp>
      <p:sp>
        <p:nvSpPr>
          <p:cNvPr id="3" name="Подзаголовок 2"/>
          <p:cNvSpPr>
            <a:spLocks noGrp="1"/>
          </p:cNvSpPr>
          <p:nvPr>
            <p:ph type="subTitle" idx="1"/>
          </p:nvPr>
        </p:nvSpPr>
        <p:spPr>
          <a:xfrm>
            <a:off x="1187624" y="548680"/>
            <a:ext cx="7651576" cy="5904656"/>
          </a:xfrm>
        </p:spPr>
        <p:txBody>
          <a:bodyPr>
            <a:normAutofit fontScale="47500" lnSpcReduction="20000"/>
          </a:bodyPr>
          <a:lstStyle/>
          <a:p>
            <a:r>
              <a:rPr lang="ru-RU" sz="2500" b="1" dirty="0" smtClean="0"/>
              <a:t>До </a:t>
            </a:r>
            <a:r>
              <a:rPr lang="ru-RU" sz="2500" b="1" dirty="0" err="1" smtClean="0"/>
              <a:t>принципів</a:t>
            </a:r>
            <a:r>
              <a:rPr lang="ru-RU" sz="2500" b="1" dirty="0" smtClean="0"/>
              <a:t> </a:t>
            </a:r>
            <a:r>
              <a:rPr lang="ru-RU" sz="2500" b="1" dirty="0" err="1" smtClean="0"/>
              <a:t>обліку</a:t>
            </a:r>
            <a:r>
              <a:rPr lang="ru-RU" sz="2500" b="1" dirty="0" smtClean="0"/>
              <a:t> </a:t>
            </a:r>
            <a:r>
              <a:rPr lang="ru-RU" sz="2500" b="1" dirty="0" err="1" smtClean="0"/>
              <a:t>інформації</a:t>
            </a:r>
            <a:r>
              <a:rPr lang="ru-RU" sz="2500" b="1" dirty="0" smtClean="0"/>
              <a:t> </a:t>
            </a:r>
            <a:r>
              <a:rPr lang="ru-RU" sz="2500" b="1" dirty="0" err="1" smtClean="0"/>
              <a:t>відносять</a:t>
            </a:r>
            <a:r>
              <a:rPr lang="ru-RU" sz="2500" b="1" dirty="0" smtClean="0"/>
              <a:t>:</a:t>
            </a:r>
          </a:p>
          <a:p>
            <a:r>
              <a:rPr lang="ru-RU" sz="2500" dirty="0" smtClean="0"/>
              <a:t>1. Принцип </a:t>
            </a:r>
            <a:r>
              <a:rPr lang="ru-RU" sz="2500" dirty="0" err="1" smtClean="0"/>
              <a:t>подвійного</a:t>
            </a:r>
            <a:r>
              <a:rPr lang="ru-RU" sz="2500" dirty="0" smtClean="0"/>
              <a:t> </a:t>
            </a:r>
            <a:r>
              <a:rPr lang="ru-RU" sz="2500" dirty="0" err="1" smtClean="0"/>
              <a:t>запису</a:t>
            </a:r>
            <a:r>
              <a:rPr lang="ru-RU" sz="2500" dirty="0" smtClean="0"/>
              <a:t> </a:t>
            </a:r>
            <a:r>
              <a:rPr lang="ru-RU" sz="2500" dirty="0" err="1" smtClean="0"/>
              <a:t>передбачає</a:t>
            </a:r>
            <a:r>
              <a:rPr lang="ru-RU" sz="2500" dirty="0" smtClean="0"/>
              <a:t> </a:t>
            </a:r>
            <a:r>
              <a:rPr lang="ru-RU" sz="2500" dirty="0" err="1" smtClean="0"/>
              <a:t>використання</a:t>
            </a:r>
            <a:r>
              <a:rPr lang="ru-RU" sz="2500" dirty="0" smtClean="0"/>
              <a:t> </a:t>
            </a:r>
            <a:r>
              <a:rPr lang="ru-RU" sz="2500" dirty="0" err="1" smtClean="0"/>
              <a:t>подвійного</a:t>
            </a:r>
            <a:r>
              <a:rPr lang="ru-RU" sz="2500" dirty="0" smtClean="0"/>
              <a:t> </a:t>
            </a:r>
            <a:r>
              <a:rPr lang="ru-RU" sz="2500" dirty="0" err="1" smtClean="0"/>
              <a:t>запису</a:t>
            </a:r>
            <a:r>
              <a:rPr lang="ru-RU" sz="2500" dirty="0" smtClean="0"/>
              <a:t> при </a:t>
            </a:r>
            <a:r>
              <a:rPr lang="ru-RU" sz="2500" dirty="0" err="1" smtClean="0"/>
              <a:t>складанні</a:t>
            </a:r>
            <a:r>
              <a:rPr lang="ru-RU" sz="2500" dirty="0" smtClean="0"/>
              <a:t> </a:t>
            </a:r>
            <a:r>
              <a:rPr lang="ru-RU" sz="2500" dirty="0" err="1" smtClean="0"/>
              <a:t>звіту</a:t>
            </a:r>
            <a:r>
              <a:rPr lang="ru-RU" sz="2500" dirty="0" smtClean="0"/>
              <a:t> </a:t>
            </a:r>
            <a:r>
              <a:rPr lang="ru-RU" sz="2500" dirty="0" err="1" smtClean="0"/>
              <a:t>і</a:t>
            </a:r>
            <a:r>
              <a:rPr lang="ru-RU" sz="2500" dirty="0" smtClean="0"/>
              <a:t> </a:t>
            </a:r>
            <a:r>
              <a:rPr lang="ru-RU" sz="2500" dirty="0" err="1" smtClean="0"/>
              <a:t>формуванні</a:t>
            </a:r>
            <a:r>
              <a:rPr lang="ru-RU" sz="2500" dirty="0" smtClean="0"/>
              <a:t> </a:t>
            </a:r>
            <a:r>
              <a:rPr lang="ru-RU" sz="2500" dirty="0" err="1" smtClean="0"/>
              <a:t>звітності</a:t>
            </a:r>
            <a:r>
              <a:rPr lang="ru-RU" sz="2500" dirty="0" smtClean="0"/>
              <a:t>.</a:t>
            </a:r>
          </a:p>
          <a:p>
            <a:pPr algn="just"/>
            <a:r>
              <a:rPr lang="ru-RU" sz="2500" dirty="0" smtClean="0"/>
              <a:t>2. Принцип </a:t>
            </a:r>
            <a:r>
              <a:rPr lang="ru-RU" sz="2500" dirty="0" err="1" smtClean="0"/>
              <a:t>автономності</a:t>
            </a:r>
            <a:r>
              <a:rPr lang="ru-RU" sz="2500" dirty="0" smtClean="0"/>
              <a:t> </a:t>
            </a:r>
            <a:r>
              <a:rPr lang="ru-RU" sz="2500" dirty="0" err="1" smtClean="0"/>
              <a:t>передбачає</a:t>
            </a:r>
            <a:r>
              <a:rPr lang="ru-RU" sz="2500" dirty="0" smtClean="0"/>
              <a:t> </a:t>
            </a:r>
            <a:r>
              <a:rPr lang="ru-RU" sz="2500" dirty="0" err="1" smtClean="0"/>
              <a:t>відокремленість</a:t>
            </a:r>
            <a:r>
              <a:rPr lang="ru-RU" sz="2500" dirty="0" smtClean="0"/>
              <a:t> </a:t>
            </a:r>
            <a:r>
              <a:rPr lang="ru-RU" sz="2500" dirty="0" err="1" smtClean="0"/>
              <a:t>підприємства</a:t>
            </a:r>
            <a:r>
              <a:rPr lang="ru-RU" sz="2500" dirty="0" smtClean="0"/>
              <a:t> </a:t>
            </a:r>
            <a:r>
              <a:rPr lang="ru-RU" sz="2500" dirty="0" err="1" smtClean="0"/>
              <a:t>від</a:t>
            </a:r>
            <a:r>
              <a:rPr lang="ru-RU" sz="2500" dirty="0" smtClean="0"/>
              <a:t> </a:t>
            </a:r>
            <a:r>
              <a:rPr lang="ru-RU" sz="2500" dirty="0" err="1" smtClean="0"/>
              <a:t>інших</a:t>
            </a:r>
            <a:r>
              <a:rPr lang="ru-RU" sz="2500" dirty="0" smtClean="0"/>
              <a:t> </a:t>
            </a:r>
            <a:r>
              <a:rPr lang="ru-RU" sz="2500" dirty="0" err="1" smtClean="0"/>
              <a:t>господарюючих</a:t>
            </a:r>
            <a:r>
              <a:rPr lang="ru-RU" sz="2500" dirty="0" smtClean="0"/>
              <a:t> </a:t>
            </a:r>
            <a:r>
              <a:rPr lang="ru-RU" sz="2500" dirty="0" err="1" smtClean="0"/>
              <a:t>суб'єктів</a:t>
            </a:r>
            <a:r>
              <a:rPr lang="ru-RU" sz="2500" dirty="0" smtClean="0"/>
              <a:t> </a:t>
            </a:r>
            <a:r>
              <a:rPr lang="ru-RU" sz="2500" dirty="0" err="1" smtClean="0"/>
              <a:t>і</a:t>
            </a:r>
            <a:r>
              <a:rPr lang="ru-RU" sz="2500" dirty="0" smtClean="0"/>
              <a:t> </a:t>
            </a:r>
            <a:r>
              <a:rPr lang="ru-RU" sz="2500" dirty="0" err="1" smtClean="0"/>
              <a:t>дає</a:t>
            </a:r>
            <a:r>
              <a:rPr lang="ru-RU" sz="2500" dirty="0" smtClean="0"/>
              <a:t> </a:t>
            </a:r>
            <a:r>
              <a:rPr lang="ru-RU" sz="2500" dirty="0" err="1" smtClean="0"/>
              <a:t>можливість</a:t>
            </a:r>
            <a:r>
              <a:rPr lang="ru-RU" sz="2500" dirty="0" smtClean="0"/>
              <a:t> </a:t>
            </a:r>
            <a:r>
              <a:rPr lang="ru-RU" sz="2500" dirty="0" err="1" smtClean="0"/>
              <a:t>коректно</a:t>
            </a:r>
            <a:r>
              <a:rPr lang="ru-RU" sz="2500" dirty="0" smtClean="0"/>
              <a:t> </a:t>
            </a:r>
            <a:r>
              <a:rPr lang="ru-RU" sz="2500" dirty="0" err="1" smtClean="0"/>
              <a:t>враховувати</a:t>
            </a:r>
            <a:r>
              <a:rPr lang="ru-RU" sz="2500" dirty="0" smtClean="0"/>
              <a:t> </a:t>
            </a:r>
            <a:r>
              <a:rPr lang="ru-RU" sz="2500" dirty="0" err="1" smtClean="0"/>
              <a:t>результати</a:t>
            </a:r>
            <a:r>
              <a:rPr lang="ru-RU" sz="2500" dirty="0" smtClean="0"/>
              <a:t> </a:t>
            </a:r>
            <a:r>
              <a:rPr lang="ru-RU" sz="2500" dirty="0" err="1" smtClean="0"/>
              <a:t>діяльності</a:t>
            </a:r>
            <a:r>
              <a:rPr lang="ru-RU" sz="2500" dirty="0" smtClean="0"/>
              <a:t> конкретного </a:t>
            </a:r>
            <a:r>
              <a:rPr lang="ru-RU" sz="2500" dirty="0" err="1" smtClean="0"/>
              <a:t>підприємства</a:t>
            </a:r>
            <a:r>
              <a:rPr lang="ru-RU" sz="2500" dirty="0" smtClean="0"/>
              <a:t>.</a:t>
            </a:r>
          </a:p>
          <a:p>
            <a:pPr algn="just"/>
            <a:r>
              <a:rPr lang="ru-RU" sz="2500" dirty="0" smtClean="0"/>
              <a:t>3. Принцип </a:t>
            </a:r>
            <a:r>
              <a:rPr lang="ru-RU" sz="2500" dirty="0" err="1" smtClean="0"/>
              <a:t>періодичності</a:t>
            </a:r>
            <a:r>
              <a:rPr lang="ru-RU" sz="2500" dirty="0" smtClean="0"/>
              <a:t> </a:t>
            </a:r>
            <a:r>
              <a:rPr lang="ru-RU" sz="2500" dirty="0" err="1" smtClean="0"/>
              <a:t>визначає</a:t>
            </a:r>
            <a:r>
              <a:rPr lang="ru-RU" sz="2500" dirty="0" smtClean="0"/>
              <a:t> </a:t>
            </a:r>
            <a:r>
              <a:rPr lang="ru-RU" sz="2500" dirty="0" err="1" smtClean="0"/>
              <a:t>регулярність</a:t>
            </a:r>
            <a:r>
              <a:rPr lang="ru-RU" sz="2500" dirty="0" smtClean="0"/>
              <a:t> </a:t>
            </a:r>
            <a:r>
              <a:rPr lang="ru-RU" sz="2500" dirty="0" err="1" smtClean="0"/>
              <a:t>складання</a:t>
            </a:r>
            <a:r>
              <a:rPr lang="ru-RU" sz="2500" dirty="0" smtClean="0"/>
              <a:t> </a:t>
            </a:r>
            <a:r>
              <a:rPr lang="ru-RU" sz="2500" dirty="0" err="1" smtClean="0"/>
              <a:t>звітності</a:t>
            </a:r>
            <a:r>
              <a:rPr lang="ru-RU" sz="2500" dirty="0" smtClean="0"/>
              <a:t> </a:t>
            </a:r>
            <a:r>
              <a:rPr lang="ru-RU" sz="2500" dirty="0" err="1" smtClean="0"/>
              <a:t>відповідно</a:t>
            </a:r>
            <a:r>
              <a:rPr lang="ru-RU" sz="2500" dirty="0" smtClean="0"/>
              <a:t> до </a:t>
            </a:r>
            <a:r>
              <a:rPr lang="ru-RU" sz="2500" dirty="0" err="1" smtClean="0"/>
              <a:t>вимог</a:t>
            </a:r>
            <a:r>
              <a:rPr lang="ru-RU" sz="2500" dirty="0" smtClean="0"/>
              <a:t> </a:t>
            </a:r>
            <a:r>
              <a:rPr lang="ru-RU" sz="2500" dirty="0" err="1" smtClean="0"/>
              <a:t>законодавства</a:t>
            </a:r>
            <a:r>
              <a:rPr lang="ru-RU" sz="2500" dirty="0" smtClean="0"/>
              <a:t>.</a:t>
            </a:r>
          </a:p>
          <a:p>
            <a:pPr algn="just"/>
            <a:r>
              <a:rPr lang="ru-RU" sz="2500" dirty="0" smtClean="0"/>
              <a:t>4. Принцип </a:t>
            </a:r>
            <a:r>
              <a:rPr lang="ru-RU" sz="2500" dirty="0" err="1" smtClean="0"/>
              <a:t>безперервної</a:t>
            </a:r>
            <a:r>
              <a:rPr lang="ru-RU" sz="2500" dirty="0" smtClean="0"/>
              <a:t> </a:t>
            </a:r>
            <a:r>
              <a:rPr lang="ru-RU" sz="2500" dirty="0" err="1" smtClean="0"/>
              <a:t>діяльності</a:t>
            </a:r>
            <a:r>
              <a:rPr lang="ru-RU" sz="2500" dirty="0" smtClean="0"/>
              <a:t> </a:t>
            </a:r>
            <a:r>
              <a:rPr lang="ru-RU" sz="2500" dirty="0" err="1" smtClean="0"/>
              <a:t>полягає</a:t>
            </a:r>
            <a:r>
              <a:rPr lang="ru-RU" sz="2500" dirty="0" smtClean="0"/>
              <a:t> в </a:t>
            </a:r>
            <a:r>
              <a:rPr lang="ru-RU" sz="2500" dirty="0" err="1" smtClean="0"/>
              <a:t>припущенні</a:t>
            </a:r>
            <a:r>
              <a:rPr lang="ru-RU" sz="2500" dirty="0" smtClean="0"/>
              <a:t>, </a:t>
            </a:r>
            <a:r>
              <a:rPr lang="ru-RU" sz="2500" dirty="0" err="1" smtClean="0"/>
              <a:t>що</a:t>
            </a:r>
            <a:r>
              <a:rPr lang="ru-RU" sz="2500" dirty="0" smtClean="0"/>
              <a:t> </a:t>
            </a:r>
            <a:r>
              <a:rPr lang="ru-RU" sz="2500" dirty="0" err="1" smtClean="0"/>
              <a:t>підприємство</a:t>
            </a:r>
            <a:r>
              <a:rPr lang="ru-RU" sz="2500" dirty="0" smtClean="0"/>
              <a:t> буде вести свою </a:t>
            </a:r>
            <a:r>
              <a:rPr lang="ru-RU" sz="2500" dirty="0" err="1" smtClean="0"/>
              <a:t>діяльність</a:t>
            </a:r>
            <a:r>
              <a:rPr lang="ru-RU" sz="2500" dirty="0" smtClean="0"/>
              <a:t> в </a:t>
            </a:r>
            <a:r>
              <a:rPr lang="ru-RU" sz="2500" dirty="0" err="1" smtClean="0"/>
              <a:t>майбутньому</a:t>
            </a:r>
            <a:r>
              <a:rPr lang="ru-RU" sz="2500" dirty="0" smtClean="0"/>
              <a:t> (</a:t>
            </a:r>
            <a:r>
              <a:rPr lang="ru-RU" sz="2500" dirty="0" err="1" smtClean="0"/>
              <a:t>відсутні</a:t>
            </a:r>
            <a:r>
              <a:rPr lang="ru-RU" sz="2500" dirty="0" smtClean="0"/>
              <a:t> </a:t>
            </a:r>
            <a:r>
              <a:rPr lang="ru-RU" sz="2500" dirty="0" err="1" smtClean="0"/>
              <a:t>наміри</a:t>
            </a:r>
            <a:r>
              <a:rPr lang="ru-RU" sz="2500" dirty="0" smtClean="0"/>
              <a:t> </a:t>
            </a:r>
            <a:r>
              <a:rPr lang="ru-RU" sz="2500" dirty="0" err="1" smtClean="0"/>
              <a:t>припинення</a:t>
            </a:r>
            <a:r>
              <a:rPr lang="ru-RU" sz="2500" dirty="0" smtClean="0"/>
              <a:t> </a:t>
            </a:r>
            <a:r>
              <a:rPr lang="ru-RU" sz="2500" dirty="0" err="1" smtClean="0"/>
              <a:t>діяльності</a:t>
            </a:r>
            <a:r>
              <a:rPr lang="ru-RU" sz="2500" dirty="0" smtClean="0"/>
              <a:t>).</a:t>
            </a:r>
          </a:p>
          <a:p>
            <a:pPr algn="just"/>
            <a:r>
              <a:rPr lang="ru-RU" sz="2500" dirty="0" smtClean="0"/>
              <a:t>5. Принцип </a:t>
            </a:r>
            <a:r>
              <a:rPr lang="ru-RU" sz="2500" dirty="0" err="1" smtClean="0"/>
              <a:t>грошової</a:t>
            </a:r>
            <a:r>
              <a:rPr lang="ru-RU" sz="2500" dirty="0" smtClean="0"/>
              <a:t> </a:t>
            </a:r>
            <a:r>
              <a:rPr lang="ru-RU" sz="2500" dirty="0" err="1" smtClean="0"/>
              <a:t>оцінки</a:t>
            </a:r>
            <a:r>
              <a:rPr lang="ru-RU" sz="2500" dirty="0" smtClean="0"/>
              <a:t> </a:t>
            </a:r>
            <a:r>
              <a:rPr lang="ru-RU" sz="2500" dirty="0" err="1" smtClean="0"/>
              <a:t>передбачає</a:t>
            </a:r>
            <a:r>
              <a:rPr lang="ru-RU" sz="2500" dirty="0" smtClean="0"/>
              <a:t> </a:t>
            </a:r>
            <a:r>
              <a:rPr lang="ru-RU" sz="2500" dirty="0" err="1" smtClean="0"/>
              <a:t>відображення</a:t>
            </a:r>
            <a:r>
              <a:rPr lang="ru-RU" sz="2500" dirty="0" smtClean="0"/>
              <a:t> </a:t>
            </a:r>
            <a:r>
              <a:rPr lang="ru-RU" sz="2500" dirty="0" err="1" smtClean="0"/>
              <a:t>інформації</a:t>
            </a:r>
            <a:r>
              <a:rPr lang="ru-RU" sz="2500" dirty="0" smtClean="0"/>
              <a:t> у </a:t>
            </a:r>
            <a:r>
              <a:rPr lang="ru-RU" sz="2500" dirty="0" err="1" smtClean="0"/>
              <a:t>фінансовій</a:t>
            </a:r>
            <a:r>
              <a:rPr lang="ru-RU" sz="2500" dirty="0" smtClean="0"/>
              <a:t> </a:t>
            </a:r>
            <a:r>
              <a:rPr lang="ru-RU" sz="2500" dirty="0" err="1" smtClean="0"/>
              <a:t>звітності</a:t>
            </a:r>
            <a:r>
              <a:rPr lang="ru-RU" sz="2500" dirty="0" smtClean="0"/>
              <a:t> в грошовому </a:t>
            </a:r>
            <a:r>
              <a:rPr lang="ru-RU" sz="2500" dirty="0" err="1" smtClean="0"/>
              <a:t>вимірі</a:t>
            </a:r>
            <a:r>
              <a:rPr lang="ru-RU" sz="2500" dirty="0" smtClean="0"/>
              <a:t>. </a:t>
            </a:r>
          </a:p>
          <a:p>
            <a:pPr algn="just"/>
            <a:r>
              <a:rPr lang="ru-RU" sz="2500" dirty="0" smtClean="0"/>
              <a:t>В </a:t>
            </a:r>
            <a:r>
              <a:rPr lang="ru-RU" sz="2500" dirty="0" err="1" smtClean="0"/>
              <a:t>міжнародних</a:t>
            </a:r>
            <a:r>
              <a:rPr lang="ru-RU" sz="2500" dirty="0" smtClean="0"/>
              <a:t> стандартах </a:t>
            </a:r>
            <a:r>
              <a:rPr lang="ru-RU" sz="2500" dirty="0" err="1" smtClean="0"/>
              <a:t>використовуються</a:t>
            </a:r>
            <a:r>
              <a:rPr lang="ru-RU" sz="2500" dirty="0" smtClean="0"/>
              <a:t> </a:t>
            </a:r>
            <a:r>
              <a:rPr lang="ru-RU" sz="2500" dirty="0" err="1" smtClean="0"/>
              <a:t>наступні</a:t>
            </a:r>
            <a:r>
              <a:rPr lang="ru-RU" sz="2500" dirty="0" smtClean="0"/>
              <a:t> </a:t>
            </a:r>
            <a:r>
              <a:rPr lang="ru-RU" sz="2500" dirty="0" err="1" smtClean="0"/>
              <a:t>оцінки</a:t>
            </a:r>
            <a:r>
              <a:rPr lang="ru-RU" sz="2500" dirty="0" smtClean="0"/>
              <a:t>:</a:t>
            </a:r>
          </a:p>
          <a:p>
            <a:pPr algn="just"/>
            <a:r>
              <a:rPr lang="ru-RU" sz="2500" dirty="0" smtClean="0"/>
              <a:t>- </a:t>
            </a:r>
            <a:r>
              <a:rPr lang="ru-RU" sz="2500" dirty="0" err="1" smtClean="0"/>
              <a:t>первісна</a:t>
            </a:r>
            <a:r>
              <a:rPr lang="ru-RU" sz="2500" dirty="0" smtClean="0"/>
              <a:t> </a:t>
            </a:r>
            <a:r>
              <a:rPr lang="ru-RU" sz="2500" dirty="0" err="1" smtClean="0"/>
              <a:t>вартість</a:t>
            </a:r>
            <a:r>
              <a:rPr lang="ru-RU" sz="2500" dirty="0" smtClean="0"/>
              <a:t> майна (сума </a:t>
            </a:r>
            <a:r>
              <a:rPr lang="ru-RU" sz="2500" dirty="0" err="1" smtClean="0"/>
              <a:t>грошових</a:t>
            </a:r>
            <a:r>
              <a:rPr lang="ru-RU" sz="2500" dirty="0" smtClean="0"/>
              <a:t> </a:t>
            </a:r>
            <a:r>
              <a:rPr lang="ru-RU" sz="2500" dirty="0" err="1" smtClean="0"/>
              <a:t>коштів</a:t>
            </a:r>
            <a:r>
              <a:rPr lang="ru-RU" sz="2500" dirty="0" smtClean="0"/>
              <a:t>, </a:t>
            </a:r>
            <a:r>
              <a:rPr lang="ru-RU" sz="2500" dirty="0" err="1" smtClean="0"/>
              <a:t>які</a:t>
            </a:r>
            <a:r>
              <a:rPr lang="ru-RU" sz="2500" dirty="0" smtClean="0"/>
              <a:t> </a:t>
            </a:r>
            <a:r>
              <a:rPr lang="ru-RU" sz="2500" dirty="0" err="1" smtClean="0"/>
              <a:t>витрачені</a:t>
            </a:r>
            <a:r>
              <a:rPr lang="ru-RU" sz="2500" dirty="0" smtClean="0"/>
              <a:t> на </a:t>
            </a:r>
            <a:r>
              <a:rPr lang="ru-RU" sz="2500" dirty="0" err="1" smtClean="0"/>
              <a:t>придбання</a:t>
            </a:r>
            <a:r>
              <a:rPr lang="ru-RU" sz="2500" dirty="0" smtClean="0"/>
              <a:t> майна);</a:t>
            </a:r>
          </a:p>
          <a:p>
            <a:pPr algn="just">
              <a:buFontTx/>
              <a:buChar char="-"/>
            </a:pPr>
            <a:r>
              <a:rPr lang="ru-RU" sz="2500" dirty="0" err="1" smtClean="0"/>
              <a:t>вартість</a:t>
            </a:r>
            <a:r>
              <a:rPr lang="ru-RU" sz="2500" dirty="0" smtClean="0"/>
              <a:t> </a:t>
            </a:r>
            <a:r>
              <a:rPr lang="ru-RU" sz="2500" dirty="0" err="1" smtClean="0"/>
              <a:t>заміщення</a:t>
            </a:r>
            <a:r>
              <a:rPr lang="ru-RU" sz="2500" dirty="0" smtClean="0"/>
              <a:t> </a:t>
            </a:r>
            <a:r>
              <a:rPr lang="ru-RU" sz="2500" dirty="0" err="1" smtClean="0"/>
              <a:t>або</a:t>
            </a:r>
            <a:r>
              <a:rPr lang="ru-RU" sz="2500" dirty="0" smtClean="0"/>
              <a:t> </a:t>
            </a:r>
            <a:r>
              <a:rPr lang="ru-RU" sz="2500" dirty="0" err="1" smtClean="0"/>
              <a:t>поточна</a:t>
            </a:r>
            <a:r>
              <a:rPr lang="ru-RU" sz="2500" dirty="0" smtClean="0"/>
              <a:t> </a:t>
            </a:r>
            <a:r>
              <a:rPr lang="ru-RU" sz="2500" dirty="0" err="1" smtClean="0"/>
              <a:t>вартість</a:t>
            </a:r>
            <a:r>
              <a:rPr lang="ru-RU" sz="2500" dirty="0" smtClean="0"/>
              <a:t> (сума </a:t>
            </a:r>
            <a:r>
              <a:rPr lang="ru-RU" sz="2500" dirty="0" err="1" smtClean="0"/>
              <a:t>грошових</a:t>
            </a:r>
            <a:r>
              <a:rPr lang="ru-RU" sz="2500" dirty="0" smtClean="0"/>
              <a:t> </a:t>
            </a:r>
            <a:r>
              <a:rPr lang="ru-RU" sz="2500" dirty="0" err="1" smtClean="0"/>
              <a:t>коштів</a:t>
            </a:r>
            <a:r>
              <a:rPr lang="ru-RU" sz="2500" dirty="0" smtClean="0"/>
              <a:t>, яка повинна бути оплачена в </a:t>
            </a:r>
            <a:r>
              <a:rPr lang="ru-RU" sz="2500" dirty="0" err="1" smtClean="0"/>
              <a:t>даний</a:t>
            </a:r>
            <a:r>
              <a:rPr lang="ru-RU" sz="2500" dirty="0" smtClean="0"/>
              <a:t> момент для </a:t>
            </a:r>
            <a:r>
              <a:rPr lang="ru-RU" sz="2500" dirty="0" err="1" smtClean="0"/>
              <a:t>придбання</a:t>
            </a:r>
            <a:r>
              <a:rPr lang="ru-RU" sz="2500" dirty="0" smtClean="0"/>
              <a:t> </a:t>
            </a:r>
            <a:r>
              <a:rPr lang="ru-RU" sz="2500" dirty="0" err="1" smtClean="0"/>
              <a:t>або</a:t>
            </a:r>
            <a:r>
              <a:rPr lang="ru-RU" sz="2500" dirty="0" smtClean="0"/>
              <a:t> </a:t>
            </a:r>
            <a:r>
              <a:rPr lang="ru-RU" sz="2500" dirty="0" err="1" smtClean="0"/>
              <a:t>заміщення</a:t>
            </a:r>
            <a:r>
              <a:rPr lang="ru-RU" sz="2500" dirty="0" smtClean="0"/>
              <a:t> </a:t>
            </a:r>
            <a:r>
              <a:rPr lang="ru-RU" sz="2500" dirty="0" err="1" smtClean="0"/>
              <a:t>даного</a:t>
            </a:r>
            <a:r>
              <a:rPr lang="ru-RU" sz="2500" dirty="0" smtClean="0"/>
              <a:t> активу);</a:t>
            </a:r>
          </a:p>
          <a:p>
            <a:r>
              <a:rPr lang="ru-RU" sz="2500" dirty="0" smtClean="0"/>
              <a:t>- </a:t>
            </a:r>
            <a:r>
              <a:rPr lang="ru-RU" sz="2500" dirty="0" err="1" smtClean="0"/>
              <a:t>ринкова</a:t>
            </a:r>
            <a:r>
              <a:rPr lang="ru-RU" sz="2500" dirty="0" smtClean="0"/>
              <a:t> </a:t>
            </a:r>
            <a:r>
              <a:rPr lang="ru-RU" sz="2500" dirty="0" err="1" smtClean="0"/>
              <a:t>вартість</a:t>
            </a:r>
            <a:r>
              <a:rPr lang="ru-RU" sz="2500" dirty="0" smtClean="0"/>
              <a:t> </a:t>
            </a:r>
            <a:r>
              <a:rPr lang="ru-RU" sz="2500" dirty="0" err="1" smtClean="0"/>
              <a:t>або</a:t>
            </a:r>
            <a:r>
              <a:rPr lang="ru-RU" sz="2500" dirty="0" smtClean="0"/>
              <a:t> </a:t>
            </a:r>
            <a:r>
              <a:rPr lang="ru-RU" sz="2500" dirty="0" err="1" smtClean="0"/>
              <a:t>вартість</a:t>
            </a:r>
            <a:r>
              <a:rPr lang="ru-RU" sz="2500" dirty="0" smtClean="0"/>
              <a:t> </a:t>
            </a:r>
            <a:r>
              <a:rPr lang="ru-RU" sz="2500" dirty="0" err="1" smtClean="0"/>
              <a:t>реалізації</a:t>
            </a:r>
            <a:r>
              <a:rPr lang="ru-RU" sz="2500" dirty="0" smtClean="0"/>
              <a:t> (сума </a:t>
            </a:r>
            <a:r>
              <a:rPr lang="ru-RU" sz="2500" dirty="0" err="1" smtClean="0"/>
              <a:t>грошових</a:t>
            </a:r>
            <a:r>
              <a:rPr lang="ru-RU" sz="2500" dirty="0" smtClean="0"/>
              <a:t> </a:t>
            </a:r>
            <a:r>
              <a:rPr lang="ru-RU" sz="2500" dirty="0" err="1" smtClean="0"/>
              <a:t>коштів</a:t>
            </a:r>
            <a:r>
              <a:rPr lang="ru-RU" sz="2500" dirty="0" smtClean="0"/>
              <a:t>, яка </a:t>
            </a:r>
            <a:r>
              <a:rPr lang="ru-RU" sz="2500" dirty="0" err="1" smtClean="0"/>
              <a:t>може</a:t>
            </a:r>
            <a:r>
              <a:rPr lang="ru-RU" sz="2500" dirty="0" smtClean="0"/>
              <a:t> бути </a:t>
            </a:r>
            <a:r>
              <a:rPr lang="ru-RU" sz="2500" dirty="0" err="1" smtClean="0"/>
              <a:t>отримана</a:t>
            </a:r>
            <a:r>
              <a:rPr lang="ru-RU" sz="2500" dirty="0" smtClean="0"/>
              <a:t> реально при </a:t>
            </a:r>
            <a:r>
              <a:rPr lang="ru-RU" sz="2500" dirty="0" err="1" smtClean="0"/>
              <a:t>реалізації</a:t>
            </a:r>
            <a:r>
              <a:rPr lang="ru-RU" sz="2500" dirty="0" smtClean="0"/>
              <a:t> </a:t>
            </a:r>
            <a:r>
              <a:rPr lang="ru-RU" sz="2500" dirty="0" err="1" smtClean="0"/>
              <a:t>даного</a:t>
            </a:r>
            <a:r>
              <a:rPr lang="ru-RU" sz="2500" dirty="0" smtClean="0"/>
              <a:t> активу);</a:t>
            </a:r>
          </a:p>
          <a:p>
            <a:r>
              <a:rPr lang="ru-RU" sz="2500" dirty="0" smtClean="0"/>
              <a:t> - чиста </a:t>
            </a:r>
            <a:r>
              <a:rPr lang="ru-RU" sz="2500" dirty="0" err="1" smtClean="0"/>
              <a:t>вартість</a:t>
            </a:r>
            <a:r>
              <a:rPr lang="ru-RU" sz="2500" dirty="0" smtClean="0"/>
              <a:t> </a:t>
            </a:r>
            <a:r>
              <a:rPr lang="ru-RU" sz="2500" dirty="0" err="1" smtClean="0"/>
              <a:t>реалізації</a:t>
            </a:r>
            <a:r>
              <a:rPr lang="ru-RU" sz="2500" dirty="0" smtClean="0"/>
              <a:t> (сума </a:t>
            </a:r>
            <a:r>
              <a:rPr lang="ru-RU" sz="2500" dirty="0" err="1" smtClean="0"/>
              <a:t>грошових</a:t>
            </a:r>
            <a:r>
              <a:rPr lang="ru-RU" sz="2500" dirty="0" smtClean="0"/>
              <a:t> </a:t>
            </a:r>
            <a:r>
              <a:rPr lang="ru-RU" sz="2500" dirty="0" err="1" smtClean="0"/>
              <a:t>коштів</a:t>
            </a:r>
            <a:r>
              <a:rPr lang="ru-RU" sz="2500" dirty="0" smtClean="0"/>
              <a:t>, яка </a:t>
            </a:r>
            <a:r>
              <a:rPr lang="ru-RU" sz="2500" dirty="0" err="1" smtClean="0"/>
              <a:t>може</a:t>
            </a:r>
            <a:r>
              <a:rPr lang="ru-RU" sz="2500" dirty="0" smtClean="0"/>
              <a:t> бути </a:t>
            </a:r>
            <a:r>
              <a:rPr lang="ru-RU" sz="2500" dirty="0" err="1" smtClean="0"/>
              <a:t>отримана</a:t>
            </a:r>
            <a:r>
              <a:rPr lang="ru-RU" sz="2500" dirty="0" smtClean="0"/>
              <a:t> </a:t>
            </a:r>
            <a:r>
              <a:rPr lang="ru-RU" sz="2500" dirty="0" err="1" smtClean="0"/>
              <a:t>від</a:t>
            </a:r>
            <a:r>
              <a:rPr lang="ru-RU" sz="2500" dirty="0" smtClean="0"/>
              <a:t> </a:t>
            </a:r>
            <a:r>
              <a:rPr lang="ru-RU" sz="2500" dirty="0" err="1" smtClean="0"/>
              <a:t>реалізації</a:t>
            </a:r>
            <a:r>
              <a:rPr lang="ru-RU" sz="2500" dirty="0" smtClean="0"/>
              <a:t> </a:t>
            </a:r>
            <a:r>
              <a:rPr lang="ru-RU" sz="2500" dirty="0" err="1" smtClean="0"/>
              <a:t>даного</a:t>
            </a:r>
            <a:r>
              <a:rPr lang="ru-RU" sz="2500" dirty="0" smtClean="0"/>
              <a:t> активу за </a:t>
            </a:r>
            <a:r>
              <a:rPr lang="ru-RU" sz="2500" dirty="0" err="1" smtClean="0"/>
              <a:t>винятком</a:t>
            </a:r>
            <a:r>
              <a:rPr lang="ru-RU" sz="2500" dirty="0" smtClean="0"/>
              <a:t> </a:t>
            </a:r>
            <a:r>
              <a:rPr lang="ru-RU" sz="2500" dirty="0" err="1" smtClean="0"/>
              <a:t>витрат</a:t>
            </a:r>
            <a:r>
              <a:rPr lang="ru-RU" sz="2500" dirty="0" smtClean="0"/>
              <a:t> на </a:t>
            </a:r>
            <a:r>
              <a:rPr lang="ru-RU" sz="2500" dirty="0" err="1" smtClean="0"/>
              <a:t>реалізацію</a:t>
            </a:r>
            <a:r>
              <a:rPr lang="ru-RU" sz="2500" dirty="0" smtClean="0"/>
              <a:t>);</a:t>
            </a:r>
          </a:p>
          <a:p>
            <a:r>
              <a:rPr lang="ru-RU" sz="2500" dirty="0" smtClean="0"/>
              <a:t>- приведена </a:t>
            </a:r>
            <a:r>
              <a:rPr lang="ru-RU" sz="2500" dirty="0" err="1" smtClean="0"/>
              <a:t>вартість</a:t>
            </a:r>
            <a:r>
              <a:rPr lang="ru-RU" sz="2500" dirty="0" smtClean="0"/>
              <a:t> (</a:t>
            </a:r>
            <a:r>
              <a:rPr lang="ru-RU" sz="2500" dirty="0" err="1" smtClean="0"/>
              <a:t>поточна</a:t>
            </a:r>
            <a:r>
              <a:rPr lang="ru-RU" sz="2500" dirty="0" smtClean="0"/>
              <a:t> </a:t>
            </a:r>
            <a:r>
              <a:rPr lang="ru-RU" sz="2500" dirty="0" err="1" smtClean="0"/>
              <a:t>вартість</a:t>
            </a:r>
            <a:r>
              <a:rPr lang="ru-RU" sz="2500" dirty="0" smtClean="0"/>
              <a:t> </a:t>
            </a:r>
            <a:r>
              <a:rPr lang="ru-RU" sz="2500" dirty="0" err="1" smtClean="0"/>
              <a:t>грошових</a:t>
            </a:r>
            <a:r>
              <a:rPr lang="ru-RU" sz="2500" dirty="0" smtClean="0"/>
              <a:t> </a:t>
            </a:r>
            <a:r>
              <a:rPr lang="ru-RU" sz="2500" dirty="0" err="1" smtClean="0"/>
              <a:t>коштів</a:t>
            </a:r>
            <a:r>
              <a:rPr lang="ru-RU" sz="2500" dirty="0" smtClean="0"/>
              <a:t>).</a:t>
            </a:r>
          </a:p>
          <a:p>
            <a:r>
              <a:rPr lang="ru-RU" sz="2500" dirty="0" smtClean="0"/>
              <a:t>6. Принцип </a:t>
            </a:r>
            <a:r>
              <a:rPr lang="ru-RU" sz="2500" dirty="0" err="1" smtClean="0"/>
              <a:t>відповідності</a:t>
            </a:r>
            <a:r>
              <a:rPr lang="ru-RU" sz="2500" dirty="0" smtClean="0"/>
              <a:t> </a:t>
            </a:r>
            <a:r>
              <a:rPr lang="ru-RU" sz="2500" dirty="0" err="1" smtClean="0"/>
              <a:t>передбачає</a:t>
            </a:r>
            <a:r>
              <a:rPr lang="ru-RU" sz="2500" dirty="0" smtClean="0"/>
              <a:t> </a:t>
            </a:r>
            <a:r>
              <a:rPr lang="ru-RU" sz="2500" dirty="0" err="1" smtClean="0"/>
              <a:t>відображення</a:t>
            </a:r>
            <a:r>
              <a:rPr lang="ru-RU" sz="2500" dirty="0" smtClean="0"/>
              <a:t> </a:t>
            </a:r>
            <a:r>
              <a:rPr lang="ru-RU" sz="2500" dirty="0" err="1" smtClean="0"/>
              <a:t>тільки</a:t>
            </a:r>
            <a:r>
              <a:rPr lang="ru-RU" sz="2500" dirty="0" smtClean="0"/>
              <a:t> тих </a:t>
            </a:r>
            <a:r>
              <a:rPr lang="ru-RU" sz="2500" dirty="0" err="1" smtClean="0"/>
              <a:t>витрат</a:t>
            </a:r>
            <a:r>
              <a:rPr lang="ru-RU" sz="2500" dirty="0" smtClean="0"/>
              <a:t>, </a:t>
            </a:r>
            <a:r>
              <a:rPr lang="ru-RU" sz="2500" dirty="0" err="1" smtClean="0"/>
              <a:t>які</a:t>
            </a:r>
            <a:r>
              <a:rPr lang="ru-RU" sz="2500" dirty="0" smtClean="0"/>
              <a:t> </a:t>
            </a:r>
            <a:r>
              <a:rPr lang="ru-RU" sz="2500" dirty="0" err="1" smtClean="0"/>
              <a:t>призвели</a:t>
            </a:r>
            <a:r>
              <a:rPr lang="ru-RU" sz="2500" dirty="0" smtClean="0"/>
              <a:t> до </a:t>
            </a:r>
            <a:r>
              <a:rPr lang="ru-RU" sz="2500" dirty="0" err="1" smtClean="0"/>
              <a:t>доходів</a:t>
            </a:r>
            <a:r>
              <a:rPr lang="ru-RU" sz="2500" dirty="0" smtClean="0"/>
              <a:t> </a:t>
            </a:r>
            <a:r>
              <a:rPr lang="ru-RU" sz="2500" dirty="0" err="1" smtClean="0"/>
              <a:t>даного</a:t>
            </a:r>
            <a:r>
              <a:rPr lang="ru-RU" sz="2500" dirty="0" smtClean="0"/>
              <a:t> </a:t>
            </a:r>
            <a:r>
              <a:rPr lang="ru-RU" sz="2500" dirty="0" err="1" smtClean="0"/>
              <a:t>періоду</a:t>
            </a:r>
            <a:r>
              <a:rPr lang="ru-RU" sz="2500" dirty="0" smtClean="0"/>
              <a:t>.</a:t>
            </a:r>
          </a:p>
          <a:p>
            <a:r>
              <a:rPr lang="ru-RU" sz="2500" dirty="0" smtClean="0"/>
              <a:t>Правила </a:t>
            </a:r>
            <a:r>
              <a:rPr lang="ru-RU" sz="2500" dirty="0" err="1" smtClean="0"/>
              <a:t>відображення</a:t>
            </a:r>
            <a:r>
              <a:rPr lang="ru-RU" sz="2500" dirty="0" smtClean="0"/>
              <a:t> </a:t>
            </a:r>
            <a:r>
              <a:rPr lang="ru-RU" sz="2500" dirty="0" err="1" smtClean="0"/>
              <a:t>витрат</a:t>
            </a:r>
            <a:r>
              <a:rPr lang="ru-RU" sz="2500" dirty="0" smtClean="0"/>
              <a:t>:</a:t>
            </a:r>
          </a:p>
          <a:p>
            <a:r>
              <a:rPr lang="ru-RU" sz="2500" dirty="0" smtClean="0"/>
              <a:t>- </a:t>
            </a:r>
            <a:r>
              <a:rPr lang="ru-RU" sz="2500" dirty="0" err="1" smtClean="0"/>
              <a:t>якщо</a:t>
            </a:r>
            <a:r>
              <a:rPr lang="ru-RU" sz="2500" dirty="0" smtClean="0"/>
              <a:t> </a:t>
            </a:r>
            <a:r>
              <a:rPr lang="ru-RU" sz="2500" dirty="0" err="1" smtClean="0"/>
              <a:t>витрати</a:t>
            </a:r>
            <a:r>
              <a:rPr lang="ru-RU" sz="2500" dirty="0" smtClean="0"/>
              <a:t> </a:t>
            </a:r>
            <a:r>
              <a:rPr lang="ru-RU" sz="2500" dirty="0" err="1" smtClean="0"/>
              <a:t>призводять</a:t>
            </a:r>
            <a:r>
              <a:rPr lang="ru-RU" sz="2500" dirty="0" smtClean="0"/>
              <a:t> до </a:t>
            </a:r>
            <a:r>
              <a:rPr lang="ru-RU" sz="2500" dirty="0" err="1" smtClean="0"/>
              <a:t>поточних</a:t>
            </a:r>
            <a:r>
              <a:rPr lang="ru-RU" sz="2500" dirty="0" smtClean="0"/>
              <a:t> </a:t>
            </a:r>
            <a:r>
              <a:rPr lang="ru-RU" sz="2500" dirty="0" err="1" smtClean="0"/>
              <a:t>доходів</a:t>
            </a:r>
            <a:r>
              <a:rPr lang="ru-RU" sz="2500" dirty="0" smtClean="0"/>
              <a:t>, то вони </a:t>
            </a:r>
            <a:r>
              <a:rPr lang="ru-RU" sz="2500" dirty="0" err="1" smtClean="0"/>
              <a:t>відображаються</a:t>
            </a:r>
            <a:r>
              <a:rPr lang="ru-RU" sz="2500" dirty="0" smtClean="0"/>
              <a:t> як </a:t>
            </a:r>
            <a:r>
              <a:rPr lang="ru-RU" sz="2500" dirty="0" err="1" smtClean="0"/>
              <a:t>витрати</a:t>
            </a:r>
            <a:r>
              <a:rPr lang="ru-RU" sz="2500" dirty="0" smtClean="0"/>
              <a:t> поточного </a:t>
            </a:r>
            <a:r>
              <a:rPr lang="ru-RU" sz="2500" dirty="0" err="1" smtClean="0"/>
              <a:t>періоду</a:t>
            </a:r>
            <a:r>
              <a:rPr lang="ru-RU" sz="2500" dirty="0" smtClean="0"/>
              <a:t>;</a:t>
            </a:r>
          </a:p>
          <a:p>
            <a:r>
              <a:rPr lang="ru-RU" sz="2500" dirty="0" smtClean="0"/>
              <a:t>- </a:t>
            </a:r>
            <a:r>
              <a:rPr lang="ru-RU" sz="2500" dirty="0" err="1" smtClean="0"/>
              <a:t>якщо</a:t>
            </a:r>
            <a:r>
              <a:rPr lang="ru-RU" sz="2500" dirty="0" smtClean="0"/>
              <a:t> </a:t>
            </a:r>
            <a:r>
              <a:rPr lang="ru-RU" sz="2500" dirty="0" err="1" smtClean="0"/>
              <a:t>витрати</a:t>
            </a:r>
            <a:r>
              <a:rPr lang="ru-RU" sz="2500" dirty="0" smtClean="0"/>
              <a:t> </a:t>
            </a:r>
            <a:r>
              <a:rPr lang="ru-RU" sz="2500" dirty="0" err="1" smtClean="0"/>
              <a:t>призводять</a:t>
            </a:r>
            <a:r>
              <a:rPr lang="ru-RU" sz="2500" dirty="0" smtClean="0"/>
              <a:t> до </a:t>
            </a:r>
            <a:r>
              <a:rPr lang="ru-RU" sz="2500" dirty="0" err="1" smtClean="0"/>
              <a:t>майбутніх</a:t>
            </a:r>
            <a:r>
              <a:rPr lang="ru-RU" sz="2500" dirty="0" smtClean="0"/>
              <a:t> </a:t>
            </a:r>
            <a:r>
              <a:rPr lang="ru-RU" sz="2500" dirty="0" err="1" smtClean="0"/>
              <a:t>вигод</a:t>
            </a:r>
            <a:r>
              <a:rPr lang="ru-RU" sz="2500" dirty="0" smtClean="0"/>
              <a:t>, то вони </a:t>
            </a:r>
            <a:r>
              <a:rPr lang="ru-RU" sz="2500" dirty="0" err="1" smtClean="0"/>
              <a:t>відображаються</a:t>
            </a:r>
            <a:r>
              <a:rPr lang="ru-RU" sz="2500" dirty="0" smtClean="0"/>
              <a:t> як </a:t>
            </a:r>
            <a:r>
              <a:rPr lang="ru-RU" sz="2500" dirty="0" err="1" smtClean="0"/>
              <a:t>витрати</a:t>
            </a:r>
            <a:r>
              <a:rPr lang="ru-RU" sz="2500" dirty="0" smtClean="0"/>
              <a:t> </a:t>
            </a:r>
            <a:r>
              <a:rPr lang="ru-RU" sz="2500" dirty="0" err="1" smtClean="0"/>
              <a:t>майбутніх</a:t>
            </a:r>
            <a:r>
              <a:rPr lang="ru-RU" sz="2500" dirty="0" smtClean="0"/>
              <a:t> </a:t>
            </a:r>
            <a:r>
              <a:rPr lang="ru-RU" sz="2500" dirty="0" err="1" smtClean="0"/>
              <a:t>періодів</a:t>
            </a:r>
            <a:r>
              <a:rPr lang="ru-RU" sz="2500" dirty="0" smtClean="0"/>
              <a:t>;</a:t>
            </a:r>
          </a:p>
          <a:p>
            <a:r>
              <a:rPr lang="ru-RU" sz="2500" dirty="0" smtClean="0"/>
              <a:t>- </a:t>
            </a:r>
            <a:r>
              <a:rPr lang="ru-RU" sz="2500" dirty="0" err="1" smtClean="0"/>
              <a:t>якщо</a:t>
            </a:r>
            <a:r>
              <a:rPr lang="ru-RU" sz="2500" dirty="0" smtClean="0"/>
              <a:t> </a:t>
            </a:r>
            <a:r>
              <a:rPr lang="ru-RU" sz="2500" dirty="0" err="1" smtClean="0"/>
              <a:t>витрати</a:t>
            </a:r>
            <a:r>
              <a:rPr lang="ru-RU" sz="2500" dirty="0" smtClean="0"/>
              <a:t> не </a:t>
            </a:r>
            <a:r>
              <a:rPr lang="ru-RU" sz="2500" dirty="0" err="1" smtClean="0"/>
              <a:t>призводять</a:t>
            </a:r>
            <a:r>
              <a:rPr lang="ru-RU" sz="2500" dirty="0" smtClean="0"/>
              <a:t> до </a:t>
            </a:r>
            <a:r>
              <a:rPr lang="ru-RU" sz="2500" dirty="0" err="1" smtClean="0"/>
              <a:t>вигод</a:t>
            </a:r>
            <a:r>
              <a:rPr lang="ru-RU" sz="2500" dirty="0" smtClean="0"/>
              <a:t>, то вони </a:t>
            </a:r>
            <a:r>
              <a:rPr lang="ru-RU" sz="2500" dirty="0" err="1" smtClean="0"/>
              <a:t>відображаються</a:t>
            </a:r>
            <a:r>
              <a:rPr lang="ru-RU" sz="2500" dirty="0" smtClean="0"/>
              <a:t>, як </a:t>
            </a:r>
            <a:r>
              <a:rPr lang="ru-RU" sz="2500" dirty="0" err="1" smtClean="0"/>
              <a:t>збитки</a:t>
            </a:r>
            <a:r>
              <a:rPr lang="ru-RU" sz="2500" dirty="0" smtClean="0"/>
              <a:t> поточного </a:t>
            </a:r>
            <a:r>
              <a:rPr lang="ru-RU" sz="2500" dirty="0" err="1" smtClean="0"/>
              <a:t>періоду</a:t>
            </a:r>
            <a:r>
              <a:rPr lang="ru-RU" sz="2500" dirty="0" smtClean="0"/>
              <a:t>.</a:t>
            </a:r>
          </a:p>
          <a:p>
            <a:r>
              <a:rPr lang="ru-RU" sz="2500" dirty="0" smtClean="0"/>
              <a:t> </a:t>
            </a:r>
          </a:p>
          <a:p>
            <a:pPr algn="just">
              <a:buFontTx/>
              <a:buChar char="-"/>
            </a:pPr>
            <a:endParaRPr lang="ru-RU" sz="1800" dirty="0" smtClean="0"/>
          </a:p>
          <a:p>
            <a:endParaRPr lang="ru-RU" sz="1800" dirty="0" smtClean="0"/>
          </a:p>
          <a:p>
            <a:endParaRPr lang="ru-RU" sz="1800" dirty="0" smtClean="0"/>
          </a:p>
          <a:p>
            <a:pPr algn="just"/>
            <a:r>
              <a:rPr lang="ru-RU" sz="1800" dirty="0" smtClean="0"/>
              <a:t> </a:t>
            </a:r>
          </a:p>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2000" b="1" dirty="0" smtClean="0">
                <a:effectLst/>
              </a:rPr>
              <a:t>3. </a:t>
            </a:r>
            <a:r>
              <a:rPr lang="ru-RU" sz="2000" b="1" dirty="0" err="1" smtClean="0">
                <a:effectLst/>
              </a:rPr>
              <a:t>Вимоги</a:t>
            </a:r>
            <a:r>
              <a:rPr lang="ru-RU" sz="2000" b="1" dirty="0" smtClean="0">
                <a:effectLst/>
              </a:rPr>
              <a:t> до </a:t>
            </a:r>
            <a:r>
              <a:rPr lang="ru-RU" sz="2000" b="1" dirty="0" err="1" smtClean="0">
                <a:effectLst/>
              </a:rPr>
              <a:t>якості</a:t>
            </a:r>
            <a:r>
              <a:rPr lang="ru-RU" sz="2000" b="1" dirty="0" smtClean="0">
                <a:effectLst/>
              </a:rPr>
              <a:t> </a:t>
            </a:r>
            <a:r>
              <a:rPr lang="ru-RU" sz="2000" b="1" dirty="0" err="1" smtClean="0">
                <a:effectLst/>
              </a:rPr>
              <a:t>інформації</a:t>
            </a:r>
            <a:r>
              <a:rPr lang="ru-RU" sz="2000" b="1" dirty="0" smtClean="0">
                <a:effectLst/>
              </a:rPr>
              <a:t> </a:t>
            </a:r>
            <a:r>
              <a:rPr lang="ru-RU" sz="2000" b="1" dirty="0" err="1" smtClean="0">
                <a:effectLst/>
              </a:rPr>
              <a:t>і</a:t>
            </a:r>
            <a:r>
              <a:rPr lang="ru-RU" sz="2000" b="1" dirty="0" smtClean="0">
                <a:effectLst/>
              </a:rPr>
              <a:t> </a:t>
            </a:r>
            <a:r>
              <a:rPr lang="ru-RU" sz="2000" b="1" dirty="0" err="1" smtClean="0">
                <a:effectLst/>
              </a:rPr>
              <a:t>принципи</a:t>
            </a:r>
            <a:r>
              <a:rPr lang="ru-RU" sz="2000" b="1" dirty="0" smtClean="0">
                <a:effectLst/>
              </a:rPr>
              <a:t> </a:t>
            </a:r>
            <a:r>
              <a:rPr lang="ru-RU" sz="2000" b="1" dirty="0" err="1" smtClean="0">
                <a:effectLst/>
              </a:rPr>
              <a:t>обліку</a:t>
            </a:r>
            <a:r>
              <a:rPr lang="ru-RU" sz="2000" b="1" dirty="0" smtClean="0">
                <a:effectLst/>
              </a:rPr>
              <a:t> </a:t>
            </a:r>
            <a:r>
              <a:rPr lang="ru-RU" sz="2000" b="1" dirty="0" err="1" smtClean="0">
                <a:effectLst/>
              </a:rPr>
              <a:t>інформації</a:t>
            </a:r>
            <a:endParaRPr lang="ru-RU" sz="2000" dirty="0">
              <a:effectLst/>
            </a:endParaRPr>
          </a:p>
        </p:txBody>
      </p:sp>
      <p:pic>
        <p:nvPicPr>
          <p:cNvPr id="28674" name="Изображение 1"/>
          <p:cNvPicPr>
            <a:picLocks noChangeAspect="1" noChangeArrowheads="1"/>
          </p:cNvPicPr>
          <p:nvPr/>
        </p:nvPicPr>
        <p:blipFill>
          <a:blip r:embed="rId2" cstate="print"/>
          <a:srcRect/>
          <a:stretch>
            <a:fillRect/>
          </a:stretch>
        </p:blipFill>
        <p:spPr bwMode="auto">
          <a:xfrm>
            <a:off x="1403648" y="620688"/>
            <a:ext cx="7128792" cy="590073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2000" b="1" dirty="0" smtClean="0">
                <a:effectLst/>
              </a:rPr>
              <a:t>4. Прийняття та впровадження МСБО</a:t>
            </a:r>
            <a:endParaRPr lang="ru-RU" sz="2000" b="1" dirty="0">
              <a:effectLst/>
            </a:endParaRPr>
          </a:p>
        </p:txBody>
      </p:sp>
      <p:sp>
        <p:nvSpPr>
          <p:cNvPr id="3" name="Подзаголовок 2"/>
          <p:cNvSpPr>
            <a:spLocks noGrp="1"/>
          </p:cNvSpPr>
          <p:nvPr>
            <p:ph type="subTitle" idx="1"/>
          </p:nvPr>
        </p:nvSpPr>
        <p:spPr>
          <a:xfrm>
            <a:off x="1475656" y="764704"/>
            <a:ext cx="7147520" cy="5472608"/>
          </a:xfrm>
        </p:spPr>
        <p:txBody>
          <a:bodyPr>
            <a:normAutofit/>
          </a:bodyPr>
          <a:lstStyle/>
          <a:p>
            <a:pPr algn="just"/>
            <a:r>
              <a:rPr lang="ru-RU" sz="2200" dirty="0" err="1" smtClean="0"/>
              <a:t>Міжнародні</a:t>
            </a:r>
            <a:r>
              <a:rPr lang="ru-RU" sz="2200" dirty="0" smtClean="0"/>
              <a:t> </a:t>
            </a:r>
            <a:r>
              <a:rPr lang="ru-RU" sz="2200" dirty="0" err="1" smtClean="0"/>
              <a:t>стандарти</a:t>
            </a:r>
            <a:r>
              <a:rPr lang="ru-RU" sz="2200" dirty="0" smtClean="0"/>
              <a:t> </a:t>
            </a:r>
            <a:r>
              <a:rPr lang="ru-RU" sz="2200" dirty="0" err="1" smtClean="0"/>
              <a:t>фінансової</a:t>
            </a:r>
            <a:r>
              <a:rPr lang="ru-RU" sz="2200" dirty="0" smtClean="0"/>
              <a:t> </a:t>
            </a:r>
            <a:r>
              <a:rPr lang="ru-RU" sz="2200" dirty="0" err="1" smtClean="0"/>
              <a:t>звітності</a:t>
            </a:r>
            <a:r>
              <a:rPr lang="ru-RU" sz="2200" dirty="0" smtClean="0"/>
              <a:t> (МСФЗ) </a:t>
            </a:r>
            <a:r>
              <a:rPr lang="ru-RU" sz="2200" dirty="0" err="1" smtClean="0"/>
              <a:t>включають</a:t>
            </a:r>
            <a:r>
              <a:rPr lang="ru-RU" sz="2200" dirty="0" smtClean="0"/>
              <a:t> в себе: </a:t>
            </a:r>
          </a:p>
          <a:p>
            <a:pPr algn="just"/>
            <a:r>
              <a:rPr lang="ru-RU" sz="2200" dirty="0" smtClean="0"/>
              <a:t>– </a:t>
            </a:r>
            <a:r>
              <a:rPr lang="ru-RU" sz="2200" dirty="0" err="1" smtClean="0"/>
              <a:t>Міжнародні</a:t>
            </a:r>
            <a:r>
              <a:rPr lang="ru-RU" sz="2200" dirty="0" smtClean="0"/>
              <a:t> </a:t>
            </a:r>
            <a:r>
              <a:rPr lang="ru-RU" sz="2200" dirty="0" err="1" smtClean="0"/>
              <a:t>стандарти</a:t>
            </a:r>
            <a:r>
              <a:rPr lang="ru-RU" sz="2200" dirty="0" smtClean="0"/>
              <a:t> </a:t>
            </a:r>
            <a:r>
              <a:rPr lang="ru-RU" sz="2200" dirty="0" err="1" smtClean="0"/>
              <a:t>фінансової</a:t>
            </a:r>
            <a:r>
              <a:rPr lang="ru-RU" sz="2200" dirty="0" smtClean="0"/>
              <a:t> </a:t>
            </a:r>
            <a:r>
              <a:rPr lang="ru-RU" sz="2200" dirty="0" err="1" smtClean="0"/>
              <a:t>звітності</a:t>
            </a:r>
            <a:r>
              <a:rPr lang="ru-RU" sz="2200" dirty="0" smtClean="0"/>
              <a:t> (</a:t>
            </a:r>
            <a:r>
              <a:rPr lang="en-US" sz="2200" dirty="0" smtClean="0"/>
              <a:t>IFRS); </a:t>
            </a:r>
            <a:endParaRPr lang="ru-RU" sz="2200" dirty="0" smtClean="0"/>
          </a:p>
          <a:p>
            <a:pPr algn="just"/>
            <a:r>
              <a:rPr lang="en-US" sz="2200" dirty="0" smtClean="0"/>
              <a:t>– </a:t>
            </a:r>
            <a:r>
              <a:rPr lang="ru-RU" sz="2200" dirty="0" err="1" smtClean="0"/>
              <a:t>Міжнародні</a:t>
            </a:r>
            <a:r>
              <a:rPr lang="ru-RU" sz="2200" dirty="0" smtClean="0"/>
              <a:t> </a:t>
            </a:r>
            <a:r>
              <a:rPr lang="ru-RU" sz="2200" dirty="0" err="1" smtClean="0"/>
              <a:t>стандарти</a:t>
            </a:r>
            <a:r>
              <a:rPr lang="ru-RU" sz="2200" dirty="0" smtClean="0"/>
              <a:t> </a:t>
            </a:r>
            <a:r>
              <a:rPr lang="ru-RU" sz="2200" dirty="0" err="1" smtClean="0"/>
              <a:t>бухгалтерського</a:t>
            </a:r>
            <a:r>
              <a:rPr lang="ru-RU" sz="2200" dirty="0" smtClean="0"/>
              <a:t> </a:t>
            </a:r>
            <a:r>
              <a:rPr lang="ru-RU" sz="2200" dirty="0" err="1" smtClean="0"/>
              <a:t>обліку</a:t>
            </a:r>
            <a:r>
              <a:rPr lang="ru-RU" sz="2200" dirty="0" smtClean="0"/>
              <a:t> (</a:t>
            </a:r>
            <a:r>
              <a:rPr lang="en-US" sz="2200" dirty="0" smtClean="0"/>
              <a:t>IAS); </a:t>
            </a:r>
            <a:endParaRPr lang="ru-RU" sz="2200" dirty="0" smtClean="0"/>
          </a:p>
          <a:p>
            <a:pPr algn="just"/>
            <a:r>
              <a:rPr lang="en-US" sz="2200" dirty="0" smtClean="0"/>
              <a:t>– </a:t>
            </a:r>
            <a:r>
              <a:rPr lang="ru-RU" sz="2200" dirty="0" err="1" smtClean="0"/>
              <a:t>Інтерпретації</a:t>
            </a:r>
            <a:r>
              <a:rPr lang="ru-RU" sz="2200" dirty="0" smtClean="0"/>
              <a:t>, </a:t>
            </a:r>
            <a:r>
              <a:rPr lang="ru-RU" sz="2200" dirty="0" err="1" smtClean="0"/>
              <a:t>розроблені</a:t>
            </a:r>
            <a:r>
              <a:rPr lang="ru-RU" sz="2200" dirty="0" smtClean="0"/>
              <a:t> </a:t>
            </a:r>
            <a:r>
              <a:rPr lang="ru-RU" sz="2200" dirty="0" err="1" smtClean="0"/>
              <a:t>Комітетом</a:t>
            </a:r>
            <a:r>
              <a:rPr lang="ru-RU" sz="2200" dirty="0" smtClean="0"/>
              <a:t> </a:t>
            </a:r>
            <a:r>
              <a:rPr lang="ru-RU" sz="2200" dirty="0" err="1" smtClean="0"/>
              <a:t>з</a:t>
            </a:r>
            <a:r>
              <a:rPr lang="ru-RU" sz="2200" dirty="0" smtClean="0"/>
              <a:t> </a:t>
            </a:r>
            <a:r>
              <a:rPr lang="ru-RU" sz="2200" dirty="0" err="1" smtClean="0"/>
              <a:t>інтерпретації</a:t>
            </a:r>
            <a:r>
              <a:rPr lang="ru-RU" sz="2200" dirty="0" smtClean="0"/>
              <a:t> </a:t>
            </a:r>
            <a:r>
              <a:rPr lang="ru-RU" sz="2200" dirty="0" err="1" smtClean="0"/>
              <a:t>міжнародних</a:t>
            </a:r>
            <a:r>
              <a:rPr lang="ru-RU" sz="2200" dirty="0" smtClean="0"/>
              <a:t> </a:t>
            </a:r>
            <a:r>
              <a:rPr lang="ru-RU" sz="2200" dirty="0" err="1" smtClean="0"/>
              <a:t>стандартів</a:t>
            </a:r>
            <a:r>
              <a:rPr lang="ru-RU" sz="2200" dirty="0" smtClean="0"/>
              <a:t> </a:t>
            </a:r>
            <a:r>
              <a:rPr lang="ru-RU" sz="2200" dirty="0" err="1" smtClean="0"/>
              <a:t>фінансової</a:t>
            </a:r>
            <a:r>
              <a:rPr lang="ru-RU" sz="2200" dirty="0" smtClean="0"/>
              <a:t> </a:t>
            </a:r>
            <a:r>
              <a:rPr lang="ru-RU" sz="2200" dirty="0" err="1" smtClean="0"/>
              <a:t>звітності</a:t>
            </a:r>
            <a:r>
              <a:rPr lang="ru-RU" sz="2200" dirty="0" smtClean="0"/>
              <a:t> (</a:t>
            </a:r>
            <a:r>
              <a:rPr lang="en-US" sz="2200" dirty="0" smtClean="0"/>
              <a:t>IFRIC) </a:t>
            </a:r>
            <a:r>
              <a:rPr lang="ru-RU" sz="2200" dirty="0" err="1" smtClean="0"/>
              <a:t>або</a:t>
            </a:r>
            <a:r>
              <a:rPr lang="ru-RU" sz="2200" dirty="0" smtClean="0"/>
              <a:t> </a:t>
            </a:r>
            <a:r>
              <a:rPr lang="ru-RU" sz="2200" dirty="0" err="1" smtClean="0"/>
              <a:t>раніше</a:t>
            </a:r>
            <a:r>
              <a:rPr lang="ru-RU" sz="2200" dirty="0" smtClean="0"/>
              <a:t> </a:t>
            </a:r>
            <a:r>
              <a:rPr lang="ru-RU" sz="2200" dirty="0" err="1" smtClean="0"/>
              <a:t>діючим</a:t>
            </a:r>
            <a:r>
              <a:rPr lang="ru-RU" sz="2200" dirty="0" smtClean="0"/>
              <a:t> </a:t>
            </a:r>
            <a:r>
              <a:rPr lang="ru-RU" sz="2200" dirty="0" err="1" smtClean="0"/>
              <a:t>Постійним</a:t>
            </a:r>
            <a:r>
              <a:rPr lang="ru-RU" sz="2200" dirty="0" smtClean="0"/>
              <a:t> </a:t>
            </a:r>
            <a:r>
              <a:rPr lang="ru-RU" sz="2200" dirty="0" err="1" smtClean="0"/>
              <a:t>Комітетом</a:t>
            </a:r>
            <a:r>
              <a:rPr lang="ru-RU" sz="2200" dirty="0" smtClean="0"/>
              <a:t> </a:t>
            </a:r>
            <a:r>
              <a:rPr lang="ru-RU" sz="2200" dirty="0" err="1" smtClean="0"/>
              <a:t>з</a:t>
            </a:r>
            <a:r>
              <a:rPr lang="ru-RU" sz="2200" dirty="0" smtClean="0"/>
              <a:t> </a:t>
            </a:r>
            <a:r>
              <a:rPr lang="ru-RU" sz="2200" dirty="0" err="1" smtClean="0"/>
              <a:t>інтерпретації</a:t>
            </a:r>
            <a:r>
              <a:rPr lang="ru-RU" sz="2200" dirty="0" smtClean="0"/>
              <a:t> (</a:t>
            </a:r>
            <a:r>
              <a:rPr lang="en-US" sz="2200" dirty="0" smtClean="0"/>
              <a:t>SIC).</a:t>
            </a:r>
            <a:endParaRPr lang="ru-RU" sz="2200" dirty="0" smtClean="0"/>
          </a:p>
          <a:p>
            <a:r>
              <a:rPr lang="ru-RU" sz="2500" dirty="0" smtClean="0"/>
              <a:t> </a:t>
            </a:r>
          </a:p>
          <a:p>
            <a:pPr algn="just">
              <a:buFontTx/>
              <a:buChar char="-"/>
            </a:pPr>
            <a:endParaRPr lang="ru-RU" sz="1800" dirty="0" smtClean="0"/>
          </a:p>
          <a:p>
            <a:endParaRPr lang="ru-RU" sz="1800" dirty="0" smtClean="0"/>
          </a:p>
          <a:p>
            <a:endParaRPr lang="ru-RU" sz="1800" dirty="0" smtClean="0"/>
          </a:p>
          <a:p>
            <a:pPr algn="just"/>
            <a:r>
              <a:rPr lang="ru-RU" sz="1800" dirty="0" smtClean="0"/>
              <a:t> </a:t>
            </a:r>
          </a:p>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2000" b="1" dirty="0" smtClean="0">
                <a:effectLst/>
              </a:rPr>
              <a:t>4. Прийняття та впровадження МСБО</a:t>
            </a:r>
            <a:endParaRPr lang="ru-RU" sz="2000" b="1" dirty="0">
              <a:effectLst/>
            </a:endParaRPr>
          </a:p>
        </p:txBody>
      </p:sp>
      <p:sp>
        <p:nvSpPr>
          <p:cNvPr id="3" name="Подзаголовок 2"/>
          <p:cNvSpPr>
            <a:spLocks noGrp="1"/>
          </p:cNvSpPr>
          <p:nvPr>
            <p:ph type="subTitle" idx="1"/>
          </p:nvPr>
        </p:nvSpPr>
        <p:spPr>
          <a:xfrm>
            <a:off x="1475656" y="764704"/>
            <a:ext cx="7147520" cy="5472608"/>
          </a:xfrm>
        </p:spPr>
        <p:txBody>
          <a:bodyPr>
            <a:normAutofit fontScale="85000" lnSpcReduction="20000"/>
          </a:bodyPr>
          <a:lstStyle/>
          <a:p>
            <a:pPr algn="just"/>
            <a:r>
              <a:rPr lang="ru-RU" sz="2400" dirty="0" smtClean="0"/>
              <a:t>КМСБО (</a:t>
            </a:r>
            <a:r>
              <a:rPr lang="ru-RU" sz="2400" dirty="0" err="1" smtClean="0"/>
              <a:t>Комітет</a:t>
            </a:r>
            <a:r>
              <a:rPr lang="ru-RU" sz="2400" dirty="0" smtClean="0"/>
              <a:t> МСБО) </a:t>
            </a:r>
            <a:r>
              <a:rPr lang="ru-RU" sz="2400" dirty="0" err="1" smtClean="0"/>
              <a:t>накопичує</a:t>
            </a:r>
            <a:r>
              <a:rPr lang="ru-RU" sz="2400" dirty="0" smtClean="0"/>
              <a:t> </a:t>
            </a:r>
            <a:r>
              <a:rPr lang="ru-RU" sz="2400" dirty="0" err="1" smtClean="0"/>
              <a:t>пропозиції</a:t>
            </a:r>
            <a:r>
              <a:rPr lang="ru-RU" sz="2400" dirty="0" smtClean="0"/>
              <a:t> </a:t>
            </a:r>
            <a:r>
              <a:rPr lang="ru-RU" sz="2400" dirty="0" err="1" smtClean="0"/>
              <a:t>щодо</a:t>
            </a:r>
            <a:r>
              <a:rPr lang="ru-RU" sz="2400" dirty="0" smtClean="0"/>
              <a:t> </a:t>
            </a:r>
            <a:r>
              <a:rPr lang="ru-RU" sz="2400" dirty="0" err="1" smtClean="0"/>
              <a:t>нових</a:t>
            </a:r>
            <a:r>
              <a:rPr lang="ru-RU" sz="2400" dirty="0" smtClean="0"/>
              <a:t> тем для </a:t>
            </a:r>
            <a:r>
              <a:rPr lang="ru-RU" sz="2400" dirty="0" err="1" smtClean="0"/>
              <a:t>розробки</a:t>
            </a:r>
            <a:r>
              <a:rPr lang="ru-RU" sz="2400" dirty="0" smtClean="0"/>
              <a:t> МСБО, </a:t>
            </a:r>
            <a:r>
              <a:rPr lang="ru-RU" sz="2400" dirty="0" err="1" smtClean="0"/>
              <a:t>які</a:t>
            </a:r>
            <a:r>
              <a:rPr lang="ru-RU" sz="2400" dirty="0" smtClean="0"/>
              <a:t> </a:t>
            </a:r>
            <a:r>
              <a:rPr lang="ru-RU" sz="2400" dirty="0" err="1" smtClean="0"/>
              <a:t>надходять</a:t>
            </a:r>
            <a:r>
              <a:rPr lang="ru-RU" sz="2400" dirty="0" smtClean="0"/>
              <a:t> </a:t>
            </a:r>
            <a:r>
              <a:rPr lang="ru-RU" sz="2400" dirty="0" err="1" smtClean="0"/>
              <a:t>від</a:t>
            </a:r>
            <a:r>
              <a:rPr lang="ru-RU" sz="2400" dirty="0" smtClean="0"/>
              <a:t> </a:t>
            </a:r>
            <a:r>
              <a:rPr lang="ru-RU" sz="2400" dirty="0" err="1" smtClean="0"/>
              <a:t>працівників</a:t>
            </a:r>
            <a:r>
              <a:rPr lang="ru-RU" sz="2400" dirty="0" smtClean="0"/>
              <a:t> Ради, </a:t>
            </a:r>
            <a:r>
              <a:rPr lang="ru-RU" sz="2400" dirty="0" err="1" smtClean="0"/>
              <a:t>організацій-членів</a:t>
            </a:r>
            <a:r>
              <a:rPr lang="ru-RU" sz="2400" dirty="0" smtClean="0"/>
              <a:t>, </a:t>
            </a:r>
            <a:r>
              <a:rPr lang="ru-RU" sz="2400" dirty="0" err="1" smtClean="0"/>
              <a:t>членів</a:t>
            </a:r>
            <a:r>
              <a:rPr lang="ru-RU" sz="2400" dirty="0" smtClean="0"/>
              <a:t> </a:t>
            </a:r>
            <a:r>
              <a:rPr lang="ru-RU" sz="2400" dirty="0" err="1" smtClean="0"/>
              <a:t>Консультативної</a:t>
            </a:r>
            <a:r>
              <a:rPr lang="ru-RU" sz="2400" dirty="0" smtClean="0"/>
              <a:t> </a:t>
            </a:r>
            <a:r>
              <a:rPr lang="ru-RU" sz="2400" dirty="0" err="1" smtClean="0"/>
              <a:t>групи</a:t>
            </a:r>
            <a:r>
              <a:rPr lang="ru-RU" sz="2400" dirty="0" smtClean="0"/>
              <a:t>, </a:t>
            </a:r>
            <a:r>
              <a:rPr lang="ru-RU" sz="2400" dirty="0" err="1" smtClean="0"/>
              <a:t>інших</a:t>
            </a:r>
            <a:r>
              <a:rPr lang="ru-RU" sz="2400" dirty="0" smtClean="0"/>
              <a:t> </a:t>
            </a:r>
            <a:r>
              <a:rPr lang="ru-RU" sz="2400" dirty="0" err="1" smtClean="0"/>
              <a:t>організацій</a:t>
            </a:r>
            <a:r>
              <a:rPr lang="ru-RU" sz="2400" dirty="0" smtClean="0"/>
              <a:t> та </a:t>
            </a:r>
            <a:r>
              <a:rPr lang="ru-RU" sz="2400" dirty="0" err="1" smtClean="0"/>
              <a:t>окремих</a:t>
            </a:r>
            <a:r>
              <a:rPr lang="ru-RU" sz="2400" dirty="0" smtClean="0"/>
              <a:t> </a:t>
            </a:r>
            <a:r>
              <a:rPr lang="ru-RU" sz="2400" dirty="0" err="1" smtClean="0"/>
              <a:t>осіб</a:t>
            </a:r>
            <a:r>
              <a:rPr lang="ru-RU" sz="2400" dirty="0" smtClean="0"/>
              <a:t>.</a:t>
            </a:r>
          </a:p>
          <a:p>
            <a:pPr algn="just"/>
            <a:r>
              <a:rPr lang="ru-RU" sz="2400" dirty="0" smtClean="0"/>
              <a:t>КМСБО </a:t>
            </a:r>
            <a:r>
              <a:rPr lang="ru-RU" sz="2400" dirty="0" err="1" smtClean="0"/>
              <a:t>готує</a:t>
            </a:r>
            <a:r>
              <a:rPr lang="ru-RU" sz="2400" dirty="0" smtClean="0"/>
              <a:t> </a:t>
            </a:r>
            <a:r>
              <a:rPr lang="ru-RU" sz="2400" dirty="0" err="1" smtClean="0"/>
              <a:t>перелік</a:t>
            </a:r>
            <a:r>
              <a:rPr lang="ru-RU" sz="2400" dirty="0" smtClean="0"/>
              <a:t> </a:t>
            </a:r>
            <a:r>
              <a:rPr lang="ru-RU" sz="2400" dirty="0" err="1" smtClean="0"/>
              <a:t>запропонованих</a:t>
            </a:r>
            <a:r>
              <a:rPr lang="ru-RU" sz="2400" dirty="0" smtClean="0"/>
              <a:t> тем, </a:t>
            </a:r>
            <a:r>
              <a:rPr lang="ru-RU" sz="2400" dirty="0" err="1" smtClean="0"/>
              <a:t>які</a:t>
            </a:r>
            <a:r>
              <a:rPr lang="ru-RU" sz="2400" dirty="0" smtClean="0"/>
              <a:t> </a:t>
            </a:r>
            <a:r>
              <a:rPr lang="ru-RU" sz="2400" dirty="0" err="1" smtClean="0"/>
              <a:t>розглядаються</a:t>
            </a:r>
            <a:r>
              <a:rPr lang="ru-RU" sz="2400" dirty="0" smtClean="0"/>
              <a:t> Радою КМСБО. </a:t>
            </a:r>
            <a:r>
              <a:rPr lang="ru-RU" sz="2400" dirty="0" err="1" smtClean="0"/>
              <a:t>Після</a:t>
            </a:r>
            <a:r>
              <a:rPr lang="ru-RU" sz="2400" dirty="0" smtClean="0"/>
              <a:t> </a:t>
            </a:r>
            <a:r>
              <a:rPr lang="ru-RU" sz="2400" dirty="0" err="1" smtClean="0"/>
              <a:t>включення</a:t>
            </a:r>
            <a:r>
              <a:rPr lang="ru-RU" sz="2400" dirty="0" smtClean="0"/>
              <a:t> теми до </a:t>
            </a:r>
            <a:r>
              <a:rPr lang="ru-RU" sz="2400" dirty="0" err="1" smtClean="0"/>
              <a:t>робочої</a:t>
            </a:r>
            <a:r>
              <a:rPr lang="ru-RU" sz="2400" dirty="0" smtClean="0"/>
              <a:t> </a:t>
            </a:r>
            <a:r>
              <a:rPr lang="ru-RU" sz="2400" dirty="0" err="1" smtClean="0"/>
              <a:t>програми</a:t>
            </a:r>
            <a:r>
              <a:rPr lang="ru-RU" sz="2400" dirty="0" smtClean="0"/>
              <a:t> </a:t>
            </a:r>
            <a:r>
              <a:rPr lang="ru-RU" sz="2400" dirty="0" err="1" smtClean="0"/>
              <a:t>починається</a:t>
            </a:r>
            <a:r>
              <a:rPr lang="ru-RU" sz="2400" dirty="0" smtClean="0"/>
              <a:t> </a:t>
            </a:r>
            <a:r>
              <a:rPr lang="ru-RU" sz="2400" dirty="0" err="1" smtClean="0"/>
              <a:t>процес</a:t>
            </a:r>
            <a:r>
              <a:rPr lang="ru-RU" sz="2400" dirty="0" smtClean="0"/>
              <a:t> </a:t>
            </a:r>
            <a:r>
              <a:rPr lang="ru-RU" sz="2400" dirty="0" err="1" smtClean="0"/>
              <a:t>розробки</a:t>
            </a:r>
            <a:r>
              <a:rPr lang="ru-RU" sz="2400" dirty="0" smtClean="0"/>
              <a:t> </a:t>
            </a:r>
            <a:r>
              <a:rPr lang="ru-RU" sz="2400" dirty="0" err="1" smtClean="0"/>
              <a:t>стандартів</a:t>
            </a:r>
            <a:r>
              <a:rPr lang="ru-RU" sz="2400" dirty="0" smtClean="0"/>
              <a:t>, </a:t>
            </a:r>
            <a:r>
              <a:rPr lang="ru-RU" sz="2400" dirty="0" err="1" smtClean="0"/>
              <a:t>який</a:t>
            </a:r>
            <a:r>
              <a:rPr lang="ru-RU" sz="2400" dirty="0" smtClean="0"/>
              <a:t> </a:t>
            </a:r>
            <a:r>
              <a:rPr lang="ru-RU" sz="2400" dirty="0" err="1" smtClean="0"/>
              <a:t>звичайно</a:t>
            </a:r>
            <a:r>
              <a:rPr lang="ru-RU" sz="2400" dirty="0" smtClean="0"/>
              <a:t> </a:t>
            </a:r>
            <a:r>
              <a:rPr lang="ru-RU" sz="2400" dirty="0" err="1" smtClean="0"/>
              <a:t>містить</a:t>
            </a:r>
            <a:r>
              <a:rPr lang="ru-RU" sz="2400" dirty="0" smtClean="0"/>
              <a:t> 6 </a:t>
            </a:r>
            <a:r>
              <a:rPr lang="ru-RU" sz="2400" dirty="0" err="1" smtClean="0"/>
              <a:t>етапів</a:t>
            </a:r>
            <a:r>
              <a:rPr lang="ru-RU" sz="2400" dirty="0" smtClean="0"/>
              <a:t>:</a:t>
            </a:r>
          </a:p>
          <a:p>
            <a:r>
              <a:rPr lang="ru-RU" sz="2400" dirty="0" smtClean="0"/>
              <a:t>1 </a:t>
            </a:r>
            <a:r>
              <a:rPr lang="ru-RU" sz="2400" dirty="0" err="1" smtClean="0"/>
              <a:t>етап</a:t>
            </a:r>
            <a:r>
              <a:rPr lang="ru-RU" sz="2400" dirty="0" smtClean="0"/>
              <a:t> – </a:t>
            </a:r>
            <a:r>
              <a:rPr lang="ru-RU" sz="2400" dirty="0" err="1" smtClean="0"/>
              <a:t>створення</a:t>
            </a:r>
            <a:r>
              <a:rPr lang="ru-RU" sz="2400" dirty="0" smtClean="0"/>
              <a:t> </a:t>
            </a:r>
            <a:r>
              <a:rPr lang="ru-RU" sz="2400" dirty="0" err="1" smtClean="0"/>
              <a:t>Керівного</a:t>
            </a:r>
            <a:r>
              <a:rPr lang="ru-RU" sz="2400" dirty="0" smtClean="0"/>
              <a:t> </a:t>
            </a:r>
            <a:r>
              <a:rPr lang="ru-RU" sz="2400" dirty="0" err="1" smtClean="0"/>
              <a:t>комітету</a:t>
            </a:r>
            <a:r>
              <a:rPr lang="ru-RU" sz="2400" dirty="0" smtClean="0"/>
              <a:t>;</a:t>
            </a:r>
          </a:p>
          <a:p>
            <a:r>
              <a:rPr lang="ru-RU" sz="2400" dirty="0" smtClean="0"/>
              <a:t>2 </a:t>
            </a:r>
            <a:r>
              <a:rPr lang="ru-RU" sz="2400" dirty="0" err="1" smtClean="0"/>
              <a:t>етап</a:t>
            </a:r>
            <a:r>
              <a:rPr lang="ru-RU" sz="2400" dirty="0" smtClean="0"/>
              <a:t> – </a:t>
            </a:r>
            <a:r>
              <a:rPr lang="ru-RU" sz="2400" dirty="0" err="1" smtClean="0"/>
              <a:t>первісне</a:t>
            </a:r>
            <a:r>
              <a:rPr lang="ru-RU" sz="2400" dirty="0" smtClean="0"/>
              <a:t> </a:t>
            </a:r>
            <a:r>
              <a:rPr lang="ru-RU" sz="2400" dirty="0" err="1" smtClean="0"/>
              <a:t>дослідження</a:t>
            </a:r>
            <a:r>
              <a:rPr lang="ru-RU" sz="2400" dirty="0" smtClean="0"/>
              <a:t>;</a:t>
            </a:r>
          </a:p>
          <a:p>
            <a:r>
              <a:rPr lang="ru-RU" sz="2400" dirty="0" smtClean="0"/>
              <a:t>3 </a:t>
            </a:r>
            <a:r>
              <a:rPr lang="ru-RU" sz="2400" dirty="0" err="1" smtClean="0"/>
              <a:t>етап</a:t>
            </a:r>
            <a:r>
              <a:rPr lang="ru-RU" sz="2400" dirty="0" smtClean="0"/>
              <a:t> – проект </a:t>
            </a:r>
            <a:r>
              <a:rPr lang="ru-RU" sz="2400" dirty="0" err="1" smtClean="0"/>
              <a:t>викладу</a:t>
            </a:r>
            <a:r>
              <a:rPr lang="ru-RU" sz="2400" dirty="0" smtClean="0"/>
              <a:t> </a:t>
            </a:r>
            <a:r>
              <a:rPr lang="ru-RU" sz="2400" dirty="0" err="1" smtClean="0"/>
              <a:t>принципів</a:t>
            </a:r>
            <a:r>
              <a:rPr lang="ru-RU" sz="2400" dirty="0" smtClean="0"/>
              <a:t>;</a:t>
            </a:r>
          </a:p>
          <a:p>
            <a:r>
              <a:rPr lang="ru-RU" sz="2400" dirty="0" smtClean="0"/>
              <a:t>4 </a:t>
            </a:r>
            <a:r>
              <a:rPr lang="ru-RU" sz="2400" dirty="0" err="1" smtClean="0"/>
              <a:t>етап</a:t>
            </a:r>
            <a:r>
              <a:rPr lang="ru-RU" sz="2400" dirty="0" smtClean="0"/>
              <a:t> – </a:t>
            </a:r>
            <a:r>
              <a:rPr lang="ru-RU" sz="2400" dirty="0" err="1" smtClean="0"/>
              <a:t>виклад</a:t>
            </a:r>
            <a:r>
              <a:rPr lang="ru-RU" sz="2400" dirty="0" smtClean="0"/>
              <a:t> </a:t>
            </a:r>
            <a:r>
              <a:rPr lang="ru-RU" sz="2400" dirty="0" err="1" smtClean="0"/>
              <a:t>принципів</a:t>
            </a:r>
            <a:r>
              <a:rPr lang="ru-RU" sz="2400" dirty="0" smtClean="0"/>
              <a:t>;</a:t>
            </a:r>
          </a:p>
          <a:p>
            <a:r>
              <a:rPr lang="ru-RU" sz="2400" dirty="0" smtClean="0"/>
              <a:t>5 </a:t>
            </a:r>
            <a:r>
              <a:rPr lang="ru-RU" sz="2400" dirty="0" err="1" smtClean="0"/>
              <a:t>етап</a:t>
            </a:r>
            <a:r>
              <a:rPr lang="ru-RU" sz="2400" dirty="0" smtClean="0"/>
              <a:t> – проект МСБО;</a:t>
            </a:r>
          </a:p>
          <a:p>
            <a:r>
              <a:rPr lang="ru-RU" sz="2400" dirty="0" smtClean="0"/>
              <a:t>6 </a:t>
            </a:r>
            <a:r>
              <a:rPr lang="ru-RU" sz="2400" dirty="0" err="1" smtClean="0"/>
              <a:t>етап</a:t>
            </a:r>
            <a:r>
              <a:rPr lang="ru-RU" sz="2400" dirty="0" smtClean="0"/>
              <a:t> – </a:t>
            </a:r>
            <a:r>
              <a:rPr lang="ru-RU" sz="2400" dirty="0" err="1" smtClean="0"/>
              <a:t>прийняття</a:t>
            </a:r>
            <a:r>
              <a:rPr lang="ru-RU" sz="2400" dirty="0" smtClean="0"/>
              <a:t> МСБО.</a:t>
            </a:r>
          </a:p>
          <a:p>
            <a:pPr algn="just"/>
            <a:endParaRPr lang="ru-RU" sz="2500" dirty="0" smtClean="0"/>
          </a:p>
          <a:p>
            <a:pPr algn="just">
              <a:buFontTx/>
              <a:buChar char="-"/>
            </a:pPr>
            <a:endParaRPr lang="ru-RU" sz="1800" dirty="0" smtClean="0"/>
          </a:p>
          <a:p>
            <a:endParaRPr lang="ru-RU" sz="1800" dirty="0" smtClean="0"/>
          </a:p>
          <a:p>
            <a:endParaRPr lang="ru-RU" sz="1800" dirty="0" smtClean="0"/>
          </a:p>
          <a:p>
            <a:pPr algn="just"/>
            <a:r>
              <a:rPr lang="ru-RU" sz="1800" dirty="0" smtClean="0"/>
              <a:t> </a:t>
            </a:r>
          </a:p>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2000" b="1" dirty="0" smtClean="0">
                <a:effectLst/>
              </a:rPr>
              <a:t>4. Прийняття та впровадження МСБО</a:t>
            </a:r>
            <a:endParaRPr lang="ru-RU" sz="2000" b="1" dirty="0">
              <a:effectLst/>
            </a:endParaRPr>
          </a:p>
        </p:txBody>
      </p:sp>
      <p:sp>
        <p:nvSpPr>
          <p:cNvPr id="3" name="Подзаголовок 2"/>
          <p:cNvSpPr>
            <a:spLocks noGrp="1"/>
          </p:cNvSpPr>
          <p:nvPr>
            <p:ph type="subTitle" idx="1"/>
          </p:nvPr>
        </p:nvSpPr>
        <p:spPr>
          <a:xfrm>
            <a:off x="1475656" y="764704"/>
            <a:ext cx="7147520" cy="5472608"/>
          </a:xfrm>
        </p:spPr>
        <p:txBody>
          <a:bodyPr>
            <a:normAutofit fontScale="70000" lnSpcReduction="20000"/>
          </a:bodyPr>
          <a:lstStyle/>
          <a:p>
            <a:pPr algn="just"/>
            <a:r>
              <a:rPr lang="ru-RU" sz="2400" dirty="0" err="1" smtClean="0"/>
              <a:t>Керівний</a:t>
            </a:r>
            <a:r>
              <a:rPr lang="ru-RU" sz="2400" dirty="0" smtClean="0"/>
              <a:t> </a:t>
            </a:r>
            <a:r>
              <a:rPr lang="ru-RU" sz="2400" dirty="0" err="1" smtClean="0"/>
              <a:t>комітет</a:t>
            </a:r>
            <a:r>
              <a:rPr lang="ru-RU" sz="2400" dirty="0" smtClean="0"/>
              <a:t> </a:t>
            </a:r>
            <a:r>
              <a:rPr lang="ru-RU" sz="2400" dirty="0" err="1" smtClean="0"/>
              <a:t>здійснює</a:t>
            </a:r>
            <a:r>
              <a:rPr lang="ru-RU" sz="2400" dirty="0" smtClean="0"/>
              <a:t> </a:t>
            </a:r>
            <a:r>
              <a:rPr lang="ru-RU" sz="2400" dirty="0" err="1" smtClean="0"/>
              <a:t>первісне</a:t>
            </a:r>
            <a:r>
              <a:rPr lang="ru-RU" sz="2400" dirty="0" smtClean="0"/>
              <a:t> </a:t>
            </a:r>
            <a:r>
              <a:rPr lang="ru-RU" sz="2400" dirty="0" err="1" smtClean="0"/>
              <a:t>дослідження</a:t>
            </a:r>
            <a:r>
              <a:rPr lang="ru-RU" sz="2400" dirty="0" smtClean="0"/>
              <a:t>, в </a:t>
            </a:r>
            <a:r>
              <a:rPr lang="ru-RU" sz="2400" dirty="0" err="1" smtClean="0"/>
              <a:t>процесі</a:t>
            </a:r>
            <a:r>
              <a:rPr lang="ru-RU" sz="2400" dirty="0" smtClean="0"/>
              <a:t> </a:t>
            </a:r>
            <a:r>
              <a:rPr lang="ru-RU" sz="2400" dirty="0" err="1" smtClean="0"/>
              <a:t>якого</a:t>
            </a:r>
            <a:r>
              <a:rPr lang="ru-RU" sz="2400" dirty="0" smtClean="0"/>
              <a:t> </a:t>
            </a:r>
            <a:r>
              <a:rPr lang="ru-RU" sz="2400" dirty="0" err="1" smtClean="0"/>
              <a:t>він</a:t>
            </a:r>
            <a:r>
              <a:rPr lang="ru-RU" sz="2400" dirty="0" smtClean="0"/>
              <a:t>:</a:t>
            </a:r>
          </a:p>
          <a:p>
            <a:pPr lvl="0" algn="just"/>
            <a:r>
              <a:rPr lang="ru-RU" sz="2400" dirty="0" smtClean="0"/>
              <a:t>- </a:t>
            </a:r>
            <a:r>
              <a:rPr lang="ru-RU" sz="2400" dirty="0" err="1" smtClean="0"/>
              <a:t>визначає</a:t>
            </a:r>
            <a:r>
              <a:rPr lang="ru-RU" sz="2400" dirty="0" smtClean="0"/>
              <a:t> </a:t>
            </a:r>
            <a:r>
              <a:rPr lang="ru-RU" sz="2400" dirty="0" err="1" smtClean="0"/>
              <a:t>всі</a:t>
            </a:r>
            <a:r>
              <a:rPr lang="ru-RU" sz="2400" dirty="0" smtClean="0"/>
              <a:t> </a:t>
            </a:r>
            <a:r>
              <a:rPr lang="ru-RU" sz="2400" dirty="0" err="1" smtClean="0"/>
              <a:t>питання</a:t>
            </a:r>
            <a:r>
              <a:rPr lang="ru-RU" sz="2400" dirty="0" smtClean="0"/>
              <a:t>, </a:t>
            </a:r>
            <a:r>
              <a:rPr lang="ru-RU" sz="2400" dirty="0" err="1" smtClean="0"/>
              <a:t>які</a:t>
            </a:r>
            <a:r>
              <a:rPr lang="ru-RU" sz="2400" dirty="0" smtClean="0"/>
              <a:t> </a:t>
            </a:r>
            <a:r>
              <a:rPr lang="ru-RU" sz="2400" dirty="0" err="1" smtClean="0"/>
              <a:t>пов’язані</a:t>
            </a:r>
            <a:r>
              <a:rPr lang="ru-RU" sz="2400" dirty="0" smtClean="0"/>
              <a:t> </a:t>
            </a:r>
            <a:r>
              <a:rPr lang="ru-RU" sz="2400" dirty="0" err="1" smtClean="0"/>
              <a:t>з</a:t>
            </a:r>
            <a:r>
              <a:rPr lang="ru-RU" sz="2400" dirty="0" smtClean="0"/>
              <a:t> темою стандарту;</a:t>
            </a:r>
          </a:p>
          <a:p>
            <a:pPr lvl="0" algn="just"/>
            <a:r>
              <a:rPr lang="ru-RU" sz="2400" dirty="0" smtClean="0"/>
              <a:t>- </a:t>
            </a:r>
            <a:r>
              <a:rPr lang="ru-RU" sz="2400" dirty="0" err="1" smtClean="0"/>
              <a:t>розглядає</a:t>
            </a:r>
            <a:r>
              <a:rPr lang="ru-RU" sz="2400" dirty="0" smtClean="0"/>
              <a:t> </a:t>
            </a:r>
            <a:r>
              <a:rPr lang="ru-RU" sz="2400" dirty="0" err="1" smtClean="0"/>
              <a:t>застосування</a:t>
            </a:r>
            <a:r>
              <a:rPr lang="ru-RU" sz="2400" dirty="0" smtClean="0"/>
              <a:t> </a:t>
            </a:r>
            <a:r>
              <a:rPr lang="ru-RU" sz="2400" dirty="0" err="1" smtClean="0"/>
              <a:t>Концептуальної</a:t>
            </a:r>
            <a:r>
              <a:rPr lang="ru-RU" sz="2400" dirty="0" smtClean="0"/>
              <a:t> </a:t>
            </a:r>
            <a:r>
              <a:rPr lang="ru-RU" sz="2400" dirty="0" err="1" smtClean="0"/>
              <a:t>основи</a:t>
            </a:r>
            <a:r>
              <a:rPr lang="ru-RU" sz="2400" dirty="0" smtClean="0"/>
              <a:t> КМСБО </a:t>
            </a:r>
            <a:r>
              <a:rPr lang="ru-RU" sz="2400" dirty="0" err="1" smtClean="0"/>
              <a:t>щодо</a:t>
            </a:r>
            <a:r>
              <a:rPr lang="ru-RU" sz="2400" dirty="0" smtClean="0"/>
              <a:t> </a:t>
            </a:r>
            <a:r>
              <a:rPr lang="ru-RU" sz="2400" dirty="0" err="1" smtClean="0"/>
              <a:t>визначених</a:t>
            </a:r>
            <a:r>
              <a:rPr lang="ru-RU" sz="2400" dirty="0" smtClean="0"/>
              <a:t> </a:t>
            </a:r>
            <a:r>
              <a:rPr lang="ru-RU" sz="2400" dirty="0" err="1" smtClean="0"/>
              <a:t>питань</a:t>
            </a:r>
            <a:r>
              <a:rPr lang="ru-RU" sz="2400" dirty="0" smtClean="0"/>
              <a:t>;</a:t>
            </a:r>
          </a:p>
          <a:p>
            <a:pPr lvl="0" algn="just"/>
            <a:r>
              <a:rPr lang="ru-RU" sz="2400" dirty="0" smtClean="0"/>
              <a:t>- </a:t>
            </a:r>
            <a:r>
              <a:rPr lang="ru-RU" sz="2400" dirty="0" err="1" smtClean="0"/>
              <a:t>вивчає</a:t>
            </a:r>
            <a:r>
              <a:rPr lang="ru-RU" sz="2400" dirty="0" smtClean="0"/>
              <a:t> </a:t>
            </a:r>
            <a:r>
              <a:rPr lang="ru-RU" sz="2400" dirty="0" err="1" smtClean="0"/>
              <a:t>регіональні</a:t>
            </a:r>
            <a:r>
              <a:rPr lang="ru-RU" sz="2400" dirty="0" smtClean="0"/>
              <a:t> та </a:t>
            </a:r>
            <a:r>
              <a:rPr lang="ru-RU" sz="2400" dirty="0" err="1" smtClean="0"/>
              <a:t>національні</a:t>
            </a:r>
            <a:r>
              <a:rPr lang="ru-RU" sz="2400" dirty="0" smtClean="0"/>
              <a:t> </a:t>
            </a:r>
            <a:r>
              <a:rPr lang="ru-RU" sz="2400" dirty="0" err="1" smtClean="0"/>
              <a:t>вимоги</a:t>
            </a:r>
            <a:r>
              <a:rPr lang="ru-RU" sz="2400" dirty="0" smtClean="0"/>
              <a:t> </a:t>
            </a:r>
            <a:r>
              <a:rPr lang="ru-RU" sz="2400" dirty="0" err="1" smtClean="0"/>
              <a:t>та</a:t>
            </a:r>
            <a:r>
              <a:rPr lang="ru-RU" sz="2400" dirty="0" smtClean="0"/>
              <a:t> практику </a:t>
            </a:r>
            <a:r>
              <a:rPr lang="ru-RU" sz="2400" dirty="0" err="1" smtClean="0"/>
              <a:t>щодо</a:t>
            </a:r>
            <a:r>
              <a:rPr lang="ru-RU" sz="2400" dirty="0" smtClean="0"/>
              <a:t> </a:t>
            </a:r>
            <a:r>
              <a:rPr lang="ru-RU" sz="2400" dirty="0" err="1" smtClean="0"/>
              <a:t>облікових</a:t>
            </a:r>
            <a:r>
              <a:rPr lang="ru-RU" sz="2400" dirty="0" smtClean="0"/>
              <a:t> </a:t>
            </a:r>
            <a:r>
              <a:rPr lang="ru-RU" sz="2400" dirty="0" err="1" smtClean="0"/>
              <a:t>підходів</a:t>
            </a:r>
            <a:r>
              <a:rPr lang="ru-RU" sz="2400" dirty="0" smtClean="0"/>
              <a:t>, </a:t>
            </a:r>
            <a:r>
              <a:rPr lang="ru-RU" sz="2400" dirty="0" err="1" smtClean="0"/>
              <a:t>які</a:t>
            </a:r>
            <a:r>
              <a:rPr lang="ru-RU" sz="2400" dirty="0" smtClean="0"/>
              <a:t> </a:t>
            </a:r>
            <a:r>
              <a:rPr lang="ru-RU" sz="2400" dirty="0" err="1" smtClean="0"/>
              <a:t>є</a:t>
            </a:r>
            <a:r>
              <a:rPr lang="ru-RU" sz="2400" dirty="0" smtClean="0"/>
              <a:t> </a:t>
            </a:r>
            <a:r>
              <a:rPr lang="ru-RU" sz="2400" dirty="0" err="1" smtClean="0"/>
              <a:t>доречними</a:t>
            </a:r>
            <a:r>
              <a:rPr lang="ru-RU" sz="2400" dirty="0" smtClean="0"/>
              <a:t>.</a:t>
            </a:r>
          </a:p>
          <a:p>
            <a:pPr algn="just"/>
            <a:r>
              <a:rPr lang="ru-RU" sz="2400" dirty="0" err="1" smtClean="0"/>
              <a:t>Процес</a:t>
            </a:r>
            <a:r>
              <a:rPr lang="ru-RU" sz="2400" dirty="0" smtClean="0"/>
              <a:t> </a:t>
            </a:r>
            <a:r>
              <a:rPr lang="ru-RU" sz="2400" dirty="0" err="1" smtClean="0"/>
              <a:t>розробки</a:t>
            </a:r>
            <a:r>
              <a:rPr lang="ru-RU" sz="2400" dirty="0" smtClean="0"/>
              <a:t> </a:t>
            </a:r>
            <a:r>
              <a:rPr lang="ru-RU" sz="2400" dirty="0" err="1" smtClean="0"/>
              <a:t>стандартів</a:t>
            </a:r>
            <a:r>
              <a:rPr lang="ru-RU" sz="2400" dirty="0" smtClean="0"/>
              <a:t> </a:t>
            </a:r>
            <a:r>
              <a:rPr lang="ru-RU" sz="2400" dirty="0" err="1" smtClean="0"/>
              <a:t>залежить</a:t>
            </a:r>
            <a:r>
              <a:rPr lang="ru-RU" sz="2400" dirty="0" smtClean="0"/>
              <a:t> </a:t>
            </a:r>
            <a:r>
              <a:rPr lang="ru-RU" sz="2400" dirty="0" err="1" smtClean="0"/>
              <a:t>від</a:t>
            </a:r>
            <a:r>
              <a:rPr lang="ru-RU" sz="2400" dirty="0" smtClean="0"/>
              <a:t> </a:t>
            </a:r>
            <a:r>
              <a:rPr lang="ru-RU" sz="2400" dirty="0" err="1" smtClean="0"/>
              <a:t>складності</a:t>
            </a:r>
            <a:r>
              <a:rPr lang="ru-RU" sz="2400" dirty="0" smtClean="0"/>
              <a:t> </a:t>
            </a:r>
            <a:r>
              <a:rPr lang="ru-RU" sz="2400" dirty="0" err="1" smtClean="0"/>
              <a:t>питань</a:t>
            </a:r>
            <a:r>
              <a:rPr lang="ru-RU" sz="2400" dirty="0" smtClean="0"/>
              <a:t>, </a:t>
            </a:r>
            <a:r>
              <a:rPr lang="ru-RU" sz="2400" dirty="0" err="1" smtClean="0"/>
              <a:t>що</a:t>
            </a:r>
            <a:r>
              <a:rPr lang="ru-RU" sz="2400" dirty="0" smtClean="0"/>
              <a:t> </a:t>
            </a:r>
            <a:r>
              <a:rPr lang="ru-RU" sz="2400" dirty="0" err="1" smtClean="0"/>
              <a:t>розглядаються</a:t>
            </a:r>
            <a:r>
              <a:rPr lang="ru-RU" sz="2400" dirty="0" smtClean="0"/>
              <a:t>. Тому Рада </a:t>
            </a:r>
            <a:r>
              <a:rPr lang="ru-RU" sz="2400" dirty="0" err="1" smtClean="0"/>
              <a:t>може</a:t>
            </a:r>
            <a:r>
              <a:rPr lang="ru-RU" sz="2400" dirty="0" smtClean="0"/>
              <a:t> </a:t>
            </a:r>
            <a:r>
              <a:rPr lang="ru-RU" sz="2400" dirty="0" err="1" smtClean="0"/>
              <a:t>приймати</a:t>
            </a:r>
            <a:r>
              <a:rPr lang="ru-RU" sz="2400" dirty="0" smtClean="0"/>
              <a:t> </a:t>
            </a:r>
            <a:r>
              <a:rPr lang="ru-RU" sz="2400" dirty="0" err="1" smtClean="0"/>
              <a:t>рішення</a:t>
            </a:r>
            <a:r>
              <a:rPr lang="ru-RU" sz="2400" dirty="0" smtClean="0"/>
              <a:t> </a:t>
            </a:r>
            <a:r>
              <a:rPr lang="ru-RU" sz="2400" dirty="0" err="1" smtClean="0"/>
              <a:t>щодо</a:t>
            </a:r>
            <a:r>
              <a:rPr lang="ru-RU" sz="2400" dirty="0" smtClean="0"/>
              <a:t> </a:t>
            </a:r>
            <a:r>
              <a:rPr lang="ru-RU" sz="2400" dirty="0" err="1" smtClean="0"/>
              <a:t>додаткових</a:t>
            </a:r>
            <a:r>
              <a:rPr lang="ru-RU" sz="2400" dirty="0" smtClean="0"/>
              <a:t> </a:t>
            </a:r>
            <a:r>
              <a:rPr lang="ru-RU" sz="2400" dirty="0" err="1" smtClean="0"/>
              <a:t>консультацій</a:t>
            </a:r>
            <a:r>
              <a:rPr lang="ru-RU" sz="2400" dirty="0" smtClean="0"/>
              <a:t> </a:t>
            </a:r>
            <a:r>
              <a:rPr lang="ru-RU" sz="2400" dirty="0" err="1" smtClean="0"/>
              <a:t>або</a:t>
            </a:r>
            <a:r>
              <a:rPr lang="ru-RU" sz="2400" dirty="0" smtClean="0"/>
              <a:t> </a:t>
            </a:r>
            <a:r>
              <a:rPr lang="ru-RU" sz="2400" dirty="0" err="1" smtClean="0"/>
              <a:t>випуску</a:t>
            </a:r>
            <a:r>
              <a:rPr lang="ru-RU" sz="2400" dirty="0" smtClean="0"/>
              <a:t> </a:t>
            </a:r>
            <a:r>
              <a:rPr lang="ru-RU" sz="2400" dirty="0" err="1" smtClean="0"/>
              <a:t>кількох</a:t>
            </a:r>
            <a:r>
              <a:rPr lang="ru-RU" sz="2400" dirty="0" smtClean="0"/>
              <a:t> </a:t>
            </a:r>
            <a:r>
              <a:rPr lang="ru-RU" sz="2400" dirty="0" err="1" smtClean="0"/>
              <a:t>проектів</a:t>
            </a:r>
            <a:r>
              <a:rPr lang="ru-RU" sz="2400" dirty="0" smtClean="0"/>
              <a:t> для </a:t>
            </a:r>
            <a:r>
              <a:rPr lang="ru-RU" sz="2400" dirty="0" err="1" smtClean="0"/>
              <a:t>обговорення</a:t>
            </a:r>
            <a:r>
              <a:rPr lang="ru-RU" sz="2400" dirty="0" smtClean="0"/>
              <a:t> до початку </a:t>
            </a:r>
            <a:r>
              <a:rPr lang="ru-RU" sz="2400" dirty="0" err="1" smtClean="0"/>
              <a:t>розробки</a:t>
            </a:r>
            <a:r>
              <a:rPr lang="ru-RU" sz="2400" dirty="0" smtClean="0"/>
              <a:t> МСБО.</a:t>
            </a:r>
          </a:p>
          <a:p>
            <a:pPr algn="just"/>
            <a:r>
              <a:rPr lang="ru-RU" sz="2400" dirty="0" err="1" smtClean="0"/>
              <a:t>Така</a:t>
            </a:r>
            <a:r>
              <a:rPr lang="ru-RU" sz="2400" dirty="0" smtClean="0"/>
              <a:t> </a:t>
            </a:r>
            <a:r>
              <a:rPr lang="ru-RU" sz="2400" dirty="0" err="1" smtClean="0"/>
              <a:t>організація</a:t>
            </a:r>
            <a:r>
              <a:rPr lang="ru-RU" sz="2400" dirty="0" smtClean="0"/>
              <a:t> </a:t>
            </a:r>
            <a:r>
              <a:rPr lang="ru-RU" sz="2400" dirty="0" err="1" smtClean="0"/>
              <a:t>розробки</a:t>
            </a:r>
            <a:r>
              <a:rPr lang="ru-RU" sz="2400" dirty="0" smtClean="0"/>
              <a:t> МСБО </a:t>
            </a:r>
            <a:r>
              <a:rPr lang="ru-RU" sz="2400" dirty="0" err="1" smtClean="0"/>
              <a:t>забезпечує</a:t>
            </a:r>
            <a:r>
              <a:rPr lang="ru-RU" sz="2400" dirty="0" smtClean="0"/>
              <a:t> </a:t>
            </a:r>
            <a:r>
              <a:rPr lang="ru-RU" sz="2400" dirty="0" err="1" smtClean="0"/>
              <a:t>високу</a:t>
            </a:r>
            <a:r>
              <a:rPr lang="ru-RU" sz="2400" dirty="0" smtClean="0"/>
              <a:t> </a:t>
            </a:r>
            <a:r>
              <a:rPr lang="ru-RU" sz="2400" dirty="0" err="1" smtClean="0"/>
              <a:t>якість</a:t>
            </a:r>
            <a:r>
              <a:rPr lang="ru-RU" sz="2400" dirty="0" smtClean="0"/>
              <a:t> </a:t>
            </a:r>
            <a:r>
              <a:rPr lang="ru-RU" sz="2400" dirty="0" err="1" smtClean="0"/>
              <a:t>стандартів</a:t>
            </a:r>
            <a:r>
              <a:rPr lang="ru-RU" sz="2400" dirty="0" smtClean="0"/>
              <a:t>, а </a:t>
            </a:r>
            <a:r>
              <a:rPr lang="ru-RU" sz="2400" dirty="0" err="1" smtClean="0"/>
              <a:t>залучення</a:t>
            </a:r>
            <a:r>
              <a:rPr lang="ru-RU" sz="2400" dirty="0" smtClean="0"/>
              <a:t> </a:t>
            </a:r>
            <a:r>
              <a:rPr lang="ru-RU" sz="2400" dirty="0" err="1" smtClean="0"/>
              <a:t>зацікавлених</a:t>
            </a:r>
            <a:r>
              <a:rPr lang="ru-RU" sz="2400" dirty="0" smtClean="0"/>
              <a:t> </a:t>
            </a:r>
            <a:r>
              <a:rPr lang="ru-RU" sz="2400" dirty="0" err="1" smtClean="0"/>
              <a:t>осіб</a:t>
            </a:r>
            <a:r>
              <a:rPr lang="ru-RU" sz="2400" dirty="0" smtClean="0"/>
              <a:t> до </a:t>
            </a:r>
            <a:r>
              <a:rPr lang="ru-RU" sz="2400" dirty="0" err="1" smtClean="0"/>
              <a:t>процесу</a:t>
            </a:r>
            <a:r>
              <a:rPr lang="ru-RU" sz="2400" dirty="0" smtClean="0"/>
              <a:t> </a:t>
            </a:r>
            <a:r>
              <a:rPr lang="ru-RU" sz="2400" dirty="0" err="1" smtClean="0"/>
              <a:t>обговорення</a:t>
            </a:r>
            <a:r>
              <a:rPr lang="ru-RU" sz="2400" dirty="0" smtClean="0"/>
              <a:t> </a:t>
            </a:r>
            <a:r>
              <a:rPr lang="ru-RU" sz="2400" dirty="0" err="1" smtClean="0"/>
              <a:t>їх</a:t>
            </a:r>
            <a:r>
              <a:rPr lang="ru-RU" sz="2400" dirty="0" smtClean="0"/>
              <a:t> </a:t>
            </a:r>
            <a:r>
              <a:rPr lang="ru-RU" sz="2400" dirty="0" err="1" smtClean="0"/>
              <a:t>проектів</a:t>
            </a:r>
            <a:r>
              <a:rPr lang="ru-RU" sz="2400" dirty="0" smtClean="0"/>
              <a:t> </a:t>
            </a:r>
            <a:r>
              <a:rPr lang="ru-RU" sz="2400" dirty="0" err="1" smtClean="0"/>
              <a:t>сприяє</a:t>
            </a:r>
            <a:r>
              <a:rPr lang="ru-RU" sz="2400" dirty="0" smtClean="0"/>
              <a:t> </a:t>
            </a:r>
            <a:r>
              <a:rPr lang="ru-RU" sz="2400" dirty="0" err="1" smtClean="0"/>
              <a:t>прийнятності</a:t>
            </a:r>
            <a:r>
              <a:rPr lang="ru-RU" sz="2400" dirty="0" smtClean="0"/>
              <a:t> МСБО для тих, </a:t>
            </a:r>
            <a:r>
              <a:rPr lang="ru-RU" sz="2400" dirty="0" err="1" smtClean="0"/>
              <a:t>хто</a:t>
            </a:r>
            <a:r>
              <a:rPr lang="ru-RU" sz="2400" dirty="0" smtClean="0"/>
              <a:t> </a:t>
            </a:r>
            <a:r>
              <a:rPr lang="ru-RU" sz="2400" dirty="0" err="1" smtClean="0"/>
              <a:t>складає</a:t>
            </a:r>
            <a:r>
              <a:rPr lang="ru-RU" sz="2400" dirty="0" smtClean="0"/>
              <a:t> </a:t>
            </a:r>
            <a:r>
              <a:rPr lang="ru-RU" sz="2400" dirty="0" err="1" smtClean="0"/>
              <a:t>фінансові</a:t>
            </a:r>
            <a:r>
              <a:rPr lang="ru-RU" sz="2400" dirty="0" smtClean="0"/>
              <a:t> </a:t>
            </a:r>
            <a:r>
              <a:rPr lang="ru-RU" sz="2400" dirty="0" err="1" smtClean="0"/>
              <a:t>звіти</a:t>
            </a:r>
            <a:r>
              <a:rPr lang="ru-RU" sz="2400" dirty="0" smtClean="0"/>
              <a:t>, та </a:t>
            </a:r>
            <a:r>
              <a:rPr lang="ru-RU" sz="2400" dirty="0" err="1" smtClean="0"/>
              <a:t>їх</a:t>
            </a:r>
            <a:r>
              <a:rPr lang="ru-RU" sz="2400" dirty="0" smtClean="0"/>
              <a:t> </a:t>
            </a:r>
            <a:r>
              <a:rPr lang="ru-RU" sz="2400" dirty="0" err="1" smtClean="0"/>
              <a:t>користувачів</a:t>
            </a:r>
            <a:r>
              <a:rPr lang="ru-RU" sz="2400" dirty="0" smtClean="0"/>
              <a:t>.</a:t>
            </a:r>
          </a:p>
          <a:p>
            <a:pPr algn="just"/>
            <a:r>
              <a:rPr lang="ru-RU" sz="2400" dirty="0" smtClean="0"/>
              <a:t> </a:t>
            </a:r>
          </a:p>
          <a:p>
            <a:pPr algn="just"/>
            <a:endParaRPr lang="ru-RU" sz="2500" dirty="0" smtClean="0"/>
          </a:p>
          <a:p>
            <a:pPr algn="just">
              <a:buFontTx/>
              <a:buChar char="-"/>
            </a:pPr>
            <a:endParaRPr lang="ru-RU" sz="1800" dirty="0" smtClean="0"/>
          </a:p>
          <a:p>
            <a:endParaRPr lang="ru-RU" sz="1800" dirty="0" smtClean="0"/>
          </a:p>
          <a:p>
            <a:endParaRPr lang="ru-RU" sz="1800" dirty="0" smtClean="0"/>
          </a:p>
          <a:p>
            <a:pPr algn="just"/>
            <a:r>
              <a:rPr lang="ru-RU" sz="1800" dirty="0" smtClean="0"/>
              <a:t> </a:t>
            </a:r>
          </a:p>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1916832"/>
            <a:ext cx="7406640" cy="2088232"/>
          </a:xfrm>
        </p:spPr>
        <p:txBody>
          <a:bodyPr>
            <a:normAutofit fontScale="90000"/>
          </a:bodyPr>
          <a:lstStyle/>
          <a:p>
            <a:r>
              <a:rPr lang="uk-UA" sz="2700" b="1" dirty="0" smtClean="0">
                <a:effectLst/>
              </a:rPr>
              <a:t>План</a:t>
            </a:r>
            <a:r>
              <a:rPr lang="uk-UA" sz="2400" b="1" dirty="0" smtClean="0">
                <a:effectLst/>
              </a:rPr>
              <a:t>:</a:t>
            </a:r>
            <a:br>
              <a:rPr lang="uk-UA" sz="2400" b="1" dirty="0" smtClean="0">
                <a:effectLst/>
              </a:rPr>
            </a:br>
            <a:r>
              <a:rPr lang="uk-UA" sz="2400" b="1" dirty="0" smtClean="0">
                <a:effectLst/>
              </a:rPr>
              <a:t>1.</a:t>
            </a:r>
            <a:r>
              <a:rPr lang="ru-RU" sz="2400" b="1" dirty="0" smtClean="0">
                <a:effectLst/>
              </a:rPr>
              <a:t> </a:t>
            </a:r>
            <a:r>
              <a:rPr lang="uk-UA" sz="2700" b="1" dirty="0" smtClean="0">
                <a:effectLst/>
              </a:rPr>
              <a:t>Бухгалтерський облік</a:t>
            </a:r>
            <a:r>
              <a:rPr lang="ru-RU" sz="2700" b="1" dirty="0" smtClean="0">
                <a:effectLst/>
              </a:rPr>
              <a:t> в</a:t>
            </a:r>
            <a:r>
              <a:rPr lang="uk-UA" sz="2700" b="1" dirty="0" smtClean="0">
                <a:effectLst/>
              </a:rPr>
              <a:t> системі управління підприємством</a:t>
            </a:r>
            <a:br>
              <a:rPr lang="uk-UA" sz="2700" b="1" dirty="0" smtClean="0">
                <a:effectLst/>
              </a:rPr>
            </a:br>
            <a:r>
              <a:rPr lang="uk-UA" sz="2700" b="1" dirty="0" smtClean="0">
                <a:effectLst/>
              </a:rPr>
              <a:t>2. </a:t>
            </a:r>
            <a:r>
              <a:rPr lang="ru-RU" sz="2700" b="1" dirty="0" err="1" smtClean="0">
                <a:effectLst/>
              </a:rPr>
              <a:t>Міжнародні</a:t>
            </a:r>
            <a:r>
              <a:rPr lang="ru-RU" sz="2700" b="1" dirty="0" smtClean="0">
                <a:effectLst/>
              </a:rPr>
              <a:t> </a:t>
            </a:r>
            <a:r>
              <a:rPr lang="ru-RU" sz="2700" b="1" dirty="0" err="1" smtClean="0">
                <a:effectLst/>
              </a:rPr>
              <a:t>бухгалтерські</a:t>
            </a:r>
            <a:r>
              <a:rPr lang="ru-RU" sz="2700" b="1" dirty="0" smtClean="0">
                <a:effectLst/>
              </a:rPr>
              <a:t> </a:t>
            </a:r>
            <a:r>
              <a:rPr lang="ru-RU" sz="2700" b="1" dirty="0" err="1" smtClean="0">
                <a:effectLst/>
              </a:rPr>
              <a:t>стандарти</a:t>
            </a:r>
            <a:r>
              <a:rPr lang="ru-RU" sz="2700" b="1" dirty="0" smtClean="0">
                <a:effectLst/>
              </a:rPr>
              <a:t> </a:t>
            </a:r>
            <a:r>
              <a:rPr lang="ru-RU" sz="2700" b="1" dirty="0" err="1" smtClean="0">
                <a:effectLst/>
              </a:rPr>
              <a:t>і</a:t>
            </a:r>
            <a:r>
              <a:rPr lang="ru-RU" sz="2700" b="1" dirty="0" smtClean="0">
                <a:effectLst/>
              </a:rPr>
              <a:t> </a:t>
            </a:r>
            <a:r>
              <a:rPr lang="ru-RU" sz="2700" b="1" dirty="0" err="1" smtClean="0">
                <a:effectLst/>
              </a:rPr>
              <a:t>їх</a:t>
            </a:r>
            <a:r>
              <a:rPr lang="ru-RU" sz="2700" b="1" dirty="0" smtClean="0">
                <a:effectLst/>
              </a:rPr>
              <a:t> </a:t>
            </a:r>
            <a:r>
              <a:rPr lang="ru-RU" sz="2700" b="1" dirty="0" err="1" smtClean="0">
                <a:effectLst/>
              </a:rPr>
              <a:t>значення</a:t>
            </a:r>
            <a:r>
              <a:rPr lang="ru-RU" sz="2700" b="1" dirty="0" smtClean="0">
                <a:effectLst/>
              </a:rPr>
              <a:t/>
            </a:r>
            <a:br>
              <a:rPr lang="ru-RU" sz="2700" b="1" dirty="0" smtClean="0">
                <a:effectLst/>
              </a:rPr>
            </a:br>
            <a:r>
              <a:rPr lang="ru-RU" sz="2700" b="1" dirty="0" smtClean="0">
                <a:effectLst/>
              </a:rPr>
              <a:t>3. </a:t>
            </a:r>
            <a:r>
              <a:rPr lang="ru-RU" sz="2700" b="1" dirty="0" err="1" smtClean="0">
                <a:effectLst/>
              </a:rPr>
              <a:t>Вимоги</a:t>
            </a:r>
            <a:r>
              <a:rPr lang="ru-RU" sz="2700" b="1" dirty="0" smtClean="0">
                <a:effectLst/>
              </a:rPr>
              <a:t> до </a:t>
            </a:r>
            <a:r>
              <a:rPr lang="ru-RU" sz="2700" b="1" dirty="0" err="1" smtClean="0">
                <a:effectLst/>
              </a:rPr>
              <a:t>якості</a:t>
            </a:r>
            <a:r>
              <a:rPr lang="ru-RU" sz="2700" b="1" dirty="0" smtClean="0">
                <a:effectLst/>
              </a:rPr>
              <a:t> </a:t>
            </a:r>
            <a:r>
              <a:rPr lang="ru-RU" sz="2700" b="1" dirty="0" err="1" smtClean="0">
                <a:effectLst/>
              </a:rPr>
              <a:t>інформації</a:t>
            </a:r>
            <a:r>
              <a:rPr lang="ru-RU" sz="2700" b="1" dirty="0" smtClean="0">
                <a:effectLst/>
              </a:rPr>
              <a:t> </a:t>
            </a:r>
            <a:r>
              <a:rPr lang="ru-RU" sz="2700" b="1" dirty="0" err="1" smtClean="0">
                <a:effectLst/>
              </a:rPr>
              <a:t>і</a:t>
            </a:r>
            <a:r>
              <a:rPr lang="ru-RU" sz="2700" b="1" dirty="0" smtClean="0">
                <a:effectLst/>
              </a:rPr>
              <a:t> </a:t>
            </a:r>
            <a:r>
              <a:rPr lang="ru-RU" sz="2700" b="1" dirty="0" err="1" smtClean="0">
                <a:effectLst/>
              </a:rPr>
              <a:t>принципи</a:t>
            </a:r>
            <a:r>
              <a:rPr lang="ru-RU" sz="2700" b="1" dirty="0" smtClean="0">
                <a:effectLst/>
              </a:rPr>
              <a:t> </a:t>
            </a:r>
            <a:r>
              <a:rPr lang="ru-RU" sz="2700" b="1" dirty="0" err="1" smtClean="0">
                <a:effectLst/>
              </a:rPr>
              <a:t>обліку</a:t>
            </a:r>
            <a:r>
              <a:rPr lang="ru-RU" sz="2700" b="1" dirty="0" smtClean="0">
                <a:effectLst/>
              </a:rPr>
              <a:t> </a:t>
            </a:r>
            <a:r>
              <a:rPr lang="ru-RU" sz="2700" b="1" dirty="0" err="1" smtClean="0">
                <a:effectLst/>
              </a:rPr>
              <a:t>інформації</a:t>
            </a:r>
            <a:r>
              <a:rPr lang="ru-RU" sz="2700" b="1" dirty="0" smtClean="0">
                <a:effectLst/>
              </a:rPr>
              <a:t/>
            </a:r>
            <a:br>
              <a:rPr lang="ru-RU" sz="2700" b="1" dirty="0" smtClean="0">
                <a:effectLst/>
              </a:rPr>
            </a:br>
            <a:r>
              <a:rPr lang="ru-RU" sz="2700" b="1" dirty="0" smtClean="0">
                <a:effectLst/>
              </a:rPr>
              <a:t>4. </a:t>
            </a:r>
            <a:r>
              <a:rPr lang="ru-RU" sz="2700" b="1" dirty="0" err="1" smtClean="0">
                <a:effectLst/>
              </a:rPr>
              <a:t>Прийняття</a:t>
            </a:r>
            <a:r>
              <a:rPr lang="ru-RU" sz="2700" b="1" dirty="0" smtClean="0">
                <a:effectLst/>
              </a:rPr>
              <a:t> та </a:t>
            </a:r>
            <a:r>
              <a:rPr lang="ru-RU" sz="2700" b="1" dirty="0" err="1" smtClean="0">
                <a:effectLst/>
              </a:rPr>
              <a:t>впровадження</a:t>
            </a:r>
            <a:r>
              <a:rPr lang="ru-RU" sz="2700" b="1" dirty="0" smtClean="0">
                <a:effectLst/>
              </a:rPr>
              <a:t> </a:t>
            </a:r>
            <a:r>
              <a:rPr lang="ru-RU" sz="2700" b="1" dirty="0" smtClean="0">
                <a:effectLst/>
              </a:rPr>
              <a:t>МСБО</a:t>
            </a:r>
            <a:r>
              <a:rPr lang="en-US" sz="2700" b="1" dirty="0" smtClean="0">
                <a:effectLst/>
              </a:rPr>
              <a:t/>
            </a:r>
            <a:br>
              <a:rPr lang="en-US" sz="2700" b="1" dirty="0" smtClean="0">
                <a:effectLst/>
              </a:rPr>
            </a:br>
            <a:r>
              <a:rPr lang="ru-RU" sz="2700" b="1" dirty="0" smtClean="0">
                <a:effectLst/>
              </a:rPr>
              <a:t>5. </a:t>
            </a:r>
            <a:r>
              <a:rPr lang="uk-UA" sz="2700" b="1" dirty="0" smtClean="0">
                <a:effectLst/>
              </a:rPr>
              <a:t>Моделі БО</a:t>
            </a:r>
            <a:r>
              <a:rPr lang="ru-RU" sz="2700" dirty="0" smtClean="0">
                <a:effectLst/>
              </a:rPr>
              <a:t/>
            </a:r>
            <a:br>
              <a:rPr lang="ru-RU" sz="2700" dirty="0" smtClean="0">
                <a:effectLst/>
              </a:rPr>
            </a:br>
            <a:r>
              <a:rPr lang="ru-RU" sz="2400" dirty="0" smtClean="0">
                <a:effectLst/>
              </a:rPr>
              <a:t/>
            </a:r>
            <a:br>
              <a:rPr lang="ru-RU" sz="2400" dirty="0" smtClean="0">
                <a:effectLst/>
              </a:rPr>
            </a:br>
            <a:r>
              <a:rPr lang="ru-RU" sz="2400" dirty="0" smtClean="0">
                <a:effectLst/>
              </a:rPr>
              <a:t/>
            </a:r>
            <a:br>
              <a:rPr lang="ru-RU" sz="2400" dirty="0" smtClean="0">
                <a:effectLst/>
              </a:rPr>
            </a:br>
            <a:endParaRPr lang="ru-RU" sz="2400" dirty="0">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2000" b="1" dirty="0" smtClean="0">
                <a:effectLst/>
              </a:rPr>
              <a:t>5. Моделі БО</a:t>
            </a:r>
            <a:endParaRPr lang="ru-RU" sz="2000" b="1" dirty="0">
              <a:effectLst/>
            </a:endParaRPr>
          </a:p>
        </p:txBody>
      </p:sp>
      <p:sp>
        <p:nvSpPr>
          <p:cNvPr id="3" name="Подзаголовок 2"/>
          <p:cNvSpPr>
            <a:spLocks noGrp="1"/>
          </p:cNvSpPr>
          <p:nvPr>
            <p:ph type="subTitle" idx="1"/>
          </p:nvPr>
        </p:nvSpPr>
        <p:spPr>
          <a:xfrm>
            <a:off x="1475656" y="764704"/>
            <a:ext cx="7147520" cy="5472608"/>
          </a:xfrm>
        </p:spPr>
        <p:txBody>
          <a:bodyPr>
            <a:normAutofit/>
          </a:bodyPr>
          <a:lstStyle/>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
        <p:nvSpPr>
          <p:cNvPr id="4" name="Подзаголовок 2"/>
          <p:cNvSpPr txBox="1">
            <a:spLocks/>
          </p:cNvSpPr>
          <p:nvPr/>
        </p:nvSpPr>
        <p:spPr>
          <a:xfrm>
            <a:off x="1475656" y="1412776"/>
            <a:ext cx="7406640" cy="3960440"/>
          </a:xfrm>
          <a:prstGeom prst="rect">
            <a:avLst/>
          </a:prstGeom>
        </p:spPr>
        <p:txBody>
          <a:bodyPr tIns="0">
            <a:normAutofit fontScale="62500" lnSpcReduction="20000"/>
          </a:bodyPr>
          <a:lstStyle/>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На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сучасному</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етапі</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міжнародної</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інтеграції</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у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сфері</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економіки</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посилилась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увага</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до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проблеми</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уніфікації</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бухгалтерського</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обліку</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Зараз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відомі</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два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основні</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підходи</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до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вирішення</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цієї</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проблеми</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1"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гармонізація</a:t>
            </a:r>
            <a:r>
              <a:rPr kumimoji="0" lang="ru-RU" sz="26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1"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і</a:t>
            </a:r>
            <a:r>
              <a:rPr kumimoji="0" lang="ru-RU" sz="26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1"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стандартизація</a:t>
            </a:r>
            <a:r>
              <a:rPr kumimoji="0" lang="ru-RU" sz="26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r>
            <a:b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b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r>
            <a:b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b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Гармонізація</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обліку</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передбачає</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певну</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відповідність</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та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злагодженість</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дотримання</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принципів</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ведення</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бухгалтерського</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обліку</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і</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статистики,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складання</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звітності</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групою</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країн</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чи</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їх</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об'єднанням</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наприклад</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країнами</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ЄС.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Гармонізація</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передбачає</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поєднання</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та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взаємну</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відповідність</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законодавства</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країн</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щодо</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регулювання</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бухгалтерського</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обліку</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і</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статистики,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існування</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в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кожній</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країні</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своєї</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моделі</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організації</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обліку</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і</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системи</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стандартів</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Головне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завдання</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гармонізації</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полягає</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в тому,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щоб</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вони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суттєво</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не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відрізнялись</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від</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аналогічних</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стандартів</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в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інших</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країнах</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 членах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співтовариства</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тобто</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знаходились</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у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гармонії</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один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з</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одним.</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r>
            <a:b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br>
            <a:endParaRPr kumimoji="0" lang="ru-RU" sz="2600" b="0"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2000" b="1" dirty="0" smtClean="0">
                <a:effectLst/>
              </a:rPr>
              <a:t>5. Моделі БО</a:t>
            </a:r>
            <a:endParaRPr lang="ru-RU" sz="2000" b="1" dirty="0">
              <a:effectLst/>
            </a:endParaRPr>
          </a:p>
        </p:txBody>
      </p:sp>
      <p:sp>
        <p:nvSpPr>
          <p:cNvPr id="3" name="Подзаголовок 2"/>
          <p:cNvSpPr>
            <a:spLocks noGrp="1"/>
          </p:cNvSpPr>
          <p:nvPr>
            <p:ph type="subTitle" idx="1"/>
          </p:nvPr>
        </p:nvSpPr>
        <p:spPr>
          <a:xfrm>
            <a:off x="1475656" y="764704"/>
            <a:ext cx="7147520" cy="5472608"/>
          </a:xfrm>
        </p:spPr>
        <p:txBody>
          <a:bodyPr>
            <a:normAutofit/>
          </a:bodyPr>
          <a:lstStyle/>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
        <p:nvSpPr>
          <p:cNvPr id="5" name="Подзаголовок 2"/>
          <p:cNvSpPr txBox="1">
            <a:spLocks/>
          </p:cNvSpPr>
          <p:nvPr/>
        </p:nvSpPr>
        <p:spPr>
          <a:xfrm>
            <a:off x="1475656" y="1412776"/>
            <a:ext cx="7406640" cy="3960440"/>
          </a:xfrm>
          <a:prstGeom prst="rect">
            <a:avLst/>
          </a:prstGeom>
        </p:spPr>
        <p:txBody>
          <a:bodyPr tIns="0">
            <a:normAutofit fontScale="70000" lnSpcReduction="20000"/>
          </a:bodyPr>
          <a:lstStyle/>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Таким шляхом пішли країни Європейського економічного співтовариства (ЄЕС), які опублікували низку нормативних документів, які називаються Директивами, або законами ЄЕС, зокрема, найбільш важливі серед них Четверта Директива "Про уніфікацію форм звітності і правил їх аудитування" (від 25 липня 1978 р.) і Сьома Директива "Про принципи складання консолідованої звітності" (від 13 червня 1983 </a:t>
            </a:r>
            <a:r>
              <a:rPr kumimoji="0" lang="en-US"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p.). </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Вони є обов'язковими для виконання у всіх країнах, що входять до ЄЕС. Цей підхід до уніфікації обліку відносять до регіонального рівня.</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У зв'язку з проголошенням Україною курсу на європейську інтеграцію Верховна Рада прийняла Закон України "Про загальнодержавну програму адаптації законодавства України до законодавства Европейського Союзу" від 18 березня 2004 </a:t>
            </a:r>
            <a:r>
              <a:rPr kumimoji="0" lang="en-US"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p. № 1629-IV, </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який чітко визначає пріоритетні сфери адаптації законодавства України, зокрема бухгалтерського обліку компаній.</a:t>
            </a:r>
            <a:endParaRPr kumimoji="0" lang="ru-RU" sz="2600" b="0"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2000" b="1" dirty="0" smtClean="0">
                <a:effectLst/>
              </a:rPr>
              <a:t>5. Моделі БО</a:t>
            </a:r>
            <a:endParaRPr lang="ru-RU" sz="2000" b="1" dirty="0">
              <a:effectLst/>
            </a:endParaRPr>
          </a:p>
        </p:txBody>
      </p:sp>
      <p:sp>
        <p:nvSpPr>
          <p:cNvPr id="3" name="Подзаголовок 2"/>
          <p:cNvSpPr>
            <a:spLocks noGrp="1"/>
          </p:cNvSpPr>
          <p:nvPr>
            <p:ph type="subTitle" idx="1"/>
          </p:nvPr>
        </p:nvSpPr>
        <p:spPr>
          <a:xfrm>
            <a:off x="1475656" y="764704"/>
            <a:ext cx="7147520" cy="5472608"/>
          </a:xfrm>
        </p:spPr>
        <p:txBody>
          <a:bodyPr>
            <a:normAutofit/>
          </a:bodyPr>
          <a:lstStyle/>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
        <p:nvSpPr>
          <p:cNvPr id="6" name="Подзаголовок 2"/>
          <p:cNvSpPr txBox="1">
            <a:spLocks/>
          </p:cNvSpPr>
          <p:nvPr/>
        </p:nvSpPr>
        <p:spPr>
          <a:xfrm>
            <a:off x="1475656" y="1052736"/>
            <a:ext cx="7406640" cy="4968552"/>
          </a:xfrm>
          <a:prstGeom prst="rect">
            <a:avLst/>
          </a:prstGeom>
        </p:spPr>
        <p:txBody>
          <a:bodyPr tIns="0">
            <a:normAutofit fontScale="47500" lnSpcReduction="20000"/>
          </a:bodyPr>
          <a:lstStyle/>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Усвіті склалися такі організаційні моделі обліку.</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endPar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endParaRP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rPr>
              <a:t>Британо-американська модель</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ru-RU"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endParaRP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Основні принципи цієї моделі було розроблено у Великобританії і США.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rPr>
              <a:t>Основна ідея цієї моделі — орієнтація обліку на інформаційні запити інвесторів і кредиторів.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Це зумовлено тим, що промислові революції в США і Великобританії привели до того, що власники компаній (інвестори) відійшли від оперативного управління, передавши його професійним управлінцям.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У цій ситуації фінансова облікова інформація стає важливим джерелом даних про становище компанії. З'явилася практика подання акціонерам управлінським персоналом фінансових звітів для контролю ефективності використанням ресурсів. Саме ця обставина визначила націленість фінансової звітності на інформаційні потреби інвесторів і кредиторів. Така орієнтація фінансового обліку в США і Великобританії властива йому протягом багатьох років. Більше того, в цих країнах було створено ринки і біржі цінних паперів, більшість компаній знаходила додаткові джерела фінансових ресурсів.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rPr>
              <a:t>Результат</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 — фінансові звіти компаній значно відрізняються за аналітичністю, а визначення рентабельності господарської діяльності як однієї з характеристик ефективної роботи управлінського персоналу є метою фінансового обліку.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rPr>
              <a:t>Для цієї моделі характерні:</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 стабільна політична система; розвиненість економіки; всі правила (стандарти) приймаються професійними організаціями; високий професійний рівень облікових ринків, користувачів, сертифікації професійних кадрів; фінансова звітність спрямована на задоволення потреб інвесторів та кредиторів.</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Разом з тим у британо-американській моделі немає: уніфікованих плану рахунків, облікових регістрів, форм звітності, що може бути й позитивною стороною цієї моделі.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rPr>
              <a:t>Ця модель обліку широко застосовується в Австралії, Великобританії, Ізраїлі, Ірландії, Іспанії, Індії, Канаді, на Кіпрі, у Мексиці, Нідерландах, а також у країнах Центральної Америки.</a:t>
            </a:r>
            <a:endParaRPr kumimoji="0" lang="ru-RU" sz="2600" b="1"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2000" b="1" dirty="0" smtClean="0">
                <a:effectLst/>
              </a:rPr>
              <a:t>5. Моделі БО</a:t>
            </a:r>
            <a:endParaRPr lang="ru-RU" sz="2000" b="1" dirty="0">
              <a:effectLst/>
            </a:endParaRPr>
          </a:p>
        </p:txBody>
      </p:sp>
      <p:sp>
        <p:nvSpPr>
          <p:cNvPr id="3" name="Подзаголовок 2"/>
          <p:cNvSpPr>
            <a:spLocks noGrp="1"/>
          </p:cNvSpPr>
          <p:nvPr>
            <p:ph type="subTitle" idx="1"/>
          </p:nvPr>
        </p:nvSpPr>
        <p:spPr>
          <a:xfrm>
            <a:off x="1475656" y="764704"/>
            <a:ext cx="7147520" cy="5472608"/>
          </a:xfrm>
        </p:spPr>
        <p:txBody>
          <a:bodyPr>
            <a:normAutofit/>
          </a:bodyPr>
          <a:lstStyle/>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
        <p:nvSpPr>
          <p:cNvPr id="5" name="Подзаголовок 2"/>
          <p:cNvSpPr txBox="1">
            <a:spLocks/>
          </p:cNvSpPr>
          <p:nvPr/>
        </p:nvSpPr>
        <p:spPr>
          <a:xfrm>
            <a:off x="1475656" y="1052736"/>
            <a:ext cx="7406640" cy="4968552"/>
          </a:xfrm>
          <a:prstGeom prst="rect">
            <a:avLst/>
          </a:prstGeom>
        </p:spPr>
        <p:txBody>
          <a:bodyPr tIns="0">
            <a:normAutofit fontScale="85000" lnSpcReduction="20000"/>
          </a:bodyPr>
          <a:lstStyle/>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rPr>
              <a:t>Континентальна модель.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Цієї моделі дотримуються у більшості країн Європи і в Японії.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Вона передбачає тісний зв'язок бізнесу з банками, які в основному і задовольняють потреби фінансових компаній. Бухгалтерський облік регламентується законодавчо, характеризується значним консерватизмом.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Орієнтація на управлінські запити кредиторів не є пріоритетним завданням обліку. Навпаки, облікова політика спрямована-насамперед на задоволення вимог уряду, зокрема щодо оподаткування згідно з національним макроекономічним планом. Крім того, уряди цих країн вимагають публікувати деяку інформацію про компанії, тому останні змушені готувати фінансову звітність, проте в менш деталізованому вигляді, ніж це потрібно для захисту інтересів кредиторів.</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endParaRPr kumimoji="0" lang="ru-RU" sz="2600" b="1"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2000" b="1" dirty="0" smtClean="0">
                <a:effectLst/>
              </a:rPr>
              <a:t>5. Моделі БО</a:t>
            </a:r>
            <a:endParaRPr lang="ru-RU" sz="2000" b="1" dirty="0">
              <a:effectLst/>
            </a:endParaRPr>
          </a:p>
        </p:txBody>
      </p:sp>
      <p:sp>
        <p:nvSpPr>
          <p:cNvPr id="3" name="Подзаголовок 2"/>
          <p:cNvSpPr>
            <a:spLocks noGrp="1"/>
          </p:cNvSpPr>
          <p:nvPr>
            <p:ph type="subTitle" idx="1"/>
          </p:nvPr>
        </p:nvSpPr>
        <p:spPr>
          <a:xfrm>
            <a:off x="1475656" y="764704"/>
            <a:ext cx="7147520" cy="5472608"/>
          </a:xfrm>
        </p:spPr>
        <p:txBody>
          <a:bodyPr>
            <a:normAutofit/>
          </a:bodyPr>
          <a:lstStyle/>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
        <p:nvSpPr>
          <p:cNvPr id="6" name="Подзаголовок 2"/>
          <p:cNvSpPr txBox="1">
            <a:spLocks/>
          </p:cNvSpPr>
          <p:nvPr/>
        </p:nvSpPr>
        <p:spPr>
          <a:xfrm>
            <a:off x="1475656" y="1052736"/>
            <a:ext cx="7406640" cy="4968552"/>
          </a:xfrm>
          <a:prstGeom prst="rect">
            <a:avLst/>
          </a:prstGeom>
        </p:spPr>
        <p:txBody>
          <a:bodyPr tIns="0">
            <a:normAutofit fontScale="92500"/>
          </a:bodyPr>
          <a:lstStyle/>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rPr>
              <a:t>Континентальна модель.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Континентальна модель використовується в країнах зі стабільною політичною системою, розвинутою економікою і має такі особливості: фінансовий звіт спрямований на задоволення потреб банків, облікові регістри регламентуються законодавчо, облікова практика зорієнтована на задоволення потреб уряду, зокрема показників макроекономічного рівня.</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У групу країн континентальної моделі входять Австрія, Бельгія, Греція, Єгипет, Італія, Норвегія, Португалія, Франція, Німеччина, Швейцарія, Швеція, Японія та інші.</a:t>
            </a:r>
            <a:endParaRPr kumimoji="0" lang="ru-RU" sz="26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2000" b="1" dirty="0" smtClean="0">
                <a:effectLst/>
              </a:rPr>
              <a:t>5. Моделі БО</a:t>
            </a:r>
            <a:endParaRPr lang="ru-RU" sz="2000" b="1" dirty="0">
              <a:effectLst/>
            </a:endParaRPr>
          </a:p>
        </p:txBody>
      </p:sp>
      <p:sp>
        <p:nvSpPr>
          <p:cNvPr id="3" name="Подзаголовок 2"/>
          <p:cNvSpPr>
            <a:spLocks noGrp="1"/>
          </p:cNvSpPr>
          <p:nvPr>
            <p:ph type="subTitle" idx="1"/>
          </p:nvPr>
        </p:nvSpPr>
        <p:spPr>
          <a:xfrm>
            <a:off x="1475656" y="764704"/>
            <a:ext cx="7147520" cy="5472608"/>
          </a:xfrm>
        </p:spPr>
        <p:txBody>
          <a:bodyPr>
            <a:normAutofit/>
          </a:bodyPr>
          <a:lstStyle/>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
        <p:nvSpPr>
          <p:cNvPr id="5" name="Подзаголовок 2"/>
          <p:cNvSpPr txBox="1">
            <a:spLocks/>
          </p:cNvSpPr>
          <p:nvPr/>
        </p:nvSpPr>
        <p:spPr>
          <a:xfrm>
            <a:off x="1475656" y="1052736"/>
            <a:ext cx="7406640" cy="4968552"/>
          </a:xfrm>
          <a:prstGeom prst="rect">
            <a:avLst/>
          </a:prstGeom>
        </p:spPr>
        <p:txBody>
          <a:bodyPr tIns="0">
            <a:normAutofit fontScale="62500" lnSpcReduction="20000"/>
          </a:bodyPr>
          <a:lstStyle/>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rPr>
              <a:t>Південноамериканська модель.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За винятком Бразилії, державною мовою якої є португальська, країни цієї моделі об'єднує спільна мова — іспанська.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Основною відмінністю такої моделі від зазначених вище є перманентне коригування облікових даних </a:t>
            </a:r>
            <a:r>
              <a:rPr kumimoji="0" lang="ru-RU"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rPr>
              <a:t>на темпи інфляції. </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У цьому облік орієнтований на потреби державних планових органів, а методи обліку, які використовуються на підприємствах, досить уніфіковані. Інформація, необхідна для контролю, спрямована на виконання податкової політики. Це значно спрощує і підвищує ефективність роботи урядових органів.</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r>
              <a:rPr kumimoji="0" lang="ru-RU"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rPr>
              <a:t>Південноамериканську модель бухгалтерського обліку використовують країни з такими характеристиками</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 нестабільна політична система; нерозвинута економіка; фінансовий звіт спрямований на задоволення потреб державних органів; облікові стандарти регламентуються законодавчо; методики обліку, які використовуються, — уніфіковані; постійне коригування облікових даних відносно темпів інфляції; облік зорієнтований на державні органи.</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r>
              <a:rPr kumimoji="0" lang="ru-RU"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rPr>
              <a:t>Ця модель є характерною для Аргентини, Еквадору, Бразилії, Перу, Чилі та інших країн.</a:t>
            </a:r>
            <a:endParaRPr kumimoji="0" lang="ru-RU" sz="26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2000" b="1" dirty="0" smtClean="0">
                <a:effectLst/>
              </a:rPr>
              <a:t>5. Моделі БО</a:t>
            </a:r>
            <a:endParaRPr lang="ru-RU" sz="2000" b="1" dirty="0">
              <a:effectLst/>
            </a:endParaRPr>
          </a:p>
        </p:txBody>
      </p:sp>
      <p:sp>
        <p:nvSpPr>
          <p:cNvPr id="3" name="Подзаголовок 2"/>
          <p:cNvSpPr>
            <a:spLocks noGrp="1"/>
          </p:cNvSpPr>
          <p:nvPr>
            <p:ph type="subTitle" idx="1"/>
          </p:nvPr>
        </p:nvSpPr>
        <p:spPr>
          <a:xfrm>
            <a:off x="1475656" y="764704"/>
            <a:ext cx="7147520" cy="5472608"/>
          </a:xfrm>
        </p:spPr>
        <p:txBody>
          <a:bodyPr>
            <a:normAutofit/>
          </a:bodyPr>
          <a:lstStyle/>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
        <p:nvSpPr>
          <p:cNvPr id="6" name="Подзаголовок 2"/>
          <p:cNvSpPr txBox="1">
            <a:spLocks/>
          </p:cNvSpPr>
          <p:nvPr/>
        </p:nvSpPr>
        <p:spPr>
          <a:xfrm>
            <a:off x="1475656" y="1052736"/>
            <a:ext cx="7406640" cy="4968552"/>
          </a:xfrm>
          <a:prstGeom prst="rect">
            <a:avLst/>
          </a:prstGeom>
        </p:spPr>
        <p:txBody>
          <a:bodyPr tIns="0">
            <a:normAutofit/>
          </a:bodyPr>
          <a:lstStyle/>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rPr>
              <a:t>Інтернаціональна модель ООН набуває дедалі більшого розвитку.</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Вона зумовлена потребами міжнародного погодження обліку насамперед з міжнародних валютних і ринкових інтересів.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Тільки незначна кількість великих корпорацій може тепер стверджувати, що їхні річні фінансові звіти відповідають міжнародним обліковим стандартам.</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endParaRPr kumimoji="0" lang="ru-RU" sz="26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2000" b="1" dirty="0" smtClean="0">
                <a:effectLst/>
              </a:rPr>
              <a:t>5. Моделі БО</a:t>
            </a:r>
            <a:endParaRPr lang="ru-RU" sz="2000" b="1" dirty="0">
              <a:effectLst/>
            </a:endParaRPr>
          </a:p>
        </p:txBody>
      </p:sp>
      <p:sp>
        <p:nvSpPr>
          <p:cNvPr id="3" name="Подзаголовок 2"/>
          <p:cNvSpPr>
            <a:spLocks noGrp="1"/>
          </p:cNvSpPr>
          <p:nvPr>
            <p:ph type="subTitle" idx="1"/>
          </p:nvPr>
        </p:nvSpPr>
        <p:spPr>
          <a:xfrm>
            <a:off x="1475656" y="764704"/>
            <a:ext cx="7147520" cy="5472608"/>
          </a:xfrm>
        </p:spPr>
        <p:txBody>
          <a:bodyPr>
            <a:normAutofit/>
          </a:bodyPr>
          <a:lstStyle/>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
        <p:nvSpPr>
          <p:cNvPr id="5" name="Подзаголовок 2"/>
          <p:cNvSpPr txBox="1">
            <a:spLocks/>
          </p:cNvSpPr>
          <p:nvPr/>
        </p:nvSpPr>
        <p:spPr>
          <a:xfrm>
            <a:off x="1475656" y="1052736"/>
            <a:ext cx="7406640" cy="4968552"/>
          </a:xfrm>
          <a:prstGeom prst="rect">
            <a:avLst/>
          </a:prstGeom>
        </p:spPr>
        <p:txBody>
          <a:bodyPr tIns="0">
            <a:normAutofit/>
          </a:bodyPr>
          <a:lstStyle/>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rPr>
              <a:t>Ісламська модель </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використовується в Арабських Еміратах, Саудівській Аравії, Омані та інших ісламських державах.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Бухгалтерський облік в цій моделі має ряд відмінностей від інших систем, а саме: </a:t>
            </a:r>
          </a:p>
          <a:p>
            <a:pPr marL="27432" marR="0" lvl="0" indent="0" algn="just" defTabSz="914400" rtl="0" eaLnBrk="1" fontAlgn="auto" latinLnBrk="0" hangingPunct="1">
              <a:lnSpc>
                <a:spcPct val="100000"/>
              </a:lnSpc>
              <a:spcBef>
                <a:spcPts val="600"/>
              </a:spcBef>
              <a:spcAft>
                <a:spcPts val="0"/>
              </a:spcAft>
              <a:buClr>
                <a:schemeClr val="accent1"/>
              </a:buClr>
              <a:buSzPct val="80000"/>
              <a:buFontTx/>
              <a:buChar char="-"/>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заборона на отримання спекулятивного доходу від деяких напрямків діяльності; </a:t>
            </a:r>
          </a:p>
          <a:p>
            <a:pPr marL="27432" marR="0" lvl="0" indent="0" algn="just" defTabSz="914400" rtl="0" eaLnBrk="1" fontAlgn="auto" latinLnBrk="0" hangingPunct="1">
              <a:lnSpc>
                <a:spcPct val="100000"/>
              </a:lnSpc>
              <a:spcBef>
                <a:spcPts val="600"/>
              </a:spcBef>
              <a:spcAft>
                <a:spcPts val="0"/>
              </a:spcAft>
              <a:buClr>
                <a:schemeClr val="accent1"/>
              </a:buClr>
              <a:buSzPct val="80000"/>
              <a:buFontTx/>
              <a:buChar char="-"/>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 податок, який фірми повинні платити на користь бідних.</a:t>
            </a:r>
            <a:endParaRPr kumimoji="0" lang="ru-RU" sz="26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2000" b="1" dirty="0" smtClean="0">
                <a:effectLst/>
              </a:rPr>
              <a:t>5. Моделі БО</a:t>
            </a:r>
            <a:endParaRPr lang="ru-RU" sz="2000" b="1" dirty="0">
              <a:effectLst/>
            </a:endParaRPr>
          </a:p>
        </p:txBody>
      </p:sp>
      <p:sp>
        <p:nvSpPr>
          <p:cNvPr id="3" name="Подзаголовок 2"/>
          <p:cNvSpPr>
            <a:spLocks noGrp="1"/>
          </p:cNvSpPr>
          <p:nvPr>
            <p:ph type="subTitle" idx="1"/>
          </p:nvPr>
        </p:nvSpPr>
        <p:spPr>
          <a:xfrm>
            <a:off x="1475656" y="764704"/>
            <a:ext cx="7147520" cy="5472608"/>
          </a:xfrm>
        </p:spPr>
        <p:txBody>
          <a:bodyPr>
            <a:normAutofit/>
          </a:bodyPr>
          <a:lstStyle/>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
        <p:nvSpPr>
          <p:cNvPr id="6" name="Подзаголовок 2"/>
          <p:cNvSpPr txBox="1">
            <a:spLocks/>
          </p:cNvSpPr>
          <p:nvPr/>
        </p:nvSpPr>
        <p:spPr>
          <a:xfrm>
            <a:off x="1475656" y="1052736"/>
            <a:ext cx="7406640" cy="4968552"/>
          </a:xfrm>
          <a:prstGeom prst="rect">
            <a:avLst/>
          </a:prstGeom>
        </p:spPr>
        <p:txBody>
          <a:bodyPr tIns="0">
            <a:normAutofit fontScale="55000" lnSpcReduction="20000"/>
          </a:bodyPr>
          <a:lstStyle/>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У Сполучених Штатах Америки одноманітність та достовірність бухгалтерської інформації (фінансового обліку) забезпечуються за допомогою, загальноприйнятих принципів бухгалтерського обліку </a:t>
            </a:r>
            <a:r>
              <a:rPr kumimoji="0" lang="ru-RU"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rPr>
              <a:t>(</a:t>
            </a:r>
            <a:r>
              <a:rPr kumimoji="0" lang="en-US"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rPr>
              <a:t>Generally Accepted Accounting Principles — GAAP), </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які виконують роль стандартів бухгалтерського обліку.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Стандарти </a:t>
            </a:r>
            <a:r>
              <a:rPr kumimoji="0" lang="en-US"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GAAP </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є міжнародно прийнятими та цілком сумісні з Міжнародними стандартами бухгалтерського обліку (</a:t>
            </a:r>
            <a:r>
              <a:rPr kumimoji="0" lang="en-US"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International Accounting Standards — IAS)</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Стандарти </a:t>
            </a:r>
            <a:r>
              <a:rPr kumimoji="0" lang="en-US"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IAS </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та </a:t>
            </a:r>
            <a:r>
              <a:rPr kumimoji="0" lang="en-US"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GAAP </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побудовані на тих самих концепціях ведення обліку та побудови бухгалтерської звітності, але порівняно з </a:t>
            </a:r>
            <a:r>
              <a:rPr kumimoji="0" lang="en-US"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IAS </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стандарти </a:t>
            </a:r>
            <a:r>
              <a:rPr kumimoji="0" lang="en-US"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GAAP </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детальніші.</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r>
              <a:rPr kumimoji="0" lang="ru-RU"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rPr>
              <a:t>До складу </a:t>
            </a:r>
            <a:r>
              <a:rPr kumimoji="0" lang="en-US"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rPr>
              <a:t>GAAP </a:t>
            </a:r>
            <a:r>
              <a:rPr kumimoji="0" lang="ru-RU" sz="2600" b="1" i="0" u="none" strike="noStrike" kern="1200" cap="none" spc="0" normalizeH="0" baseline="0" noProof="0" smtClean="0">
                <a:ln>
                  <a:noFill/>
                </a:ln>
                <a:solidFill>
                  <a:schemeClr val="tx2">
                    <a:shade val="30000"/>
                    <a:satMod val="150000"/>
                  </a:schemeClr>
                </a:solidFill>
                <a:effectLst/>
                <a:uLnTx/>
                <a:uFillTx/>
                <a:latin typeface="+mn-lt"/>
                <a:ea typeface="+mn-ea"/>
                <a:cs typeface="+mn-cs"/>
              </a:rPr>
              <a:t>входять такі документи:</a:t>
            </a:r>
            <a:endPar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endParaRP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Стандарти (формулюються Радою зі стандартів фінансового обліку), що публікуються у вигляді Положень про стандарти бухгалтерського обліку (</a:t>
            </a:r>
            <a:r>
              <a:rPr kumimoji="0" lang="en-US"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Statements of Financial Accounting Standards), </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які разом з бюлетенями із дослідженнями у галузі бухгалтерського обліку та "Думками" (</a:t>
            </a:r>
            <a:r>
              <a:rPr kumimoji="0" lang="en-US"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Opinions — </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видання Ради) утворюють "Загальноприйняті принципи бухгалтерського обліку" (</a:t>
            </a:r>
            <a:r>
              <a:rPr kumimoji="0" lang="en-US"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Generally Accepted Accounting Principles — GAAP) </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США.</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
            </a:r>
            <a:b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b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Крім того, </a:t>
            </a:r>
            <a:r>
              <a:rPr kumimoji="0" lang="en-US"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GAAP </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включають методи ведення обліку, які стихійно вкоренилися у різних галузях як загальновизнані. Вони узагальнюються та видаються як звіти Американського інституту дипломованих громадських бухгалтерів про існуючі методи обліку (ЮРА </a:t>
            </a:r>
            <a:r>
              <a:rPr kumimoji="0" lang="en-US"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Statements of Position). </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Також цей інститут видає посібники про ведення бухгалтерського обліку та аудиту (</a:t>
            </a:r>
            <a:r>
              <a:rPr kumimoji="0" lang="en-US"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Accounting and Auditing Guidelines) </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та технічні бюлетені (</a:t>
            </a:r>
            <a:r>
              <a:rPr kumimoji="0" lang="en-US"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Technical Bulletins), </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які видаються Радою зі стандартів фінансового обліку.</a:t>
            </a:r>
            <a:endParaRPr kumimoji="0" lang="ru-RU" sz="26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2000" b="1" dirty="0" smtClean="0">
                <a:effectLst/>
              </a:rPr>
              <a:t>5. Моделі БО</a:t>
            </a:r>
            <a:endParaRPr lang="ru-RU" sz="2000" b="1" dirty="0">
              <a:effectLst/>
            </a:endParaRPr>
          </a:p>
        </p:txBody>
      </p:sp>
      <p:sp>
        <p:nvSpPr>
          <p:cNvPr id="3" name="Подзаголовок 2"/>
          <p:cNvSpPr>
            <a:spLocks noGrp="1"/>
          </p:cNvSpPr>
          <p:nvPr>
            <p:ph type="subTitle" idx="1"/>
          </p:nvPr>
        </p:nvSpPr>
        <p:spPr>
          <a:xfrm>
            <a:off x="1475656" y="764704"/>
            <a:ext cx="7147520" cy="5472608"/>
          </a:xfrm>
        </p:spPr>
        <p:txBody>
          <a:bodyPr>
            <a:normAutofit/>
          </a:bodyPr>
          <a:lstStyle/>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
        <p:nvSpPr>
          <p:cNvPr id="5" name="Подзаголовок 2"/>
          <p:cNvSpPr txBox="1">
            <a:spLocks/>
          </p:cNvSpPr>
          <p:nvPr/>
        </p:nvSpPr>
        <p:spPr>
          <a:xfrm>
            <a:off x="1475656" y="1052736"/>
            <a:ext cx="7406640" cy="4968552"/>
          </a:xfrm>
          <a:prstGeom prst="rect">
            <a:avLst/>
          </a:prstGeom>
        </p:spPr>
        <p:txBody>
          <a:bodyPr tIns="0">
            <a:normAutofit fontScale="77500" lnSpcReduction="20000"/>
          </a:bodyPr>
          <a:lstStyle/>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Кожна</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з</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розглянутих</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моделей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має</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свої</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притаманні</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їй</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риси</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так як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кожна</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з</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моделей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розвивалася</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в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певному</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часовому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проміжку</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під</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дією</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економічних</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і</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соціальних</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умов.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1"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Країни</a:t>
            </a:r>
            <a:r>
              <a:rPr kumimoji="0" lang="ru-RU" sz="26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1"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які</a:t>
            </a:r>
            <a:r>
              <a:rPr kumimoji="0" lang="ru-RU" sz="26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1"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використовують</a:t>
            </a:r>
            <a:r>
              <a:rPr kumimoji="0" lang="ru-RU" sz="26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1"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англо-американську</a:t>
            </a:r>
            <a:r>
              <a:rPr kumimoji="0" lang="ru-RU" sz="26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модель, </a:t>
            </a:r>
            <a:r>
              <a:rPr kumimoji="0" lang="ru-RU" sz="2600" b="1"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привертають</a:t>
            </a:r>
            <a:r>
              <a:rPr kumimoji="0" lang="ru-RU" sz="26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1"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більше</a:t>
            </a:r>
            <a:r>
              <a:rPr kumimoji="0" lang="ru-RU" sz="26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1"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інвестицій</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В той час як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європейська</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модель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допомогає</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зорієнтуватися</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на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цілях</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держави</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Тобто</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дотримання</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англоамериканської</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моделі</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сприятиме</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динамічності</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а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європейської</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стійкості</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p>
          <a:p>
            <a:pPr marL="27432"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Використання</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в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Україні</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зарубіжного</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досвіду</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повинно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співвідноситися</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з</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українською</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специфікою</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бо</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те,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що</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підходить</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для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однієї</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країни</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не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можна</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використовувати</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в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іншій</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Але все ж таки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аналіз</a:t>
            </a:r>
            <a:r>
              <a:rPr kumimoji="0" lang="ru-RU" sz="2600" b="0" i="0" u="none" strike="noStrike" kern="1200" cap="none" spc="0" normalizeH="0" baseline="0" noProof="0" smtClean="0">
                <a:ln>
                  <a:noFill/>
                </a:ln>
                <a:solidFill>
                  <a:schemeClr val="tx2">
                    <a:shade val="30000"/>
                    <a:satMod val="150000"/>
                  </a:schemeClr>
                </a:solidFill>
                <a:effectLst/>
                <a:uLnTx/>
                <a:uFillTx/>
                <a:latin typeface="+mn-lt"/>
                <a:ea typeface="+mn-ea"/>
                <a:cs typeface="+mn-cs"/>
              </a:rPr>
              <a:t> особливостей</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розвитку</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світових</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моделей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обліку</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сприяє</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пошуку</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напрямів</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удосконалення</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вітчизняної</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бухгалтерської</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методології</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тому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що</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завдяки</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належної</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системи</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обліку</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стимулюється</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економічний</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прогрес</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приплив</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інвестицій</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та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розвиток</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зовнішньоекономічних</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відносин</a:t>
            </a:r>
            <a:r>
              <a:rPr kumimoji="0" lang="ru-RU"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a:t>
            </a:r>
            <a:endParaRPr kumimoji="0" lang="ru-RU" sz="26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1800" b="1" dirty="0" smtClean="0">
                <a:effectLst/>
              </a:rPr>
              <a:t>1.</a:t>
            </a:r>
            <a:r>
              <a:rPr lang="ru-RU" sz="1800" b="1" dirty="0" smtClean="0">
                <a:effectLst/>
              </a:rPr>
              <a:t> </a:t>
            </a:r>
            <a:r>
              <a:rPr lang="uk-UA" sz="2000" b="1" dirty="0" smtClean="0">
                <a:effectLst/>
              </a:rPr>
              <a:t>Бухгалтерський облік</a:t>
            </a:r>
            <a:r>
              <a:rPr lang="ru-RU" sz="2000" b="1" dirty="0" smtClean="0">
                <a:effectLst/>
              </a:rPr>
              <a:t> в</a:t>
            </a:r>
            <a:r>
              <a:rPr lang="uk-UA" sz="2000" b="1" dirty="0" smtClean="0">
                <a:effectLst/>
              </a:rPr>
              <a:t> системі управління підприємством</a:t>
            </a:r>
            <a:endParaRPr lang="ru-RU" sz="2000" dirty="0"/>
          </a:p>
        </p:txBody>
      </p:sp>
      <p:sp>
        <p:nvSpPr>
          <p:cNvPr id="3" name="Подзаголовок 2"/>
          <p:cNvSpPr>
            <a:spLocks noGrp="1"/>
          </p:cNvSpPr>
          <p:nvPr>
            <p:ph type="subTitle" idx="1"/>
          </p:nvPr>
        </p:nvSpPr>
        <p:spPr>
          <a:xfrm>
            <a:off x="1187624" y="620688"/>
            <a:ext cx="7651576" cy="5400600"/>
          </a:xfrm>
        </p:spPr>
        <p:txBody>
          <a:bodyPr>
            <a:normAutofit fontScale="85000" lnSpcReduction="20000"/>
          </a:bodyPr>
          <a:lstStyle/>
          <a:p>
            <a:pPr algn="just"/>
            <a:r>
              <a:rPr lang="uk-UA" sz="2000" b="1" dirty="0" smtClean="0"/>
              <a:t>Бухгалтерський облік –</a:t>
            </a:r>
            <a:r>
              <a:rPr lang="uk-UA" sz="2000" dirty="0" smtClean="0"/>
              <a:t> це інформаційна система, що здійснює вимір, реєстрацію, опрацювання і передачу фінансової інформації про підприємство. Метою облікової системи є надання корисної інформації її споживачам для прийняття виважених економічних рішень.</a:t>
            </a:r>
            <a:endParaRPr lang="ru-RU" sz="2000" dirty="0" smtClean="0"/>
          </a:p>
          <a:p>
            <a:pPr algn="just"/>
            <a:r>
              <a:rPr lang="uk-UA" sz="2100" dirty="0" smtClean="0"/>
              <a:t>Сутність бухгалтерського обліку полягає в тому, що він ведеться в інтересах власників підприємств і оберігає господарські позиції кожного суб`єкта господарювання. Він виступає інструментом, який дозволяє детально враховувати і аналізувати всі господарські процеси і явища, що відбуваються на підприємстві, що дає можливість своєчасно приймати певні рішення.</a:t>
            </a:r>
            <a:endParaRPr lang="ru-RU" sz="2100" dirty="0" smtClean="0"/>
          </a:p>
          <a:p>
            <a:pPr algn="just"/>
            <a:r>
              <a:rPr lang="uk-UA" sz="2100" b="1" dirty="0" smtClean="0"/>
              <a:t>Бухгалтерський облік в зарубіжних країнах використовується як спосіб управління господарською діяльністю підприємства. </a:t>
            </a:r>
          </a:p>
          <a:p>
            <a:pPr algn="just"/>
            <a:r>
              <a:rPr lang="uk-UA" sz="2100" b="1" dirty="0" smtClean="0"/>
              <a:t>Основні завдання бухгалтерського обліку</a:t>
            </a:r>
            <a:r>
              <a:rPr lang="ru-RU" sz="2100" b="1" dirty="0" smtClean="0"/>
              <a:t> як </a:t>
            </a:r>
            <a:r>
              <a:rPr lang="ru-RU" sz="2100" b="1" dirty="0" err="1" smtClean="0"/>
              <a:t>економічної</a:t>
            </a:r>
            <a:r>
              <a:rPr lang="ru-RU" sz="2100" b="1" dirty="0" smtClean="0"/>
              <a:t> науки:</a:t>
            </a:r>
          </a:p>
          <a:p>
            <a:pPr algn="just"/>
            <a:r>
              <a:rPr lang="ru-RU" sz="2100" dirty="0" smtClean="0"/>
              <a:t>1. </a:t>
            </a:r>
            <a:r>
              <a:rPr lang="ru-RU" sz="2100" dirty="0" err="1" smtClean="0"/>
              <a:t>Забезпечення</a:t>
            </a:r>
            <a:r>
              <a:rPr lang="ru-RU" sz="2100" dirty="0" smtClean="0"/>
              <a:t> контролю за </a:t>
            </a:r>
            <a:r>
              <a:rPr lang="ru-RU" sz="2100" dirty="0" err="1" smtClean="0"/>
              <a:t>економним</a:t>
            </a:r>
            <a:r>
              <a:rPr lang="ru-RU" sz="2100" dirty="0" smtClean="0"/>
              <a:t> </a:t>
            </a:r>
            <a:r>
              <a:rPr lang="ru-RU" sz="2100" dirty="0" err="1" smtClean="0"/>
              <a:t>використанням</a:t>
            </a:r>
            <a:r>
              <a:rPr lang="ru-RU" sz="2100" dirty="0" smtClean="0"/>
              <a:t> </a:t>
            </a:r>
            <a:r>
              <a:rPr lang="ru-RU" sz="2100" dirty="0" err="1" smtClean="0"/>
              <a:t>господарських</a:t>
            </a:r>
            <a:r>
              <a:rPr lang="ru-RU" sz="2100" dirty="0" smtClean="0"/>
              <a:t> </a:t>
            </a:r>
            <a:r>
              <a:rPr lang="ru-RU" sz="2100" dirty="0" err="1" smtClean="0"/>
              <a:t>засобів</a:t>
            </a:r>
            <a:r>
              <a:rPr lang="ru-RU" sz="2100" dirty="0" smtClean="0"/>
              <a:t> на кожному </a:t>
            </a:r>
            <a:r>
              <a:rPr lang="ru-RU" sz="2100" dirty="0" err="1" smtClean="0"/>
              <a:t>робочому</a:t>
            </a:r>
            <a:r>
              <a:rPr lang="ru-RU" sz="2100" dirty="0" smtClean="0"/>
              <a:t> </a:t>
            </a:r>
            <a:r>
              <a:rPr lang="ru-RU" sz="2100" dirty="0" err="1" smtClean="0"/>
              <a:t>місці</a:t>
            </a:r>
            <a:r>
              <a:rPr lang="ru-RU" sz="2100" dirty="0" smtClean="0"/>
              <a:t>. </a:t>
            </a:r>
            <a:r>
              <a:rPr lang="ru-RU" sz="2100" dirty="0" err="1" smtClean="0"/>
              <a:t>Це</a:t>
            </a:r>
            <a:r>
              <a:rPr lang="ru-RU" sz="2100" dirty="0" smtClean="0"/>
              <a:t> </a:t>
            </a:r>
            <a:r>
              <a:rPr lang="ru-RU" sz="2100" dirty="0" err="1" smtClean="0"/>
              <a:t>вимагає</a:t>
            </a:r>
            <a:r>
              <a:rPr lang="ru-RU" sz="2100" dirty="0" smtClean="0"/>
              <a:t> </a:t>
            </a:r>
            <a:r>
              <a:rPr lang="ru-RU" sz="2100" dirty="0" err="1" smtClean="0"/>
              <a:t>від</a:t>
            </a:r>
            <a:r>
              <a:rPr lang="ru-RU" sz="2100" dirty="0" smtClean="0"/>
              <a:t> </a:t>
            </a:r>
            <a:r>
              <a:rPr lang="ru-RU" sz="2100" dirty="0" err="1" smtClean="0"/>
              <a:t>організації</a:t>
            </a:r>
            <a:r>
              <a:rPr lang="ru-RU" sz="2100" dirty="0" smtClean="0"/>
              <a:t> </a:t>
            </a:r>
            <a:r>
              <a:rPr lang="ru-RU" sz="2100" dirty="0" err="1" smtClean="0"/>
              <a:t>обліку</a:t>
            </a:r>
            <a:r>
              <a:rPr lang="ru-RU" sz="2100" dirty="0" smtClean="0"/>
              <a:t> </a:t>
            </a:r>
            <a:r>
              <a:rPr lang="ru-RU" sz="2100" dirty="0" err="1" smtClean="0"/>
              <a:t>широкої</a:t>
            </a:r>
            <a:r>
              <a:rPr lang="ru-RU" sz="2100" dirty="0" smtClean="0"/>
              <a:t> </a:t>
            </a:r>
            <a:r>
              <a:rPr lang="ru-RU" sz="2100" dirty="0" err="1" smtClean="0"/>
              <a:t>аналітичності</a:t>
            </a:r>
            <a:r>
              <a:rPr lang="ru-RU" sz="2100" dirty="0" smtClean="0"/>
              <a:t> та </a:t>
            </a:r>
            <a:r>
              <a:rPr lang="ru-RU" sz="2100" dirty="0" err="1" smtClean="0"/>
              <a:t>оперативності</a:t>
            </a:r>
            <a:r>
              <a:rPr lang="ru-RU" sz="2100" dirty="0" smtClean="0"/>
              <a:t> в </a:t>
            </a:r>
            <a:r>
              <a:rPr lang="ru-RU" sz="2100" dirty="0" err="1" smtClean="0"/>
              <a:t>отриманні</a:t>
            </a:r>
            <a:r>
              <a:rPr lang="ru-RU" sz="2100" dirty="0" smtClean="0"/>
              <a:t> </a:t>
            </a:r>
            <a:r>
              <a:rPr lang="ru-RU" sz="2100" dirty="0" err="1" smtClean="0"/>
              <a:t>відповідних</a:t>
            </a:r>
            <a:r>
              <a:rPr lang="ru-RU" sz="2100" dirty="0" smtClean="0"/>
              <a:t> </a:t>
            </a:r>
            <a:r>
              <a:rPr lang="ru-RU" sz="2100" dirty="0" err="1" smtClean="0"/>
              <a:t>показників</a:t>
            </a:r>
            <a:r>
              <a:rPr lang="ru-RU" sz="2100" dirty="0" smtClean="0"/>
              <a:t>.</a:t>
            </a:r>
          </a:p>
          <a:p>
            <a:pPr algn="just"/>
            <a:r>
              <a:rPr lang="ru-RU" sz="2100" dirty="0" smtClean="0"/>
              <a:t>2. </a:t>
            </a:r>
            <a:r>
              <a:rPr lang="ru-RU" sz="2100" dirty="0" err="1" smtClean="0"/>
              <a:t>Забезпечення</a:t>
            </a:r>
            <a:r>
              <a:rPr lang="ru-RU" sz="2100" dirty="0" smtClean="0"/>
              <a:t> контролю над </a:t>
            </a:r>
            <a:r>
              <a:rPr lang="ru-RU" sz="2100" dirty="0" err="1" smtClean="0"/>
              <a:t>формуванням</a:t>
            </a:r>
            <a:r>
              <a:rPr lang="ru-RU" sz="2100" dirty="0" smtClean="0"/>
              <a:t> </a:t>
            </a:r>
            <a:r>
              <a:rPr lang="ru-RU" sz="2100" dirty="0" err="1" smtClean="0"/>
              <a:t>фінансового</a:t>
            </a:r>
            <a:r>
              <a:rPr lang="ru-RU" sz="2100" dirty="0" smtClean="0"/>
              <a:t> результату, </a:t>
            </a:r>
            <a:r>
              <a:rPr lang="ru-RU" sz="2100" dirty="0" err="1" smtClean="0"/>
              <a:t>тобто</a:t>
            </a:r>
            <a:r>
              <a:rPr lang="ru-RU" sz="2100" dirty="0" smtClean="0"/>
              <a:t> балансового </a:t>
            </a:r>
            <a:r>
              <a:rPr lang="ru-RU" sz="2100" dirty="0" err="1" smtClean="0"/>
              <a:t>прибутку</a:t>
            </a:r>
            <a:r>
              <a:rPr lang="ru-RU" sz="2100" dirty="0" smtClean="0"/>
              <a:t>. </a:t>
            </a:r>
            <a:r>
              <a:rPr lang="ru-RU" sz="2100" dirty="0" err="1" smtClean="0"/>
              <a:t>Вирішення</a:t>
            </a:r>
            <a:r>
              <a:rPr lang="ru-RU" sz="2100" dirty="0" smtClean="0"/>
              <a:t> </a:t>
            </a:r>
            <a:r>
              <a:rPr lang="ru-RU" sz="2100" dirty="0" err="1" smtClean="0"/>
              <a:t>цього</a:t>
            </a:r>
            <a:r>
              <a:rPr lang="ru-RU" sz="2100" dirty="0" smtClean="0"/>
              <a:t> </a:t>
            </a:r>
            <a:r>
              <a:rPr lang="ru-RU" sz="2100" dirty="0" err="1" smtClean="0"/>
              <a:t>питання</a:t>
            </a:r>
            <a:r>
              <a:rPr lang="ru-RU" sz="2100" dirty="0" smtClean="0"/>
              <a:t> </a:t>
            </a:r>
            <a:r>
              <a:rPr lang="ru-RU" sz="2100" dirty="0" err="1" smtClean="0"/>
              <a:t>досягається</a:t>
            </a:r>
            <a:r>
              <a:rPr lang="ru-RU" sz="2100" dirty="0" smtClean="0"/>
              <a:t> шляхом </a:t>
            </a:r>
            <a:r>
              <a:rPr lang="ru-RU" sz="2100" dirty="0" err="1" smtClean="0"/>
              <a:t>використання</a:t>
            </a:r>
            <a:r>
              <a:rPr lang="ru-RU" sz="2100" dirty="0" smtClean="0"/>
              <a:t> </a:t>
            </a:r>
            <a:r>
              <a:rPr lang="ru-RU" sz="2100" dirty="0" err="1" smtClean="0"/>
              <a:t>методологічних</a:t>
            </a:r>
            <a:r>
              <a:rPr lang="ru-RU" sz="2100" dirty="0" smtClean="0"/>
              <a:t> </a:t>
            </a:r>
            <a:r>
              <a:rPr lang="ru-RU" sz="2100" dirty="0" err="1" smtClean="0"/>
              <a:t>прийомів</a:t>
            </a:r>
            <a:r>
              <a:rPr lang="ru-RU" sz="2100" dirty="0" smtClean="0"/>
              <a:t>, </a:t>
            </a:r>
            <a:r>
              <a:rPr lang="ru-RU" sz="2100" dirty="0" err="1" smtClean="0"/>
              <a:t>властивих</a:t>
            </a:r>
            <a:r>
              <a:rPr lang="ru-RU" sz="2100" dirty="0" smtClean="0"/>
              <a:t> </a:t>
            </a:r>
            <a:r>
              <a:rPr lang="ru-RU" sz="2100" dirty="0" err="1" smtClean="0"/>
              <a:t>бухгалтерському</a:t>
            </a:r>
            <a:r>
              <a:rPr lang="ru-RU" sz="2100" dirty="0" smtClean="0"/>
              <a:t> </a:t>
            </a:r>
            <a:r>
              <a:rPr lang="ru-RU" sz="2100" dirty="0" err="1" smtClean="0"/>
              <a:t>обліку</a:t>
            </a:r>
            <a:r>
              <a:rPr lang="ru-RU" sz="2100" dirty="0" smtClean="0"/>
              <a:t>, таких як </a:t>
            </a:r>
            <a:r>
              <a:rPr lang="ru-RU" sz="2100" dirty="0" err="1" smtClean="0"/>
              <a:t>документація</a:t>
            </a:r>
            <a:r>
              <a:rPr lang="ru-RU" sz="2100" dirty="0" smtClean="0"/>
              <a:t>, </a:t>
            </a:r>
            <a:r>
              <a:rPr lang="ru-RU" sz="2100" dirty="0" err="1" smtClean="0"/>
              <a:t>оцінка</a:t>
            </a:r>
            <a:r>
              <a:rPr lang="ru-RU" sz="2100" dirty="0" smtClean="0"/>
              <a:t>, </a:t>
            </a:r>
            <a:r>
              <a:rPr lang="ru-RU" sz="2100" dirty="0" err="1" smtClean="0"/>
              <a:t>калькуляція</a:t>
            </a:r>
            <a:r>
              <a:rPr lang="ru-RU" sz="2100" dirty="0" smtClean="0"/>
              <a:t>, </a:t>
            </a:r>
            <a:r>
              <a:rPr lang="ru-RU" sz="2100" dirty="0" err="1" smtClean="0"/>
              <a:t>бухгалтерські</a:t>
            </a:r>
            <a:r>
              <a:rPr lang="ru-RU" sz="2100" dirty="0" smtClean="0"/>
              <a:t> </a:t>
            </a:r>
            <a:r>
              <a:rPr lang="ru-RU" sz="2100" dirty="0" err="1" smtClean="0"/>
              <a:t>рахунки</a:t>
            </a:r>
            <a:r>
              <a:rPr lang="ru-RU" sz="2100" dirty="0" smtClean="0"/>
              <a:t>, </a:t>
            </a:r>
            <a:r>
              <a:rPr lang="ru-RU" sz="2100" dirty="0" err="1" smtClean="0"/>
              <a:t>подвійний</a:t>
            </a:r>
            <a:r>
              <a:rPr lang="ru-RU" sz="2100" dirty="0" smtClean="0"/>
              <a:t> </a:t>
            </a:r>
            <a:r>
              <a:rPr lang="ru-RU" sz="2100" dirty="0" err="1" smtClean="0"/>
              <a:t>запис</a:t>
            </a:r>
            <a:r>
              <a:rPr lang="ru-RU" sz="2100" dirty="0" smtClean="0"/>
              <a:t>, </a:t>
            </a:r>
            <a:r>
              <a:rPr lang="ru-RU" sz="2100" dirty="0" err="1" smtClean="0"/>
              <a:t>інвентаризація</a:t>
            </a:r>
            <a:r>
              <a:rPr lang="ru-RU" sz="2100" dirty="0" smtClean="0"/>
              <a:t>, баланс, </a:t>
            </a:r>
            <a:r>
              <a:rPr lang="ru-RU" sz="2100" dirty="0" err="1" smtClean="0"/>
              <a:t>звітність</a:t>
            </a:r>
            <a:r>
              <a:rPr lang="ru-RU" sz="2100" dirty="0" smtClean="0"/>
              <a:t>.</a:t>
            </a:r>
          </a:p>
          <a:p>
            <a:pPr algn="just"/>
            <a:endParaRPr lang="ru-RU" dirty="0" smtClean="0"/>
          </a:p>
          <a:p>
            <a:pPr algn="just"/>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1800" b="1" dirty="0" smtClean="0">
                <a:effectLst/>
              </a:rPr>
              <a:t>1.</a:t>
            </a:r>
            <a:r>
              <a:rPr lang="ru-RU" sz="1800" b="1" dirty="0" smtClean="0">
                <a:effectLst/>
              </a:rPr>
              <a:t> </a:t>
            </a:r>
            <a:r>
              <a:rPr lang="uk-UA" sz="2000" b="1" dirty="0" smtClean="0">
                <a:effectLst/>
              </a:rPr>
              <a:t>Бухгалтерський облік</a:t>
            </a:r>
            <a:r>
              <a:rPr lang="ru-RU" sz="2000" b="1" dirty="0" smtClean="0">
                <a:effectLst/>
              </a:rPr>
              <a:t> в</a:t>
            </a:r>
            <a:r>
              <a:rPr lang="uk-UA" sz="2000" b="1" dirty="0" smtClean="0">
                <a:effectLst/>
              </a:rPr>
              <a:t> системі управління підприємством</a:t>
            </a:r>
            <a:endParaRPr lang="ru-RU" sz="2000" dirty="0"/>
          </a:p>
        </p:txBody>
      </p:sp>
      <p:sp>
        <p:nvSpPr>
          <p:cNvPr id="3" name="Подзаголовок 2"/>
          <p:cNvSpPr>
            <a:spLocks noGrp="1"/>
          </p:cNvSpPr>
          <p:nvPr>
            <p:ph type="subTitle" idx="1"/>
          </p:nvPr>
        </p:nvSpPr>
        <p:spPr>
          <a:xfrm>
            <a:off x="1187624" y="620688"/>
            <a:ext cx="7651576" cy="5400600"/>
          </a:xfrm>
        </p:spPr>
        <p:txBody>
          <a:bodyPr>
            <a:normAutofit fontScale="85000" lnSpcReduction="20000"/>
          </a:bodyPr>
          <a:lstStyle/>
          <a:p>
            <a:pPr algn="just"/>
            <a:r>
              <a:rPr lang="ru-RU" sz="2400" dirty="0" err="1" smtClean="0"/>
              <a:t>Облікова</a:t>
            </a:r>
            <a:r>
              <a:rPr lang="ru-RU" sz="2400" dirty="0" smtClean="0"/>
              <a:t> </a:t>
            </a:r>
            <a:r>
              <a:rPr lang="ru-RU" sz="2400" dirty="0" err="1" smtClean="0"/>
              <a:t>інформація</a:t>
            </a:r>
            <a:r>
              <a:rPr lang="ru-RU" sz="2400" dirty="0" smtClean="0"/>
              <a:t> </a:t>
            </a:r>
            <a:r>
              <a:rPr lang="ru-RU" sz="2400" dirty="0" err="1" smtClean="0"/>
              <a:t>забезпечує</a:t>
            </a:r>
            <a:r>
              <a:rPr lang="ru-RU" sz="2400" dirty="0" smtClean="0"/>
              <a:t> </a:t>
            </a:r>
            <a:r>
              <a:rPr lang="ru-RU" sz="2400" dirty="0" err="1" smtClean="0"/>
              <a:t>кількісну</a:t>
            </a:r>
            <a:r>
              <a:rPr lang="ru-RU" sz="2400" dirty="0" smtClean="0"/>
              <a:t> </a:t>
            </a:r>
            <a:r>
              <a:rPr lang="ru-RU" sz="2400" dirty="0" err="1" smtClean="0"/>
              <a:t>інформацію</a:t>
            </a:r>
            <a:r>
              <a:rPr lang="ru-RU" sz="2400" dirty="0" smtClean="0"/>
              <a:t> для </a:t>
            </a:r>
            <a:r>
              <a:rPr lang="ru-RU" sz="2400" dirty="0" err="1" smtClean="0"/>
              <a:t>реалізації</a:t>
            </a:r>
            <a:r>
              <a:rPr lang="ru-RU" sz="2400" dirty="0" smtClean="0"/>
              <a:t> </a:t>
            </a:r>
            <a:r>
              <a:rPr lang="ru-RU" sz="2400" b="1" dirty="0" err="1" smtClean="0"/>
              <a:t>трьох</a:t>
            </a:r>
            <a:r>
              <a:rPr lang="ru-RU" sz="2400" b="1" dirty="0" smtClean="0"/>
              <a:t> </a:t>
            </a:r>
            <a:r>
              <a:rPr lang="ru-RU" sz="2400" b="1" dirty="0" err="1" smtClean="0"/>
              <a:t>функцій</a:t>
            </a:r>
            <a:r>
              <a:rPr lang="ru-RU" sz="2400" b="1" dirty="0" smtClean="0"/>
              <a:t> </a:t>
            </a:r>
            <a:r>
              <a:rPr lang="ru-RU" sz="2400" b="1" dirty="0" err="1" smtClean="0"/>
              <a:t>управління</a:t>
            </a:r>
            <a:r>
              <a:rPr lang="ru-RU" sz="2400" b="1" dirty="0" smtClean="0"/>
              <a:t>: </a:t>
            </a:r>
            <a:r>
              <a:rPr lang="ru-RU" sz="2400" b="1" dirty="0" err="1" smtClean="0"/>
              <a:t>планування</a:t>
            </a:r>
            <a:r>
              <a:rPr lang="ru-RU" sz="2400" b="1" dirty="0" smtClean="0"/>
              <a:t>, контролю та </a:t>
            </a:r>
            <a:r>
              <a:rPr lang="ru-RU" sz="2400" b="1" dirty="0" err="1" smtClean="0"/>
              <a:t>оцінки</a:t>
            </a:r>
            <a:r>
              <a:rPr lang="ru-RU" sz="2400" b="1" dirty="0" smtClean="0"/>
              <a:t>.</a:t>
            </a:r>
          </a:p>
          <a:p>
            <a:pPr algn="just"/>
            <a:r>
              <a:rPr lang="ru-RU" sz="2400" dirty="0" smtClean="0"/>
              <a:t>1. </a:t>
            </a:r>
            <a:r>
              <a:rPr lang="ru-RU" sz="2400" b="1" dirty="0" err="1" smtClean="0"/>
              <a:t>Планування</a:t>
            </a:r>
            <a:r>
              <a:rPr lang="ru-RU" sz="2400" dirty="0" smtClean="0"/>
              <a:t> – </a:t>
            </a:r>
            <a:r>
              <a:rPr lang="ru-RU" sz="2400" dirty="0" err="1" smtClean="0"/>
              <a:t>процес</a:t>
            </a:r>
            <a:r>
              <a:rPr lang="ru-RU" sz="2400" dirty="0" smtClean="0"/>
              <a:t> </a:t>
            </a:r>
            <a:r>
              <a:rPr lang="ru-RU" sz="2400" dirty="0" err="1" smtClean="0"/>
              <a:t>формулювання</a:t>
            </a:r>
            <a:r>
              <a:rPr lang="ru-RU" sz="2400" dirty="0" smtClean="0"/>
              <a:t> порядку </a:t>
            </a:r>
            <a:r>
              <a:rPr lang="ru-RU" sz="2400" dirty="0" err="1" smtClean="0"/>
              <a:t>дій</a:t>
            </a:r>
            <a:r>
              <a:rPr lang="ru-RU" sz="2400" dirty="0" smtClean="0"/>
              <a:t>. </a:t>
            </a:r>
            <a:r>
              <a:rPr lang="ru-RU" sz="2400" dirty="0" err="1" smtClean="0"/>
              <a:t>Він</a:t>
            </a:r>
            <a:r>
              <a:rPr lang="ru-RU" sz="2400" dirty="0" smtClean="0"/>
              <a:t> </a:t>
            </a:r>
            <a:r>
              <a:rPr lang="ru-RU" sz="2400" dirty="0" err="1" smtClean="0"/>
              <a:t>включає</a:t>
            </a:r>
            <a:r>
              <a:rPr lang="ru-RU" sz="2400" dirty="0" smtClean="0"/>
              <a:t>: </a:t>
            </a:r>
            <a:r>
              <a:rPr lang="ru-RU" sz="2400" dirty="0" err="1" smtClean="0"/>
              <a:t>визначення</a:t>
            </a:r>
            <a:r>
              <a:rPr lang="ru-RU" sz="2400" dirty="0" smtClean="0"/>
              <a:t> мети, </a:t>
            </a:r>
            <a:r>
              <a:rPr lang="ru-RU" sz="2400" dirty="0" err="1" smtClean="0"/>
              <a:t>пошук</a:t>
            </a:r>
            <a:r>
              <a:rPr lang="ru-RU" sz="2400" dirty="0" smtClean="0"/>
              <a:t> </a:t>
            </a:r>
            <a:r>
              <a:rPr lang="ru-RU" sz="2400" dirty="0" err="1" smtClean="0"/>
              <a:t>шляхів</a:t>
            </a:r>
            <a:r>
              <a:rPr lang="ru-RU" sz="2400" dirty="0" smtClean="0"/>
              <a:t> </a:t>
            </a:r>
            <a:r>
              <a:rPr lang="ru-RU" sz="2400" dirty="0" err="1" smtClean="0"/>
              <a:t>її</a:t>
            </a:r>
            <a:r>
              <a:rPr lang="ru-RU" sz="2400" dirty="0" smtClean="0"/>
              <a:t> </a:t>
            </a:r>
            <a:r>
              <a:rPr lang="ru-RU" sz="2400" dirty="0" err="1" smtClean="0"/>
              <a:t>досягнення</a:t>
            </a:r>
            <a:r>
              <a:rPr lang="ru-RU" sz="2400" dirty="0" smtClean="0"/>
              <a:t> </a:t>
            </a:r>
            <a:r>
              <a:rPr lang="ru-RU" sz="2400" dirty="0" err="1" smtClean="0"/>
              <a:t>і</a:t>
            </a:r>
            <a:r>
              <a:rPr lang="ru-RU" sz="2400" dirty="0" smtClean="0"/>
              <a:t> </a:t>
            </a:r>
            <a:r>
              <a:rPr lang="ru-RU" sz="2400" dirty="0" err="1" smtClean="0"/>
              <a:t>вибір</a:t>
            </a:r>
            <a:r>
              <a:rPr lang="ru-RU" sz="2400" dirty="0" smtClean="0"/>
              <a:t> </a:t>
            </a:r>
            <a:r>
              <a:rPr lang="ru-RU" sz="2400" dirty="0" err="1" smtClean="0"/>
              <a:t>найкращої</a:t>
            </a:r>
            <a:r>
              <a:rPr lang="ru-RU" sz="2400" dirty="0" smtClean="0"/>
              <a:t> </a:t>
            </a:r>
            <a:r>
              <a:rPr lang="ru-RU" sz="2400" dirty="0" err="1" smtClean="0"/>
              <a:t>альтернативи</a:t>
            </a:r>
            <a:r>
              <a:rPr lang="ru-RU" sz="2400" dirty="0" smtClean="0"/>
              <a:t>. На </a:t>
            </a:r>
            <a:r>
              <a:rPr lang="ru-RU" sz="2400" dirty="0" err="1" smtClean="0"/>
              <a:t>цій</a:t>
            </a:r>
            <a:r>
              <a:rPr lang="ru-RU" sz="2400" dirty="0" smtClean="0"/>
              <a:t> </a:t>
            </a:r>
            <a:r>
              <a:rPr lang="ru-RU" sz="2400" dirty="0" err="1" smtClean="0"/>
              <a:t>стадії</a:t>
            </a:r>
            <a:r>
              <a:rPr lang="ru-RU" sz="2400" dirty="0" smtClean="0"/>
              <a:t> бухгалтер повинен </a:t>
            </a:r>
            <a:r>
              <a:rPr lang="ru-RU" sz="2400" dirty="0" err="1" smtClean="0"/>
              <a:t>представити</a:t>
            </a:r>
            <a:r>
              <a:rPr lang="ru-RU" sz="2400" dirty="0" smtClean="0"/>
              <a:t> </a:t>
            </a:r>
            <a:r>
              <a:rPr lang="ru-RU" sz="2400" dirty="0" err="1" smtClean="0"/>
              <a:t>повний</a:t>
            </a:r>
            <a:r>
              <a:rPr lang="ru-RU" sz="2400" dirty="0" smtClean="0"/>
              <a:t> </a:t>
            </a:r>
            <a:r>
              <a:rPr lang="ru-RU" sz="2400" dirty="0" err="1" smtClean="0"/>
              <a:t>звіт</a:t>
            </a:r>
            <a:r>
              <a:rPr lang="ru-RU" sz="2400" dirty="0" smtClean="0"/>
              <a:t> про </a:t>
            </a:r>
            <a:r>
              <a:rPr lang="ru-RU" sz="2400" dirty="0" err="1" smtClean="0"/>
              <a:t>наявні</a:t>
            </a:r>
            <a:r>
              <a:rPr lang="ru-RU" sz="2400" dirty="0" smtClean="0"/>
              <a:t> </a:t>
            </a:r>
            <a:r>
              <a:rPr lang="ru-RU" sz="2400" dirty="0" err="1" smtClean="0"/>
              <a:t>фінансові</a:t>
            </a:r>
            <a:r>
              <a:rPr lang="ru-RU" sz="2400" dirty="0" smtClean="0"/>
              <a:t> </a:t>
            </a:r>
            <a:r>
              <a:rPr lang="ru-RU" sz="2400" dirty="0" err="1" smtClean="0"/>
              <a:t>альтернативи</a:t>
            </a:r>
            <a:r>
              <a:rPr lang="ru-RU" sz="2400" dirty="0" smtClean="0"/>
              <a:t>. Для </a:t>
            </a:r>
            <a:r>
              <a:rPr lang="ru-RU" sz="2400" dirty="0" err="1" smtClean="0"/>
              <a:t>планування</a:t>
            </a:r>
            <a:r>
              <a:rPr lang="ru-RU" sz="2400" dirty="0" smtClean="0"/>
              <a:t> </a:t>
            </a:r>
            <a:r>
              <a:rPr lang="ru-RU" sz="2400" dirty="0" err="1" smtClean="0"/>
              <a:t>важлива</a:t>
            </a:r>
            <a:r>
              <a:rPr lang="ru-RU" sz="2400" dirty="0" smtClean="0"/>
              <a:t> </a:t>
            </a:r>
            <a:r>
              <a:rPr lang="ru-RU" sz="2400" dirty="0" err="1" smtClean="0"/>
              <a:t>інформація</a:t>
            </a:r>
            <a:r>
              <a:rPr lang="ru-RU" sz="2400" dirty="0" smtClean="0"/>
              <a:t> про </a:t>
            </a:r>
            <a:r>
              <a:rPr lang="ru-RU" sz="2400" dirty="0" err="1" smtClean="0"/>
              <a:t>передбачуваний</a:t>
            </a:r>
            <a:r>
              <a:rPr lang="ru-RU" sz="2400" dirty="0" smtClean="0"/>
              <a:t> </a:t>
            </a:r>
            <a:r>
              <a:rPr lang="ru-RU" sz="2400" dirty="0" err="1" smtClean="0"/>
              <a:t>прибуток</a:t>
            </a:r>
            <a:r>
              <a:rPr lang="ru-RU" sz="2400" dirty="0" smtClean="0"/>
              <a:t> та потребу в </a:t>
            </a:r>
            <a:r>
              <a:rPr lang="ru-RU" sz="2400" dirty="0" err="1" smtClean="0"/>
              <a:t>грошових</a:t>
            </a:r>
            <a:r>
              <a:rPr lang="ru-RU" sz="2400" dirty="0" smtClean="0"/>
              <a:t> коштах.</a:t>
            </a:r>
          </a:p>
          <a:p>
            <a:pPr algn="just"/>
            <a:r>
              <a:rPr lang="ru-RU" sz="2400" dirty="0" smtClean="0"/>
              <a:t>2. </a:t>
            </a:r>
            <a:r>
              <a:rPr lang="ru-RU" sz="2400" b="1" dirty="0" smtClean="0"/>
              <a:t>Контроль</a:t>
            </a:r>
            <a:r>
              <a:rPr lang="ru-RU" sz="2400" dirty="0" smtClean="0"/>
              <a:t> – </a:t>
            </a:r>
            <a:r>
              <a:rPr lang="ru-RU" sz="2400" dirty="0" err="1" smtClean="0"/>
              <a:t>процес</a:t>
            </a:r>
            <a:r>
              <a:rPr lang="ru-RU" sz="2400" dirty="0" smtClean="0"/>
              <a:t> </a:t>
            </a:r>
            <a:r>
              <a:rPr lang="ru-RU" sz="2400" dirty="0" err="1" smtClean="0"/>
              <a:t>відстеження</a:t>
            </a:r>
            <a:r>
              <a:rPr lang="ru-RU" sz="2400" dirty="0" smtClean="0"/>
              <a:t> фактичного </a:t>
            </a:r>
            <a:r>
              <a:rPr lang="ru-RU" sz="2400" dirty="0" err="1" smtClean="0"/>
              <a:t>виконання</a:t>
            </a:r>
            <a:r>
              <a:rPr lang="ru-RU" sz="2400" dirty="0" smtClean="0"/>
              <a:t> </a:t>
            </a:r>
            <a:r>
              <a:rPr lang="ru-RU" sz="2400" dirty="0" err="1" smtClean="0"/>
              <a:t>планів</a:t>
            </a:r>
            <a:r>
              <a:rPr lang="ru-RU" sz="2400" dirty="0" smtClean="0"/>
              <a:t>. </a:t>
            </a:r>
            <a:r>
              <a:rPr lang="ru-RU" sz="2400" dirty="0" err="1" smtClean="0"/>
              <a:t>Іншими</a:t>
            </a:r>
            <a:r>
              <a:rPr lang="ru-RU" sz="2400" dirty="0" smtClean="0"/>
              <a:t> словами, </a:t>
            </a:r>
            <a:r>
              <a:rPr lang="ru-RU" sz="2400" dirty="0" err="1" smtClean="0"/>
              <a:t>визначення</a:t>
            </a:r>
            <a:r>
              <a:rPr lang="ru-RU" sz="2400" dirty="0" smtClean="0"/>
              <a:t> того, </a:t>
            </a:r>
            <a:r>
              <a:rPr lang="ru-RU" sz="2400" dirty="0" err="1" smtClean="0"/>
              <a:t>наскільки</a:t>
            </a:r>
            <a:r>
              <a:rPr lang="ru-RU" sz="2400" dirty="0" smtClean="0"/>
              <a:t> </a:t>
            </a:r>
            <a:r>
              <a:rPr lang="ru-RU" sz="2400" dirty="0" err="1" smtClean="0"/>
              <a:t>дії</a:t>
            </a:r>
            <a:r>
              <a:rPr lang="ru-RU" sz="2400" dirty="0" smtClean="0"/>
              <a:t> </a:t>
            </a:r>
            <a:r>
              <a:rPr lang="ru-RU" sz="2400" dirty="0" err="1" smtClean="0"/>
              <a:t>відповідають</a:t>
            </a:r>
            <a:r>
              <a:rPr lang="ru-RU" sz="2400" dirty="0" smtClean="0"/>
              <a:t> плану. На </a:t>
            </a:r>
            <a:r>
              <a:rPr lang="ru-RU" sz="2400" dirty="0" err="1" smtClean="0"/>
              <a:t>цій</a:t>
            </a:r>
            <a:r>
              <a:rPr lang="ru-RU" sz="2400" dirty="0" smtClean="0"/>
              <a:t> </a:t>
            </a:r>
            <a:r>
              <a:rPr lang="ru-RU" sz="2400" dirty="0" err="1" smtClean="0"/>
              <a:t>стадії</a:t>
            </a:r>
            <a:r>
              <a:rPr lang="ru-RU" sz="2400" dirty="0" smtClean="0"/>
              <a:t> </a:t>
            </a:r>
            <a:r>
              <a:rPr lang="ru-RU" sz="2400" dirty="0" err="1" smtClean="0"/>
              <a:t>від</a:t>
            </a:r>
            <a:r>
              <a:rPr lang="ru-RU" sz="2400" dirty="0" smtClean="0"/>
              <a:t> бухгалтера </a:t>
            </a:r>
            <a:r>
              <a:rPr lang="ru-RU" sz="2400" dirty="0" err="1" smtClean="0"/>
              <a:t>можуть</a:t>
            </a:r>
            <a:r>
              <a:rPr lang="ru-RU" sz="2400" dirty="0" smtClean="0"/>
              <a:t> </a:t>
            </a:r>
            <a:r>
              <a:rPr lang="ru-RU" sz="2400" dirty="0" err="1" smtClean="0"/>
              <a:t>очікувати</a:t>
            </a:r>
            <a:r>
              <a:rPr lang="ru-RU" sz="2400" dirty="0" smtClean="0"/>
              <a:t> </a:t>
            </a:r>
            <a:r>
              <a:rPr lang="ru-RU" sz="2400" dirty="0" err="1" smtClean="0"/>
              <a:t>надання</a:t>
            </a:r>
            <a:r>
              <a:rPr lang="ru-RU" sz="2400" dirty="0" smtClean="0"/>
              <a:t> </a:t>
            </a:r>
            <a:r>
              <a:rPr lang="ru-RU" sz="2400" dirty="0" err="1" smtClean="0"/>
              <a:t>інформації</a:t>
            </a:r>
            <a:r>
              <a:rPr lang="ru-RU" sz="2400" dirty="0" smtClean="0"/>
              <a:t>, яка </a:t>
            </a:r>
            <a:r>
              <a:rPr lang="ru-RU" sz="2400" dirty="0" err="1" smtClean="0"/>
              <a:t>містить</a:t>
            </a:r>
            <a:r>
              <a:rPr lang="ru-RU" sz="2400" dirty="0" smtClean="0"/>
              <a:t> </a:t>
            </a:r>
            <a:r>
              <a:rPr lang="ru-RU" sz="2400" dirty="0" err="1" smtClean="0"/>
              <a:t>зіставлення</a:t>
            </a:r>
            <a:r>
              <a:rPr lang="ru-RU" sz="2400" dirty="0" smtClean="0"/>
              <a:t> </a:t>
            </a:r>
            <a:r>
              <a:rPr lang="ru-RU" sz="2400" dirty="0" err="1" smtClean="0"/>
              <a:t>фактичних</a:t>
            </a:r>
            <a:r>
              <a:rPr lang="ru-RU" sz="2400" dirty="0" smtClean="0"/>
              <a:t> </a:t>
            </a:r>
            <a:r>
              <a:rPr lang="ru-RU" sz="2400" dirty="0" err="1" smtClean="0"/>
              <a:t>витрат</a:t>
            </a:r>
            <a:r>
              <a:rPr lang="ru-RU" sz="2400" dirty="0" smtClean="0"/>
              <a:t> </a:t>
            </a:r>
            <a:r>
              <a:rPr lang="ru-RU" sz="2400" dirty="0" err="1" smtClean="0"/>
              <a:t>і</a:t>
            </a:r>
            <a:r>
              <a:rPr lang="ru-RU" sz="2400" dirty="0" smtClean="0"/>
              <a:t> </a:t>
            </a:r>
            <a:r>
              <a:rPr lang="ru-RU" sz="2400" dirty="0" err="1" smtClean="0"/>
              <a:t>доходів</a:t>
            </a:r>
            <a:r>
              <a:rPr lang="ru-RU" sz="2400" dirty="0" smtClean="0"/>
              <a:t> </a:t>
            </a:r>
            <a:r>
              <a:rPr lang="ru-RU" sz="2400" dirty="0" err="1" smtClean="0"/>
              <a:t>з</a:t>
            </a:r>
            <a:r>
              <a:rPr lang="ru-RU" sz="2400" dirty="0" smtClean="0"/>
              <a:t> </a:t>
            </a:r>
            <a:r>
              <a:rPr lang="ru-RU" sz="2400" dirty="0" err="1" smtClean="0"/>
              <a:t>плановими</a:t>
            </a:r>
            <a:r>
              <a:rPr lang="ru-RU" sz="2400" dirty="0" smtClean="0"/>
              <a:t>.</a:t>
            </a:r>
          </a:p>
          <a:p>
            <a:pPr algn="just"/>
            <a:r>
              <a:rPr lang="ru-RU" sz="2400" dirty="0" smtClean="0"/>
              <a:t>3. </a:t>
            </a:r>
            <a:r>
              <a:rPr lang="ru-RU" sz="2400" b="1" dirty="0" err="1" smtClean="0"/>
              <a:t>Оцінка</a:t>
            </a:r>
            <a:r>
              <a:rPr lang="ru-RU" sz="2400" dirty="0" smtClean="0"/>
              <a:t> – </a:t>
            </a:r>
            <a:r>
              <a:rPr lang="ru-RU" sz="2400" dirty="0" err="1" smtClean="0"/>
              <a:t>процес</a:t>
            </a:r>
            <a:r>
              <a:rPr lang="ru-RU" sz="2400" dirty="0" smtClean="0"/>
              <a:t> </a:t>
            </a:r>
            <a:r>
              <a:rPr lang="ru-RU" sz="2400" dirty="0" err="1" smtClean="0"/>
              <a:t>вивчення</a:t>
            </a:r>
            <a:r>
              <a:rPr lang="ru-RU" sz="2400" dirty="0" smtClean="0"/>
              <a:t> </a:t>
            </a:r>
            <a:r>
              <a:rPr lang="ru-RU" sz="2400" dirty="0" err="1" smtClean="0"/>
              <a:t>всієї</a:t>
            </a:r>
            <a:r>
              <a:rPr lang="ru-RU" sz="2400" dirty="0" smtClean="0"/>
              <a:t> </a:t>
            </a:r>
            <a:r>
              <a:rPr lang="ru-RU" sz="2400" dirty="0" err="1" smtClean="0"/>
              <a:t>системи</a:t>
            </a:r>
            <a:r>
              <a:rPr lang="ru-RU" sz="2400" dirty="0" smtClean="0"/>
              <a:t> </a:t>
            </a:r>
            <a:r>
              <a:rPr lang="ru-RU" sz="2400" dirty="0" err="1" smtClean="0"/>
              <a:t>прийняття</a:t>
            </a:r>
            <a:r>
              <a:rPr lang="ru-RU" sz="2400" dirty="0" smtClean="0"/>
              <a:t> </a:t>
            </a:r>
            <a:r>
              <a:rPr lang="ru-RU" sz="2400" dirty="0" err="1" smtClean="0"/>
              <a:t>рішень</a:t>
            </a:r>
            <a:r>
              <a:rPr lang="ru-RU" sz="2400" dirty="0" smtClean="0"/>
              <a:t> </a:t>
            </a:r>
            <a:r>
              <a:rPr lang="ru-RU" sz="2400" dirty="0" err="1" smtClean="0"/>
              <a:t>з</a:t>
            </a:r>
            <a:r>
              <a:rPr lang="ru-RU" sz="2400" dirty="0" smtClean="0"/>
              <a:t> метою </a:t>
            </a:r>
            <a:r>
              <a:rPr lang="ru-RU" sz="2400" dirty="0" err="1" smtClean="0"/>
              <a:t>її</a:t>
            </a:r>
            <a:r>
              <a:rPr lang="ru-RU" sz="2400" dirty="0" smtClean="0"/>
              <a:t> </a:t>
            </a:r>
            <a:r>
              <a:rPr lang="ru-RU" sz="2400" dirty="0" err="1" smtClean="0"/>
              <a:t>поліпшення</a:t>
            </a:r>
            <a:r>
              <a:rPr lang="ru-RU" sz="2400" dirty="0" smtClean="0"/>
              <a:t>. На </a:t>
            </a:r>
            <a:r>
              <a:rPr lang="ru-RU" sz="2400" dirty="0" err="1" smtClean="0"/>
              <a:t>цьому</a:t>
            </a:r>
            <a:r>
              <a:rPr lang="ru-RU" sz="2400" dirty="0" smtClean="0"/>
              <a:t> </a:t>
            </a:r>
            <a:r>
              <a:rPr lang="ru-RU" sz="2400" dirty="0" err="1" smtClean="0"/>
              <a:t>етапі</a:t>
            </a:r>
            <a:r>
              <a:rPr lang="ru-RU" sz="2400" dirty="0" smtClean="0"/>
              <a:t> </a:t>
            </a:r>
            <a:r>
              <a:rPr lang="ru-RU" sz="2400" dirty="0" err="1" smtClean="0"/>
              <a:t>важливо</a:t>
            </a:r>
            <a:r>
              <a:rPr lang="ru-RU" sz="2400" dirty="0" smtClean="0"/>
              <a:t> </a:t>
            </a:r>
            <a:r>
              <a:rPr lang="ru-RU" sz="2400" dirty="0" err="1" smtClean="0"/>
              <a:t>зрозуміти</a:t>
            </a:r>
            <a:r>
              <a:rPr lang="ru-RU" sz="2400" dirty="0" smtClean="0"/>
              <a:t>, </a:t>
            </a:r>
            <a:r>
              <a:rPr lang="ru-RU" sz="2400" dirty="0" err="1" smtClean="0"/>
              <a:t>чи</a:t>
            </a:r>
            <a:r>
              <a:rPr lang="ru-RU" sz="2400" dirty="0" smtClean="0"/>
              <a:t> </a:t>
            </a:r>
            <a:r>
              <a:rPr lang="ru-RU" sz="2400" dirty="0" err="1" smtClean="0"/>
              <a:t>була</a:t>
            </a:r>
            <a:r>
              <a:rPr lang="ru-RU" sz="2400" dirty="0" smtClean="0"/>
              <a:t> </a:t>
            </a:r>
            <a:r>
              <a:rPr lang="ru-RU" sz="2400" dirty="0" err="1" smtClean="0"/>
              <a:t>досягнута</a:t>
            </a:r>
            <a:r>
              <a:rPr lang="ru-RU" sz="2400" dirty="0" smtClean="0"/>
              <a:t> поставлена ​​мета, </a:t>
            </a:r>
            <a:r>
              <a:rPr lang="ru-RU" sz="2400" dirty="0" err="1" smtClean="0"/>
              <a:t>і</a:t>
            </a:r>
            <a:r>
              <a:rPr lang="ru-RU" sz="2400" dirty="0" smtClean="0"/>
              <a:t> </a:t>
            </a:r>
            <a:r>
              <a:rPr lang="ru-RU" sz="2400" dirty="0" err="1" smtClean="0"/>
              <a:t>якщо</a:t>
            </a:r>
            <a:r>
              <a:rPr lang="ru-RU" sz="2400" dirty="0" smtClean="0"/>
              <a:t> </a:t>
            </a:r>
            <a:r>
              <a:rPr lang="ru-RU" sz="2400" dirty="0" err="1" smtClean="0"/>
              <a:t>ні</a:t>
            </a:r>
            <a:r>
              <a:rPr lang="ru-RU" sz="2400" dirty="0" smtClean="0"/>
              <a:t>, то </a:t>
            </a:r>
            <a:r>
              <a:rPr lang="ru-RU" sz="2400" dirty="0" err="1" smtClean="0"/>
              <a:t>з'ясовується</a:t>
            </a:r>
            <a:r>
              <a:rPr lang="ru-RU" sz="2400" dirty="0" smtClean="0"/>
              <a:t>, </a:t>
            </a:r>
            <a:r>
              <a:rPr lang="ru-RU" sz="2400" dirty="0" err="1" smtClean="0"/>
              <a:t>що</a:t>
            </a:r>
            <a:r>
              <a:rPr lang="ru-RU" sz="2400" dirty="0" smtClean="0"/>
              <a:t> </a:t>
            </a:r>
            <a:r>
              <a:rPr lang="ru-RU" sz="2400" dirty="0" err="1" smtClean="0"/>
              <a:t>було</a:t>
            </a:r>
            <a:r>
              <a:rPr lang="ru-RU" sz="2400" dirty="0" smtClean="0"/>
              <a:t> причинами: </a:t>
            </a:r>
            <a:r>
              <a:rPr lang="ru-RU" sz="2400" dirty="0" err="1" smtClean="0"/>
              <a:t>недоліки</a:t>
            </a:r>
            <a:r>
              <a:rPr lang="ru-RU" sz="2400" dirty="0" smtClean="0"/>
              <a:t> </a:t>
            </a:r>
            <a:r>
              <a:rPr lang="ru-RU" sz="2400" dirty="0" err="1" smtClean="0"/>
              <a:t>планування</a:t>
            </a:r>
            <a:r>
              <a:rPr lang="ru-RU" sz="2400" dirty="0" smtClean="0"/>
              <a:t> </a:t>
            </a:r>
            <a:r>
              <a:rPr lang="ru-RU" sz="2400" dirty="0" err="1" smtClean="0"/>
              <a:t>або</a:t>
            </a:r>
            <a:r>
              <a:rPr lang="ru-RU" sz="2400" dirty="0" smtClean="0"/>
              <a:t> контролю, </a:t>
            </a:r>
            <a:r>
              <a:rPr lang="ru-RU" sz="2400" dirty="0" err="1" smtClean="0"/>
              <a:t>або</a:t>
            </a:r>
            <a:r>
              <a:rPr lang="ru-RU" sz="2400" dirty="0" smtClean="0"/>
              <a:t> сама мета </a:t>
            </a:r>
            <a:r>
              <a:rPr lang="ru-RU" sz="2400" dirty="0" err="1" smtClean="0"/>
              <a:t>була</a:t>
            </a:r>
            <a:r>
              <a:rPr lang="ru-RU" sz="2400" dirty="0" smtClean="0"/>
              <a:t> </a:t>
            </a:r>
            <a:r>
              <a:rPr lang="ru-RU" sz="2400" dirty="0" err="1" smtClean="0"/>
              <a:t>обрана</a:t>
            </a:r>
            <a:r>
              <a:rPr lang="ru-RU" sz="2400" dirty="0" smtClean="0"/>
              <a:t> </a:t>
            </a:r>
            <a:r>
              <a:rPr lang="ru-RU" sz="2400" dirty="0" err="1" smtClean="0"/>
              <a:t>невірно</a:t>
            </a:r>
            <a:r>
              <a:rPr lang="ru-RU" sz="2400" dirty="0" smtClean="0"/>
              <a:t>.</a:t>
            </a:r>
          </a:p>
          <a:p>
            <a:pPr algn="just"/>
            <a:endParaRPr lang="ru-RU" dirty="0" smtClean="0"/>
          </a:p>
          <a:p>
            <a:pPr algn="just"/>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1800" b="1" dirty="0" smtClean="0">
                <a:effectLst/>
              </a:rPr>
              <a:t>1.</a:t>
            </a:r>
            <a:r>
              <a:rPr lang="ru-RU" sz="1800" b="1" dirty="0" smtClean="0">
                <a:effectLst/>
              </a:rPr>
              <a:t> </a:t>
            </a:r>
            <a:r>
              <a:rPr lang="uk-UA" sz="2000" b="1" dirty="0" smtClean="0">
                <a:effectLst/>
              </a:rPr>
              <a:t>Бухгалтерський облік</a:t>
            </a:r>
            <a:r>
              <a:rPr lang="ru-RU" sz="2000" b="1" dirty="0" smtClean="0">
                <a:effectLst/>
              </a:rPr>
              <a:t> в</a:t>
            </a:r>
            <a:r>
              <a:rPr lang="uk-UA" sz="2000" b="1" dirty="0" smtClean="0">
                <a:effectLst/>
              </a:rPr>
              <a:t> системі управління підприємством</a:t>
            </a:r>
            <a:endParaRPr lang="ru-RU" sz="2000" dirty="0"/>
          </a:p>
        </p:txBody>
      </p:sp>
      <p:sp>
        <p:nvSpPr>
          <p:cNvPr id="3" name="Подзаголовок 2"/>
          <p:cNvSpPr>
            <a:spLocks noGrp="1"/>
          </p:cNvSpPr>
          <p:nvPr>
            <p:ph type="subTitle" idx="1"/>
          </p:nvPr>
        </p:nvSpPr>
        <p:spPr>
          <a:xfrm>
            <a:off x="1187624" y="620688"/>
            <a:ext cx="7651576" cy="5832648"/>
          </a:xfrm>
        </p:spPr>
        <p:txBody>
          <a:bodyPr>
            <a:normAutofit fontScale="62500" lnSpcReduction="20000"/>
          </a:bodyPr>
          <a:lstStyle/>
          <a:p>
            <a:r>
              <a:rPr lang="ru-RU" sz="2400" dirty="0" err="1" smtClean="0"/>
              <a:t>Бухгалтерський</a:t>
            </a:r>
            <a:r>
              <a:rPr lang="ru-RU" sz="2400" dirty="0" smtClean="0"/>
              <a:t> </a:t>
            </a:r>
            <a:r>
              <a:rPr lang="ru-RU" sz="2400" dirty="0" err="1" smtClean="0"/>
              <a:t>облік</a:t>
            </a:r>
            <a:r>
              <a:rPr lang="ru-RU" sz="2400" dirty="0" smtClean="0"/>
              <a:t> </a:t>
            </a:r>
            <a:r>
              <a:rPr lang="ru-RU" sz="2400" dirty="0" err="1" smtClean="0"/>
              <a:t>і</a:t>
            </a:r>
            <a:r>
              <a:rPr lang="ru-RU" sz="2400" dirty="0" smtClean="0"/>
              <a:t> </a:t>
            </a:r>
            <a:r>
              <a:rPr lang="ru-RU" sz="2400" dirty="0" err="1" smtClean="0"/>
              <a:t>бухгалтерська</a:t>
            </a:r>
            <a:r>
              <a:rPr lang="ru-RU" sz="2400" dirty="0" smtClean="0"/>
              <a:t> </a:t>
            </a:r>
            <a:r>
              <a:rPr lang="ru-RU" sz="2400" dirty="0" err="1" smtClean="0"/>
              <a:t>інформація</a:t>
            </a:r>
            <a:r>
              <a:rPr lang="ru-RU" sz="2400" dirty="0" smtClean="0"/>
              <a:t> </a:t>
            </a:r>
            <a:r>
              <a:rPr lang="ru-RU" sz="2400" dirty="0" err="1" smtClean="0"/>
              <a:t>використовуються</a:t>
            </a:r>
            <a:r>
              <a:rPr lang="ru-RU" sz="2400" dirty="0" smtClean="0"/>
              <a:t> </a:t>
            </a:r>
            <a:r>
              <a:rPr lang="ru-RU" sz="2400" dirty="0" err="1" smtClean="0"/>
              <a:t>набагато</a:t>
            </a:r>
            <a:r>
              <a:rPr lang="ru-RU" sz="2400" dirty="0" smtClean="0"/>
              <a:t> </a:t>
            </a:r>
            <a:r>
              <a:rPr lang="ru-RU" sz="2400" dirty="0" err="1" smtClean="0"/>
              <a:t>ширше</a:t>
            </a:r>
            <a:r>
              <a:rPr lang="ru-RU" sz="2400" dirty="0" smtClean="0"/>
              <a:t>, </a:t>
            </a:r>
            <a:r>
              <a:rPr lang="ru-RU" sz="2400" dirty="0" err="1" smtClean="0"/>
              <a:t>ніж</a:t>
            </a:r>
            <a:r>
              <a:rPr lang="ru-RU" sz="2400" dirty="0" smtClean="0"/>
              <a:t> </a:t>
            </a:r>
            <a:r>
              <a:rPr lang="ru-RU" sz="2400" dirty="0" err="1" smtClean="0"/>
              <a:t>прийнято</a:t>
            </a:r>
            <a:r>
              <a:rPr lang="ru-RU" sz="2400" dirty="0" smtClean="0"/>
              <a:t>, </a:t>
            </a:r>
            <a:r>
              <a:rPr lang="ru-RU" sz="2400" dirty="0" err="1" smtClean="0"/>
              <a:t>вважати</a:t>
            </a:r>
            <a:r>
              <a:rPr lang="ru-RU" sz="2400" dirty="0" smtClean="0"/>
              <a:t>.</a:t>
            </a:r>
          </a:p>
          <a:p>
            <a:r>
              <a:rPr lang="ru-RU" sz="2400" b="1" dirty="0" err="1" smtClean="0"/>
              <a:t>Користувачі</a:t>
            </a:r>
            <a:r>
              <a:rPr lang="ru-RU" sz="2400" b="1" dirty="0" smtClean="0"/>
              <a:t> </a:t>
            </a:r>
            <a:r>
              <a:rPr lang="ru-RU" sz="2400" b="1" dirty="0" err="1" smtClean="0"/>
              <a:t>інформації</a:t>
            </a:r>
            <a:r>
              <a:rPr lang="ru-RU" sz="2400" b="1" dirty="0" smtClean="0"/>
              <a:t> </a:t>
            </a:r>
            <a:r>
              <a:rPr lang="ru-RU" sz="2400" b="1" dirty="0" err="1" smtClean="0"/>
              <a:t>поділяються</a:t>
            </a:r>
            <a:r>
              <a:rPr lang="ru-RU" sz="2400" b="1" dirty="0" smtClean="0"/>
              <a:t> на три </a:t>
            </a:r>
            <a:r>
              <a:rPr lang="ru-RU" sz="2400" b="1" dirty="0" err="1" smtClean="0"/>
              <a:t>основні</a:t>
            </a:r>
            <a:r>
              <a:rPr lang="ru-RU" sz="2400" b="1" dirty="0" smtClean="0"/>
              <a:t> </a:t>
            </a:r>
            <a:r>
              <a:rPr lang="ru-RU" sz="2400" b="1" dirty="0" err="1" smtClean="0"/>
              <a:t>групи</a:t>
            </a:r>
            <a:r>
              <a:rPr lang="ru-RU" sz="2400" b="1" dirty="0" smtClean="0"/>
              <a:t>:</a:t>
            </a:r>
          </a:p>
          <a:p>
            <a:r>
              <a:rPr lang="ru-RU" sz="2400" dirty="0" smtClean="0"/>
              <a:t>1. </a:t>
            </a:r>
            <a:r>
              <a:rPr lang="ru-RU" sz="2400" dirty="0" err="1" smtClean="0"/>
              <a:t>Користувачі</a:t>
            </a:r>
            <a:r>
              <a:rPr lang="ru-RU" sz="2400" dirty="0" smtClean="0"/>
              <a:t>, </a:t>
            </a:r>
            <a:r>
              <a:rPr lang="ru-RU" sz="2400" dirty="0" err="1" smtClean="0"/>
              <a:t>які</a:t>
            </a:r>
            <a:r>
              <a:rPr lang="ru-RU" sz="2400" dirty="0" smtClean="0"/>
              <a:t> </a:t>
            </a:r>
            <a:r>
              <a:rPr lang="ru-RU" sz="2400" dirty="0" err="1" smtClean="0"/>
              <a:t>здійснюють</a:t>
            </a:r>
            <a:r>
              <a:rPr lang="ru-RU" sz="2400" dirty="0" smtClean="0"/>
              <a:t> </a:t>
            </a:r>
            <a:r>
              <a:rPr lang="ru-RU" sz="2400" dirty="0" err="1" smtClean="0"/>
              <a:t>керівництво</a:t>
            </a:r>
            <a:r>
              <a:rPr lang="ru-RU" sz="2400" dirty="0" smtClean="0"/>
              <a:t> </a:t>
            </a:r>
            <a:r>
              <a:rPr lang="ru-RU" sz="2400" dirty="0" err="1" smtClean="0"/>
              <a:t>підприємством</a:t>
            </a:r>
            <a:r>
              <a:rPr lang="ru-RU" sz="2400" dirty="0" smtClean="0"/>
              <a:t>:</a:t>
            </a:r>
          </a:p>
          <a:p>
            <a:r>
              <a:rPr lang="ru-RU" sz="2400" dirty="0" smtClean="0"/>
              <a:t>- </a:t>
            </a:r>
            <a:r>
              <a:rPr lang="ru-RU" sz="2400" dirty="0" err="1" smtClean="0"/>
              <a:t>адміністрація</a:t>
            </a:r>
            <a:r>
              <a:rPr lang="ru-RU" sz="2400" dirty="0" smtClean="0"/>
              <a:t> – </a:t>
            </a:r>
            <a:r>
              <a:rPr lang="ru-RU" sz="2400" dirty="0" err="1" smtClean="0"/>
              <a:t>група</a:t>
            </a:r>
            <a:r>
              <a:rPr lang="ru-RU" sz="2400" dirty="0" smtClean="0"/>
              <a:t> людей, яка </a:t>
            </a:r>
            <a:r>
              <a:rPr lang="ru-RU" sz="2400" dirty="0" err="1" smtClean="0"/>
              <a:t>несе</a:t>
            </a:r>
            <a:r>
              <a:rPr lang="ru-RU" sz="2400" dirty="0" smtClean="0"/>
              <a:t> </a:t>
            </a:r>
            <a:r>
              <a:rPr lang="ru-RU" sz="2400" dirty="0" err="1" smtClean="0"/>
              <a:t>повну</a:t>
            </a:r>
            <a:r>
              <a:rPr lang="ru-RU" sz="2400" dirty="0" smtClean="0"/>
              <a:t> </a:t>
            </a:r>
            <a:r>
              <a:rPr lang="ru-RU" sz="2400" dirty="0" err="1" smtClean="0"/>
              <a:t>відповідальність</a:t>
            </a:r>
            <a:r>
              <a:rPr lang="ru-RU" sz="2400" dirty="0" smtClean="0"/>
              <a:t> за </a:t>
            </a:r>
            <a:r>
              <a:rPr lang="ru-RU" sz="2400" dirty="0" err="1" smtClean="0"/>
              <a:t>керівництво</a:t>
            </a:r>
            <a:r>
              <a:rPr lang="ru-RU" sz="2400" dirty="0" smtClean="0"/>
              <a:t> </a:t>
            </a:r>
            <a:r>
              <a:rPr lang="ru-RU" sz="2400" dirty="0" err="1" smtClean="0"/>
              <a:t>діяльністю</a:t>
            </a:r>
            <a:r>
              <a:rPr lang="ru-RU" sz="2400" dirty="0" smtClean="0"/>
              <a:t> </a:t>
            </a:r>
            <a:r>
              <a:rPr lang="ru-RU" sz="2400" dirty="0" err="1" smtClean="0"/>
              <a:t>підприємством</a:t>
            </a:r>
            <a:r>
              <a:rPr lang="ru-RU" sz="2400" dirty="0" smtClean="0"/>
              <a:t>; </a:t>
            </a:r>
          </a:p>
          <a:p>
            <a:r>
              <a:rPr lang="ru-RU" sz="2400" dirty="0" smtClean="0"/>
              <a:t>- </a:t>
            </a:r>
            <a:r>
              <a:rPr lang="ru-RU" sz="2400" dirty="0" err="1" smtClean="0"/>
              <a:t>власники</a:t>
            </a:r>
            <a:r>
              <a:rPr lang="ru-RU" sz="2400" dirty="0" smtClean="0"/>
              <a:t>;</a:t>
            </a:r>
          </a:p>
          <a:p>
            <a:r>
              <a:rPr lang="ru-RU" sz="2400" dirty="0" smtClean="0"/>
              <a:t>- Рада </a:t>
            </a:r>
            <a:r>
              <a:rPr lang="ru-RU" sz="2400" dirty="0" err="1" smtClean="0"/>
              <a:t>директорів</a:t>
            </a:r>
            <a:r>
              <a:rPr lang="ru-RU" sz="2400" dirty="0" smtClean="0"/>
              <a:t>;</a:t>
            </a:r>
          </a:p>
          <a:p>
            <a:r>
              <a:rPr lang="ru-RU" sz="2400" dirty="0" smtClean="0"/>
              <a:t>- </a:t>
            </a:r>
            <a:r>
              <a:rPr lang="ru-RU" sz="2400" dirty="0" err="1" smtClean="0"/>
              <a:t>управлінський</a:t>
            </a:r>
            <a:r>
              <a:rPr lang="ru-RU" sz="2400" dirty="0" smtClean="0"/>
              <a:t> персонал.</a:t>
            </a:r>
          </a:p>
          <a:p>
            <a:r>
              <a:rPr lang="ru-RU" sz="2400" dirty="0" smtClean="0"/>
              <a:t>2. </a:t>
            </a:r>
            <a:r>
              <a:rPr lang="ru-RU" sz="2400" dirty="0" err="1" smtClean="0"/>
              <a:t>Користувачі</a:t>
            </a:r>
            <a:r>
              <a:rPr lang="ru-RU" sz="2400" dirty="0" smtClean="0"/>
              <a:t>, </a:t>
            </a:r>
            <a:r>
              <a:rPr lang="ru-RU" sz="2400" dirty="0" err="1" smtClean="0"/>
              <a:t>зацікавлені</a:t>
            </a:r>
            <a:r>
              <a:rPr lang="ru-RU" sz="2400" dirty="0" smtClean="0"/>
              <a:t> в </a:t>
            </a:r>
            <a:r>
              <a:rPr lang="ru-RU" sz="2400" dirty="0" err="1" smtClean="0"/>
              <a:t>стабільному</a:t>
            </a:r>
            <a:r>
              <a:rPr lang="ru-RU" sz="2400" dirty="0" smtClean="0"/>
              <a:t> </a:t>
            </a:r>
            <a:r>
              <a:rPr lang="ru-RU" sz="2400" dirty="0" err="1" smtClean="0"/>
              <a:t>фінансовому</a:t>
            </a:r>
            <a:r>
              <a:rPr lang="ru-RU" sz="2400" dirty="0" smtClean="0"/>
              <a:t> </a:t>
            </a:r>
            <a:r>
              <a:rPr lang="ru-RU" sz="2400" dirty="0" err="1" smtClean="0"/>
              <a:t>стані</a:t>
            </a:r>
            <a:r>
              <a:rPr lang="ru-RU" sz="2400" dirty="0" smtClean="0"/>
              <a:t> </a:t>
            </a:r>
            <a:r>
              <a:rPr lang="ru-RU" sz="2400" dirty="0" err="1" smtClean="0"/>
              <a:t>підприємства</a:t>
            </a:r>
            <a:r>
              <a:rPr lang="ru-RU" sz="2400" dirty="0" smtClean="0"/>
              <a:t>:</a:t>
            </a:r>
          </a:p>
          <a:p>
            <a:r>
              <a:rPr lang="ru-RU" sz="2400" dirty="0" smtClean="0"/>
              <a:t>- </a:t>
            </a:r>
            <a:r>
              <a:rPr lang="ru-RU" sz="2400" dirty="0" err="1" smtClean="0"/>
              <a:t>кредитори</a:t>
            </a:r>
            <a:r>
              <a:rPr lang="ru-RU" sz="2400" dirty="0" smtClean="0"/>
              <a:t>;</a:t>
            </a:r>
          </a:p>
          <a:p>
            <a:r>
              <a:rPr lang="ru-RU" sz="2400" dirty="0" smtClean="0"/>
              <a:t>- </a:t>
            </a:r>
            <a:r>
              <a:rPr lang="ru-RU" sz="2400" dirty="0" err="1" smtClean="0"/>
              <a:t>інвестори</a:t>
            </a:r>
            <a:r>
              <a:rPr lang="ru-RU" sz="2400" dirty="0" smtClean="0"/>
              <a:t>.</a:t>
            </a:r>
          </a:p>
          <a:p>
            <a:r>
              <a:rPr lang="ru-RU" sz="2400" dirty="0" err="1" smtClean="0"/>
              <a:t>Бухгалтерський</a:t>
            </a:r>
            <a:r>
              <a:rPr lang="ru-RU" sz="2400" dirty="0" smtClean="0"/>
              <a:t> </a:t>
            </a:r>
            <a:r>
              <a:rPr lang="ru-RU" sz="2400" dirty="0" err="1" smtClean="0"/>
              <a:t>облік</a:t>
            </a:r>
            <a:r>
              <a:rPr lang="ru-RU" sz="2400" dirty="0" smtClean="0"/>
              <a:t> </a:t>
            </a:r>
            <a:r>
              <a:rPr lang="ru-RU" sz="2400" dirty="0" err="1" smtClean="0"/>
              <a:t>цій</a:t>
            </a:r>
            <a:r>
              <a:rPr lang="ru-RU" sz="2400" dirty="0" smtClean="0"/>
              <a:t> </a:t>
            </a:r>
            <a:r>
              <a:rPr lang="ru-RU" sz="2400" dirty="0" err="1" smtClean="0"/>
              <a:t>групі</a:t>
            </a:r>
            <a:r>
              <a:rPr lang="ru-RU" sz="2400" dirty="0" smtClean="0"/>
              <a:t> </a:t>
            </a:r>
            <a:r>
              <a:rPr lang="ru-RU" sz="2400" dirty="0" err="1" smtClean="0"/>
              <a:t>користувачів</a:t>
            </a:r>
            <a:r>
              <a:rPr lang="ru-RU" sz="2400" dirty="0" smtClean="0"/>
              <a:t> </a:t>
            </a:r>
            <a:r>
              <a:rPr lang="ru-RU" sz="2400" dirty="0" err="1" smtClean="0"/>
              <a:t>надає</a:t>
            </a:r>
            <a:r>
              <a:rPr lang="ru-RU" sz="2400" dirty="0" smtClean="0"/>
              <a:t> </a:t>
            </a:r>
            <a:r>
              <a:rPr lang="ru-RU" sz="2400" dirty="0" err="1" smtClean="0"/>
              <a:t>інформацію</a:t>
            </a:r>
            <a:r>
              <a:rPr lang="ru-RU" sz="2400" dirty="0" smtClean="0"/>
              <a:t> про </a:t>
            </a:r>
            <a:r>
              <a:rPr lang="ru-RU" sz="2400" dirty="0" err="1" smtClean="0"/>
              <a:t>зміни</a:t>
            </a:r>
            <a:r>
              <a:rPr lang="ru-RU" sz="2400" dirty="0" smtClean="0"/>
              <a:t> в результатах </a:t>
            </a:r>
            <a:r>
              <a:rPr lang="ru-RU" sz="2400" dirty="0" err="1" smtClean="0"/>
              <a:t>роботи</a:t>
            </a:r>
            <a:r>
              <a:rPr lang="ru-RU" sz="2400" dirty="0" smtClean="0"/>
              <a:t> </a:t>
            </a:r>
            <a:r>
              <a:rPr lang="ru-RU" sz="2400" dirty="0" err="1" smtClean="0"/>
              <a:t>підприємства</a:t>
            </a:r>
            <a:r>
              <a:rPr lang="ru-RU" sz="2400" dirty="0" smtClean="0"/>
              <a:t>.</a:t>
            </a:r>
          </a:p>
          <a:p>
            <a:r>
              <a:rPr lang="ru-RU" sz="2400" dirty="0" smtClean="0"/>
              <a:t>3. </a:t>
            </a:r>
            <a:r>
              <a:rPr lang="ru-RU" sz="2400" dirty="0" err="1" smtClean="0"/>
              <a:t>Користувачі</a:t>
            </a:r>
            <a:r>
              <a:rPr lang="ru-RU" sz="2400" dirty="0" smtClean="0"/>
              <a:t> </a:t>
            </a:r>
            <a:r>
              <a:rPr lang="ru-RU" sz="2400" dirty="0" err="1" smtClean="0"/>
              <a:t>з</a:t>
            </a:r>
            <a:r>
              <a:rPr lang="ru-RU" sz="2400" dirty="0" smtClean="0"/>
              <a:t> </a:t>
            </a:r>
            <a:r>
              <a:rPr lang="ru-RU" sz="2400" dirty="0" err="1" smtClean="0"/>
              <a:t>непрямим</a:t>
            </a:r>
            <a:r>
              <a:rPr lang="ru-RU" sz="2400" dirty="0" smtClean="0"/>
              <a:t> </a:t>
            </a:r>
            <a:r>
              <a:rPr lang="ru-RU" sz="2400" dirty="0" err="1" smtClean="0"/>
              <a:t>фінансовим</a:t>
            </a:r>
            <a:r>
              <a:rPr lang="ru-RU" sz="2400" dirty="0" smtClean="0"/>
              <a:t> </a:t>
            </a:r>
            <a:r>
              <a:rPr lang="ru-RU" sz="2400" dirty="0" err="1" smtClean="0"/>
              <a:t>інтересом</a:t>
            </a:r>
            <a:r>
              <a:rPr lang="ru-RU" sz="2400" dirty="0" smtClean="0"/>
              <a:t>:</a:t>
            </a:r>
          </a:p>
          <a:p>
            <a:r>
              <a:rPr lang="ru-RU" sz="2400" dirty="0" smtClean="0"/>
              <a:t>-</a:t>
            </a:r>
            <a:r>
              <a:rPr lang="ru-RU" sz="2400" dirty="0" err="1" smtClean="0"/>
              <a:t>податкові</a:t>
            </a:r>
            <a:r>
              <a:rPr lang="ru-RU" sz="2400" dirty="0" smtClean="0"/>
              <a:t> </a:t>
            </a:r>
            <a:r>
              <a:rPr lang="ru-RU" sz="2400" dirty="0" err="1" smtClean="0"/>
              <a:t>органи</a:t>
            </a:r>
            <a:r>
              <a:rPr lang="ru-RU" sz="2400" dirty="0" smtClean="0"/>
              <a:t> (</a:t>
            </a:r>
            <a:r>
              <a:rPr lang="ru-RU" sz="2400" dirty="0" err="1" smtClean="0"/>
              <a:t>контролюють</a:t>
            </a:r>
            <a:r>
              <a:rPr lang="ru-RU" sz="2400" dirty="0" smtClean="0"/>
              <a:t> </a:t>
            </a:r>
            <a:r>
              <a:rPr lang="ru-RU" sz="2400" dirty="0" err="1" smtClean="0"/>
              <a:t>правильність</a:t>
            </a:r>
            <a:r>
              <a:rPr lang="ru-RU" sz="2400" dirty="0" smtClean="0"/>
              <a:t> </a:t>
            </a:r>
            <a:r>
              <a:rPr lang="ru-RU" sz="2400" dirty="0" err="1" smtClean="0"/>
              <a:t>нарахування</a:t>
            </a:r>
            <a:r>
              <a:rPr lang="ru-RU" sz="2400" dirty="0" smtClean="0"/>
              <a:t> </a:t>
            </a:r>
            <a:r>
              <a:rPr lang="ru-RU" sz="2400" dirty="0" err="1" smtClean="0"/>
              <a:t>і</a:t>
            </a:r>
            <a:r>
              <a:rPr lang="ru-RU" sz="2400" dirty="0" smtClean="0"/>
              <a:t> </a:t>
            </a:r>
            <a:r>
              <a:rPr lang="ru-RU" sz="2400" dirty="0" err="1" smtClean="0"/>
              <a:t>своєчасність</a:t>
            </a:r>
            <a:r>
              <a:rPr lang="ru-RU" sz="2400" dirty="0" smtClean="0"/>
              <a:t> </a:t>
            </a:r>
            <a:r>
              <a:rPr lang="ru-RU" sz="2400" dirty="0" err="1" smtClean="0"/>
              <a:t>сплати</a:t>
            </a:r>
            <a:r>
              <a:rPr lang="ru-RU" sz="2400" dirty="0" smtClean="0"/>
              <a:t> </a:t>
            </a:r>
            <a:r>
              <a:rPr lang="ru-RU" sz="2400" dirty="0" err="1" smtClean="0"/>
              <a:t>всіх</a:t>
            </a:r>
            <a:r>
              <a:rPr lang="ru-RU" sz="2400" dirty="0" smtClean="0"/>
              <a:t> </a:t>
            </a:r>
            <a:r>
              <a:rPr lang="ru-RU" sz="2400" dirty="0" err="1" smtClean="0"/>
              <a:t>видів</a:t>
            </a:r>
            <a:r>
              <a:rPr lang="ru-RU" sz="2400" dirty="0" smtClean="0"/>
              <a:t> </a:t>
            </a:r>
            <a:r>
              <a:rPr lang="ru-RU" sz="2400" dirty="0" err="1" smtClean="0"/>
              <a:t>податків</a:t>
            </a:r>
            <a:r>
              <a:rPr lang="ru-RU" sz="2400" dirty="0" smtClean="0"/>
              <a:t> </a:t>
            </a:r>
            <a:r>
              <a:rPr lang="ru-RU" sz="2400" dirty="0" err="1" smtClean="0"/>
              <a:t>і</a:t>
            </a:r>
            <a:r>
              <a:rPr lang="ru-RU" sz="2400" dirty="0" smtClean="0"/>
              <a:t> </a:t>
            </a:r>
            <a:r>
              <a:rPr lang="ru-RU" sz="2400" dirty="0" err="1" smtClean="0"/>
              <a:t>відрахувань</a:t>
            </a:r>
            <a:r>
              <a:rPr lang="ru-RU" sz="2400" dirty="0" smtClean="0"/>
              <a:t>);</a:t>
            </a:r>
          </a:p>
          <a:p>
            <a:r>
              <a:rPr lang="ru-RU" sz="2400" dirty="0" smtClean="0"/>
              <a:t>-</a:t>
            </a:r>
            <a:r>
              <a:rPr lang="ru-RU" sz="2400" dirty="0" err="1" smtClean="0"/>
              <a:t>комісія</a:t>
            </a:r>
            <a:r>
              <a:rPr lang="ru-RU" sz="2400" dirty="0" smtClean="0"/>
              <a:t> </a:t>
            </a:r>
            <a:r>
              <a:rPr lang="ru-RU" sz="2400" dirty="0" err="1" smtClean="0"/>
              <a:t>з</a:t>
            </a:r>
            <a:r>
              <a:rPr lang="ru-RU" sz="2400" dirty="0" smtClean="0"/>
              <a:t> </a:t>
            </a:r>
            <a:r>
              <a:rPr lang="ru-RU" sz="2400" dirty="0" err="1" smtClean="0"/>
              <a:t>цінних</a:t>
            </a:r>
            <a:r>
              <a:rPr lang="ru-RU" sz="2400" dirty="0" smtClean="0"/>
              <a:t> </a:t>
            </a:r>
            <a:r>
              <a:rPr lang="ru-RU" sz="2400" dirty="0" err="1" smtClean="0"/>
              <a:t>паперів</a:t>
            </a:r>
            <a:r>
              <a:rPr lang="ru-RU" sz="2400" dirty="0" smtClean="0"/>
              <a:t> </a:t>
            </a:r>
            <a:r>
              <a:rPr lang="ru-RU" sz="2400" dirty="0" err="1" smtClean="0"/>
              <a:t>і</a:t>
            </a:r>
            <a:r>
              <a:rPr lang="ru-RU" sz="2400" dirty="0" smtClean="0"/>
              <a:t> фондовому ринку (</a:t>
            </a:r>
            <a:r>
              <a:rPr lang="ru-RU" sz="2400" dirty="0" err="1" smtClean="0"/>
              <a:t>вивчають</a:t>
            </a:r>
            <a:r>
              <a:rPr lang="ru-RU" sz="2400" dirty="0" smtClean="0"/>
              <a:t> </a:t>
            </a:r>
            <a:r>
              <a:rPr lang="ru-RU" sz="2400" dirty="0" err="1" smtClean="0"/>
              <a:t>звіти</a:t>
            </a:r>
            <a:r>
              <a:rPr lang="ru-RU" sz="2400" dirty="0" smtClean="0"/>
              <a:t> </a:t>
            </a:r>
            <a:r>
              <a:rPr lang="ru-RU" sz="2400" dirty="0" err="1" smtClean="0"/>
              <a:t>компаній</a:t>
            </a:r>
            <a:r>
              <a:rPr lang="ru-RU" sz="2400" dirty="0" smtClean="0"/>
              <a:t>, </a:t>
            </a:r>
            <a:r>
              <a:rPr lang="ru-RU" sz="2400" dirty="0" err="1" smtClean="0"/>
              <a:t>акції</a:t>
            </a:r>
            <a:r>
              <a:rPr lang="ru-RU" sz="2400" dirty="0" smtClean="0"/>
              <a:t> </a:t>
            </a:r>
            <a:r>
              <a:rPr lang="ru-RU" sz="2400" dirty="0" err="1" smtClean="0"/>
              <a:t>яких</a:t>
            </a:r>
            <a:r>
              <a:rPr lang="ru-RU" sz="2400" dirty="0" smtClean="0"/>
              <a:t> </a:t>
            </a:r>
            <a:r>
              <a:rPr lang="ru-RU" sz="2400" dirty="0" err="1" smtClean="0"/>
              <a:t>знаходяться</a:t>
            </a:r>
            <a:r>
              <a:rPr lang="ru-RU" sz="2400" dirty="0" smtClean="0"/>
              <a:t> у </a:t>
            </a:r>
            <a:r>
              <a:rPr lang="ru-RU" sz="2400" dirty="0" err="1" smtClean="0"/>
              <a:t>відкритому</a:t>
            </a:r>
            <a:r>
              <a:rPr lang="ru-RU" sz="2400" dirty="0" smtClean="0"/>
              <a:t> </a:t>
            </a:r>
            <a:r>
              <a:rPr lang="ru-RU" sz="2400" dirty="0" err="1" smtClean="0"/>
              <a:t>продажі</a:t>
            </a:r>
            <a:r>
              <a:rPr lang="ru-RU" sz="2400" dirty="0" smtClean="0"/>
              <a:t>);</a:t>
            </a:r>
          </a:p>
          <a:p>
            <a:r>
              <a:rPr lang="ru-RU" sz="2400" dirty="0" smtClean="0"/>
              <a:t>-</a:t>
            </a:r>
            <a:r>
              <a:rPr lang="ru-RU" sz="2400" dirty="0" err="1" smtClean="0"/>
              <a:t>органи</a:t>
            </a:r>
            <a:r>
              <a:rPr lang="ru-RU" sz="2400" dirty="0" smtClean="0"/>
              <a:t> </a:t>
            </a:r>
            <a:r>
              <a:rPr lang="ru-RU" sz="2400" dirty="0" err="1" smtClean="0"/>
              <a:t>планування</a:t>
            </a:r>
            <a:r>
              <a:rPr lang="ru-RU" sz="2400" dirty="0" smtClean="0"/>
              <a:t> </a:t>
            </a:r>
            <a:r>
              <a:rPr lang="ru-RU" sz="2400" dirty="0" err="1" smtClean="0"/>
              <a:t>економіки</a:t>
            </a:r>
            <a:r>
              <a:rPr lang="ru-RU" sz="2400" dirty="0" smtClean="0"/>
              <a:t> (на </a:t>
            </a:r>
            <a:r>
              <a:rPr lang="ru-RU" sz="2400" dirty="0" err="1" smtClean="0"/>
              <a:t>підставі</a:t>
            </a:r>
            <a:r>
              <a:rPr lang="ru-RU" sz="2400" dirty="0" smtClean="0"/>
              <a:t> </a:t>
            </a:r>
            <a:r>
              <a:rPr lang="ru-RU" sz="2400" dirty="0" err="1" smtClean="0"/>
              <a:t>звітів</a:t>
            </a:r>
            <a:r>
              <a:rPr lang="ru-RU" sz="2400" dirty="0" smtClean="0"/>
              <a:t> </a:t>
            </a:r>
            <a:r>
              <a:rPr lang="ru-RU" sz="2400" dirty="0" err="1" smtClean="0"/>
              <a:t>компаній</a:t>
            </a:r>
            <a:r>
              <a:rPr lang="ru-RU" sz="2400" dirty="0" smtClean="0"/>
              <a:t> </a:t>
            </a:r>
            <a:r>
              <a:rPr lang="ru-RU" sz="2400" dirty="0" err="1" smtClean="0"/>
              <a:t>здійснюють</a:t>
            </a:r>
            <a:r>
              <a:rPr lang="ru-RU" sz="2400" dirty="0" smtClean="0"/>
              <a:t> </a:t>
            </a:r>
            <a:r>
              <a:rPr lang="ru-RU" sz="2400" dirty="0" err="1" smtClean="0"/>
              <a:t>планування</a:t>
            </a:r>
            <a:r>
              <a:rPr lang="ru-RU" sz="2400" dirty="0" smtClean="0"/>
              <a:t> </a:t>
            </a:r>
            <a:r>
              <a:rPr lang="ru-RU" sz="2400" dirty="0" err="1" smtClean="0"/>
              <a:t>і</a:t>
            </a:r>
            <a:r>
              <a:rPr lang="ru-RU" sz="2400" dirty="0" smtClean="0"/>
              <a:t> </a:t>
            </a:r>
            <a:r>
              <a:rPr lang="ru-RU" sz="2400" dirty="0" err="1" smtClean="0"/>
              <a:t>прогнозування</a:t>
            </a:r>
            <a:r>
              <a:rPr lang="ru-RU" sz="2400" dirty="0" smtClean="0"/>
              <a:t> </a:t>
            </a:r>
            <a:r>
              <a:rPr lang="ru-RU" sz="2400" dirty="0" err="1" smtClean="0"/>
              <a:t>економічної</a:t>
            </a:r>
            <a:r>
              <a:rPr lang="ru-RU" sz="2400" dirty="0" smtClean="0"/>
              <a:t> </a:t>
            </a:r>
            <a:r>
              <a:rPr lang="ru-RU" sz="2400" dirty="0" err="1" smtClean="0"/>
              <a:t>діяльності</a:t>
            </a:r>
            <a:r>
              <a:rPr lang="ru-RU" sz="2400" dirty="0" smtClean="0"/>
              <a:t> </a:t>
            </a:r>
            <a:r>
              <a:rPr lang="ru-RU" sz="2400" dirty="0" err="1" smtClean="0"/>
              <a:t>на</a:t>
            </a:r>
            <a:r>
              <a:rPr lang="ru-RU" sz="2400" dirty="0" smtClean="0"/>
              <a:t> державному </a:t>
            </a:r>
            <a:r>
              <a:rPr lang="ru-RU" sz="2400" dirty="0" err="1" smtClean="0"/>
              <a:t>рівні</a:t>
            </a:r>
            <a:r>
              <a:rPr lang="ru-RU" sz="2400" dirty="0" smtClean="0"/>
              <a:t>);</a:t>
            </a:r>
          </a:p>
          <a:p>
            <a:r>
              <a:rPr lang="ru-RU" sz="2400" dirty="0" smtClean="0"/>
              <a:t>-</a:t>
            </a:r>
            <a:r>
              <a:rPr lang="ru-RU" sz="2400" dirty="0" err="1" smtClean="0"/>
              <a:t>інші</a:t>
            </a:r>
            <a:r>
              <a:rPr lang="ru-RU" sz="2400" dirty="0" smtClean="0"/>
              <a:t> </a:t>
            </a:r>
            <a:r>
              <a:rPr lang="ru-RU" sz="2400" dirty="0" err="1" smtClean="0"/>
              <a:t>користувачі</a:t>
            </a:r>
            <a:r>
              <a:rPr lang="ru-RU" sz="2400" dirty="0" smtClean="0"/>
              <a:t> (</a:t>
            </a:r>
            <a:r>
              <a:rPr lang="ru-RU" sz="2400" dirty="0" err="1" smtClean="0"/>
              <a:t>профспілки</a:t>
            </a:r>
            <a:r>
              <a:rPr lang="ru-RU" sz="2400" dirty="0" smtClean="0"/>
              <a:t>, </a:t>
            </a:r>
            <a:r>
              <a:rPr lang="ru-RU" sz="2400" dirty="0" err="1" smtClean="0"/>
              <a:t>фінансові</a:t>
            </a:r>
            <a:r>
              <a:rPr lang="ru-RU" sz="2400" dirty="0" smtClean="0"/>
              <a:t> </a:t>
            </a:r>
            <a:r>
              <a:rPr lang="ru-RU" sz="2400" dirty="0" err="1" smtClean="0"/>
              <a:t>консультанти</a:t>
            </a:r>
            <a:r>
              <a:rPr lang="ru-RU" sz="2400" dirty="0" smtClean="0"/>
              <a:t>, </a:t>
            </a:r>
            <a:r>
              <a:rPr lang="ru-RU" sz="2400" dirty="0" err="1" smtClean="0"/>
              <a:t>покупці</a:t>
            </a:r>
            <a:r>
              <a:rPr lang="ru-RU" sz="2400" dirty="0" smtClean="0"/>
              <a:t> </a:t>
            </a:r>
            <a:r>
              <a:rPr lang="ru-RU" sz="2400" dirty="0" err="1" smtClean="0"/>
              <a:t>і</a:t>
            </a:r>
            <a:r>
              <a:rPr lang="ru-RU" sz="2400" dirty="0" smtClean="0"/>
              <a:t> т.п.) – </a:t>
            </a:r>
            <a:r>
              <a:rPr lang="ru-RU" sz="2400" dirty="0" err="1" smtClean="0"/>
              <a:t>вивчають</a:t>
            </a:r>
            <a:r>
              <a:rPr lang="ru-RU" sz="2400" dirty="0" smtClean="0"/>
              <a:t> </a:t>
            </a:r>
            <a:r>
              <a:rPr lang="ru-RU" sz="2400" dirty="0" err="1" smtClean="0"/>
              <a:t>колективні</a:t>
            </a:r>
            <a:r>
              <a:rPr lang="ru-RU" sz="2400" dirty="0" smtClean="0"/>
              <a:t> договори </a:t>
            </a:r>
            <a:r>
              <a:rPr lang="ru-RU" sz="2400" dirty="0" err="1" smtClean="0"/>
              <a:t>з</a:t>
            </a:r>
            <a:r>
              <a:rPr lang="ru-RU" sz="2400" dirty="0" smtClean="0"/>
              <a:t> </a:t>
            </a:r>
            <a:r>
              <a:rPr lang="ru-RU" sz="2400" dirty="0" err="1" smtClean="0"/>
              <a:t>питань</a:t>
            </a:r>
            <a:r>
              <a:rPr lang="ru-RU" sz="2400" dirty="0" smtClean="0"/>
              <a:t> </a:t>
            </a:r>
            <a:r>
              <a:rPr lang="ru-RU" sz="2400" dirty="0" err="1" smtClean="0"/>
              <a:t>соціальних</a:t>
            </a:r>
            <a:r>
              <a:rPr lang="ru-RU" sz="2400" dirty="0" smtClean="0"/>
              <a:t> </a:t>
            </a:r>
            <a:r>
              <a:rPr lang="ru-RU" sz="2400" dirty="0" err="1" smtClean="0"/>
              <a:t>гарантій</a:t>
            </a:r>
            <a:r>
              <a:rPr lang="ru-RU" sz="2400" dirty="0" smtClean="0"/>
              <a:t> </a:t>
            </a:r>
            <a:r>
              <a:rPr lang="ru-RU" sz="2400" dirty="0" err="1" smtClean="0"/>
              <a:t>громадян</a:t>
            </a:r>
            <a:r>
              <a:rPr lang="ru-RU" sz="2400" dirty="0" smtClean="0"/>
              <a:t>, </a:t>
            </a:r>
            <a:r>
              <a:rPr lang="ru-RU" sz="2400" dirty="0" err="1" smtClean="0"/>
              <a:t>рівня</a:t>
            </a:r>
            <a:r>
              <a:rPr lang="ru-RU" sz="2400" dirty="0" smtClean="0"/>
              <a:t> </a:t>
            </a:r>
            <a:r>
              <a:rPr lang="ru-RU" sz="2400" dirty="0" err="1" smtClean="0"/>
              <a:t>заробітної</a:t>
            </a:r>
            <a:r>
              <a:rPr lang="ru-RU" sz="2400" dirty="0" smtClean="0"/>
              <a:t> </a:t>
            </a:r>
            <a:r>
              <a:rPr lang="ru-RU" sz="2400" dirty="0" err="1" smtClean="0"/>
              <a:t>платні</a:t>
            </a:r>
            <a:r>
              <a:rPr lang="ru-RU" sz="2400" dirty="0" smtClean="0"/>
              <a:t> </a:t>
            </a:r>
            <a:r>
              <a:rPr lang="ru-RU" sz="2400" dirty="0" err="1" smtClean="0"/>
              <a:t>і</a:t>
            </a:r>
            <a:r>
              <a:rPr lang="ru-RU" sz="2400" dirty="0" smtClean="0"/>
              <a:t> т.п.</a:t>
            </a:r>
          </a:p>
          <a:p>
            <a:pPr algn="just"/>
            <a:endParaRPr lang="ru-RU" sz="2400" dirty="0" smtClean="0"/>
          </a:p>
          <a:p>
            <a:pPr algn="just"/>
            <a:endParaRPr lang="ru-RU" dirty="0" smtClean="0"/>
          </a:p>
          <a:p>
            <a:pPr algn="just"/>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ru-RU" sz="2000" b="1" dirty="0" smtClean="0">
                <a:effectLst/>
              </a:rPr>
              <a:t>2. </a:t>
            </a:r>
            <a:r>
              <a:rPr lang="ru-RU" sz="2000" b="1" dirty="0" err="1" smtClean="0">
                <a:effectLst/>
              </a:rPr>
              <a:t>Міжнародні</a:t>
            </a:r>
            <a:r>
              <a:rPr lang="ru-RU" sz="2000" b="1" dirty="0" smtClean="0">
                <a:effectLst/>
              </a:rPr>
              <a:t> </a:t>
            </a:r>
            <a:r>
              <a:rPr lang="ru-RU" sz="2000" b="1" dirty="0" err="1" smtClean="0">
                <a:effectLst/>
              </a:rPr>
              <a:t>бухгалтерські</a:t>
            </a:r>
            <a:r>
              <a:rPr lang="ru-RU" sz="2000" b="1" dirty="0" smtClean="0">
                <a:effectLst/>
              </a:rPr>
              <a:t> </a:t>
            </a:r>
            <a:r>
              <a:rPr lang="ru-RU" sz="2000" b="1" dirty="0" err="1" smtClean="0">
                <a:effectLst/>
              </a:rPr>
              <a:t>стандарти</a:t>
            </a:r>
            <a:r>
              <a:rPr lang="ru-RU" sz="2000" b="1" dirty="0" smtClean="0">
                <a:effectLst/>
              </a:rPr>
              <a:t> </a:t>
            </a:r>
            <a:r>
              <a:rPr lang="ru-RU" sz="2000" b="1" dirty="0" err="1" smtClean="0">
                <a:effectLst/>
              </a:rPr>
              <a:t>і</a:t>
            </a:r>
            <a:r>
              <a:rPr lang="ru-RU" sz="2000" b="1" dirty="0" smtClean="0">
                <a:effectLst/>
              </a:rPr>
              <a:t> </a:t>
            </a:r>
            <a:r>
              <a:rPr lang="ru-RU" sz="2000" b="1" dirty="0" err="1" smtClean="0">
                <a:effectLst/>
              </a:rPr>
              <a:t>їх</a:t>
            </a:r>
            <a:r>
              <a:rPr lang="ru-RU" sz="2000" b="1" dirty="0" smtClean="0">
                <a:effectLst/>
              </a:rPr>
              <a:t> </a:t>
            </a:r>
            <a:r>
              <a:rPr lang="ru-RU" sz="2000" b="1" dirty="0" err="1" smtClean="0">
                <a:effectLst/>
              </a:rPr>
              <a:t>значення</a:t>
            </a:r>
            <a:endParaRPr lang="ru-RU" sz="2000" dirty="0">
              <a:effectLst/>
            </a:endParaRPr>
          </a:p>
        </p:txBody>
      </p:sp>
      <p:sp>
        <p:nvSpPr>
          <p:cNvPr id="3" name="Подзаголовок 2"/>
          <p:cNvSpPr>
            <a:spLocks noGrp="1"/>
          </p:cNvSpPr>
          <p:nvPr>
            <p:ph type="subTitle" idx="1"/>
          </p:nvPr>
        </p:nvSpPr>
        <p:spPr>
          <a:xfrm>
            <a:off x="1187624" y="620688"/>
            <a:ext cx="7651576" cy="5832648"/>
          </a:xfrm>
        </p:spPr>
        <p:txBody>
          <a:bodyPr>
            <a:normAutofit/>
          </a:bodyPr>
          <a:lstStyle/>
          <a:p>
            <a:endParaRPr lang="ru-RU" sz="2400" dirty="0" smtClean="0"/>
          </a:p>
          <a:p>
            <a:pPr algn="just">
              <a:spcBef>
                <a:spcPts val="0"/>
              </a:spcBef>
            </a:pPr>
            <a:r>
              <a:rPr lang="ru-RU" sz="1800" dirty="0" err="1" smtClean="0"/>
              <a:t>Питаннями</a:t>
            </a:r>
            <a:r>
              <a:rPr lang="ru-RU" sz="1800" dirty="0" smtClean="0"/>
              <a:t> </a:t>
            </a:r>
            <a:r>
              <a:rPr lang="ru-RU" sz="1800" dirty="0" err="1" smtClean="0"/>
              <a:t>стандартизації</a:t>
            </a:r>
            <a:r>
              <a:rPr lang="ru-RU" sz="1800" dirty="0" smtClean="0"/>
              <a:t> </a:t>
            </a:r>
            <a:r>
              <a:rPr lang="ru-RU" sz="1800" dirty="0" err="1" smtClean="0"/>
              <a:t>бухгалтерського</a:t>
            </a:r>
            <a:r>
              <a:rPr lang="ru-RU" sz="1800" dirty="0" smtClean="0"/>
              <a:t> </a:t>
            </a:r>
            <a:r>
              <a:rPr lang="ru-RU" sz="1800" dirty="0" err="1" smtClean="0"/>
              <a:t>обліку</a:t>
            </a:r>
            <a:r>
              <a:rPr lang="ru-RU" sz="1800" dirty="0" smtClean="0"/>
              <a:t> </a:t>
            </a:r>
            <a:r>
              <a:rPr lang="ru-RU" sz="1800" dirty="0" err="1" smtClean="0"/>
              <a:t>займається</a:t>
            </a:r>
            <a:r>
              <a:rPr lang="ru-RU" sz="1800" dirty="0" smtClean="0"/>
              <a:t> </a:t>
            </a:r>
            <a:r>
              <a:rPr lang="ru-RU" sz="1800" dirty="0" err="1" smtClean="0"/>
              <a:t>кілька</a:t>
            </a:r>
            <a:r>
              <a:rPr lang="ru-RU" sz="1800" dirty="0" smtClean="0"/>
              <a:t> </a:t>
            </a:r>
            <a:r>
              <a:rPr lang="ru-RU" sz="1800" dirty="0" err="1" smtClean="0"/>
              <a:t>міжнародних</a:t>
            </a:r>
            <a:r>
              <a:rPr lang="ru-RU" sz="1800" dirty="0" smtClean="0"/>
              <a:t> </a:t>
            </a:r>
            <a:r>
              <a:rPr lang="ru-RU" sz="1800" dirty="0" err="1" smtClean="0"/>
              <a:t>х</a:t>
            </a:r>
            <a:r>
              <a:rPr lang="ru-RU" sz="1800" dirty="0" smtClean="0"/>
              <a:t> </a:t>
            </a:r>
            <a:r>
              <a:rPr lang="ru-RU" sz="1800" dirty="0" err="1" smtClean="0"/>
              <a:t>організації</a:t>
            </a:r>
            <a:r>
              <a:rPr lang="ru-RU" sz="1800" dirty="0" smtClean="0"/>
              <a:t>:</a:t>
            </a:r>
          </a:p>
          <a:p>
            <a:pPr algn="just">
              <a:spcBef>
                <a:spcPts val="0"/>
              </a:spcBef>
            </a:pPr>
            <a:r>
              <a:rPr lang="ru-RU" sz="1800" dirty="0" smtClean="0"/>
              <a:t>1) </a:t>
            </a:r>
            <a:r>
              <a:rPr lang="ru-RU" sz="1800" dirty="0" err="1" smtClean="0"/>
              <a:t>Комітет</a:t>
            </a:r>
            <a:r>
              <a:rPr lang="ru-RU" sz="1800" dirty="0" smtClean="0"/>
              <a:t> </a:t>
            </a:r>
            <a:r>
              <a:rPr lang="ru-RU" sz="1800" dirty="0" err="1" smtClean="0"/>
              <a:t>з</a:t>
            </a:r>
            <a:r>
              <a:rPr lang="ru-RU" sz="1800" dirty="0" smtClean="0"/>
              <a:t> </a:t>
            </a:r>
            <a:r>
              <a:rPr lang="ru-RU" sz="1800" dirty="0" err="1" smtClean="0"/>
              <a:t>міжнародних</a:t>
            </a:r>
            <a:r>
              <a:rPr lang="ru-RU" sz="1800" dirty="0" smtClean="0"/>
              <a:t> </a:t>
            </a:r>
            <a:r>
              <a:rPr lang="ru-RU" sz="1800" dirty="0" err="1" smtClean="0"/>
              <a:t>бухгалтерських</a:t>
            </a:r>
            <a:r>
              <a:rPr lang="ru-RU" sz="1800" dirty="0" smtClean="0"/>
              <a:t> </a:t>
            </a:r>
            <a:r>
              <a:rPr lang="ru-RU" sz="1800" dirty="0" err="1" smtClean="0"/>
              <a:t>стандартів</a:t>
            </a:r>
            <a:r>
              <a:rPr lang="ru-RU" sz="1800" dirty="0" smtClean="0"/>
              <a:t> (</a:t>
            </a:r>
            <a:r>
              <a:rPr lang="ru-RU" sz="1800" dirty="0" err="1" smtClean="0"/>
              <a:t>створений</a:t>
            </a:r>
            <a:r>
              <a:rPr lang="ru-RU" sz="1800" dirty="0" smtClean="0"/>
              <a:t> в             1973р. в </a:t>
            </a:r>
            <a:r>
              <a:rPr lang="ru-RU" sz="1800" dirty="0" err="1" smtClean="0"/>
              <a:t>Лондоні</a:t>
            </a:r>
            <a:r>
              <a:rPr lang="ru-RU" sz="1800" dirty="0" smtClean="0"/>
              <a:t>), на </a:t>
            </a:r>
            <a:r>
              <a:rPr lang="ru-RU" sz="1800" dirty="0" err="1" smtClean="0"/>
              <a:t>сьогодні</a:t>
            </a:r>
            <a:r>
              <a:rPr lang="ru-RU" sz="1800" dirty="0" smtClean="0"/>
              <a:t> в </a:t>
            </a:r>
            <a:r>
              <a:rPr lang="ru-RU" sz="1800" dirty="0" err="1" smtClean="0"/>
              <a:t>нього</a:t>
            </a:r>
            <a:r>
              <a:rPr lang="ru-RU" sz="1800" dirty="0" smtClean="0"/>
              <a:t> входить </a:t>
            </a:r>
            <a:r>
              <a:rPr lang="ru-RU" sz="1800" dirty="0" err="1" smtClean="0"/>
              <a:t>понад</a:t>
            </a:r>
            <a:r>
              <a:rPr lang="ru-RU" sz="1800" dirty="0" smtClean="0"/>
              <a:t> 100 </a:t>
            </a:r>
            <a:r>
              <a:rPr lang="ru-RU" sz="1800" dirty="0" err="1" smtClean="0"/>
              <a:t>професійних</a:t>
            </a:r>
            <a:r>
              <a:rPr lang="ru-RU" sz="1800" dirty="0" smtClean="0"/>
              <a:t> </a:t>
            </a:r>
            <a:r>
              <a:rPr lang="ru-RU" sz="1800" dirty="0" err="1" smtClean="0"/>
              <a:t>бухгалтерських</a:t>
            </a:r>
            <a:r>
              <a:rPr lang="ru-RU" sz="1800" dirty="0" smtClean="0"/>
              <a:t> </a:t>
            </a:r>
            <a:r>
              <a:rPr lang="ru-RU" sz="1800" dirty="0" err="1" smtClean="0"/>
              <a:t>організацій</a:t>
            </a:r>
            <a:r>
              <a:rPr lang="ru-RU" sz="1800" dirty="0" smtClean="0"/>
              <a:t> </a:t>
            </a:r>
            <a:r>
              <a:rPr lang="ru-RU" sz="1800" dirty="0" err="1" smtClean="0"/>
              <a:t>з</a:t>
            </a:r>
            <a:r>
              <a:rPr lang="ru-RU" sz="1800" dirty="0" smtClean="0"/>
              <a:t> </a:t>
            </a:r>
            <a:r>
              <a:rPr lang="ru-RU" sz="1800" dirty="0" err="1" smtClean="0"/>
              <a:t>понад</a:t>
            </a:r>
            <a:r>
              <a:rPr lang="ru-RU" sz="1800" dirty="0" smtClean="0"/>
              <a:t> 70 </a:t>
            </a:r>
            <a:r>
              <a:rPr lang="ru-RU" sz="1800" dirty="0" err="1" smtClean="0"/>
              <a:t>країн</a:t>
            </a:r>
            <a:r>
              <a:rPr lang="ru-RU" sz="1800" dirty="0" smtClean="0"/>
              <a:t> </a:t>
            </a:r>
            <a:r>
              <a:rPr lang="ru-RU" sz="1800" dirty="0" err="1" smtClean="0"/>
              <a:t>світу</a:t>
            </a:r>
            <a:r>
              <a:rPr lang="ru-RU" sz="1800" dirty="0" smtClean="0"/>
              <a:t>.</a:t>
            </a:r>
          </a:p>
          <a:p>
            <a:pPr>
              <a:spcBef>
                <a:spcPts val="0"/>
              </a:spcBef>
            </a:pPr>
            <a:r>
              <a:rPr lang="ru-RU" sz="1800" b="1" dirty="0" err="1" smtClean="0"/>
              <a:t>Завдання</a:t>
            </a:r>
            <a:r>
              <a:rPr lang="ru-RU" sz="1800" b="1" dirty="0" smtClean="0"/>
              <a:t> </a:t>
            </a:r>
            <a:r>
              <a:rPr lang="ru-RU" sz="1800" b="1" dirty="0" err="1" smtClean="0"/>
              <a:t>комітету</a:t>
            </a:r>
            <a:r>
              <a:rPr lang="ru-RU" sz="1800" b="1" dirty="0" smtClean="0"/>
              <a:t>:</a:t>
            </a:r>
          </a:p>
          <a:p>
            <a:pPr>
              <a:spcBef>
                <a:spcPts val="0"/>
              </a:spcBef>
            </a:pPr>
            <a:r>
              <a:rPr lang="ru-RU" sz="1800" dirty="0" smtClean="0"/>
              <a:t>- </a:t>
            </a:r>
            <a:r>
              <a:rPr lang="ru-RU" sz="1800" dirty="0" err="1" smtClean="0"/>
              <a:t>розробка</a:t>
            </a:r>
            <a:r>
              <a:rPr lang="ru-RU" sz="1800" dirty="0" smtClean="0"/>
              <a:t> </a:t>
            </a:r>
            <a:r>
              <a:rPr lang="ru-RU" sz="1800" dirty="0" err="1" smtClean="0"/>
              <a:t>і</a:t>
            </a:r>
            <a:r>
              <a:rPr lang="ru-RU" sz="1800" dirty="0" smtClean="0"/>
              <a:t> </a:t>
            </a:r>
            <a:r>
              <a:rPr lang="ru-RU" sz="1800" dirty="0" err="1" smtClean="0"/>
              <a:t>публікація</a:t>
            </a:r>
            <a:r>
              <a:rPr lang="ru-RU" sz="1800" dirty="0" smtClean="0"/>
              <a:t> МСБО, </a:t>
            </a:r>
            <a:r>
              <a:rPr lang="ru-RU" sz="1800" dirty="0" err="1" smtClean="0"/>
              <a:t>формування</a:t>
            </a:r>
            <a:r>
              <a:rPr lang="ru-RU" sz="1800" dirty="0" smtClean="0"/>
              <a:t> </a:t>
            </a:r>
            <a:r>
              <a:rPr lang="ru-RU" sz="1800" dirty="0" err="1" smtClean="0"/>
              <a:t>фінансової</a:t>
            </a:r>
            <a:r>
              <a:rPr lang="ru-RU" sz="1800" dirty="0" smtClean="0"/>
              <a:t> </a:t>
            </a:r>
            <a:r>
              <a:rPr lang="ru-RU" sz="1800" dirty="0" err="1" smtClean="0"/>
              <a:t>звітності</a:t>
            </a:r>
            <a:r>
              <a:rPr lang="ru-RU" sz="1800" dirty="0" smtClean="0"/>
              <a:t>;</a:t>
            </a:r>
          </a:p>
          <a:p>
            <a:pPr>
              <a:spcBef>
                <a:spcPts val="0"/>
              </a:spcBef>
              <a:buFontTx/>
              <a:buChar char="-"/>
            </a:pPr>
            <a:r>
              <a:rPr lang="ru-RU" sz="1800" dirty="0" err="1" smtClean="0"/>
              <a:t>розширення</a:t>
            </a:r>
            <a:r>
              <a:rPr lang="ru-RU" sz="1800" dirty="0" smtClean="0"/>
              <a:t> </a:t>
            </a:r>
            <a:r>
              <a:rPr lang="ru-RU" sz="1800" dirty="0" err="1" smtClean="0"/>
              <a:t>застосування</a:t>
            </a:r>
            <a:r>
              <a:rPr lang="ru-RU" sz="1800" dirty="0" smtClean="0"/>
              <a:t> </a:t>
            </a:r>
            <a:r>
              <a:rPr lang="ru-RU" sz="1800" dirty="0" err="1" smtClean="0"/>
              <a:t>бухгалтерських</a:t>
            </a:r>
            <a:r>
              <a:rPr lang="ru-RU" sz="1800" dirty="0" smtClean="0"/>
              <a:t> </a:t>
            </a:r>
            <a:r>
              <a:rPr lang="ru-RU" sz="1800" dirty="0" err="1" smtClean="0"/>
              <a:t>стандартів</a:t>
            </a:r>
            <a:r>
              <a:rPr lang="ru-RU" sz="1800" dirty="0" smtClean="0"/>
              <a:t> у </a:t>
            </a:r>
            <a:r>
              <a:rPr lang="ru-RU" sz="1800" dirty="0" err="1" smtClean="0"/>
              <a:t>світовій</a:t>
            </a:r>
            <a:r>
              <a:rPr lang="ru-RU" sz="1800" dirty="0" smtClean="0"/>
              <a:t> </a:t>
            </a:r>
            <a:r>
              <a:rPr lang="ru-RU" sz="1800" dirty="0" err="1" smtClean="0"/>
              <a:t>практиці</a:t>
            </a:r>
            <a:r>
              <a:rPr lang="ru-RU" sz="1800" dirty="0" smtClean="0"/>
              <a:t>;</a:t>
            </a:r>
          </a:p>
          <a:p>
            <a:pPr algn="just"/>
            <a:r>
              <a:rPr lang="ru-RU" sz="1800" dirty="0" smtClean="0"/>
              <a:t>2) </a:t>
            </a:r>
            <a:r>
              <a:rPr lang="ru-RU" sz="1800" dirty="0" err="1" smtClean="0"/>
              <a:t>Міжнародна</a:t>
            </a:r>
            <a:r>
              <a:rPr lang="ru-RU" sz="1800" dirty="0" smtClean="0"/>
              <a:t> </a:t>
            </a:r>
            <a:r>
              <a:rPr lang="ru-RU" sz="1800" dirty="0" err="1" smtClean="0"/>
              <a:t>організація</a:t>
            </a:r>
            <a:r>
              <a:rPr lang="ru-RU" sz="1800" dirty="0" smtClean="0"/>
              <a:t> </a:t>
            </a:r>
            <a:r>
              <a:rPr lang="ru-RU" sz="1800" dirty="0" err="1" smtClean="0"/>
              <a:t>бухгалтерів</a:t>
            </a:r>
            <a:r>
              <a:rPr lang="ru-RU" sz="1800" dirty="0" smtClean="0"/>
              <a:t> (створена в 1977р. в </a:t>
            </a:r>
            <a:r>
              <a:rPr lang="ru-RU" sz="1800" dirty="0" err="1" smtClean="0"/>
              <a:t>Мюнхені</a:t>
            </a:r>
            <a:r>
              <a:rPr lang="ru-RU" sz="1800" dirty="0" smtClean="0"/>
              <a:t>). Сфера </a:t>
            </a:r>
            <a:r>
              <a:rPr lang="ru-RU" sz="1800" dirty="0" err="1" smtClean="0"/>
              <a:t>діяльності</a:t>
            </a:r>
            <a:r>
              <a:rPr lang="ru-RU" sz="1800" dirty="0" smtClean="0"/>
              <a:t> </a:t>
            </a:r>
            <a:r>
              <a:rPr lang="ru-RU" sz="1800" dirty="0" err="1" smtClean="0"/>
              <a:t>цієї</a:t>
            </a:r>
            <a:r>
              <a:rPr lang="ru-RU" sz="1800" dirty="0" smtClean="0"/>
              <a:t> </a:t>
            </a:r>
            <a:r>
              <a:rPr lang="ru-RU" sz="1800" dirty="0" err="1" smtClean="0"/>
              <a:t>організації</a:t>
            </a:r>
            <a:r>
              <a:rPr lang="ru-RU" sz="1800" dirty="0" smtClean="0"/>
              <a:t> – </a:t>
            </a:r>
            <a:r>
              <a:rPr lang="ru-RU" sz="1800" dirty="0" err="1" smtClean="0"/>
              <a:t>розробка</a:t>
            </a:r>
            <a:r>
              <a:rPr lang="ru-RU" sz="1800" dirty="0" smtClean="0"/>
              <a:t> </a:t>
            </a:r>
            <a:r>
              <a:rPr lang="ru-RU" sz="1800" dirty="0" err="1" smtClean="0"/>
              <a:t>освітнього</a:t>
            </a:r>
            <a:r>
              <a:rPr lang="ru-RU" sz="1800" dirty="0" smtClean="0"/>
              <a:t> </a:t>
            </a:r>
            <a:r>
              <a:rPr lang="ru-RU" sz="1800" dirty="0" err="1" smtClean="0"/>
              <a:t>спрямування</a:t>
            </a:r>
            <a:r>
              <a:rPr lang="ru-RU" sz="1800" dirty="0" smtClean="0"/>
              <a:t>. </a:t>
            </a:r>
            <a:r>
              <a:rPr lang="ru-RU" sz="1800" dirty="0" err="1" smtClean="0"/>
              <a:t>Ця</a:t>
            </a:r>
            <a:r>
              <a:rPr lang="ru-RU" sz="1800" dirty="0" smtClean="0"/>
              <a:t> </a:t>
            </a:r>
            <a:r>
              <a:rPr lang="ru-RU" sz="1800" dirty="0" err="1" smtClean="0"/>
              <a:t>організація</a:t>
            </a:r>
            <a:r>
              <a:rPr lang="ru-RU" sz="1800" dirty="0" smtClean="0"/>
              <a:t> </a:t>
            </a:r>
            <a:r>
              <a:rPr lang="ru-RU" sz="1800" dirty="0" err="1" smtClean="0"/>
              <a:t>працює</a:t>
            </a:r>
            <a:r>
              <a:rPr lang="ru-RU" sz="1800" dirty="0" smtClean="0"/>
              <a:t> в </a:t>
            </a:r>
            <a:r>
              <a:rPr lang="ru-RU" sz="1800" dirty="0" err="1" smtClean="0"/>
              <a:t>тісному</a:t>
            </a:r>
            <a:r>
              <a:rPr lang="ru-RU" sz="1800" dirty="0" smtClean="0"/>
              <a:t> </a:t>
            </a:r>
            <a:r>
              <a:rPr lang="ru-RU" sz="1800" dirty="0" err="1" smtClean="0"/>
              <a:t>контакті</a:t>
            </a:r>
            <a:r>
              <a:rPr lang="ru-RU" sz="1800" dirty="0" smtClean="0"/>
              <a:t> </a:t>
            </a:r>
            <a:r>
              <a:rPr lang="ru-RU" sz="1800" dirty="0" err="1" smtClean="0"/>
              <a:t>з</a:t>
            </a:r>
            <a:r>
              <a:rPr lang="ru-RU" sz="1800" dirty="0" smtClean="0"/>
              <a:t> </a:t>
            </a:r>
            <a:r>
              <a:rPr lang="ru-RU" sz="1800" dirty="0" err="1" smtClean="0"/>
              <a:t>Комітетом</a:t>
            </a:r>
            <a:r>
              <a:rPr lang="ru-RU" sz="1800" dirty="0" smtClean="0"/>
              <a:t> </a:t>
            </a:r>
            <a:r>
              <a:rPr lang="ru-RU" sz="1800" dirty="0" err="1" smtClean="0"/>
              <a:t>з</a:t>
            </a:r>
            <a:r>
              <a:rPr lang="ru-RU" sz="1800" dirty="0" smtClean="0"/>
              <a:t> МСБО.</a:t>
            </a:r>
          </a:p>
          <a:p>
            <a:pPr algn="just"/>
            <a:r>
              <a:rPr lang="ru-RU" sz="1800" dirty="0" smtClean="0"/>
              <a:t>3) </a:t>
            </a:r>
            <a:r>
              <a:rPr lang="ru-RU" sz="1800" dirty="0" err="1" smtClean="0"/>
              <a:t>Міжнародна</a:t>
            </a:r>
            <a:r>
              <a:rPr lang="ru-RU" sz="1800" dirty="0" smtClean="0"/>
              <a:t> </a:t>
            </a:r>
            <a:r>
              <a:rPr lang="ru-RU" sz="1800" dirty="0" err="1" smtClean="0"/>
              <a:t>робоча</a:t>
            </a:r>
            <a:r>
              <a:rPr lang="ru-RU" sz="1800" dirty="0" smtClean="0"/>
              <a:t> </a:t>
            </a:r>
            <a:r>
              <a:rPr lang="ru-RU" sz="1800" dirty="0" err="1" smtClean="0"/>
              <a:t>група</a:t>
            </a:r>
            <a:r>
              <a:rPr lang="ru-RU" sz="1800" dirty="0" smtClean="0"/>
              <a:t> </a:t>
            </a:r>
            <a:r>
              <a:rPr lang="ru-RU" sz="1800" dirty="0" err="1" smtClean="0"/>
              <a:t>експертів</a:t>
            </a:r>
            <a:r>
              <a:rPr lang="ru-RU" sz="1800" dirty="0" smtClean="0"/>
              <a:t> </a:t>
            </a:r>
            <a:r>
              <a:rPr lang="ru-RU" sz="1800" dirty="0" err="1" smtClean="0"/>
              <a:t>з</a:t>
            </a:r>
            <a:r>
              <a:rPr lang="ru-RU" sz="1800" dirty="0" smtClean="0"/>
              <a:t> МСБО та </a:t>
            </a:r>
            <a:r>
              <a:rPr lang="ru-RU" sz="1800" dirty="0" err="1" smtClean="0"/>
              <a:t>фінансової</a:t>
            </a:r>
            <a:r>
              <a:rPr lang="ru-RU" sz="1800" dirty="0" smtClean="0"/>
              <a:t> </a:t>
            </a:r>
            <a:r>
              <a:rPr lang="ru-RU" sz="1800" dirty="0" err="1" smtClean="0"/>
              <a:t>звітність</a:t>
            </a:r>
            <a:r>
              <a:rPr lang="ru-RU" sz="1800" dirty="0" smtClean="0"/>
              <a:t> (створена при ООН – в 1932р.) </a:t>
            </a:r>
            <a:r>
              <a:rPr lang="ru-RU" sz="1800" dirty="0" err="1" smtClean="0"/>
              <a:t>Головним</a:t>
            </a:r>
            <a:r>
              <a:rPr lang="ru-RU" sz="1800" dirty="0" smtClean="0"/>
              <a:t> </a:t>
            </a:r>
            <a:r>
              <a:rPr lang="ru-RU" sz="1800" dirty="0" err="1" smtClean="0"/>
              <a:t>об'єктом</a:t>
            </a:r>
            <a:r>
              <a:rPr lang="ru-RU" sz="1800" dirty="0" smtClean="0"/>
              <a:t> </a:t>
            </a:r>
            <a:r>
              <a:rPr lang="ru-RU" sz="1800" dirty="0" err="1" smtClean="0"/>
              <a:t>діяльності</a:t>
            </a:r>
            <a:r>
              <a:rPr lang="ru-RU" sz="1800" dirty="0" smtClean="0"/>
              <a:t> </a:t>
            </a:r>
            <a:r>
              <a:rPr lang="ru-RU" sz="1800" dirty="0" err="1" smtClean="0"/>
              <a:t>є</a:t>
            </a:r>
            <a:r>
              <a:rPr lang="ru-RU" sz="1800" dirty="0" smtClean="0"/>
              <a:t> </a:t>
            </a:r>
            <a:r>
              <a:rPr lang="ru-RU" sz="1800" dirty="0" err="1" smtClean="0"/>
              <a:t>вивчення</a:t>
            </a:r>
            <a:r>
              <a:rPr lang="ru-RU" sz="1800" dirty="0" smtClean="0"/>
              <a:t> </a:t>
            </a:r>
            <a:r>
              <a:rPr lang="ru-RU" sz="1800" dirty="0" err="1" smtClean="0"/>
              <a:t>питань</a:t>
            </a:r>
            <a:r>
              <a:rPr lang="ru-RU" sz="1800" dirty="0" smtClean="0"/>
              <a:t> </a:t>
            </a:r>
            <a:r>
              <a:rPr lang="ru-RU" sz="1800" dirty="0" err="1" smtClean="0"/>
              <a:t>обліку</a:t>
            </a:r>
            <a:r>
              <a:rPr lang="ru-RU" sz="1800" dirty="0" smtClean="0"/>
              <a:t> </a:t>
            </a:r>
            <a:r>
              <a:rPr lang="ru-RU" sz="1800" dirty="0" err="1" smtClean="0"/>
              <a:t>і</a:t>
            </a:r>
            <a:r>
              <a:rPr lang="ru-RU" sz="1800" dirty="0" smtClean="0"/>
              <a:t> </a:t>
            </a:r>
            <a:r>
              <a:rPr lang="ru-RU" sz="1800" dirty="0" err="1" smtClean="0"/>
              <a:t>звітності</a:t>
            </a:r>
            <a:r>
              <a:rPr lang="ru-RU" sz="1800" dirty="0" smtClean="0"/>
              <a:t> в </a:t>
            </a:r>
            <a:r>
              <a:rPr lang="ru-RU" sz="1800" dirty="0" err="1" smtClean="0"/>
              <a:t>міжнаціональних</a:t>
            </a:r>
            <a:r>
              <a:rPr lang="ru-RU" sz="1800" dirty="0" smtClean="0"/>
              <a:t> </a:t>
            </a:r>
            <a:r>
              <a:rPr lang="ru-RU" sz="1800" dirty="0" err="1" smtClean="0"/>
              <a:t>корпораціях</a:t>
            </a:r>
            <a:r>
              <a:rPr lang="ru-RU" sz="1800" dirty="0" smtClean="0"/>
              <a:t> </a:t>
            </a:r>
            <a:r>
              <a:rPr lang="ru-RU" sz="1800" dirty="0" err="1" smtClean="0"/>
              <a:t>з</a:t>
            </a:r>
            <a:r>
              <a:rPr lang="ru-RU" sz="1800" dirty="0" smtClean="0"/>
              <a:t> </a:t>
            </a:r>
            <a:r>
              <a:rPr lang="ru-RU" sz="1800" dirty="0" err="1" smtClean="0"/>
              <a:t>розробкою</a:t>
            </a:r>
            <a:r>
              <a:rPr lang="ru-RU" sz="1800" dirty="0" smtClean="0"/>
              <a:t> </a:t>
            </a:r>
            <a:r>
              <a:rPr lang="ru-RU" sz="1800" dirty="0" err="1" smtClean="0"/>
              <a:t>відповідних</a:t>
            </a:r>
            <a:r>
              <a:rPr lang="ru-RU" sz="1800" dirty="0" smtClean="0"/>
              <a:t> </a:t>
            </a:r>
            <a:r>
              <a:rPr lang="ru-RU" sz="1800" dirty="0" err="1" smtClean="0"/>
              <a:t>рекомендацій</a:t>
            </a:r>
            <a:r>
              <a:rPr lang="ru-RU" sz="1800" dirty="0" smtClean="0"/>
              <a:t> </a:t>
            </a:r>
            <a:r>
              <a:rPr lang="ru-RU" sz="1800" dirty="0" err="1" smtClean="0"/>
              <a:t>і</a:t>
            </a:r>
            <a:r>
              <a:rPr lang="ru-RU" sz="1800" dirty="0" smtClean="0"/>
              <a:t> </a:t>
            </a:r>
            <a:r>
              <a:rPr lang="ru-RU" sz="1800" dirty="0" err="1" smtClean="0"/>
              <a:t>їх</a:t>
            </a:r>
            <a:r>
              <a:rPr lang="ru-RU" sz="1800" dirty="0" smtClean="0"/>
              <a:t> </a:t>
            </a:r>
            <a:r>
              <a:rPr lang="ru-RU" sz="1800" dirty="0" err="1" smtClean="0"/>
              <a:t>уніфікації</a:t>
            </a:r>
            <a:r>
              <a:rPr lang="ru-RU" sz="1800" dirty="0" smtClean="0"/>
              <a:t>. </a:t>
            </a:r>
            <a:r>
              <a:rPr lang="ru-RU" sz="1800" dirty="0" err="1" smtClean="0"/>
              <a:t>Крім</a:t>
            </a:r>
            <a:r>
              <a:rPr lang="ru-RU" sz="1800" dirty="0" smtClean="0"/>
              <a:t> </a:t>
            </a:r>
            <a:r>
              <a:rPr lang="ru-RU" sz="1800" dirty="0" err="1" smtClean="0"/>
              <a:t>цього</a:t>
            </a:r>
            <a:r>
              <a:rPr lang="ru-RU" sz="1800" dirty="0" smtClean="0"/>
              <a:t>, </a:t>
            </a:r>
            <a:r>
              <a:rPr lang="ru-RU" sz="1800" dirty="0" err="1" smtClean="0"/>
              <a:t>група</a:t>
            </a:r>
            <a:r>
              <a:rPr lang="ru-RU" sz="1800" dirty="0" smtClean="0"/>
              <a:t> </a:t>
            </a:r>
            <a:r>
              <a:rPr lang="ru-RU" sz="1800" dirty="0" err="1" smtClean="0"/>
              <a:t>займається</a:t>
            </a:r>
            <a:r>
              <a:rPr lang="ru-RU" sz="1800" dirty="0" smtClean="0"/>
              <a:t> </a:t>
            </a:r>
            <a:r>
              <a:rPr lang="ru-RU" sz="1800" dirty="0" err="1" smtClean="0"/>
              <a:t>дослідженням</a:t>
            </a:r>
            <a:r>
              <a:rPr lang="ru-RU" sz="1800" dirty="0" smtClean="0"/>
              <a:t> стану </a:t>
            </a:r>
            <a:r>
              <a:rPr lang="ru-RU" sz="1800" dirty="0" err="1" smtClean="0"/>
              <a:t>організації</a:t>
            </a:r>
            <a:r>
              <a:rPr lang="ru-RU" sz="1800" dirty="0" smtClean="0"/>
              <a:t> </a:t>
            </a:r>
            <a:r>
              <a:rPr lang="ru-RU" sz="1800" dirty="0" err="1" smtClean="0"/>
              <a:t>обліку</a:t>
            </a:r>
            <a:r>
              <a:rPr lang="ru-RU" sz="1800" dirty="0" smtClean="0"/>
              <a:t> </a:t>
            </a:r>
            <a:r>
              <a:rPr lang="ru-RU" sz="1800" dirty="0" err="1" smtClean="0"/>
              <a:t>і</a:t>
            </a:r>
            <a:r>
              <a:rPr lang="ru-RU" sz="1800" dirty="0" smtClean="0"/>
              <a:t> </a:t>
            </a:r>
            <a:r>
              <a:rPr lang="ru-RU" sz="1800" dirty="0" err="1" smtClean="0"/>
              <a:t>його</a:t>
            </a:r>
            <a:r>
              <a:rPr lang="ru-RU" sz="1800" dirty="0" smtClean="0"/>
              <a:t> </a:t>
            </a:r>
            <a:r>
              <a:rPr lang="ru-RU" sz="1800" dirty="0" err="1" smtClean="0"/>
              <a:t>ведення</a:t>
            </a:r>
            <a:r>
              <a:rPr lang="ru-RU" sz="1800" dirty="0" smtClean="0"/>
              <a:t>, а </a:t>
            </a:r>
            <a:r>
              <a:rPr lang="ru-RU" sz="1800" dirty="0" err="1" smtClean="0"/>
              <a:t>також</a:t>
            </a:r>
            <a:r>
              <a:rPr lang="ru-RU" sz="1800" dirty="0" smtClean="0"/>
              <a:t> </a:t>
            </a:r>
            <a:r>
              <a:rPr lang="ru-RU" sz="1800" dirty="0" err="1" smtClean="0"/>
              <a:t>сприяє</a:t>
            </a:r>
            <a:r>
              <a:rPr lang="ru-RU" sz="1800" dirty="0" smtClean="0"/>
              <a:t> </a:t>
            </a:r>
            <a:r>
              <a:rPr lang="ru-RU" sz="1800" dirty="0" err="1" smtClean="0"/>
              <a:t>впровадженню</a:t>
            </a:r>
            <a:r>
              <a:rPr lang="ru-RU" sz="1800" dirty="0" smtClean="0"/>
              <a:t> </a:t>
            </a:r>
            <a:r>
              <a:rPr lang="ru-RU" sz="1800" dirty="0" err="1" smtClean="0"/>
              <a:t>міжнародних</a:t>
            </a:r>
            <a:r>
              <a:rPr lang="ru-RU" sz="1800" dirty="0" smtClean="0"/>
              <a:t> </a:t>
            </a:r>
            <a:r>
              <a:rPr lang="ru-RU" sz="1800" dirty="0" err="1" smtClean="0"/>
              <a:t>стандартів</a:t>
            </a:r>
            <a:r>
              <a:rPr lang="ru-RU" sz="1800" dirty="0" smtClean="0"/>
              <a:t> у </a:t>
            </a:r>
            <a:r>
              <a:rPr lang="ru-RU" sz="1800" dirty="0" err="1" smtClean="0"/>
              <a:t>світовому</a:t>
            </a:r>
            <a:r>
              <a:rPr lang="ru-RU" sz="1800" dirty="0" smtClean="0"/>
              <a:t> </a:t>
            </a:r>
            <a:r>
              <a:rPr lang="ru-RU" sz="1800" dirty="0" err="1" smtClean="0"/>
              <a:t>масштабі</a:t>
            </a:r>
            <a:r>
              <a:rPr lang="ru-RU" sz="1800" dirty="0" smtClean="0"/>
              <a:t>. За </a:t>
            </a:r>
            <a:r>
              <a:rPr lang="ru-RU" sz="1800" dirty="0" err="1" smtClean="0"/>
              <a:t>період</a:t>
            </a:r>
            <a:r>
              <a:rPr lang="ru-RU" sz="1800" dirty="0" smtClean="0"/>
              <a:t> </a:t>
            </a:r>
            <a:r>
              <a:rPr lang="ru-RU" sz="1800" dirty="0" err="1" smtClean="0"/>
              <a:t>своєї</a:t>
            </a:r>
            <a:r>
              <a:rPr lang="ru-RU" sz="1800" dirty="0" smtClean="0"/>
              <a:t> </a:t>
            </a:r>
            <a:r>
              <a:rPr lang="ru-RU" sz="1800" dirty="0" err="1" smtClean="0"/>
              <a:t>діяльності</a:t>
            </a:r>
            <a:r>
              <a:rPr lang="ru-RU" sz="1800" dirty="0" smtClean="0"/>
              <a:t> </a:t>
            </a:r>
            <a:r>
              <a:rPr lang="ru-RU" sz="1800" dirty="0" err="1" smtClean="0"/>
              <a:t>групою</a:t>
            </a:r>
            <a:r>
              <a:rPr lang="ru-RU" sz="1800" dirty="0" smtClean="0"/>
              <a:t> </a:t>
            </a:r>
            <a:r>
              <a:rPr lang="ru-RU" sz="1800" dirty="0" err="1" smtClean="0"/>
              <a:t>розроблено</a:t>
            </a:r>
            <a:r>
              <a:rPr lang="ru-RU" sz="1800" dirty="0" smtClean="0"/>
              <a:t> та </a:t>
            </a:r>
            <a:r>
              <a:rPr lang="ru-RU" sz="1800" dirty="0" err="1" smtClean="0"/>
              <a:t>опубліковано</a:t>
            </a:r>
            <a:r>
              <a:rPr lang="ru-RU" sz="1800" dirty="0" smtClean="0"/>
              <a:t> 40 </a:t>
            </a:r>
            <a:r>
              <a:rPr lang="ru-RU" sz="1800" dirty="0" err="1" smtClean="0"/>
              <a:t>стандартів</a:t>
            </a:r>
            <a:r>
              <a:rPr lang="ru-RU" sz="1800" dirty="0" smtClean="0"/>
              <a:t>, </a:t>
            </a:r>
            <a:r>
              <a:rPr lang="ru-RU" sz="1800" dirty="0" err="1" smtClean="0"/>
              <a:t>що</a:t>
            </a:r>
            <a:r>
              <a:rPr lang="ru-RU" sz="1800" dirty="0" smtClean="0"/>
              <a:t> </a:t>
            </a:r>
            <a:r>
              <a:rPr lang="ru-RU" sz="1800" dirty="0" err="1" smtClean="0"/>
              <a:t>носять</a:t>
            </a:r>
            <a:r>
              <a:rPr lang="ru-RU" sz="1800" dirty="0" smtClean="0"/>
              <a:t> </a:t>
            </a:r>
            <a:r>
              <a:rPr lang="ru-RU" sz="1800" dirty="0" err="1" smtClean="0"/>
              <a:t>рекомендаційний</a:t>
            </a:r>
            <a:r>
              <a:rPr lang="ru-RU" sz="1800" dirty="0" smtClean="0"/>
              <a:t> характер.</a:t>
            </a:r>
          </a:p>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ru-RU" sz="2000" b="1" dirty="0" smtClean="0">
                <a:effectLst/>
              </a:rPr>
              <a:t>2. </a:t>
            </a:r>
            <a:r>
              <a:rPr lang="ru-RU" sz="2000" b="1" dirty="0" err="1" smtClean="0">
                <a:effectLst/>
              </a:rPr>
              <a:t>Міжнародні</a:t>
            </a:r>
            <a:r>
              <a:rPr lang="ru-RU" sz="2000" b="1" dirty="0" smtClean="0">
                <a:effectLst/>
              </a:rPr>
              <a:t> </a:t>
            </a:r>
            <a:r>
              <a:rPr lang="ru-RU" sz="2000" b="1" dirty="0" err="1" smtClean="0">
                <a:effectLst/>
              </a:rPr>
              <a:t>бухгалтерські</a:t>
            </a:r>
            <a:r>
              <a:rPr lang="ru-RU" sz="2000" b="1" dirty="0" smtClean="0">
                <a:effectLst/>
              </a:rPr>
              <a:t> </a:t>
            </a:r>
            <a:r>
              <a:rPr lang="ru-RU" sz="2000" b="1" dirty="0" err="1" smtClean="0">
                <a:effectLst/>
              </a:rPr>
              <a:t>стандарти</a:t>
            </a:r>
            <a:r>
              <a:rPr lang="ru-RU" sz="2000" b="1" dirty="0" smtClean="0">
                <a:effectLst/>
              </a:rPr>
              <a:t> </a:t>
            </a:r>
            <a:r>
              <a:rPr lang="ru-RU" sz="2000" b="1" dirty="0" err="1" smtClean="0">
                <a:effectLst/>
              </a:rPr>
              <a:t>і</a:t>
            </a:r>
            <a:r>
              <a:rPr lang="ru-RU" sz="2000" b="1" dirty="0" smtClean="0">
                <a:effectLst/>
              </a:rPr>
              <a:t> </a:t>
            </a:r>
            <a:r>
              <a:rPr lang="ru-RU" sz="2000" b="1" dirty="0" err="1" smtClean="0">
                <a:effectLst/>
              </a:rPr>
              <a:t>їх</a:t>
            </a:r>
            <a:r>
              <a:rPr lang="ru-RU" sz="2000" b="1" dirty="0" smtClean="0">
                <a:effectLst/>
              </a:rPr>
              <a:t> </a:t>
            </a:r>
            <a:r>
              <a:rPr lang="ru-RU" sz="2000" b="1" dirty="0" err="1" smtClean="0">
                <a:effectLst/>
              </a:rPr>
              <a:t>значення</a:t>
            </a:r>
            <a:endParaRPr lang="ru-RU" sz="2000" dirty="0">
              <a:effectLst/>
            </a:endParaRPr>
          </a:p>
        </p:txBody>
      </p:sp>
      <p:sp>
        <p:nvSpPr>
          <p:cNvPr id="3" name="Подзаголовок 2"/>
          <p:cNvSpPr>
            <a:spLocks noGrp="1"/>
          </p:cNvSpPr>
          <p:nvPr>
            <p:ph type="subTitle" idx="1"/>
          </p:nvPr>
        </p:nvSpPr>
        <p:spPr>
          <a:xfrm>
            <a:off x="1187624" y="620688"/>
            <a:ext cx="7651576" cy="5832648"/>
          </a:xfrm>
        </p:spPr>
        <p:txBody>
          <a:bodyPr>
            <a:normAutofit fontScale="85000" lnSpcReduction="10000"/>
          </a:bodyPr>
          <a:lstStyle/>
          <a:p>
            <a:endParaRPr lang="ru-RU" sz="2400" dirty="0" smtClean="0"/>
          </a:p>
          <a:p>
            <a:pPr algn="just"/>
            <a:r>
              <a:rPr lang="ru-RU" sz="1800" dirty="0" smtClean="0"/>
              <a:t>МСБО не </a:t>
            </a:r>
            <a:r>
              <a:rPr lang="ru-RU" sz="1800" dirty="0" err="1" smtClean="0"/>
              <a:t>регулюють</a:t>
            </a:r>
            <a:r>
              <a:rPr lang="ru-RU" sz="1800" dirty="0" smtClean="0"/>
              <a:t> </a:t>
            </a:r>
            <a:r>
              <a:rPr lang="ru-RU" sz="1800" dirty="0" err="1" smtClean="0"/>
              <a:t>техніку</a:t>
            </a:r>
            <a:r>
              <a:rPr lang="ru-RU" sz="1800" dirty="0" smtClean="0"/>
              <a:t> </a:t>
            </a:r>
            <a:r>
              <a:rPr lang="ru-RU" sz="1800" dirty="0" err="1" smtClean="0"/>
              <a:t>і</a:t>
            </a:r>
            <a:r>
              <a:rPr lang="ru-RU" sz="1800" dirty="0" smtClean="0"/>
              <a:t> методику </a:t>
            </a:r>
            <a:r>
              <a:rPr lang="ru-RU" sz="1800" dirty="0" err="1" smtClean="0"/>
              <a:t>обліку</a:t>
            </a:r>
            <a:r>
              <a:rPr lang="ru-RU" sz="1800" dirty="0" smtClean="0"/>
              <a:t>, </a:t>
            </a:r>
            <a:r>
              <a:rPr lang="ru-RU" sz="1800" dirty="0" err="1" smtClean="0"/>
              <a:t>оскільки</a:t>
            </a:r>
            <a:r>
              <a:rPr lang="ru-RU" sz="1800" dirty="0" smtClean="0"/>
              <a:t> вони </a:t>
            </a:r>
            <a:r>
              <a:rPr lang="ru-RU" sz="1800" dirty="0" err="1" smtClean="0"/>
              <a:t>різні</a:t>
            </a:r>
            <a:r>
              <a:rPr lang="ru-RU" sz="1800" dirty="0" smtClean="0"/>
              <a:t> в </a:t>
            </a:r>
            <a:r>
              <a:rPr lang="ru-RU" sz="1800" dirty="0" err="1" smtClean="0"/>
              <a:t>кожній</a:t>
            </a:r>
            <a:r>
              <a:rPr lang="ru-RU" sz="1800" dirty="0" smtClean="0"/>
              <a:t> </a:t>
            </a:r>
            <a:r>
              <a:rPr lang="ru-RU" sz="1800" dirty="0" err="1" smtClean="0"/>
              <a:t>країні</a:t>
            </a:r>
            <a:r>
              <a:rPr lang="ru-RU" sz="1800" dirty="0" smtClean="0"/>
              <a:t> </a:t>
            </a:r>
            <a:r>
              <a:rPr lang="ru-RU" sz="1800" dirty="0" err="1" smtClean="0"/>
              <a:t>світу</a:t>
            </a:r>
            <a:r>
              <a:rPr lang="ru-RU" sz="1800" dirty="0" smtClean="0"/>
              <a:t>. Стандартами </a:t>
            </a:r>
            <a:r>
              <a:rPr lang="ru-RU" sz="1800" dirty="0" err="1" smtClean="0"/>
              <a:t>регулюються</a:t>
            </a:r>
            <a:r>
              <a:rPr lang="ru-RU" sz="1800" dirty="0" smtClean="0"/>
              <a:t> </a:t>
            </a:r>
            <a:r>
              <a:rPr lang="ru-RU" sz="1800" dirty="0" err="1" smtClean="0"/>
              <a:t>тільки</a:t>
            </a:r>
            <a:r>
              <a:rPr lang="ru-RU" sz="1800" dirty="0" smtClean="0"/>
              <a:t> </a:t>
            </a:r>
            <a:r>
              <a:rPr lang="ru-RU" sz="1800" dirty="0" err="1" smtClean="0"/>
              <a:t>основні</a:t>
            </a:r>
            <a:r>
              <a:rPr lang="ru-RU" sz="1800" dirty="0" smtClean="0"/>
              <a:t> </a:t>
            </a:r>
            <a:r>
              <a:rPr lang="ru-RU" sz="1800" dirty="0" err="1" smtClean="0"/>
              <a:t>принципи</a:t>
            </a:r>
            <a:r>
              <a:rPr lang="ru-RU" sz="1800" dirty="0" smtClean="0"/>
              <a:t>, </a:t>
            </a:r>
            <a:r>
              <a:rPr lang="ru-RU" sz="1800" dirty="0" err="1" smtClean="0"/>
              <a:t>від</a:t>
            </a:r>
            <a:r>
              <a:rPr lang="ru-RU" sz="1800" dirty="0" smtClean="0"/>
              <a:t> </a:t>
            </a:r>
            <a:r>
              <a:rPr lang="ru-RU" sz="1800" dirty="0" err="1" smtClean="0"/>
              <a:t>яких</a:t>
            </a:r>
            <a:r>
              <a:rPr lang="ru-RU" sz="1800" dirty="0" smtClean="0"/>
              <a:t> </a:t>
            </a:r>
            <a:r>
              <a:rPr lang="ru-RU" sz="1800" dirty="0" err="1" smtClean="0"/>
              <a:t>залежить</a:t>
            </a:r>
            <a:r>
              <a:rPr lang="ru-RU" sz="1800" dirty="0" smtClean="0"/>
              <a:t> </a:t>
            </a:r>
            <a:r>
              <a:rPr lang="ru-RU" sz="1800" dirty="0" err="1" smtClean="0"/>
              <a:t>формування</a:t>
            </a:r>
            <a:r>
              <a:rPr lang="ru-RU" sz="1800" dirty="0" smtClean="0"/>
              <a:t> </a:t>
            </a:r>
            <a:r>
              <a:rPr lang="ru-RU" sz="1800" dirty="0" err="1" smtClean="0"/>
              <a:t>фінансових</a:t>
            </a:r>
            <a:r>
              <a:rPr lang="ru-RU" sz="1800" dirty="0" smtClean="0"/>
              <a:t> </a:t>
            </a:r>
            <a:r>
              <a:rPr lang="ru-RU" sz="1800" dirty="0" err="1" smtClean="0"/>
              <a:t>результатів</a:t>
            </a:r>
            <a:r>
              <a:rPr lang="ru-RU" sz="1800" dirty="0" smtClean="0"/>
              <a:t>, </a:t>
            </a:r>
            <a:r>
              <a:rPr lang="ru-RU" sz="1800" dirty="0" err="1" smtClean="0"/>
              <a:t>відображення</a:t>
            </a:r>
            <a:r>
              <a:rPr lang="ru-RU" sz="1800" dirty="0" smtClean="0"/>
              <a:t> </a:t>
            </a:r>
            <a:r>
              <a:rPr lang="ru-RU" sz="1800" dirty="0" err="1" smtClean="0"/>
              <a:t>їх</a:t>
            </a:r>
            <a:r>
              <a:rPr lang="ru-RU" sz="1800" dirty="0" smtClean="0"/>
              <a:t> у </a:t>
            </a:r>
            <a:r>
              <a:rPr lang="ru-RU" sz="1800" dirty="0" err="1" smtClean="0"/>
              <a:t>звітності</a:t>
            </a:r>
            <a:r>
              <a:rPr lang="ru-RU" sz="1800" dirty="0" smtClean="0"/>
              <a:t> </a:t>
            </a:r>
            <a:r>
              <a:rPr lang="ru-RU" sz="1800" dirty="0" err="1" smtClean="0"/>
              <a:t>і</a:t>
            </a:r>
            <a:r>
              <a:rPr lang="ru-RU" sz="1800" dirty="0" smtClean="0"/>
              <a:t> </a:t>
            </a:r>
            <a:r>
              <a:rPr lang="ru-RU" sz="1800" dirty="0" err="1" smtClean="0"/>
              <a:t>фінансовий</a:t>
            </a:r>
            <a:r>
              <a:rPr lang="ru-RU" sz="1800" dirty="0" smtClean="0"/>
              <a:t> стан </a:t>
            </a:r>
            <a:r>
              <a:rPr lang="ru-RU" sz="1800" dirty="0" err="1" smtClean="0"/>
              <a:t>підприємства</a:t>
            </a:r>
            <a:r>
              <a:rPr lang="ru-RU" sz="1800" dirty="0" smtClean="0"/>
              <a:t>.</a:t>
            </a:r>
          </a:p>
          <a:p>
            <a:pPr algn="just"/>
            <a:r>
              <a:rPr lang="ru-RU" sz="1800" dirty="0" err="1" smtClean="0"/>
              <a:t>Міжнародні</a:t>
            </a:r>
            <a:r>
              <a:rPr lang="ru-RU" sz="1800" dirty="0" smtClean="0"/>
              <a:t> </a:t>
            </a:r>
            <a:r>
              <a:rPr lang="ru-RU" sz="1800" dirty="0" err="1" smtClean="0"/>
              <a:t>стандарти</a:t>
            </a:r>
            <a:r>
              <a:rPr lang="ru-RU" sz="1800" dirty="0" smtClean="0"/>
              <a:t> </a:t>
            </a:r>
            <a:r>
              <a:rPr lang="ru-RU" sz="1800" dirty="0" err="1" smtClean="0"/>
              <a:t>бухгалтерського</a:t>
            </a:r>
            <a:r>
              <a:rPr lang="ru-RU" sz="1800" dirty="0" smtClean="0"/>
              <a:t> </a:t>
            </a:r>
            <a:r>
              <a:rPr lang="ru-RU" sz="1800" dirty="0" err="1" smtClean="0"/>
              <a:t>обліку</a:t>
            </a:r>
            <a:r>
              <a:rPr lang="ru-RU" sz="1800" dirty="0" smtClean="0"/>
              <a:t> </a:t>
            </a:r>
            <a:r>
              <a:rPr lang="ru-RU" sz="1800" dirty="0" err="1" smtClean="0"/>
              <a:t>групуються</a:t>
            </a:r>
            <a:r>
              <a:rPr lang="ru-RU" sz="1800" dirty="0" smtClean="0"/>
              <a:t> за </a:t>
            </a:r>
            <a:r>
              <a:rPr lang="ru-RU" sz="1800" dirty="0" err="1" smtClean="0"/>
              <a:t>певними</a:t>
            </a:r>
            <a:r>
              <a:rPr lang="ru-RU" sz="1800" dirty="0" smtClean="0"/>
              <a:t> </a:t>
            </a:r>
            <a:r>
              <a:rPr lang="ru-RU" sz="1800" dirty="0" err="1" smtClean="0"/>
              <a:t>ознаками</a:t>
            </a:r>
            <a:r>
              <a:rPr lang="ru-RU" sz="1800" dirty="0" smtClean="0"/>
              <a:t>:</a:t>
            </a:r>
          </a:p>
          <a:p>
            <a:pPr algn="just"/>
            <a:r>
              <a:rPr lang="ru-RU" sz="1800" dirty="0" smtClean="0"/>
              <a:t>1) </a:t>
            </a:r>
            <a:r>
              <a:rPr lang="ru-RU" sz="1800" dirty="0" err="1" smtClean="0"/>
              <a:t>Загальнометодологічний</a:t>
            </a:r>
            <a:r>
              <a:rPr lang="ru-RU" sz="1800" dirty="0" smtClean="0"/>
              <a:t> характер:</a:t>
            </a:r>
          </a:p>
          <a:p>
            <a:pPr algn="just"/>
            <a:r>
              <a:rPr lang="ru-RU" sz="1800" dirty="0" smtClean="0"/>
              <a:t> - стандарт 1 «</a:t>
            </a:r>
            <a:r>
              <a:rPr lang="ru-RU" sz="1800" dirty="0" err="1" smtClean="0"/>
              <a:t>Розкриття</a:t>
            </a:r>
            <a:r>
              <a:rPr lang="ru-RU" sz="1800" dirty="0" smtClean="0"/>
              <a:t> </a:t>
            </a:r>
            <a:r>
              <a:rPr lang="ru-RU" sz="1800" dirty="0" err="1" smtClean="0"/>
              <a:t>облікової</a:t>
            </a:r>
            <a:r>
              <a:rPr lang="ru-RU" sz="1800" dirty="0" smtClean="0"/>
              <a:t> </a:t>
            </a:r>
            <a:r>
              <a:rPr lang="ru-RU" sz="1800" dirty="0" err="1" smtClean="0"/>
              <a:t>політики</a:t>
            </a:r>
            <a:r>
              <a:rPr lang="ru-RU" sz="1800" dirty="0" smtClean="0"/>
              <a:t>»;</a:t>
            </a:r>
          </a:p>
          <a:p>
            <a:r>
              <a:rPr lang="ru-RU" sz="1800" dirty="0" smtClean="0"/>
              <a:t>-  стандарт 5  «</a:t>
            </a:r>
            <a:r>
              <a:rPr lang="ru-RU" sz="1800" dirty="0" err="1" smtClean="0"/>
              <a:t>Інформація</a:t>
            </a:r>
            <a:r>
              <a:rPr lang="ru-RU" sz="1800" dirty="0" smtClean="0"/>
              <a:t> яка </a:t>
            </a:r>
            <a:r>
              <a:rPr lang="ru-RU" sz="1800" dirty="0" err="1" smtClean="0"/>
              <a:t>підлягає</a:t>
            </a:r>
            <a:r>
              <a:rPr lang="ru-RU" sz="1800" dirty="0" smtClean="0"/>
              <a:t> </a:t>
            </a:r>
            <a:r>
              <a:rPr lang="ru-RU" sz="1800" dirty="0" err="1" smtClean="0"/>
              <a:t>розкриттю</a:t>
            </a:r>
            <a:r>
              <a:rPr lang="ru-RU" sz="1800" dirty="0" smtClean="0"/>
              <a:t> у </a:t>
            </a:r>
            <a:r>
              <a:rPr lang="ru-RU" sz="1800" dirty="0" err="1" smtClean="0"/>
              <a:t>фінансовій</a:t>
            </a:r>
            <a:r>
              <a:rPr lang="ru-RU" sz="1800" dirty="0" smtClean="0"/>
              <a:t> </a:t>
            </a:r>
            <a:r>
              <a:rPr lang="ru-RU" sz="1800" dirty="0" err="1" smtClean="0"/>
              <a:t>звітності</a:t>
            </a:r>
            <a:r>
              <a:rPr lang="ru-RU" sz="1800" dirty="0" smtClean="0"/>
              <a:t>».</a:t>
            </a:r>
          </a:p>
          <a:p>
            <a:r>
              <a:rPr lang="ru-RU" sz="1800" dirty="0" smtClean="0"/>
              <a:t>2) З </a:t>
            </a:r>
            <a:r>
              <a:rPr lang="ru-RU" sz="1800" dirty="0" err="1" smtClean="0"/>
              <a:t>питань</a:t>
            </a:r>
            <a:r>
              <a:rPr lang="ru-RU" sz="1800" dirty="0" smtClean="0"/>
              <a:t> </a:t>
            </a:r>
            <a:r>
              <a:rPr lang="ru-RU" sz="1800" dirty="0" err="1" smtClean="0"/>
              <a:t>обліку</a:t>
            </a:r>
            <a:r>
              <a:rPr lang="ru-RU" sz="1800" dirty="0" smtClean="0"/>
              <a:t> та </a:t>
            </a:r>
            <a:r>
              <a:rPr lang="ru-RU" sz="1800" dirty="0" err="1" smtClean="0"/>
              <a:t>звітності</a:t>
            </a:r>
            <a:r>
              <a:rPr lang="ru-RU" sz="1800" dirty="0" smtClean="0"/>
              <a:t> </a:t>
            </a:r>
            <a:r>
              <a:rPr lang="ru-RU" sz="1800" dirty="0" err="1" smtClean="0"/>
              <a:t>об'єднання</a:t>
            </a:r>
            <a:r>
              <a:rPr lang="ru-RU" sz="1800" dirty="0" smtClean="0"/>
              <a:t> </a:t>
            </a:r>
            <a:r>
              <a:rPr lang="ru-RU" sz="1800" dirty="0" err="1" smtClean="0"/>
              <a:t>підприємств</a:t>
            </a:r>
            <a:r>
              <a:rPr lang="ru-RU" sz="1800" dirty="0" smtClean="0"/>
              <a:t>:</a:t>
            </a:r>
          </a:p>
          <a:p>
            <a:r>
              <a:rPr lang="ru-RU" sz="1800" dirty="0" smtClean="0"/>
              <a:t>- стандарт 22 «</a:t>
            </a:r>
            <a:r>
              <a:rPr lang="ru-RU" sz="1800" dirty="0" err="1" smtClean="0"/>
              <a:t>Об'єднання</a:t>
            </a:r>
            <a:r>
              <a:rPr lang="ru-RU" sz="1800" dirty="0" smtClean="0"/>
              <a:t> </a:t>
            </a:r>
            <a:r>
              <a:rPr lang="ru-RU" sz="1800" dirty="0" err="1" smtClean="0"/>
              <a:t>компаній</a:t>
            </a:r>
            <a:r>
              <a:rPr lang="ru-RU" sz="1800" dirty="0" smtClean="0"/>
              <a:t>»;</a:t>
            </a:r>
          </a:p>
          <a:p>
            <a:r>
              <a:rPr lang="ru-RU" sz="1800" dirty="0" smtClean="0"/>
              <a:t>- стандарт 24 «</a:t>
            </a:r>
            <a:r>
              <a:rPr lang="ru-RU" sz="1800" dirty="0" err="1" smtClean="0"/>
              <a:t>Розкриття</a:t>
            </a:r>
            <a:r>
              <a:rPr lang="ru-RU" sz="1800" dirty="0" smtClean="0"/>
              <a:t> </a:t>
            </a:r>
            <a:r>
              <a:rPr lang="ru-RU" sz="1800" dirty="0" err="1" smtClean="0"/>
              <a:t>інформації</a:t>
            </a:r>
            <a:r>
              <a:rPr lang="ru-RU" sz="1800" dirty="0" smtClean="0"/>
              <a:t> про </a:t>
            </a:r>
            <a:r>
              <a:rPr lang="ru-RU" sz="1800" dirty="0" err="1" smtClean="0"/>
              <a:t>партнерів</a:t>
            </a:r>
            <a:r>
              <a:rPr lang="ru-RU" sz="1800" dirty="0" smtClean="0"/>
              <a:t>».</a:t>
            </a:r>
          </a:p>
          <a:p>
            <a:r>
              <a:rPr lang="ru-RU" sz="1800" dirty="0" smtClean="0"/>
              <a:t>3) З </a:t>
            </a:r>
            <a:r>
              <a:rPr lang="ru-RU" sz="1800" dirty="0" err="1" smtClean="0"/>
              <a:t>питань</a:t>
            </a:r>
            <a:r>
              <a:rPr lang="ru-RU" sz="1800" dirty="0" smtClean="0"/>
              <a:t> </a:t>
            </a:r>
            <a:r>
              <a:rPr lang="ru-RU" sz="1800" dirty="0" err="1" smtClean="0"/>
              <a:t>обліку</a:t>
            </a:r>
            <a:r>
              <a:rPr lang="ru-RU" sz="1800" dirty="0" smtClean="0"/>
              <a:t>, </a:t>
            </a:r>
            <a:r>
              <a:rPr lang="ru-RU" sz="1800" dirty="0" err="1" smtClean="0"/>
              <a:t>оцінки</a:t>
            </a:r>
            <a:r>
              <a:rPr lang="ru-RU" sz="1800" dirty="0" smtClean="0"/>
              <a:t> </a:t>
            </a:r>
            <a:r>
              <a:rPr lang="ru-RU" sz="1800" dirty="0" err="1" smtClean="0"/>
              <a:t>і</a:t>
            </a:r>
            <a:r>
              <a:rPr lang="ru-RU" sz="1800" dirty="0" smtClean="0"/>
              <a:t> </a:t>
            </a:r>
            <a:r>
              <a:rPr lang="ru-RU" sz="1800" dirty="0" err="1" smtClean="0"/>
              <a:t>надання</a:t>
            </a:r>
            <a:r>
              <a:rPr lang="ru-RU" sz="1800" dirty="0" smtClean="0"/>
              <a:t> </a:t>
            </a:r>
            <a:r>
              <a:rPr lang="ru-RU" sz="1800" dirty="0" err="1" smtClean="0"/>
              <a:t>інформації</a:t>
            </a:r>
            <a:r>
              <a:rPr lang="ru-RU" sz="1800" dirty="0" smtClean="0"/>
              <a:t> в </a:t>
            </a:r>
            <a:r>
              <a:rPr lang="ru-RU" sz="1800" dirty="0" err="1" smtClean="0"/>
              <a:t>звітності</a:t>
            </a:r>
            <a:r>
              <a:rPr lang="ru-RU" sz="1800" dirty="0" smtClean="0"/>
              <a:t> </a:t>
            </a:r>
            <a:r>
              <a:rPr lang="ru-RU" sz="1800" dirty="0" err="1" smtClean="0"/>
              <a:t>деяких</a:t>
            </a:r>
            <a:r>
              <a:rPr lang="ru-RU" sz="1800" dirty="0" smtClean="0"/>
              <a:t> </a:t>
            </a:r>
            <a:r>
              <a:rPr lang="ru-RU" sz="1800" dirty="0" err="1" smtClean="0"/>
              <a:t>видів</a:t>
            </a:r>
            <a:r>
              <a:rPr lang="ru-RU" sz="1800" dirty="0" smtClean="0"/>
              <a:t> </a:t>
            </a:r>
            <a:r>
              <a:rPr lang="ru-RU" sz="1800" dirty="0" err="1" smtClean="0"/>
              <a:t>засобів</a:t>
            </a:r>
            <a:r>
              <a:rPr lang="ru-RU" sz="1800" dirty="0" smtClean="0"/>
              <a:t>, </a:t>
            </a:r>
            <a:r>
              <a:rPr lang="ru-RU" sz="1800" dirty="0" err="1" smtClean="0"/>
              <a:t>визнання</a:t>
            </a:r>
            <a:r>
              <a:rPr lang="ru-RU" sz="1800" dirty="0" smtClean="0"/>
              <a:t> та </a:t>
            </a:r>
            <a:r>
              <a:rPr lang="ru-RU" sz="1800" dirty="0" err="1" smtClean="0"/>
              <a:t>облік</a:t>
            </a:r>
            <a:r>
              <a:rPr lang="ru-RU" sz="1800" dirty="0" smtClean="0"/>
              <a:t> </a:t>
            </a:r>
            <a:r>
              <a:rPr lang="ru-RU" sz="1800" dirty="0" err="1" smtClean="0"/>
              <a:t>доходів</a:t>
            </a:r>
            <a:r>
              <a:rPr lang="ru-RU" sz="1800" dirty="0" smtClean="0"/>
              <a:t> </a:t>
            </a:r>
            <a:r>
              <a:rPr lang="ru-RU" sz="1800" dirty="0" err="1" smtClean="0"/>
              <a:t>і</a:t>
            </a:r>
            <a:r>
              <a:rPr lang="ru-RU" sz="1800" dirty="0" smtClean="0"/>
              <a:t> </a:t>
            </a:r>
            <a:r>
              <a:rPr lang="ru-RU" sz="1800" dirty="0" err="1" smtClean="0"/>
              <a:t>витрат</a:t>
            </a:r>
            <a:r>
              <a:rPr lang="ru-RU" sz="1800" dirty="0" smtClean="0"/>
              <a:t>:</a:t>
            </a:r>
          </a:p>
          <a:p>
            <a:r>
              <a:rPr lang="ru-RU" sz="1800" dirty="0" smtClean="0"/>
              <a:t>- стандарт 2 «Запаси»;</a:t>
            </a:r>
          </a:p>
          <a:p>
            <a:r>
              <a:rPr lang="ru-RU" sz="1800" dirty="0" smtClean="0"/>
              <a:t>- стандарт 4 «</a:t>
            </a:r>
            <a:r>
              <a:rPr lang="ru-RU" sz="1800" dirty="0" err="1" smtClean="0"/>
              <a:t>Облік</a:t>
            </a:r>
            <a:r>
              <a:rPr lang="ru-RU" sz="1800" dirty="0" smtClean="0"/>
              <a:t> </a:t>
            </a:r>
            <a:r>
              <a:rPr lang="ru-RU" sz="1800" dirty="0" err="1" smtClean="0"/>
              <a:t>амортизаційних</a:t>
            </a:r>
            <a:r>
              <a:rPr lang="ru-RU" sz="1800" dirty="0" smtClean="0"/>
              <a:t> </a:t>
            </a:r>
            <a:r>
              <a:rPr lang="ru-RU" sz="1800" dirty="0" err="1" smtClean="0"/>
              <a:t>відрахувань</a:t>
            </a:r>
            <a:r>
              <a:rPr lang="ru-RU" sz="1800" dirty="0" smtClean="0"/>
              <a:t>».</a:t>
            </a:r>
          </a:p>
          <a:p>
            <a:r>
              <a:rPr lang="ru-RU" sz="1800" dirty="0" smtClean="0"/>
              <a:t>4) За </a:t>
            </a:r>
            <a:r>
              <a:rPr lang="ru-RU" sz="1800" dirty="0" err="1" smtClean="0"/>
              <a:t>підсумковими</a:t>
            </a:r>
            <a:r>
              <a:rPr lang="ru-RU" sz="1800" dirty="0" smtClean="0"/>
              <a:t> </a:t>
            </a:r>
            <a:r>
              <a:rPr lang="ru-RU" sz="1800" dirty="0" err="1" smtClean="0"/>
              <a:t>питаннями</a:t>
            </a:r>
            <a:r>
              <a:rPr lang="ru-RU" sz="1800" dirty="0" smtClean="0"/>
              <a:t> </a:t>
            </a:r>
            <a:r>
              <a:rPr lang="ru-RU" sz="1800" dirty="0" err="1" smtClean="0"/>
              <a:t>деяких</a:t>
            </a:r>
            <a:r>
              <a:rPr lang="ru-RU" sz="1800" dirty="0" smtClean="0"/>
              <a:t> </a:t>
            </a:r>
            <a:r>
              <a:rPr lang="ru-RU" sz="1800" dirty="0" err="1" smtClean="0"/>
              <a:t>видів</a:t>
            </a:r>
            <a:r>
              <a:rPr lang="ru-RU" sz="1800" dirty="0" smtClean="0"/>
              <a:t> </a:t>
            </a:r>
            <a:r>
              <a:rPr lang="ru-RU" sz="1800" dirty="0" err="1" smtClean="0"/>
              <a:t>діяльності</a:t>
            </a:r>
            <a:r>
              <a:rPr lang="ru-RU" sz="1800" dirty="0" smtClean="0"/>
              <a:t>:</a:t>
            </a:r>
          </a:p>
          <a:p>
            <a:r>
              <a:rPr lang="ru-RU" sz="1800" dirty="0" smtClean="0"/>
              <a:t>- стандарт 9 «</a:t>
            </a:r>
            <a:r>
              <a:rPr lang="ru-RU" sz="1800" dirty="0" err="1" smtClean="0"/>
              <a:t>Облік</a:t>
            </a:r>
            <a:r>
              <a:rPr lang="ru-RU" sz="1800" dirty="0" smtClean="0"/>
              <a:t> </a:t>
            </a:r>
            <a:r>
              <a:rPr lang="ru-RU" sz="1800" dirty="0" err="1" smtClean="0"/>
              <a:t>витрат</a:t>
            </a:r>
            <a:r>
              <a:rPr lang="ru-RU" sz="1800" dirty="0" smtClean="0"/>
              <a:t> на </a:t>
            </a:r>
            <a:r>
              <a:rPr lang="ru-RU" sz="1800" dirty="0" err="1" smtClean="0"/>
              <a:t>дослідження</a:t>
            </a:r>
            <a:r>
              <a:rPr lang="ru-RU" sz="1800" dirty="0" smtClean="0"/>
              <a:t> та </a:t>
            </a:r>
            <a:r>
              <a:rPr lang="ru-RU" sz="1800" dirty="0" err="1" smtClean="0"/>
              <a:t>розробку</a:t>
            </a:r>
            <a:r>
              <a:rPr lang="ru-RU" sz="1800" dirty="0" smtClean="0"/>
              <a:t>»;</a:t>
            </a:r>
          </a:p>
          <a:p>
            <a:r>
              <a:rPr lang="ru-RU" sz="1800" dirty="0" smtClean="0"/>
              <a:t>- стандарт 11 «</a:t>
            </a:r>
            <a:r>
              <a:rPr lang="ru-RU" sz="1800" dirty="0" err="1" smtClean="0"/>
              <a:t>Облік</a:t>
            </a:r>
            <a:r>
              <a:rPr lang="ru-RU" sz="1800" dirty="0" smtClean="0"/>
              <a:t> </a:t>
            </a:r>
            <a:r>
              <a:rPr lang="ru-RU" sz="1800" dirty="0" err="1" smtClean="0"/>
              <a:t>будівельних</a:t>
            </a:r>
            <a:r>
              <a:rPr lang="ru-RU" sz="1800" dirty="0" smtClean="0"/>
              <a:t> </a:t>
            </a:r>
            <a:r>
              <a:rPr lang="ru-RU" sz="1800" dirty="0" err="1" smtClean="0"/>
              <a:t>контрактів</a:t>
            </a:r>
            <a:r>
              <a:rPr lang="ru-RU" sz="1800" dirty="0" smtClean="0"/>
              <a:t>».</a:t>
            </a:r>
          </a:p>
          <a:p>
            <a:r>
              <a:rPr lang="ru-RU" sz="1800" dirty="0" smtClean="0"/>
              <a:t>5) </a:t>
            </a:r>
            <a:r>
              <a:rPr lang="ru-RU" sz="1800" dirty="0" err="1" smtClean="0"/>
              <a:t>Стандарти</a:t>
            </a:r>
            <a:r>
              <a:rPr lang="ru-RU" sz="1800" dirty="0" smtClean="0"/>
              <a:t> </a:t>
            </a:r>
            <a:r>
              <a:rPr lang="ru-RU" sz="1800" dirty="0" err="1" smtClean="0"/>
              <a:t>з</a:t>
            </a:r>
            <a:r>
              <a:rPr lang="ru-RU" sz="1800" dirty="0" smtClean="0"/>
              <a:t> </a:t>
            </a:r>
            <a:r>
              <a:rPr lang="ru-RU" sz="1800" dirty="0" err="1" smtClean="0"/>
              <a:t>обліку</a:t>
            </a:r>
            <a:r>
              <a:rPr lang="ru-RU" sz="1800" dirty="0" smtClean="0"/>
              <a:t> </a:t>
            </a:r>
            <a:r>
              <a:rPr lang="ru-RU" sz="1800" dirty="0" err="1" smtClean="0"/>
              <a:t>соціальної</a:t>
            </a:r>
            <a:r>
              <a:rPr lang="ru-RU" sz="1800" dirty="0" smtClean="0"/>
              <a:t> </a:t>
            </a:r>
            <a:r>
              <a:rPr lang="ru-RU" sz="1800" dirty="0" err="1" smtClean="0"/>
              <a:t>політики</a:t>
            </a:r>
            <a:r>
              <a:rPr lang="ru-RU" sz="1800" dirty="0" smtClean="0"/>
              <a:t> </a:t>
            </a:r>
            <a:r>
              <a:rPr lang="ru-RU" sz="1800" dirty="0" err="1" smtClean="0"/>
              <a:t>підприємства</a:t>
            </a:r>
            <a:r>
              <a:rPr lang="ru-RU" sz="1800" dirty="0" smtClean="0"/>
              <a:t>:</a:t>
            </a:r>
          </a:p>
          <a:p>
            <a:r>
              <a:rPr lang="ru-RU" sz="1800" dirty="0" smtClean="0"/>
              <a:t>- стандарт 19 «</a:t>
            </a:r>
            <a:r>
              <a:rPr lang="ru-RU" sz="1800" dirty="0" err="1" smtClean="0"/>
              <a:t>Витрати</a:t>
            </a:r>
            <a:r>
              <a:rPr lang="ru-RU" sz="1800" dirty="0" smtClean="0"/>
              <a:t> на </a:t>
            </a:r>
            <a:r>
              <a:rPr lang="ru-RU" sz="1800" dirty="0" err="1" smtClean="0"/>
              <a:t>пенсійне</a:t>
            </a:r>
            <a:r>
              <a:rPr lang="ru-RU" sz="1800" dirty="0" smtClean="0"/>
              <a:t> </a:t>
            </a:r>
            <a:r>
              <a:rPr lang="ru-RU" sz="1800" dirty="0" err="1" smtClean="0"/>
              <a:t>забезпечення</a:t>
            </a:r>
            <a:r>
              <a:rPr lang="ru-RU" sz="1800" dirty="0" smtClean="0"/>
              <a:t>»;</a:t>
            </a:r>
          </a:p>
          <a:p>
            <a:r>
              <a:rPr lang="ru-RU" sz="1800" dirty="0" smtClean="0"/>
              <a:t>- стандарт 26 «</a:t>
            </a:r>
            <a:r>
              <a:rPr lang="ru-RU" sz="1800" dirty="0" err="1" smtClean="0"/>
              <a:t>Облік</a:t>
            </a:r>
            <a:r>
              <a:rPr lang="ru-RU" sz="1800" dirty="0" smtClean="0"/>
              <a:t> </a:t>
            </a:r>
            <a:r>
              <a:rPr lang="ru-RU" sz="1800" dirty="0" err="1" smtClean="0"/>
              <a:t>і</a:t>
            </a:r>
            <a:r>
              <a:rPr lang="ru-RU" sz="1800" dirty="0" smtClean="0"/>
              <a:t> </a:t>
            </a:r>
            <a:r>
              <a:rPr lang="ru-RU" sz="1800" dirty="0" err="1" smtClean="0"/>
              <a:t>звітність</a:t>
            </a:r>
            <a:r>
              <a:rPr lang="ru-RU" sz="1800" dirty="0" smtClean="0"/>
              <a:t> по </a:t>
            </a:r>
            <a:r>
              <a:rPr lang="ru-RU" sz="1800" dirty="0" err="1" smtClean="0"/>
              <a:t>програмно-пенсійним</a:t>
            </a:r>
            <a:r>
              <a:rPr lang="ru-RU" sz="1800" dirty="0" smtClean="0"/>
              <a:t> </a:t>
            </a:r>
            <a:r>
              <a:rPr lang="ru-RU" sz="1800" dirty="0" err="1" smtClean="0"/>
              <a:t>забезпеченням</a:t>
            </a:r>
            <a:r>
              <a:rPr lang="ru-RU" sz="1800" dirty="0" smtClean="0"/>
              <a:t>».</a:t>
            </a:r>
          </a:p>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ru-RU" sz="2000" b="1" dirty="0" smtClean="0">
                <a:effectLst/>
              </a:rPr>
              <a:t>2. </a:t>
            </a:r>
            <a:r>
              <a:rPr lang="ru-RU" sz="2000" b="1" dirty="0" err="1" smtClean="0">
                <a:effectLst/>
              </a:rPr>
              <a:t>Міжнародні</a:t>
            </a:r>
            <a:r>
              <a:rPr lang="ru-RU" sz="2000" b="1" dirty="0" smtClean="0">
                <a:effectLst/>
              </a:rPr>
              <a:t> </a:t>
            </a:r>
            <a:r>
              <a:rPr lang="ru-RU" sz="2000" b="1" dirty="0" err="1" smtClean="0">
                <a:effectLst/>
              </a:rPr>
              <a:t>бухгалтерські</a:t>
            </a:r>
            <a:r>
              <a:rPr lang="ru-RU" sz="2000" b="1" dirty="0" smtClean="0">
                <a:effectLst/>
              </a:rPr>
              <a:t> </a:t>
            </a:r>
            <a:r>
              <a:rPr lang="ru-RU" sz="2000" b="1" dirty="0" err="1" smtClean="0">
                <a:effectLst/>
              </a:rPr>
              <a:t>стандарти</a:t>
            </a:r>
            <a:r>
              <a:rPr lang="ru-RU" sz="2000" b="1" dirty="0" smtClean="0">
                <a:effectLst/>
              </a:rPr>
              <a:t> </a:t>
            </a:r>
            <a:r>
              <a:rPr lang="ru-RU" sz="2000" b="1" dirty="0" err="1" smtClean="0">
                <a:effectLst/>
              </a:rPr>
              <a:t>і</a:t>
            </a:r>
            <a:r>
              <a:rPr lang="ru-RU" sz="2000" b="1" dirty="0" smtClean="0">
                <a:effectLst/>
              </a:rPr>
              <a:t> </a:t>
            </a:r>
            <a:r>
              <a:rPr lang="ru-RU" sz="2000" b="1" dirty="0" err="1" smtClean="0">
                <a:effectLst/>
              </a:rPr>
              <a:t>їх</a:t>
            </a:r>
            <a:r>
              <a:rPr lang="ru-RU" sz="2000" b="1" dirty="0" smtClean="0">
                <a:effectLst/>
              </a:rPr>
              <a:t> </a:t>
            </a:r>
            <a:r>
              <a:rPr lang="ru-RU" sz="2000" b="1" dirty="0" err="1" smtClean="0">
                <a:effectLst/>
              </a:rPr>
              <a:t>значення</a:t>
            </a:r>
            <a:endParaRPr lang="ru-RU" sz="2000" dirty="0">
              <a:effectLst/>
            </a:endParaRPr>
          </a:p>
        </p:txBody>
      </p:sp>
      <p:sp>
        <p:nvSpPr>
          <p:cNvPr id="3" name="Подзаголовок 2"/>
          <p:cNvSpPr>
            <a:spLocks noGrp="1"/>
          </p:cNvSpPr>
          <p:nvPr>
            <p:ph type="subTitle" idx="1"/>
          </p:nvPr>
        </p:nvSpPr>
        <p:spPr>
          <a:xfrm>
            <a:off x="1187624" y="620688"/>
            <a:ext cx="7651576" cy="5832648"/>
          </a:xfrm>
        </p:spPr>
        <p:txBody>
          <a:bodyPr>
            <a:normAutofit fontScale="92500" lnSpcReduction="10000"/>
          </a:bodyPr>
          <a:lstStyle/>
          <a:p>
            <a:r>
              <a:rPr lang="ru-RU" sz="1800" b="1" dirty="0" smtClean="0"/>
              <a:t>Структура МСБО:</a:t>
            </a:r>
          </a:p>
          <a:p>
            <a:pPr algn="just"/>
            <a:r>
              <a:rPr lang="ru-RU" sz="1800" dirty="0" smtClean="0"/>
              <a:t>1) </a:t>
            </a:r>
            <a:r>
              <a:rPr lang="ru-RU" sz="1800" dirty="0" err="1" smtClean="0"/>
              <a:t>Вступ</a:t>
            </a:r>
            <a:r>
              <a:rPr lang="ru-RU" sz="1800" dirty="0" smtClean="0"/>
              <a:t> – в </a:t>
            </a:r>
            <a:r>
              <a:rPr lang="ru-RU" sz="1800" dirty="0" err="1" smtClean="0"/>
              <a:t>ньому</a:t>
            </a:r>
            <a:r>
              <a:rPr lang="ru-RU" sz="1800" dirty="0" smtClean="0"/>
              <a:t> </a:t>
            </a:r>
            <a:r>
              <a:rPr lang="ru-RU" sz="1800" dirty="0" err="1" smtClean="0"/>
              <a:t>визначається</a:t>
            </a:r>
            <a:r>
              <a:rPr lang="ru-RU" sz="1800" dirty="0" smtClean="0"/>
              <a:t> мета </a:t>
            </a:r>
            <a:r>
              <a:rPr lang="ru-RU" sz="1800" dirty="0" err="1" smtClean="0"/>
              <a:t>даного</a:t>
            </a:r>
            <a:r>
              <a:rPr lang="ru-RU" sz="1800" dirty="0" smtClean="0"/>
              <a:t> стандарту </a:t>
            </a:r>
            <a:r>
              <a:rPr lang="ru-RU" sz="1800" dirty="0" err="1" smtClean="0"/>
              <a:t>і</a:t>
            </a:r>
            <a:r>
              <a:rPr lang="ru-RU" sz="1800" dirty="0" smtClean="0"/>
              <a:t> </a:t>
            </a:r>
            <a:r>
              <a:rPr lang="ru-RU" sz="1800" dirty="0" err="1" smtClean="0"/>
              <a:t>засоби</a:t>
            </a:r>
            <a:r>
              <a:rPr lang="ru-RU" sz="1800" dirty="0" smtClean="0"/>
              <a:t> </a:t>
            </a:r>
            <a:r>
              <a:rPr lang="ru-RU" sz="1800" dirty="0" err="1" smtClean="0"/>
              <a:t>її</a:t>
            </a:r>
            <a:r>
              <a:rPr lang="ru-RU" sz="1800" dirty="0" smtClean="0"/>
              <a:t> </a:t>
            </a:r>
            <a:r>
              <a:rPr lang="ru-RU" sz="1800" dirty="0" err="1" smtClean="0"/>
              <a:t>досягнення</a:t>
            </a:r>
            <a:r>
              <a:rPr lang="ru-RU" sz="1800" dirty="0" smtClean="0"/>
              <a:t>.</a:t>
            </a:r>
          </a:p>
          <a:p>
            <a:pPr algn="just"/>
            <a:r>
              <a:rPr lang="ru-RU" sz="1800" dirty="0" smtClean="0"/>
              <a:t>2) </a:t>
            </a:r>
            <a:r>
              <a:rPr lang="ru-RU" sz="1800" dirty="0" err="1" smtClean="0"/>
              <a:t>Пояснення</a:t>
            </a:r>
            <a:r>
              <a:rPr lang="ru-RU" sz="1800" dirty="0" smtClean="0"/>
              <a:t> – </a:t>
            </a:r>
            <a:r>
              <a:rPr lang="ru-RU" sz="1800" dirty="0" err="1" smtClean="0"/>
              <a:t>широке</a:t>
            </a:r>
            <a:r>
              <a:rPr lang="ru-RU" sz="1800" dirty="0" smtClean="0"/>
              <a:t> </a:t>
            </a:r>
            <a:r>
              <a:rPr lang="ru-RU" sz="1800" dirty="0" err="1" smtClean="0"/>
              <a:t>тлумачення</a:t>
            </a:r>
            <a:r>
              <a:rPr lang="ru-RU" sz="1800" dirty="0" smtClean="0"/>
              <a:t> </a:t>
            </a:r>
            <a:r>
              <a:rPr lang="ru-RU" sz="1800" dirty="0" err="1" smtClean="0"/>
              <a:t>положень</a:t>
            </a:r>
            <a:r>
              <a:rPr lang="ru-RU" sz="1800" dirty="0" smtClean="0"/>
              <a:t> </a:t>
            </a:r>
            <a:r>
              <a:rPr lang="ru-RU" sz="1800" dirty="0" err="1" smtClean="0"/>
              <a:t>даного</a:t>
            </a:r>
            <a:r>
              <a:rPr lang="ru-RU" sz="1800" dirty="0" smtClean="0"/>
              <a:t> стандарту та </a:t>
            </a:r>
            <a:r>
              <a:rPr lang="ru-RU" sz="1800" dirty="0" err="1" smtClean="0"/>
              <a:t>описання</a:t>
            </a:r>
            <a:r>
              <a:rPr lang="ru-RU" sz="1800" dirty="0" smtClean="0"/>
              <a:t> </a:t>
            </a:r>
            <a:r>
              <a:rPr lang="ru-RU" sz="1800" dirty="0" err="1" smtClean="0"/>
              <a:t>всіх</a:t>
            </a:r>
            <a:r>
              <a:rPr lang="ru-RU" sz="1800" dirty="0" smtClean="0"/>
              <a:t> </a:t>
            </a:r>
            <a:r>
              <a:rPr lang="ru-RU" sz="1800" dirty="0" err="1" smtClean="0"/>
              <a:t>підходів</a:t>
            </a:r>
            <a:r>
              <a:rPr lang="ru-RU" sz="1800" dirty="0" smtClean="0"/>
              <a:t> </a:t>
            </a:r>
            <a:r>
              <a:rPr lang="ru-RU" sz="1800" dirty="0" err="1" smtClean="0"/>
              <a:t>наявних</a:t>
            </a:r>
            <a:r>
              <a:rPr lang="ru-RU" sz="1800" dirty="0" smtClean="0"/>
              <a:t> в </a:t>
            </a:r>
            <a:r>
              <a:rPr lang="ru-RU" sz="1800" dirty="0" err="1" smtClean="0"/>
              <a:t>світовій</a:t>
            </a:r>
            <a:r>
              <a:rPr lang="ru-RU" sz="1800" dirty="0" smtClean="0"/>
              <a:t> </a:t>
            </a:r>
            <a:r>
              <a:rPr lang="ru-RU" sz="1800" dirty="0" err="1" smtClean="0"/>
              <a:t>практиці</a:t>
            </a:r>
            <a:r>
              <a:rPr lang="ru-RU" sz="1800" dirty="0" smtClean="0"/>
              <a:t> за </a:t>
            </a:r>
            <a:r>
              <a:rPr lang="ru-RU" sz="1800" dirty="0" err="1" smtClean="0"/>
              <a:t>даною</a:t>
            </a:r>
            <a:r>
              <a:rPr lang="ru-RU" sz="1800" dirty="0" smtClean="0"/>
              <a:t> проблемою, </a:t>
            </a:r>
            <a:r>
              <a:rPr lang="ru-RU" sz="1800" dirty="0" err="1" smtClean="0"/>
              <a:t>розглядаються</a:t>
            </a:r>
            <a:r>
              <a:rPr lang="ru-RU" sz="1800" dirty="0" smtClean="0"/>
              <a:t> </a:t>
            </a:r>
            <a:r>
              <a:rPr lang="ru-RU" sz="1800" dirty="0" err="1" smtClean="0"/>
              <a:t>недоліки</a:t>
            </a:r>
            <a:r>
              <a:rPr lang="ru-RU" sz="1800" dirty="0" smtClean="0"/>
              <a:t> </a:t>
            </a:r>
            <a:r>
              <a:rPr lang="ru-RU" sz="1800" dirty="0" err="1" smtClean="0"/>
              <a:t>і</a:t>
            </a:r>
            <a:r>
              <a:rPr lang="ru-RU" sz="1800" dirty="0" smtClean="0"/>
              <a:t> </a:t>
            </a:r>
            <a:r>
              <a:rPr lang="ru-RU" sz="1800" dirty="0" err="1" smtClean="0"/>
              <a:t>переваги</a:t>
            </a:r>
            <a:r>
              <a:rPr lang="ru-RU" sz="1800" dirty="0" smtClean="0"/>
              <a:t> </a:t>
            </a:r>
            <a:r>
              <a:rPr lang="ru-RU" sz="1800" dirty="0" err="1" smtClean="0"/>
              <a:t>цих</a:t>
            </a:r>
            <a:r>
              <a:rPr lang="ru-RU" sz="1800" dirty="0" smtClean="0"/>
              <a:t> </a:t>
            </a:r>
            <a:r>
              <a:rPr lang="ru-RU" sz="1800" dirty="0" err="1" smtClean="0"/>
              <a:t>підходів</a:t>
            </a:r>
            <a:r>
              <a:rPr lang="ru-RU" sz="1800" dirty="0" smtClean="0"/>
              <a:t>. В </a:t>
            </a:r>
            <a:r>
              <a:rPr lang="ru-RU" sz="1800" dirty="0" err="1" smtClean="0"/>
              <a:t>кінці</a:t>
            </a:r>
            <a:r>
              <a:rPr lang="ru-RU" sz="1800" dirty="0" smtClean="0"/>
              <a:t> </a:t>
            </a:r>
            <a:r>
              <a:rPr lang="ru-RU" sz="1800" dirty="0" err="1" smtClean="0"/>
              <a:t>цього</a:t>
            </a:r>
            <a:r>
              <a:rPr lang="ru-RU" sz="1800" dirty="0" smtClean="0"/>
              <a:t> </a:t>
            </a:r>
            <a:r>
              <a:rPr lang="ru-RU" sz="1800" dirty="0" err="1" smtClean="0"/>
              <a:t>розділу</a:t>
            </a:r>
            <a:r>
              <a:rPr lang="ru-RU" sz="1800" dirty="0" smtClean="0"/>
              <a:t> </a:t>
            </a:r>
            <a:r>
              <a:rPr lang="ru-RU" sz="1800" dirty="0" err="1" smtClean="0"/>
              <a:t>пояснюється</a:t>
            </a:r>
            <a:r>
              <a:rPr lang="ru-RU" sz="1800" dirty="0" smtClean="0"/>
              <a:t> </a:t>
            </a:r>
            <a:r>
              <a:rPr lang="ru-RU" sz="1800" dirty="0" err="1" smtClean="0"/>
              <a:t>чому</a:t>
            </a:r>
            <a:r>
              <a:rPr lang="ru-RU" sz="1800" dirty="0" smtClean="0"/>
              <a:t> </a:t>
            </a:r>
            <a:r>
              <a:rPr lang="ru-RU" sz="1800" dirty="0" err="1" smtClean="0"/>
              <a:t>прийнятий</a:t>
            </a:r>
            <a:r>
              <a:rPr lang="ru-RU" sz="1800" dirty="0" smtClean="0"/>
              <a:t> той </a:t>
            </a:r>
            <a:r>
              <a:rPr lang="ru-RU" sz="1800" dirty="0" err="1" smtClean="0"/>
              <a:t>чи</a:t>
            </a:r>
            <a:r>
              <a:rPr lang="ru-RU" sz="1800" dirty="0" smtClean="0"/>
              <a:t> </a:t>
            </a:r>
            <a:r>
              <a:rPr lang="ru-RU" sz="1800" dirty="0" err="1" smtClean="0"/>
              <a:t>інший</a:t>
            </a:r>
            <a:r>
              <a:rPr lang="ru-RU" sz="1800" dirty="0" smtClean="0"/>
              <a:t> </a:t>
            </a:r>
            <a:r>
              <a:rPr lang="ru-RU" sz="1800" dirty="0" err="1" smtClean="0"/>
              <a:t>підхід</a:t>
            </a:r>
            <a:r>
              <a:rPr lang="ru-RU" sz="1800" dirty="0" smtClean="0"/>
              <a:t>.</a:t>
            </a:r>
          </a:p>
          <a:p>
            <a:pPr algn="just"/>
            <a:r>
              <a:rPr lang="ru-RU" sz="1800" dirty="0" smtClean="0"/>
              <a:t>3) Текст стандарту - </a:t>
            </a:r>
            <a:r>
              <a:rPr lang="ru-RU" sz="1800" dirty="0" err="1" smtClean="0"/>
              <a:t>стислий</a:t>
            </a:r>
            <a:r>
              <a:rPr lang="ru-RU" sz="1800" dirty="0" smtClean="0"/>
              <a:t> </a:t>
            </a:r>
            <a:r>
              <a:rPr lang="ru-RU" sz="1800" dirty="0" err="1" smtClean="0"/>
              <a:t>виклад</a:t>
            </a:r>
            <a:r>
              <a:rPr lang="ru-RU" sz="1800" dirty="0" smtClean="0"/>
              <a:t> другого </a:t>
            </a:r>
            <a:r>
              <a:rPr lang="ru-RU" sz="1800" dirty="0" err="1" smtClean="0"/>
              <a:t>розділу</a:t>
            </a:r>
            <a:r>
              <a:rPr lang="ru-RU" sz="1800" dirty="0" smtClean="0"/>
              <a:t>.</a:t>
            </a:r>
          </a:p>
          <a:p>
            <a:endParaRPr lang="uk-UA" sz="1800" b="1" dirty="0" smtClean="0"/>
          </a:p>
          <a:p>
            <a:r>
              <a:rPr lang="uk-UA" sz="1800" b="1" dirty="0" smtClean="0"/>
              <a:t>Основними завдання МСБО є: </a:t>
            </a:r>
            <a:endParaRPr lang="ru-RU" sz="1800" dirty="0" smtClean="0"/>
          </a:p>
          <a:p>
            <a:r>
              <a:rPr lang="uk-UA" sz="1800" dirty="0" smtClean="0"/>
              <a:t>1) визначення порядку підготовки і надання фінансової звітності;</a:t>
            </a:r>
            <a:endParaRPr lang="ru-RU" sz="1800" dirty="0" smtClean="0"/>
          </a:p>
          <a:p>
            <a:r>
              <a:rPr lang="uk-UA" sz="1800" dirty="0" smtClean="0"/>
              <a:t>2) встановлення критеріїв визнання окремих об’єктів обліку і статей фінансової звітності;</a:t>
            </a:r>
            <a:endParaRPr lang="ru-RU" sz="1800" dirty="0" smtClean="0"/>
          </a:p>
          <a:p>
            <a:r>
              <a:rPr lang="uk-UA" sz="1800" dirty="0" smtClean="0"/>
              <a:t>3) класифікація об'єктів обліку;</a:t>
            </a:r>
            <a:endParaRPr lang="ru-RU" sz="1800" dirty="0" smtClean="0"/>
          </a:p>
          <a:p>
            <a:r>
              <a:rPr lang="uk-UA" sz="1800" dirty="0" smtClean="0"/>
              <a:t>4) уніфікація порядку віддзеркалення об'єктів обліку в звітності;</a:t>
            </a:r>
            <a:endParaRPr lang="ru-RU" sz="1800" dirty="0" smtClean="0"/>
          </a:p>
          <a:p>
            <a:r>
              <a:rPr lang="uk-UA" sz="1800" dirty="0" smtClean="0"/>
              <a:t>5) рекомендування методів оцінки об'єктів обліку;</a:t>
            </a:r>
            <a:endParaRPr lang="ru-RU" sz="1800" dirty="0" smtClean="0"/>
          </a:p>
          <a:p>
            <a:r>
              <a:rPr lang="uk-UA" sz="1800" dirty="0" smtClean="0"/>
              <a:t>6) визначення об'ємів інформації, що підлягає розкриттю та ін.</a:t>
            </a:r>
            <a:endParaRPr lang="ru-RU" sz="1800" dirty="0" smtClean="0"/>
          </a:p>
          <a:p>
            <a:r>
              <a:rPr lang="uk-UA" sz="1800" dirty="0" smtClean="0"/>
              <a:t>Застосування МСБО має як свої переваги, так і недоліки.</a:t>
            </a:r>
            <a:endParaRPr lang="ru-RU" sz="1800" dirty="0" smtClean="0"/>
          </a:p>
          <a:p>
            <a:pPr algn="just"/>
            <a:endParaRPr lang="ru-RU" sz="1800" dirty="0" smtClean="0"/>
          </a:p>
          <a:p>
            <a:pPr algn="just"/>
            <a:r>
              <a:rPr lang="ru-RU" sz="1800" dirty="0" smtClean="0"/>
              <a:t> </a:t>
            </a:r>
          </a:p>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ru-RU" sz="2000" b="1" dirty="0" smtClean="0">
                <a:effectLst/>
              </a:rPr>
              <a:t>2. </a:t>
            </a:r>
            <a:r>
              <a:rPr lang="ru-RU" sz="2000" b="1" dirty="0" err="1" smtClean="0">
                <a:effectLst/>
              </a:rPr>
              <a:t>Міжнародні</a:t>
            </a:r>
            <a:r>
              <a:rPr lang="ru-RU" sz="2000" b="1" dirty="0" smtClean="0">
                <a:effectLst/>
              </a:rPr>
              <a:t> </a:t>
            </a:r>
            <a:r>
              <a:rPr lang="ru-RU" sz="2000" b="1" dirty="0" err="1" smtClean="0">
                <a:effectLst/>
              </a:rPr>
              <a:t>бухгалтерські</a:t>
            </a:r>
            <a:r>
              <a:rPr lang="ru-RU" sz="2000" b="1" dirty="0" smtClean="0">
                <a:effectLst/>
              </a:rPr>
              <a:t> </a:t>
            </a:r>
            <a:r>
              <a:rPr lang="ru-RU" sz="2000" b="1" dirty="0" err="1" smtClean="0">
                <a:effectLst/>
              </a:rPr>
              <a:t>стандарти</a:t>
            </a:r>
            <a:r>
              <a:rPr lang="ru-RU" sz="2000" b="1" dirty="0" smtClean="0">
                <a:effectLst/>
              </a:rPr>
              <a:t> </a:t>
            </a:r>
            <a:r>
              <a:rPr lang="ru-RU" sz="2000" b="1" dirty="0" err="1" smtClean="0">
                <a:effectLst/>
              </a:rPr>
              <a:t>і</a:t>
            </a:r>
            <a:r>
              <a:rPr lang="ru-RU" sz="2000" b="1" dirty="0" smtClean="0">
                <a:effectLst/>
              </a:rPr>
              <a:t> </a:t>
            </a:r>
            <a:r>
              <a:rPr lang="ru-RU" sz="2000" b="1" dirty="0" err="1" smtClean="0">
                <a:effectLst/>
              </a:rPr>
              <a:t>їх</a:t>
            </a:r>
            <a:r>
              <a:rPr lang="ru-RU" sz="2000" b="1" dirty="0" smtClean="0">
                <a:effectLst/>
              </a:rPr>
              <a:t> </a:t>
            </a:r>
            <a:r>
              <a:rPr lang="ru-RU" sz="2000" b="1" dirty="0" err="1" smtClean="0">
                <a:effectLst/>
              </a:rPr>
              <a:t>значення</a:t>
            </a:r>
            <a:endParaRPr lang="ru-RU" sz="2000" dirty="0">
              <a:effectLst/>
            </a:endParaRPr>
          </a:p>
        </p:txBody>
      </p:sp>
      <p:sp>
        <p:nvSpPr>
          <p:cNvPr id="3" name="Подзаголовок 2"/>
          <p:cNvSpPr>
            <a:spLocks noGrp="1"/>
          </p:cNvSpPr>
          <p:nvPr>
            <p:ph type="subTitle" idx="1"/>
          </p:nvPr>
        </p:nvSpPr>
        <p:spPr>
          <a:xfrm>
            <a:off x="1187624" y="620688"/>
            <a:ext cx="7651576" cy="5832648"/>
          </a:xfrm>
        </p:spPr>
        <p:txBody>
          <a:bodyPr>
            <a:normAutofit/>
          </a:bodyPr>
          <a:lstStyle/>
          <a:p>
            <a:r>
              <a:rPr lang="uk-UA" sz="1800" b="1" dirty="0" smtClean="0"/>
              <a:t>Необхідність єдиних міжнародних стандартів полягає в наступному:</a:t>
            </a:r>
            <a:endParaRPr lang="ru-RU" sz="1800" dirty="0" smtClean="0"/>
          </a:p>
          <a:p>
            <a:r>
              <a:rPr lang="uk-UA" sz="1800" dirty="0" smtClean="0"/>
              <a:t>1) інвестори шукають об'єкти для інвестування у всьому світі;</a:t>
            </a:r>
            <a:endParaRPr lang="ru-RU" sz="1800" dirty="0" smtClean="0"/>
          </a:p>
          <a:p>
            <a:r>
              <a:rPr lang="uk-UA" sz="1800" dirty="0" smtClean="0"/>
              <a:t>2) компанії бажають отримати кредит з найменшим відсотком в будь-якій країні;</a:t>
            </a:r>
            <a:endParaRPr lang="ru-RU" sz="1800" dirty="0" smtClean="0"/>
          </a:p>
          <a:p>
            <a:r>
              <a:rPr lang="uk-UA" sz="1800" dirty="0" smtClean="0"/>
              <a:t>3) об'єднання підприємств, які знаходяться в сусідніх країнах;</a:t>
            </a:r>
            <a:endParaRPr lang="ru-RU" sz="1800" dirty="0" smtClean="0"/>
          </a:p>
          <a:p>
            <a:pPr algn="just"/>
            <a:r>
              <a:rPr lang="uk-UA" sz="1800" dirty="0" smtClean="0"/>
              <a:t>4) відмінності в системах бухгалтерського обліку можуть повністю заплутати порівняння показників фінансової звітності.</a:t>
            </a:r>
            <a:endParaRPr lang="ru-RU" sz="1800" dirty="0" smtClean="0"/>
          </a:p>
          <a:p>
            <a:r>
              <a:rPr lang="ru-RU" sz="1800" dirty="0" smtClean="0"/>
              <a:t>.</a:t>
            </a:r>
          </a:p>
          <a:p>
            <a:pPr algn="just"/>
            <a:r>
              <a:rPr lang="ru-RU" sz="1800" dirty="0" smtClean="0"/>
              <a:t> </a:t>
            </a:r>
          </a:p>
          <a:p>
            <a:pPr>
              <a:spcBef>
                <a:spcPts val="0"/>
              </a:spcBef>
              <a:buFontTx/>
              <a:buChar char="-"/>
            </a:pPr>
            <a:endParaRPr lang="ru-RU" sz="1800" dirty="0" smtClean="0"/>
          </a:p>
          <a:p>
            <a:pPr algn="just"/>
            <a:endParaRPr lang="ru-RU" sz="2400" dirty="0" smtClean="0"/>
          </a:p>
          <a:p>
            <a:pPr algn="just"/>
            <a:endParaRPr lang="ru-RU" dirty="0" smtClean="0"/>
          </a:p>
          <a:p>
            <a:pPr algn="just"/>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338</TotalTime>
  <Words>3228</Words>
  <Application>Microsoft Office PowerPoint</Application>
  <PresentationFormat>Экран (4:3)</PresentationFormat>
  <Paragraphs>346</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Солнцестояние</vt:lpstr>
      <vt:lpstr>Тема 1: Загальноприйняті принципи обліку і складання звітності в зарубіжних країнах</vt:lpstr>
      <vt:lpstr>План: 1. Бухгалтерський облік в системі управління підприємством 2. Міжнародні бухгалтерські стандарти і їх значення 3. Вимоги до якості інформації і принципи обліку інформації 4. Прийняття та впровадження МСБО 5. Моделі БО   </vt:lpstr>
      <vt:lpstr>1. Бухгалтерський облік в системі управління підприємством</vt:lpstr>
      <vt:lpstr>1. Бухгалтерський облік в системі управління підприємством</vt:lpstr>
      <vt:lpstr>1. Бухгалтерський облік в системі управління підприємством</vt:lpstr>
      <vt:lpstr>2. Міжнародні бухгалтерські стандарти і їх значення</vt:lpstr>
      <vt:lpstr>2. Міжнародні бухгалтерські стандарти і їх значення</vt:lpstr>
      <vt:lpstr>2. Міжнародні бухгалтерські стандарти і їх значення</vt:lpstr>
      <vt:lpstr>2. Міжнародні бухгалтерські стандарти і їх значення</vt:lpstr>
      <vt:lpstr>2. Міжнародні бухгалтерські стандарти і їх значення</vt:lpstr>
      <vt:lpstr>2. Міжнародні бухгалтерські стандарти і їх значення Класифікація МСБО за призначенням </vt:lpstr>
      <vt:lpstr>2. Міжнародні бухгалтерські стандарти і їх значення Класифікація МСБО за видами діяльності </vt:lpstr>
      <vt:lpstr>2. Міжнародні бухгалтерські стандарти і їх значення</vt:lpstr>
      <vt:lpstr>3. Вимоги до якості інформації і принципи обліку інформації</vt:lpstr>
      <vt:lpstr>3. Вимоги до якості інформації і принципи обліку інформації</vt:lpstr>
      <vt:lpstr>3. Вимоги до якості інформації і принципи обліку інформації</vt:lpstr>
      <vt:lpstr>4. Прийняття та впровадження МСБО</vt:lpstr>
      <vt:lpstr>4. Прийняття та впровадження МСБО</vt:lpstr>
      <vt:lpstr>4. Прийняття та впровадження МСБО</vt:lpstr>
      <vt:lpstr>5. Моделі БО</vt:lpstr>
      <vt:lpstr>5. Моделі БО</vt:lpstr>
      <vt:lpstr>5. Моделі БО</vt:lpstr>
      <vt:lpstr>5. Моделі БО</vt:lpstr>
      <vt:lpstr>5. Моделі БО</vt:lpstr>
      <vt:lpstr>5. Моделі БО</vt:lpstr>
      <vt:lpstr>5. Моделі БО</vt:lpstr>
      <vt:lpstr>5. Моделі БО</vt:lpstr>
      <vt:lpstr>5. Моделі БО</vt:lpstr>
      <vt:lpstr>5. Моделі БО</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Облік коштів на рахунках у банку</dc:title>
  <dc:creator>tetiana.moschytska</dc:creator>
  <cp:lastModifiedBy>tetiana.moschytska</cp:lastModifiedBy>
  <cp:revision>42</cp:revision>
  <dcterms:created xsi:type="dcterms:W3CDTF">2023-09-29T11:29:25Z</dcterms:created>
  <dcterms:modified xsi:type="dcterms:W3CDTF">2024-02-27T14:42:10Z</dcterms:modified>
</cp:coreProperties>
</file>