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4092" r:id="rId2"/>
  </p:sldMasterIdLst>
  <p:notesMasterIdLst>
    <p:notesMasterId r:id="rId45"/>
  </p:notesMasterIdLst>
  <p:sldIdLst>
    <p:sldId id="286" r:id="rId3"/>
    <p:sldId id="316" r:id="rId4"/>
    <p:sldId id="366" r:id="rId5"/>
    <p:sldId id="378" r:id="rId6"/>
    <p:sldId id="410" r:id="rId7"/>
    <p:sldId id="404" r:id="rId8"/>
    <p:sldId id="405" r:id="rId9"/>
    <p:sldId id="392" r:id="rId10"/>
    <p:sldId id="411" r:id="rId11"/>
    <p:sldId id="379" r:id="rId12"/>
    <p:sldId id="381" r:id="rId13"/>
    <p:sldId id="394" r:id="rId14"/>
    <p:sldId id="395" r:id="rId15"/>
    <p:sldId id="396" r:id="rId16"/>
    <p:sldId id="380" r:id="rId17"/>
    <p:sldId id="382" r:id="rId18"/>
    <p:sldId id="398" r:id="rId19"/>
    <p:sldId id="457" r:id="rId20"/>
    <p:sldId id="383" r:id="rId21"/>
    <p:sldId id="460" r:id="rId22"/>
    <p:sldId id="399" r:id="rId23"/>
    <p:sldId id="458" r:id="rId24"/>
    <p:sldId id="459" r:id="rId25"/>
    <p:sldId id="384" r:id="rId26"/>
    <p:sldId id="400" r:id="rId27"/>
    <p:sldId id="387" r:id="rId28"/>
    <p:sldId id="388" r:id="rId29"/>
    <p:sldId id="401" r:id="rId30"/>
    <p:sldId id="385" r:id="rId31"/>
    <p:sldId id="402" r:id="rId32"/>
    <p:sldId id="467" r:id="rId33"/>
    <p:sldId id="386" r:id="rId34"/>
    <p:sldId id="403" r:id="rId35"/>
    <p:sldId id="406" r:id="rId36"/>
    <p:sldId id="407" r:id="rId37"/>
    <p:sldId id="408" r:id="rId38"/>
    <p:sldId id="389" r:id="rId39"/>
    <p:sldId id="465" r:id="rId40"/>
    <p:sldId id="390" r:id="rId41"/>
    <p:sldId id="391" r:id="rId42"/>
    <p:sldId id="409" r:id="rId43"/>
    <p:sldId id="463" r:id="rId44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howGuides="1">
      <p:cViewPr>
        <p:scale>
          <a:sx n="80" d="100"/>
          <a:sy n="80" d="100"/>
        </p:scale>
        <p:origin x="629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90D6D-927D-49F4-BFED-2EDF5E821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B03A73-8414-4FA4-B3B0-A4F30E21B975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uk-UA" sz="44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Не максимальний дохід!</a:t>
          </a:r>
          <a:endParaRPr lang="ru-RU" sz="44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1305C75E-CB3B-4A1E-A627-C22145283CB9}" type="parTrans" cxnId="{F8752C8E-CC24-4CE9-AFF7-0BD61CC87037}">
      <dgm:prSet/>
      <dgm:spPr/>
      <dgm:t>
        <a:bodyPr/>
        <a:lstStyle/>
        <a:p>
          <a:endParaRPr lang="ru-RU"/>
        </a:p>
      </dgm:t>
    </dgm:pt>
    <dgm:pt modelId="{324136D8-DE9C-4D79-B423-39544F790F9C}" type="sibTrans" cxnId="{F8752C8E-CC24-4CE9-AFF7-0BD61CC87037}">
      <dgm:prSet/>
      <dgm:spPr/>
      <dgm:t>
        <a:bodyPr/>
        <a:lstStyle/>
        <a:p>
          <a:endParaRPr lang="ru-RU"/>
        </a:p>
      </dgm:t>
    </dgm:pt>
    <dgm:pt modelId="{91192BDF-FDAF-4802-B61C-76E4A9392B8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dirty="0">
              <a:latin typeface="Tahoma" pitchFamily="34" charset="0"/>
              <a:cs typeface="Tahoma" pitchFamily="34" charset="0"/>
            </a:rPr>
            <a:t>Монопольне підприємство не зацікавлене в отриманні максимального сукупного доходу від реалізації продукції, оскільки не отримуватиме при цьому найбільшого прибутку</a:t>
          </a:r>
          <a:endParaRPr lang="ru-RU" dirty="0">
            <a:latin typeface="Tahoma" pitchFamily="34" charset="0"/>
            <a:cs typeface="Tahoma" pitchFamily="34" charset="0"/>
          </a:endParaRPr>
        </a:p>
      </dgm:t>
    </dgm:pt>
    <dgm:pt modelId="{ACD08293-6F90-4CD8-8E20-E1454DBAF218}" type="parTrans" cxnId="{0748A75C-ED5A-46B8-9CA8-15F7813DD2BF}">
      <dgm:prSet/>
      <dgm:spPr/>
      <dgm:t>
        <a:bodyPr/>
        <a:lstStyle/>
        <a:p>
          <a:endParaRPr lang="ru-RU"/>
        </a:p>
      </dgm:t>
    </dgm:pt>
    <dgm:pt modelId="{19466CF3-42A0-4B19-85C3-0F26D54FF47A}" type="sibTrans" cxnId="{0748A75C-ED5A-46B8-9CA8-15F7813DD2BF}">
      <dgm:prSet/>
      <dgm:spPr/>
      <dgm:t>
        <a:bodyPr/>
        <a:lstStyle/>
        <a:p>
          <a:endParaRPr lang="ru-RU"/>
        </a:p>
      </dgm:t>
    </dgm:pt>
    <dgm:pt modelId="{7CA1AD4C-5927-4A60-94D6-F829D8F0940C}" type="pres">
      <dgm:prSet presAssocID="{6A290D6D-927D-49F4-BFED-2EDF5E821AB9}" presName="linear" presStyleCnt="0">
        <dgm:presLayoutVars>
          <dgm:animLvl val="lvl"/>
          <dgm:resizeHandles val="exact"/>
        </dgm:presLayoutVars>
      </dgm:prSet>
      <dgm:spPr/>
    </dgm:pt>
    <dgm:pt modelId="{1C26C68B-D765-4E4C-BBE4-10BCEB6A288C}" type="pres">
      <dgm:prSet presAssocID="{C2B03A73-8414-4FA4-B3B0-A4F30E21B975}" presName="parentText" presStyleLbl="node1" presStyleIdx="0" presStyleCnt="2" custScaleY="39945" custLinFactY="-325" custLinFactNeighborY="-100000">
        <dgm:presLayoutVars>
          <dgm:chMax val="0"/>
          <dgm:bulletEnabled val="1"/>
        </dgm:presLayoutVars>
      </dgm:prSet>
      <dgm:spPr/>
    </dgm:pt>
    <dgm:pt modelId="{A069FB44-7E28-4D8F-B19F-16FEC2517CD4}" type="pres">
      <dgm:prSet presAssocID="{324136D8-DE9C-4D79-B423-39544F790F9C}" presName="spacer" presStyleCnt="0"/>
      <dgm:spPr/>
    </dgm:pt>
    <dgm:pt modelId="{167BDF90-47ED-4194-87A3-E9AC42C19F12}" type="pres">
      <dgm:prSet presAssocID="{91192BDF-FDAF-4802-B61C-76E4A9392B8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680D40B-E3FE-43E4-904B-5A7558A45A34}" type="presOf" srcId="{C2B03A73-8414-4FA4-B3B0-A4F30E21B975}" destId="{1C26C68B-D765-4E4C-BBE4-10BCEB6A288C}" srcOrd="0" destOrd="0" presId="urn:microsoft.com/office/officeart/2005/8/layout/vList2"/>
    <dgm:cxn modelId="{66F6AF12-4CD7-41AA-8F86-3C2BD9D81346}" type="presOf" srcId="{91192BDF-FDAF-4802-B61C-76E4A9392B8D}" destId="{167BDF90-47ED-4194-87A3-E9AC42C19F12}" srcOrd="0" destOrd="0" presId="urn:microsoft.com/office/officeart/2005/8/layout/vList2"/>
    <dgm:cxn modelId="{5EE32C17-16E4-4200-8844-954A16BBDED5}" type="presOf" srcId="{6A290D6D-927D-49F4-BFED-2EDF5E821AB9}" destId="{7CA1AD4C-5927-4A60-94D6-F829D8F0940C}" srcOrd="0" destOrd="0" presId="urn:microsoft.com/office/officeart/2005/8/layout/vList2"/>
    <dgm:cxn modelId="{0748A75C-ED5A-46B8-9CA8-15F7813DD2BF}" srcId="{6A290D6D-927D-49F4-BFED-2EDF5E821AB9}" destId="{91192BDF-FDAF-4802-B61C-76E4A9392B8D}" srcOrd="1" destOrd="0" parTransId="{ACD08293-6F90-4CD8-8E20-E1454DBAF218}" sibTransId="{19466CF3-42A0-4B19-85C3-0F26D54FF47A}"/>
    <dgm:cxn modelId="{F8752C8E-CC24-4CE9-AFF7-0BD61CC87037}" srcId="{6A290D6D-927D-49F4-BFED-2EDF5E821AB9}" destId="{C2B03A73-8414-4FA4-B3B0-A4F30E21B975}" srcOrd="0" destOrd="0" parTransId="{1305C75E-CB3B-4A1E-A627-C22145283CB9}" sibTransId="{324136D8-DE9C-4D79-B423-39544F790F9C}"/>
    <dgm:cxn modelId="{8402639A-FE00-4A12-8B1E-E64587EA495F}" type="presParOf" srcId="{7CA1AD4C-5927-4A60-94D6-F829D8F0940C}" destId="{1C26C68B-D765-4E4C-BBE4-10BCEB6A288C}" srcOrd="0" destOrd="0" presId="urn:microsoft.com/office/officeart/2005/8/layout/vList2"/>
    <dgm:cxn modelId="{62FBCA01-9F40-48CE-9632-5F5A3A635477}" type="presParOf" srcId="{7CA1AD4C-5927-4A60-94D6-F829D8F0940C}" destId="{A069FB44-7E28-4D8F-B19F-16FEC2517CD4}" srcOrd="1" destOrd="0" presId="urn:microsoft.com/office/officeart/2005/8/layout/vList2"/>
    <dgm:cxn modelId="{D6C156BC-074F-4FB4-89F4-B359BFD98138}" type="presParOf" srcId="{7CA1AD4C-5927-4A60-94D6-F829D8F0940C}" destId="{167BDF90-47ED-4194-87A3-E9AC42C19F1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90D6D-927D-49F4-BFED-2EDF5E821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B03A73-8414-4FA4-B3B0-A4F30E21B975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uk-UA" sz="44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Не мінімальні витрати!</a:t>
          </a:r>
          <a:endParaRPr lang="ru-RU" sz="44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1305C75E-CB3B-4A1E-A627-C22145283CB9}" type="parTrans" cxnId="{F8752C8E-CC24-4CE9-AFF7-0BD61CC87037}">
      <dgm:prSet/>
      <dgm:spPr/>
      <dgm:t>
        <a:bodyPr/>
        <a:lstStyle/>
        <a:p>
          <a:endParaRPr lang="ru-RU"/>
        </a:p>
      </dgm:t>
    </dgm:pt>
    <dgm:pt modelId="{324136D8-DE9C-4D79-B423-39544F790F9C}" type="sibTrans" cxnId="{F8752C8E-CC24-4CE9-AFF7-0BD61CC87037}">
      <dgm:prSet/>
      <dgm:spPr/>
      <dgm:t>
        <a:bodyPr/>
        <a:lstStyle/>
        <a:p>
          <a:endParaRPr lang="ru-RU"/>
        </a:p>
      </dgm:t>
    </dgm:pt>
    <dgm:pt modelId="{91192BDF-FDAF-4802-B61C-76E4A9392B8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sz="4400" dirty="0"/>
            <a:t>Монополіст максимізує прибуток, якщо він виробляє </a:t>
          </a:r>
          <a:r>
            <a:rPr lang="uk-UA" sz="4400" b="1" dirty="0"/>
            <a:t>менше</a:t>
          </a:r>
          <a:r>
            <a:rPr lang="uk-UA" sz="4400" dirty="0"/>
            <a:t> продукції</a:t>
          </a:r>
          <a:br>
            <a:rPr lang="uk-UA" sz="4400" dirty="0"/>
          </a:br>
          <a:r>
            <a:rPr lang="uk-UA" sz="4400" dirty="0"/>
            <a:t> з </a:t>
          </a:r>
          <a:r>
            <a:rPr lang="uk-UA" sz="4400" b="1" dirty="0"/>
            <a:t>вищими</a:t>
          </a:r>
          <a:r>
            <a:rPr lang="uk-UA" sz="4400" dirty="0"/>
            <a:t> витратами</a:t>
          </a:r>
          <a:endParaRPr lang="ru-RU" sz="4400" dirty="0"/>
        </a:p>
      </dgm:t>
    </dgm:pt>
    <dgm:pt modelId="{ACD08293-6F90-4CD8-8E20-E1454DBAF218}" type="parTrans" cxnId="{0748A75C-ED5A-46B8-9CA8-15F7813DD2BF}">
      <dgm:prSet/>
      <dgm:spPr/>
      <dgm:t>
        <a:bodyPr/>
        <a:lstStyle/>
        <a:p>
          <a:endParaRPr lang="ru-RU"/>
        </a:p>
      </dgm:t>
    </dgm:pt>
    <dgm:pt modelId="{19466CF3-42A0-4B19-85C3-0F26D54FF47A}" type="sibTrans" cxnId="{0748A75C-ED5A-46B8-9CA8-15F7813DD2BF}">
      <dgm:prSet/>
      <dgm:spPr/>
      <dgm:t>
        <a:bodyPr/>
        <a:lstStyle/>
        <a:p>
          <a:endParaRPr lang="ru-RU"/>
        </a:p>
      </dgm:t>
    </dgm:pt>
    <dgm:pt modelId="{7CA1AD4C-5927-4A60-94D6-F829D8F0940C}" type="pres">
      <dgm:prSet presAssocID="{6A290D6D-927D-49F4-BFED-2EDF5E821AB9}" presName="linear" presStyleCnt="0">
        <dgm:presLayoutVars>
          <dgm:animLvl val="lvl"/>
          <dgm:resizeHandles val="exact"/>
        </dgm:presLayoutVars>
      </dgm:prSet>
      <dgm:spPr/>
    </dgm:pt>
    <dgm:pt modelId="{1C26C68B-D765-4E4C-BBE4-10BCEB6A288C}" type="pres">
      <dgm:prSet presAssocID="{C2B03A73-8414-4FA4-B3B0-A4F30E21B975}" presName="parentText" presStyleLbl="node1" presStyleIdx="0" presStyleCnt="2" custScaleY="39945">
        <dgm:presLayoutVars>
          <dgm:chMax val="0"/>
          <dgm:bulletEnabled val="1"/>
        </dgm:presLayoutVars>
      </dgm:prSet>
      <dgm:spPr/>
    </dgm:pt>
    <dgm:pt modelId="{A069FB44-7E28-4D8F-B19F-16FEC2517CD4}" type="pres">
      <dgm:prSet presAssocID="{324136D8-DE9C-4D79-B423-39544F790F9C}" presName="spacer" presStyleCnt="0"/>
      <dgm:spPr/>
    </dgm:pt>
    <dgm:pt modelId="{167BDF90-47ED-4194-87A3-E9AC42C19F12}" type="pres">
      <dgm:prSet presAssocID="{91192BDF-FDAF-4802-B61C-76E4A9392B8D}" presName="parentText" presStyleLbl="node1" presStyleIdx="1" presStyleCnt="2" custScaleY="94951">
        <dgm:presLayoutVars>
          <dgm:chMax val="0"/>
          <dgm:bulletEnabled val="1"/>
        </dgm:presLayoutVars>
      </dgm:prSet>
      <dgm:spPr/>
    </dgm:pt>
  </dgm:ptLst>
  <dgm:cxnLst>
    <dgm:cxn modelId="{F35FED3B-77DB-4E8A-91E9-20E14C9EC5D9}" type="presOf" srcId="{6A290D6D-927D-49F4-BFED-2EDF5E821AB9}" destId="{7CA1AD4C-5927-4A60-94D6-F829D8F0940C}" srcOrd="0" destOrd="0" presId="urn:microsoft.com/office/officeart/2005/8/layout/vList2"/>
    <dgm:cxn modelId="{0748A75C-ED5A-46B8-9CA8-15F7813DD2BF}" srcId="{6A290D6D-927D-49F4-BFED-2EDF5E821AB9}" destId="{91192BDF-FDAF-4802-B61C-76E4A9392B8D}" srcOrd="1" destOrd="0" parTransId="{ACD08293-6F90-4CD8-8E20-E1454DBAF218}" sibTransId="{19466CF3-42A0-4B19-85C3-0F26D54FF47A}"/>
    <dgm:cxn modelId="{F8752C8E-CC24-4CE9-AFF7-0BD61CC87037}" srcId="{6A290D6D-927D-49F4-BFED-2EDF5E821AB9}" destId="{C2B03A73-8414-4FA4-B3B0-A4F30E21B975}" srcOrd="0" destOrd="0" parTransId="{1305C75E-CB3B-4A1E-A627-C22145283CB9}" sibTransId="{324136D8-DE9C-4D79-B423-39544F790F9C}"/>
    <dgm:cxn modelId="{9D27FEC4-21B6-4564-9A1C-2A6F73408E95}" type="presOf" srcId="{C2B03A73-8414-4FA4-B3B0-A4F30E21B975}" destId="{1C26C68B-D765-4E4C-BBE4-10BCEB6A288C}" srcOrd="0" destOrd="0" presId="urn:microsoft.com/office/officeart/2005/8/layout/vList2"/>
    <dgm:cxn modelId="{A61497D4-81CA-4A48-9D10-BF5044E52E7C}" type="presOf" srcId="{91192BDF-FDAF-4802-B61C-76E4A9392B8D}" destId="{167BDF90-47ED-4194-87A3-E9AC42C19F12}" srcOrd="0" destOrd="0" presId="urn:microsoft.com/office/officeart/2005/8/layout/vList2"/>
    <dgm:cxn modelId="{39B301EC-1638-4806-BD7A-237BD29A1E01}" type="presParOf" srcId="{7CA1AD4C-5927-4A60-94D6-F829D8F0940C}" destId="{1C26C68B-D765-4E4C-BBE4-10BCEB6A288C}" srcOrd="0" destOrd="0" presId="urn:microsoft.com/office/officeart/2005/8/layout/vList2"/>
    <dgm:cxn modelId="{74BA45B5-ED51-4E41-8382-72A0C2CA2209}" type="presParOf" srcId="{7CA1AD4C-5927-4A60-94D6-F829D8F0940C}" destId="{A069FB44-7E28-4D8F-B19F-16FEC2517CD4}" srcOrd="1" destOrd="0" presId="urn:microsoft.com/office/officeart/2005/8/layout/vList2"/>
    <dgm:cxn modelId="{7AD6B48A-D0ED-4996-988B-949B600C3AFD}" type="presParOf" srcId="{7CA1AD4C-5927-4A60-94D6-F829D8F0940C}" destId="{167BDF90-47ED-4194-87A3-E9AC42C19F1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90D6D-927D-49F4-BFED-2EDF5E821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B03A73-8414-4FA4-B3B0-A4F30E21B975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uk-UA" sz="4400" dirty="0">
              <a:solidFill>
                <a:schemeClr val="tx1"/>
              </a:solidFill>
            </a:rPr>
            <a:t>Еластичний попит!</a:t>
          </a:r>
          <a:endParaRPr lang="ru-RU" sz="4400" dirty="0">
            <a:solidFill>
              <a:schemeClr val="tx1"/>
            </a:solidFill>
          </a:endParaRPr>
        </a:p>
      </dgm:t>
    </dgm:pt>
    <dgm:pt modelId="{1305C75E-CB3B-4A1E-A627-C22145283CB9}" type="parTrans" cxnId="{F8752C8E-CC24-4CE9-AFF7-0BD61CC87037}">
      <dgm:prSet/>
      <dgm:spPr/>
      <dgm:t>
        <a:bodyPr/>
        <a:lstStyle/>
        <a:p>
          <a:endParaRPr lang="ru-RU"/>
        </a:p>
      </dgm:t>
    </dgm:pt>
    <dgm:pt modelId="{324136D8-DE9C-4D79-B423-39544F790F9C}" type="sibTrans" cxnId="{F8752C8E-CC24-4CE9-AFF7-0BD61CC87037}">
      <dgm:prSet/>
      <dgm:spPr/>
      <dgm:t>
        <a:bodyPr/>
        <a:lstStyle/>
        <a:p>
          <a:endParaRPr lang="ru-RU"/>
        </a:p>
      </dgm:t>
    </dgm:pt>
    <dgm:pt modelId="{91192BDF-FDAF-4802-B61C-76E4A9392B8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uk-UA" dirty="0"/>
            <a:t>Монопольна фірма завжди діє на еластичній ділянці попиту на продукцію</a:t>
          </a:r>
          <a:endParaRPr lang="ru-RU" dirty="0"/>
        </a:p>
      </dgm:t>
    </dgm:pt>
    <dgm:pt modelId="{ACD08293-6F90-4CD8-8E20-E1454DBAF218}" type="parTrans" cxnId="{0748A75C-ED5A-46B8-9CA8-15F7813DD2BF}">
      <dgm:prSet/>
      <dgm:spPr/>
      <dgm:t>
        <a:bodyPr/>
        <a:lstStyle/>
        <a:p>
          <a:endParaRPr lang="ru-RU"/>
        </a:p>
      </dgm:t>
    </dgm:pt>
    <dgm:pt modelId="{19466CF3-42A0-4B19-85C3-0F26D54FF47A}" type="sibTrans" cxnId="{0748A75C-ED5A-46B8-9CA8-15F7813DD2BF}">
      <dgm:prSet/>
      <dgm:spPr/>
      <dgm:t>
        <a:bodyPr/>
        <a:lstStyle/>
        <a:p>
          <a:endParaRPr lang="ru-RU"/>
        </a:p>
      </dgm:t>
    </dgm:pt>
    <dgm:pt modelId="{7CA1AD4C-5927-4A60-94D6-F829D8F0940C}" type="pres">
      <dgm:prSet presAssocID="{6A290D6D-927D-49F4-BFED-2EDF5E821AB9}" presName="linear" presStyleCnt="0">
        <dgm:presLayoutVars>
          <dgm:animLvl val="lvl"/>
          <dgm:resizeHandles val="exact"/>
        </dgm:presLayoutVars>
      </dgm:prSet>
      <dgm:spPr/>
    </dgm:pt>
    <dgm:pt modelId="{1C26C68B-D765-4E4C-BBE4-10BCEB6A288C}" type="pres">
      <dgm:prSet presAssocID="{C2B03A73-8414-4FA4-B3B0-A4F30E21B975}" presName="parentText" presStyleLbl="node1" presStyleIdx="0" presStyleCnt="2" custScaleY="39945" custLinFactY="-6069" custLinFactNeighborY="-100000">
        <dgm:presLayoutVars>
          <dgm:chMax val="0"/>
          <dgm:bulletEnabled val="1"/>
        </dgm:presLayoutVars>
      </dgm:prSet>
      <dgm:spPr/>
    </dgm:pt>
    <dgm:pt modelId="{A069FB44-7E28-4D8F-B19F-16FEC2517CD4}" type="pres">
      <dgm:prSet presAssocID="{324136D8-DE9C-4D79-B423-39544F790F9C}" presName="spacer" presStyleCnt="0"/>
      <dgm:spPr/>
    </dgm:pt>
    <dgm:pt modelId="{167BDF90-47ED-4194-87A3-E9AC42C19F12}" type="pres">
      <dgm:prSet presAssocID="{91192BDF-FDAF-4802-B61C-76E4A9392B8D}" presName="parentText" presStyleLbl="node1" presStyleIdx="1" presStyleCnt="2" custScaleY="119524">
        <dgm:presLayoutVars>
          <dgm:chMax val="0"/>
          <dgm:bulletEnabled val="1"/>
        </dgm:presLayoutVars>
      </dgm:prSet>
      <dgm:spPr/>
    </dgm:pt>
  </dgm:ptLst>
  <dgm:cxnLst>
    <dgm:cxn modelId="{57A8C512-28D0-4CD7-8513-AE610480C678}" type="presOf" srcId="{91192BDF-FDAF-4802-B61C-76E4A9392B8D}" destId="{167BDF90-47ED-4194-87A3-E9AC42C19F12}" srcOrd="0" destOrd="0" presId="urn:microsoft.com/office/officeart/2005/8/layout/vList2"/>
    <dgm:cxn modelId="{0748A75C-ED5A-46B8-9CA8-15F7813DD2BF}" srcId="{6A290D6D-927D-49F4-BFED-2EDF5E821AB9}" destId="{91192BDF-FDAF-4802-B61C-76E4A9392B8D}" srcOrd="1" destOrd="0" parTransId="{ACD08293-6F90-4CD8-8E20-E1454DBAF218}" sibTransId="{19466CF3-42A0-4B19-85C3-0F26D54FF47A}"/>
    <dgm:cxn modelId="{F9BF6E49-DC1D-4006-8EFA-783512F55A6E}" type="presOf" srcId="{6A290D6D-927D-49F4-BFED-2EDF5E821AB9}" destId="{7CA1AD4C-5927-4A60-94D6-F829D8F0940C}" srcOrd="0" destOrd="0" presId="urn:microsoft.com/office/officeart/2005/8/layout/vList2"/>
    <dgm:cxn modelId="{F8752C8E-CC24-4CE9-AFF7-0BD61CC87037}" srcId="{6A290D6D-927D-49F4-BFED-2EDF5E821AB9}" destId="{C2B03A73-8414-4FA4-B3B0-A4F30E21B975}" srcOrd="0" destOrd="0" parTransId="{1305C75E-CB3B-4A1E-A627-C22145283CB9}" sibTransId="{324136D8-DE9C-4D79-B423-39544F790F9C}"/>
    <dgm:cxn modelId="{23F1D7B0-3F34-4BAD-A836-F20A85E78C14}" type="presOf" srcId="{C2B03A73-8414-4FA4-B3B0-A4F30E21B975}" destId="{1C26C68B-D765-4E4C-BBE4-10BCEB6A288C}" srcOrd="0" destOrd="0" presId="urn:microsoft.com/office/officeart/2005/8/layout/vList2"/>
    <dgm:cxn modelId="{15DBA14F-CAE2-4BE6-891B-85B29C52B519}" type="presParOf" srcId="{7CA1AD4C-5927-4A60-94D6-F829D8F0940C}" destId="{1C26C68B-D765-4E4C-BBE4-10BCEB6A288C}" srcOrd="0" destOrd="0" presId="urn:microsoft.com/office/officeart/2005/8/layout/vList2"/>
    <dgm:cxn modelId="{7CCB7E97-835A-4B91-A6C0-74F27C333F8F}" type="presParOf" srcId="{7CA1AD4C-5927-4A60-94D6-F829D8F0940C}" destId="{A069FB44-7E28-4D8F-B19F-16FEC2517CD4}" srcOrd="1" destOrd="0" presId="urn:microsoft.com/office/officeart/2005/8/layout/vList2"/>
    <dgm:cxn modelId="{6ABFB75A-CBF3-4CA6-8044-18325620E714}" type="presParOf" srcId="{7CA1AD4C-5927-4A60-94D6-F829D8F0940C}" destId="{167BDF90-47ED-4194-87A3-E9AC42C19F1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290D6D-927D-49F4-BFED-2EDF5E821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DFFEF0-69E0-4534-8186-CCA42FB4E8E4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dirty="0">
              <a:solidFill>
                <a:schemeClr val="tx1"/>
              </a:solidFill>
            </a:rPr>
            <a:t>Цінова дискримінація - встановлення різних цін для різних покупців на різні одиниці того самого товару</a:t>
          </a:r>
          <a:endParaRPr lang="ru-RU" sz="2800" dirty="0">
            <a:solidFill>
              <a:schemeClr val="tx1"/>
            </a:solidFill>
          </a:endParaRPr>
        </a:p>
      </dgm:t>
    </dgm:pt>
    <dgm:pt modelId="{0A5D274E-9527-4E31-812D-850C201B336B}" type="parTrans" cxnId="{206002B9-150D-46C8-8365-EAA9EB036AE6}">
      <dgm:prSet/>
      <dgm:spPr/>
      <dgm:t>
        <a:bodyPr/>
        <a:lstStyle/>
        <a:p>
          <a:endParaRPr lang="ru-RU"/>
        </a:p>
      </dgm:t>
    </dgm:pt>
    <dgm:pt modelId="{DBD1C3F5-636D-434B-9A44-9806F343A8AC}" type="sibTrans" cxnId="{206002B9-150D-46C8-8365-EAA9EB036AE6}">
      <dgm:prSet/>
      <dgm:spPr/>
      <dgm:t>
        <a:bodyPr/>
        <a:lstStyle/>
        <a:p>
          <a:endParaRPr lang="ru-RU"/>
        </a:p>
      </dgm:t>
    </dgm:pt>
    <dgm:pt modelId="{7CA1AD4C-5927-4A60-94D6-F829D8F0940C}" type="pres">
      <dgm:prSet presAssocID="{6A290D6D-927D-49F4-BFED-2EDF5E821AB9}" presName="linear" presStyleCnt="0">
        <dgm:presLayoutVars>
          <dgm:animLvl val="lvl"/>
          <dgm:resizeHandles val="exact"/>
        </dgm:presLayoutVars>
      </dgm:prSet>
      <dgm:spPr/>
    </dgm:pt>
    <dgm:pt modelId="{FAABBA0C-A898-46FD-AC0C-B095BD0F0662}" type="pres">
      <dgm:prSet presAssocID="{87DFFEF0-69E0-4534-8186-CCA42FB4E8E4}" presName="parentText" presStyleLbl="node1" presStyleIdx="0" presStyleCnt="1" custScaleY="410302">
        <dgm:presLayoutVars>
          <dgm:chMax val="0"/>
          <dgm:bulletEnabled val="1"/>
        </dgm:presLayoutVars>
      </dgm:prSet>
      <dgm:spPr/>
    </dgm:pt>
  </dgm:ptLst>
  <dgm:cxnLst>
    <dgm:cxn modelId="{355E0464-0B4B-447E-BCD5-C75E5B45BECF}" type="presOf" srcId="{87DFFEF0-69E0-4534-8186-CCA42FB4E8E4}" destId="{FAABBA0C-A898-46FD-AC0C-B095BD0F0662}" srcOrd="0" destOrd="0" presId="urn:microsoft.com/office/officeart/2005/8/layout/vList2"/>
    <dgm:cxn modelId="{2698E5B0-74CE-4177-A20A-DEE405C1A7E5}" type="presOf" srcId="{6A290D6D-927D-49F4-BFED-2EDF5E821AB9}" destId="{7CA1AD4C-5927-4A60-94D6-F829D8F0940C}" srcOrd="0" destOrd="0" presId="urn:microsoft.com/office/officeart/2005/8/layout/vList2"/>
    <dgm:cxn modelId="{206002B9-150D-46C8-8365-EAA9EB036AE6}" srcId="{6A290D6D-927D-49F4-BFED-2EDF5E821AB9}" destId="{87DFFEF0-69E0-4534-8186-CCA42FB4E8E4}" srcOrd="0" destOrd="0" parTransId="{0A5D274E-9527-4E31-812D-850C201B336B}" sibTransId="{DBD1C3F5-636D-434B-9A44-9806F343A8AC}"/>
    <dgm:cxn modelId="{8D9448C2-B450-444C-873F-1974115D9761}" type="presParOf" srcId="{7CA1AD4C-5927-4A60-94D6-F829D8F0940C}" destId="{FAABBA0C-A898-46FD-AC0C-B095BD0F06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7AD3AE-0797-413E-A3A7-378A29EB2F1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2B23B8-B453-4908-A599-4062A116FFC6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Умови проведення політики цінової дискримінації</a:t>
          </a:r>
          <a:endParaRPr lang="ru-RU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12D9152E-2EEE-4B8D-B8D0-2D2A3F4F9B0C}" type="parTrans" cxnId="{15C8DC6B-4C8E-4F19-AC0A-E7575132CB6F}">
      <dgm:prSet/>
      <dgm:spPr/>
      <dgm:t>
        <a:bodyPr/>
        <a:lstStyle/>
        <a:p>
          <a:endParaRPr lang="ru-RU"/>
        </a:p>
      </dgm:t>
    </dgm:pt>
    <dgm:pt modelId="{8E05BB79-0272-4CF6-9AE0-4CD74C5957AB}" type="sibTrans" cxnId="{15C8DC6B-4C8E-4F19-AC0A-E7575132CB6F}">
      <dgm:prSet/>
      <dgm:spPr/>
      <dgm:t>
        <a:bodyPr/>
        <a:lstStyle/>
        <a:p>
          <a:endParaRPr lang="ru-RU"/>
        </a:p>
      </dgm:t>
    </dgm:pt>
    <dgm:pt modelId="{085B0D10-2126-41EC-BF30-AABB8FC1AB07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Продавець </a:t>
          </a:r>
          <a:r>
            <a:rPr lang="uk-UA" b="1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здатний відокремлювати різні групи покупців</a:t>
          </a:r>
          <a:r>
            <a:rPr lang="uk-UA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 з різною еластичністю попиту</a:t>
          </a:r>
          <a:endParaRPr lang="ru-RU" dirty="0">
            <a:latin typeface="Tahoma" pitchFamily="34" charset="0"/>
            <a:cs typeface="Tahoma" pitchFamily="34" charset="0"/>
          </a:endParaRPr>
        </a:p>
      </dgm:t>
    </dgm:pt>
    <dgm:pt modelId="{3260B0A3-1CC7-407F-B104-C06A525F9FB1}" type="parTrans" cxnId="{F7480FAC-FBE0-4FF7-A4FC-172D53E31F8D}">
      <dgm:prSet/>
      <dgm:spPr/>
      <dgm:t>
        <a:bodyPr/>
        <a:lstStyle/>
        <a:p>
          <a:endParaRPr lang="ru-RU"/>
        </a:p>
      </dgm:t>
    </dgm:pt>
    <dgm:pt modelId="{EF0A97C6-178D-47FB-AF0E-6D7993765A97}" type="sibTrans" cxnId="{F7480FAC-FBE0-4FF7-A4FC-172D53E31F8D}">
      <dgm:prSet/>
      <dgm:spPr/>
      <dgm:t>
        <a:bodyPr/>
        <a:lstStyle/>
        <a:p>
          <a:endParaRPr lang="ru-RU"/>
        </a:p>
      </dgm:t>
    </dgm:pt>
    <dgm:pt modelId="{FC2E7F78-D2A5-4B1A-A1C5-CF0B27A0257B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Продавець </a:t>
          </a:r>
          <a:r>
            <a:rPr lang="uk-UA" b="1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повністю контролює виробництво та ціноутворення товару</a:t>
          </a:r>
          <a:r>
            <a:rPr lang="uk-UA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 на всіх сегментах ринку</a:t>
          </a:r>
          <a:endParaRPr lang="ru-RU" dirty="0">
            <a:latin typeface="Tahoma" pitchFamily="34" charset="0"/>
            <a:cs typeface="Tahoma" pitchFamily="34" charset="0"/>
          </a:endParaRPr>
        </a:p>
      </dgm:t>
    </dgm:pt>
    <dgm:pt modelId="{979D17DB-1A18-430E-B2DF-589EACC7F5EC}" type="parTrans" cxnId="{321D75A4-A3E1-4DB2-B0C1-5EDB96AA8C95}">
      <dgm:prSet/>
      <dgm:spPr/>
      <dgm:t>
        <a:bodyPr/>
        <a:lstStyle/>
        <a:p>
          <a:endParaRPr lang="ru-RU"/>
        </a:p>
      </dgm:t>
    </dgm:pt>
    <dgm:pt modelId="{98B59460-A850-4DA9-BB2B-9D1613CF1862}" type="sibTrans" cxnId="{321D75A4-A3E1-4DB2-B0C1-5EDB96AA8C95}">
      <dgm:prSet/>
      <dgm:spPr/>
      <dgm:t>
        <a:bodyPr/>
        <a:lstStyle/>
        <a:p>
          <a:endParaRPr lang="ru-RU"/>
        </a:p>
      </dgm:t>
    </dgm:pt>
    <dgm:pt modelId="{3867162F-1A72-4D44-A3B0-74A675875121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Покупці </a:t>
          </a:r>
          <a:r>
            <a:rPr lang="uk-UA" b="1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не мають бажання та умов перепродавати придбану продукцію </a:t>
          </a:r>
          <a:r>
            <a:rPr lang="uk-UA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іншим покупцям</a:t>
          </a:r>
          <a:endParaRPr lang="ru-RU" dirty="0">
            <a:latin typeface="Tahoma" pitchFamily="34" charset="0"/>
            <a:cs typeface="Tahoma" pitchFamily="34" charset="0"/>
          </a:endParaRPr>
        </a:p>
      </dgm:t>
    </dgm:pt>
    <dgm:pt modelId="{F98EB67B-59D1-418E-B654-5930F5D023AB}" type="parTrans" cxnId="{041B1ECC-8F43-448C-BB34-D1DB2333A7EB}">
      <dgm:prSet/>
      <dgm:spPr/>
      <dgm:t>
        <a:bodyPr/>
        <a:lstStyle/>
        <a:p>
          <a:endParaRPr lang="ru-RU"/>
        </a:p>
      </dgm:t>
    </dgm:pt>
    <dgm:pt modelId="{8F665E3B-924E-4D5B-A36C-4CFD4238AF97}" type="sibTrans" cxnId="{041B1ECC-8F43-448C-BB34-D1DB2333A7EB}">
      <dgm:prSet/>
      <dgm:spPr/>
      <dgm:t>
        <a:bodyPr/>
        <a:lstStyle/>
        <a:p>
          <a:endParaRPr lang="ru-RU"/>
        </a:p>
      </dgm:t>
    </dgm:pt>
    <dgm:pt modelId="{B1438F43-3922-43C8-B0EF-F8967BFF68C3}" type="pres">
      <dgm:prSet presAssocID="{A87AD3AE-0797-413E-A3A7-378A29EB2F1C}" presName="composite" presStyleCnt="0">
        <dgm:presLayoutVars>
          <dgm:chMax val="1"/>
          <dgm:dir/>
          <dgm:resizeHandles val="exact"/>
        </dgm:presLayoutVars>
      </dgm:prSet>
      <dgm:spPr/>
    </dgm:pt>
    <dgm:pt modelId="{691F541B-38C3-4C0F-A2AA-FFABF73A6570}" type="pres">
      <dgm:prSet presAssocID="{822B23B8-B453-4908-A599-4062A116FFC6}" presName="roof" presStyleLbl="dkBgShp" presStyleIdx="0" presStyleCnt="2" custScaleX="96890" custScaleY="64963" custLinFactNeighborY="3024"/>
      <dgm:spPr/>
    </dgm:pt>
    <dgm:pt modelId="{6548BF7A-DF69-4A80-9F2B-81F6490CA02E}" type="pres">
      <dgm:prSet presAssocID="{822B23B8-B453-4908-A599-4062A116FFC6}" presName="pillars" presStyleCnt="0"/>
      <dgm:spPr/>
    </dgm:pt>
    <dgm:pt modelId="{D8FBC795-414F-4F4E-9C69-189A16796C2C}" type="pres">
      <dgm:prSet presAssocID="{822B23B8-B453-4908-A599-4062A116FFC6}" presName="pillar1" presStyleLbl="node1" presStyleIdx="0" presStyleCnt="3">
        <dgm:presLayoutVars>
          <dgm:bulletEnabled val="1"/>
        </dgm:presLayoutVars>
      </dgm:prSet>
      <dgm:spPr/>
    </dgm:pt>
    <dgm:pt modelId="{645420AE-ABEE-494D-B952-1DD6C920BBF4}" type="pres">
      <dgm:prSet presAssocID="{FC2E7F78-D2A5-4B1A-A1C5-CF0B27A0257B}" presName="pillarX" presStyleLbl="node1" presStyleIdx="1" presStyleCnt="3">
        <dgm:presLayoutVars>
          <dgm:bulletEnabled val="1"/>
        </dgm:presLayoutVars>
      </dgm:prSet>
      <dgm:spPr/>
    </dgm:pt>
    <dgm:pt modelId="{266CDCDD-68E3-4608-B74A-0F9DD7E5842B}" type="pres">
      <dgm:prSet presAssocID="{3867162F-1A72-4D44-A3B0-74A675875121}" presName="pillarX" presStyleLbl="node1" presStyleIdx="2" presStyleCnt="3">
        <dgm:presLayoutVars>
          <dgm:bulletEnabled val="1"/>
        </dgm:presLayoutVars>
      </dgm:prSet>
      <dgm:spPr/>
    </dgm:pt>
    <dgm:pt modelId="{19E9C2F9-20ED-4A91-9FBB-211F5D5920CF}" type="pres">
      <dgm:prSet presAssocID="{822B23B8-B453-4908-A599-4062A116FFC6}" presName="base" presStyleLbl="dkBgShp" presStyleIdx="1" presStyleCnt="2" custLinFactNeighborX="202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</dgm:ptLst>
  <dgm:cxnLst>
    <dgm:cxn modelId="{9BA23964-AB11-40A9-A339-1677B1F9E5BF}" type="presOf" srcId="{FC2E7F78-D2A5-4B1A-A1C5-CF0B27A0257B}" destId="{645420AE-ABEE-494D-B952-1DD6C920BBF4}" srcOrd="0" destOrd="0" presId="urn:microsoft.com/office/officeart/2005/8/layout/hList3"/>
    <dgm:cxn modelId="{15C8DC6B-4C8E-4F19-AC0A-E7575132CB6F}" srcId="{A87AD3AE-0797-413E-A3A7-378A29EB2F1C}" destId="{822B23B8-B453-4908-A599-4062A116FFC6}" srcOrd="0" destOrd="0" parTransId="{12D9152E-2EEE-4B8D-B8D0-2D2A3F4F9B0C}" sibTransId="{8E05BB79-0272-4CF6-9AE0-4CD74C5957AB}"/>
    <dgm:cxn modelId="{87F6BC9D-771A-41D7-BCCD-5DA83CA1391C}" type="presOf" srcId="{A87AD3AE-0797-413E-A3A7-378A29EB2F1C}" destId="{B1438F43-3922-43C8-B0EF-F8967BFF68C3}" srcOrd="0" destOrd="0" presId="urn:microsoft.com/office/officeart/2005/8/layout/hList3"/>
    <dgm:cxn modelId="{321D75A4-A3E1-4DB2-B0C1-5EDB96AA8C95}" srcId="{822B23B8-B453-4908-A599-4062A116FFC6}" destId="{FC2E7F78-D2A5-4B1A-A1C5-CF0B27A0257B}" srcOrd="1" destOrd="0" parTransId="{979D17DB-1A18-430E-B2DF-589EACC7F5EC}" sibTransId="{98B59460-A850-4DA9-BB2B-9D1613CF1862}"/>
    <dgm:cxn modelId="{F3E518A7-E310-4F7D-9BD7-265E8C0108F0}" type="presOf" srcId="{3867162F-1A72-4D44-A3B0-74A675875121}" destId="{266CDCDD-68E3-4608-B74A-0F9DD7E5842B}" srcOrd="0" destOrd="0" presId="urn:microsoft.com/office/officeart/2005/8/layout/hList3"/>
    <dgm:cxn modelId="{CA9361A7-B563-43EC-8B03-55624F14D794}" type="presOf" srcId="{085B0D10-2126-41EC-BF30-AABB8FC1AB07}" destId="{D8FBC795-414F-4F4E-9C69-189A16796C2C}" srcOrd="0" destOrd="0" presId="urn:microsoft.com/office/officeart/2005/8/layout/hList3"/>
    <dgm:cxn modelId="{F7480FAC-FBE0-4FF7-A4FC-172D53E31F8D}" srcId="{822B23B8-B453-4908-A599-4062A116FFC6}" destId="{085B0D10-2126-41EC-BF30-AABB8FC1AB07}" srcOrd="0" destOrd="0" parTransId="{3260B0A3-1CC7-407F-B104-C06A525F9FB1}" sibTransId="{EF0A97C6-178D-47FB-AF0E-6D7993765A97}"/>
    <dgm:cxn modelId="{041B1ECC-8F43-448C-BB34-D1DB2333A7EB}" srcId="{822B23B8-B453-4908-A599-4062A116FFC6}" destId="{3867162F-1A72-4D44-A3B0-74A675875121}" srcOrd="2" destOrd="0" parTransId="{F98EB67B-59D1-418E-B654-5930F5D023AB}" sibTransId="{8F665E3B-924E-4D5B-A36C-4CFD4238AF97}"/>
    <dgm:cxn modelId="{7A6640CE-31F5-4A45-B90D-815A7430E0F3}" type="presOf" srcId="{822B23B8-B453-4908-A599-4062A116FFC6}" destId="{691F541B-38C3-4C0F-A2AA-FFABF73A6570}" srcOrd="0" destOrd="0" presId="urn:microsoft.com/office/officeart/2005/8/layout/hList3"/>
    <dgm:cxn modelId="{6BB9D997-A5C9-4201-9E2D-A068E5F06C99}" type="presParOf" srcId="{B1438F43-3922-43C8-B0EF-F8967BFF68C3}" destId="{691F541B-38C3-4C0F-A2AA-FFABF73A6570}" srcOrd="0" destOrd="0" presId="urn:microsoft.com/office/officeart/2005/8/layout/hList3"/>
    <dgm:cxn modelId="{F24CF07B-DB91-4A3D-A5B1-773BB6BD1AD0}" type="presParOf" srcId="{B1438F43-3922-43C8-B0EF-F8967BFF68C3}" destId="{6548BF7A-DF69-4A80-9F2B-81F6490CA02E}" srcOrd="1" destOrd="0" presId="urn:microsoft.com/office/officeart/2005/8/layout/hList3"/>
    <dgm:cxn modelId="{34BF55E5-341F-43BD-AE82-F99D667D0941}" type="presParOf" srcId="{6548BF7A-DF69-4A80-9F2B-81F6490CA02E}" destId="{D8FBC795-414F-4F4E-9C69-189A16796C2C}" srcOrd="0" destOrd="0" presId="urn:microsoft.com/office/officeart/2005/8/layout/hList3"/>
    <dgm:cxn modelId="{FC7E31EF-F71A-4317-B2EF-FD9B150EB839}" type="presParOf" srcId="{6548BF7A-DF69-4A80-9F2B-81F6490CA02E}" destId="{645420AE-ABEE-494D-B952-1DD6C920BBF4}" srcOrd="1" destOrd="0" presId="urn:microsoft.com/office/officeart/2005/8/layout/hList3"/>
    <dgm:cxn modelId="{BAA1101A-54CC-4A3F-8786-27C58E51DCCC}" type="presParOf" srcId="{6548BF7A-DF69-4A80-9F2B-81F6490CA02E}" destId="{266CDCDD-68E3-4608-B74A-0F9DD7E5842B}" srcOrd="2" destOrd="0" presId="urn:microsoft.com/office/officeart/2005/8/layout/hList3"/>
    <dgm:cxn modelId="{5595947C-5317-4D75-8274-34987BE4B43A}" type="presParOf" srcId="{B1438F43-3922-43C8-B0EF-F8967BFF68C3}" destId="{19E9C2F9-20ED-4A91-9FBB-211F5D5920C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6C68B-D765-4E4C-BBE4-10BCEB6A288C}">
      <dsp:nvSpPr>
        <dsp:cNvPr id="0" name=""/>
        <dsp:cNvSpPr/>
      </dsp:nvSpPr>
      <dsp:spPr>
        <a:xfrm>
          <a:off x="0" y="75349"/>
          <a:ext cx="7848872" cy="1076643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Не максимальний дохід!</a:t>
          </a:r>
          <a:endParaRPr lang="ru-RU" sz="4400" kern="12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sp:txBody>
      <dsp:txXfrm>
        <a:off x="52557" y="127906"/>
        <a:ext cx="7743758" cy="971529"/>
      </dsp:txXfrm>
    </dsp:sp>
    <dsp:sp modelId="{167BDF90-47ED-4194-87A3-E9AC42C19F12}">
      <dsp:nvSpPr>
        <dsp:cNvPr id="0" name=""/>
        <dsp:cNvSpPr/>
      </dsp:nvSpPr>
      <dsp:spPr>
        <a:xfrm>
          <a:off x="0" y="1339312"/>
          <a:ext cx="7848872" cy="269531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>
              <a:latin typeface="Tahoma" pitchFamily="34" charset="0"/>
              <a:cs typeface="Tahoma" pitchFamily="34" charset="0"/>
            </a:rPr>
            <a:t>Монопольне підприємство не зацікавлене в отриманні максимального сукупного доходу від реалізації продукції, оскільки не отримуватиме при цьому найбільшого прибутку</a:t>
          </a:r>
          <a:endParaRPr lang="ru-RU" sz="3100" kern="1200" dirty="0">
            <a:latin typeface="Tahoma" pitchFamily="34" charset="0"/>
            <a:cs typeface="Tahoma" pitchFamily="34" charset="0"/>
          </a:endParaRPr>
        </a:p>
      </dsp:txBody>
      <dsp:txXfrm>
        <a:off x="131574" y="1470886"/>
        <a:ext cx="7585724" cy="2432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6C68B-D765-4E4C-BBE4-10BCEB6A288C}">
      <dsp:nvSpPr>
        <dsp:cNvPr id="0" name=""/>
        <dsp:cNvSpPr/>
      </dsp:nvSpPr>
      <dsp:spPr>
        <a:xfrm>
          <a:off x="0" y="52"/>
          <a:ext cx="7848872" cy="1242734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Не мінімальні витрати!</a:t>
          </a:r>
          <a:endParaRPr lang="ru-RU" sz="4400" kern="12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sp:txBody>
      <dsp:txXfrm>
        <a:off x="60665" y="60717"/>
        <a:ext cx="7727542" cy="1121404"/>
      </dsp:txXfrm>
    </dsp:sp>
    <dsp:sp modelId="{167BDF90-47ED-4194-87A3-E9AC42C19F12}">
      <dsp:nvSpPr>
        <dsp:cNvPr id="0" name=""/>
        <dsp:cNvSpPr/>
      </dsp:nvSpPr>
      <dsp:spPr>
        <a:xfrm>
          <a:off x="0" y="1253930"/>
          <a:ext cx="7848872" cy="2954033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/>
            <a:t>Монополіст максимізує прибуток, якщо він виробляє </a:t>
          </a:r>
          <a:r>
            <a:rPr lang="uk-UA" sz="4400" b="1" kern="1200" dirty="0"/>
            <a:t>менше</a:t>
          </a:r>
          <a:r>
            <a:rPr lang="uk-UA" sz="4400" kern="1200" dirty="0"/>
            <a:t> продукції</a:t>
          </a:r>
          <a:br>
            <a:rPr lang="uk-UA" sz="4400" kern="1200" dirty="0"/>
          </a:br>
          <a:r>
            <a:rPr lang="uk-UA" sz="4400" kern="1200" dirty="0"/>
            <a:t> з </a:t>
          </a:r>
          <a:r>
            <a:rPr lang="uk-UA" sz="4400" b="1" kern="1200" dirty="0"/>
            <a:t>вищими</a:t>
          </a:r>
          <a:r>
            <a:rPr lang="uk-UA" sz="4400" kern="1200" dirty="0"/>
            <a:t> витратами</a:t>
          </a:r>
          <a:endParaRPr lang="ru-RU" sz="4400" kern="1200" dirty="0"/>
        </a:p>
      </dsp:txBody>
      <dsp:txXfrm>
        <a:off x="144204" y="1398134"/>
        <a:ext cx="7560464" cy="2665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6C68B-D765-4E4C-BBE4-10BCEB6A288C}">
      <dsp:nvSpPr>
        <dsp:cNvPr id="0" name=""/>
        <dsp:cNvSpPr/>
      </dsp:nvSpPr>
      <dsp:spPr>
        <a:xfrm>
          <a:off x="0" y="2660"/>
          <a:ext cx="7848872" cy="895805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solidFill>
                <a:schemeClr val="tx1"/>
              </a:solidFill>
            </a:rPr>
            <a:t>Еластичний попит!</a:t>
          </a:r>
          <a:endParaRPr lang="ru-RU" sz="4400" kern="1200" dirty="0">
            <a:solidFill>
              <a:schemeClr val="tx1"/>
            </a:solidFill>
          </a:endParaRPr>
        </a:p>
      </dsp:txBody>
      <dsp:txXfrm>
        <a:off x="43730" y="46390"/>
        <a:ext cx="7761412" cy="808345"/>
      </dsp:txXfrm>
    </dsp:sp>
    <dsp:sp modelId="{167BDF90-47ED-4194-87A3-E9AC42C19F12}">
      <dsp:nvSpPr>
        <dsp:cNvPr id="0" name=""/>
        <dsp:cNvSpPr/>
      </dsp:nvSpPr>
      <dsp:spPr>
        <a:xfrm>
          <a:off x="0" y="1270729"/>
          <a:ext cx="7848872" cy="2680442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Монопольна фірма завжди діє на еластичній ділянці попиту на продукцію</a:t>
          </a:r>
          <a:endParaRPr lang="ru-RU" sz="4000" kern="1200" dirty="0"/>
        </a:p>
      </dsp:txBody>
      <dsp:txXfrm>
        <a:off x="130848" y="1401577"/>
        <a:ext cx="7587176" cy="24187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BBA0C-A898-46FD-AC0C-B095BD0F0662}">
      <dsp:nvSpPr>
        <dsp:cNvPr id="0" name=""/>
        <dsp:cNvSpPr/>
      </dsp:nvSpPr>
      <dsp:spPr>
        <a:xfrm>
          <a:off x="0" y="12657"/>
          <a:ext cx="7997825" cy="1342836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kern="1200" dirty="0">
              <a:solidFill>
                <a:schemeClr val="tx1"/>
              </a:solidFill>
            </a:rPr>
            <a:t>Цінова дискримінація - встановлення різних цін для різних покупців на різні одиниці того самого товару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65552" y="78209"/>
        <a:ext cx="7866721" cy="12117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F541B-38C3-4C0F-A2AA-FFABF73A6570}">
      <dsp:nvSpPr>
        <dsp:cNvPr id="0" name=""/>
        <dsp:cNvSpPr/>
      </dsp:nvSpPr>
      <dsp:spPr>
        <a:xfrm>
          <a:off x="124366" y="108013"/>
          <a:ext cx="7749093" cy="59549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Умови проведення політики цінової дискримінації</a:t>
          </a:r>
          <a:endParaRPr lang="ru-RU" sz="2500" kern="12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sp:txBody>
      <dsp:txXfrm>
        <a:off x="124366" y="108013"/>
        <a:ext cx="7749093" cy="595495"/>
      </dsp:txXfrm>
    </dsp:sp>
    <dsp:sp modelId="{D8FBC795-414F-4F4E-9C69-189A16796C2C}">
      <dsp:nvSpPr>
        <dsp:cNvPr id="0" name=""/>
        <dsp:cNvSpPr/>
      </dsp:nvSpPr>
      <dsp:spPr>
        <a:xfrm>
          <a:off x="3905" y="836375"/>
          <a:ext cx="2663338" cy="192500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Продавець </a:t>
          </a:r>
          <a:r>
            <a:rPr lang="uk-UA" sz="1900" b="1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здатний відокремлювати різні групи покупців</a:t>
          </a:r>
          <a:r>
            <a:rPr lang="uk-UA" sz="19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 з різною еластичністю попиту</a:t>
          </a:r>
          <a:endParaRPr lang="ru-RU" sz="1900" kern="1200" dirty="0">
            <a:latin typeface="Tahoma" pitchFamily="34" charset="0"/>
            <a:cs typeface="Tahoma" pitchFamily="34" charset="0"/>
          </a:endParaRPr>
        </a:p>
      </dsp:txBody>
      <dsp:txXfrm>
        <a:off x="3905" y="836375"/>
        <a:ext cx="2663338" cy="1925004"/>
      </dsp:txXfrm>
    </dsp:sp>
    <dsp:sp modelId="{645420AE-ABEE-494D-B952-1DD6C920BBF4}">
      <dsp:nvSpPr>
        <dsp:cNvPr id="0" name=""/>
        <dsp:cNvSpPr/>
      </dsp:nvSpPr>
      <dsp:spPr>
        <a:xfrm>
          <a:off x="2667243" y="836375"/>
          <a:ext cx="2663338" cy="192500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Продавець </a:t>
          </a:r>
          <a:r>
            <a:rPr lang="uk-UA" sz="1900" b="1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повністю контролює виробництво та ціноутворення товару</a:t>
          </a:r>
          <a:r>
            <a:rPr lang="uk-UA" sz="19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 на всіх сегментах ринку</a:t>
          </a:r>
          <a:endParaRPr lang="ru-RU" sz="1900" kern="1200" dirty="0">
            <a:latin typeface="Tahoma" pitchFamily="34" charset="0"/>
            <a:cs typeface="Tahoma" pitchFamily="34" charset="0"/>
          </a:endParaRPr>
        </a:p>
      </dsp:txBody>
      <dsp:txXfrm>
        <a:off x="2667243" y="836375"/>
        <a:ext cx="2663338" cy="1925004"/>
      </dsp:txXfrm>
    </dsp:sp>
    <dsp:sp modelId="{266CDCDD-68E3-4608-B74A-0F9DD7E5842B}">
      <dsp:nvSpPr>
        <dsp:cNvPr id="0" name=""/>
        <dsp:cNvSpPr/>
      </dsp:nvSpPr>
      <dsp:spPr>
        <a:xfrm>
          <a:off x="5330582" y="836375"/>
          <a:ext cx="2663338" cy="192500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Покупці </a:t>
          </a:r>
          <a:r>
            <a:rPr lang="uk-UA" sz="1900" b="1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не мають бажання та умов перепродавати придбану продукцію </a:t>
          </a:r>
          <a:r>
            <a:rPr lang="uk-UA" sz="1900" kern="1200" dirty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іншим покупцям</a:t>
          </a:r>
          <a:endParaRPr lang="ru-RU" sz="1900" kern="1200" dirty="0">
            <a:latin typeface="Tahoma" pitchFamily="34" charset="0"/>
            <a:cs typeface="Tahoma" pitchFamily="34" charset="0"/>
          </a:endParaRPr>
        </a:p>
      </dsp:txBody>
      <dsp:txXfrm>
        <a:off x="5330582" y="836375"/>
        <a:ext cx="2663338" cy="1925004"/>
      </dsp:txXfrm>
    </dsp:sp>
    <dsp:sp modelId="{19E9C2F9-20ED-4A91-9FBB-211F5D5920CF}">
      <dsp:nvSpPr>
        <dsp:cNvPr id="0" name=""/>
        <dsp:cNvSpPr/>
      </dsp:nvSpPr>
      <dsp:spPr>
        <a:xfrm>
          <a:off x="0" y="2761379"/>
          <a:ext cx="7997826" cy="21388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1C953-AED9-4851-B4CB-C873A72F28C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3D61E-54F4-4E22-9019-E00291FAB09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47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E184-F3D5-4090-B211-299A328364EC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E184-F3D5-4090-B211-299A328364EC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E184-F3D5-4090-B211-299A328364EC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E184-F3D5-4090-B211-299A328364EC}" type="slidenum">
              <a:rPr lang="ru-RU" smtClean="0"/>
              <a:pPr/>
              <a:t>38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E184-F3D5-4090-B211-299A328364EC}" type="slidenum">
              <a:rPr lang="ru-RU" smtClean="0"/>
              <a:pPr/>
              <a:t>42</a:t>
            </a:fld>
            <a:endParaRPr lang="ru-R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uk-UA" noProof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uk-UA" noProof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7EBDB8-2E0E-4EE8-A17C-0A9CC1836F7D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28383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11930-FF13-43B8-A108-2F38DA0FF3F3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05147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F972A-46DF-4034-ADCC-A54E32AECF65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520150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97F9B-AF6C-4D5C-BA6C-29412F524B47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92843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DB8-2E0E-4EE8-A17C-0A9CC1836F7D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779797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730B-B4C7-4FA4-AA3A-FC1BD558AE37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621036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C6C6-A746-47C3-8349-95180350B02B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56613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8BDE-F48A-455F-8070-1446023FF620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35094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B82E-B84D-436C-ABAA-3DBB9A419377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340254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2690-C4CF-40B6-9CAD-47F83409544C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264463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379F0-0381-4856-BD47-BF3F90166AF0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20684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1730B-B4C7-4FA4-AA3A-FC1BD558AE37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154431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69A2-546B-4A9D-9313-828708DE4AEE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24027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60B4-F239-40F8-8F7C-923FA778C23E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259123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1930-FF13-43B8-A108-2F38DA0FF3F3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985212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972A-46DF-4034-ADCC-A54E32AECF65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78197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7C6C6-A746-47C3-8349-95180350B02B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32980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E8BDE-F48A-455F-8070-1446023FF620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77937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B82E-B84D-436C-ABAA-3DBB9A419377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97378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72690-C4CF-40B6-9CAD-47F83409544C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78698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379F0-0381-4856-BD47-BF3F90166AF0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1660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A69A2-546B-4A9D-9313-828708DE4AEE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10638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D60B4-F239-40F8-8F7C-923FA778C23E}" type="slidenum">
              <a:rPr lang="uk-UA" altLang="en-US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1239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текста</a:t>
            </a:r>
          </a:p>
          <a:p>
            <a:pPr lvl="1"/>
            <a:r>
              <a:rPr lang="uk-UA" altLang="uk-UA"/>
              <a:t>Второй уровень</a:t>
            </a:r>
          </a:p>
          <a:p>
            <a:pPr lvl="2"/>
            <a:r>
              <a:rPr lang="uk-UA" altLang="uk-UA"/>
              <a:t>Третий уровень</a:t>
            </a:r>
          </a:p>
          <a:p>
            <a:pPr lvl="3"/>
            <a:r>
              <a:rPr lang="uk-UA" altLang="uk-UA"/>
              <a:t>Четвертый уровень</a:t>
            </a:r>
          </a:p>
          <a:p>
            <a:pPr lvl="4"/>
            <a:r>
              <a:rPr lang="uk-UA" altLang="uk-UA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fld id="{945EF57F-4D4B-486E-8692-AD43D2CF8C76}" type="slidenum">
              <a:rPr lang="uk-UA" altLang="en-US"/>
              <a:pPr/>
              <a:t>‹№›</a:t>
            </a:fld>
            <a:endParaRPr lang="uk-U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EF57F-4D4B-486E-8692-AD43D2CF8C76}" type="slidenum">
              <a:rPr lang="uk-UA" altLang="en-US" smtClean="0"/>
              <a:pPr/>
              <a:t>‹№›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9820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f/ftc.as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3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0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h/horizontalintegration.asp" TargetMode="External"/><Relationship Id="rId2" Type="http://schemas.openxmlformats.org/officeDocument/2006/relationships/hyperlink" Target="https://www.investopedia.com/terms/v/verticalintegration.asp#:~:text=Vertical%20integration%20is%20a%20strategy,on%20external%20contractors%20or%20suppliers.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29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1152525"/>
          </a:xfrm>
        </p:spPr>
        <p:txBody>
          <a:bodyPr/>
          <a:lstStyle/>
          <a:p>
            <a:pPr algn="ctr" eaLnBrk="1" hangingPunct="1"/>
            <a:br>
              <a:rPr lang="uk-UA" altLang="uk-UA" sz="2400" b="1" i="1"/>
            </a:br>
            <a:br>
              <a:rPr lang="uk-UA" altLang="uk-UA" sz="2400" b="1" i="1"/>
            </a:br>
            <a:br>
              <a:rPr lang="uk-UA" altLang="uk-UA" sz="2400" b="1" i="1"/>
            </a:br>
            <a:br>
              <a:rPr lang="uk-UA" altLang="uk-UA" sz="2400" b="1" i="1"/>
            </a:br>
            <a:r>
              <a:rPr lang="uk-UA" altLang="uk-UA" sz="2400" b="1" i="1"/>
              <a:t>ТЕМА 10. </a:t>
            </a:r>
            <a:r>
              <a:rPr lang="uk-UA" altLang="uk-UA" sz="2400" b="1" i="1" dirty="0"/>
              <a:t>МАКСИМІЗАЦІЯ ПРИБУТКУ ТА ЦІНОВА СТРАТЕГІЯ МОНОПОЛІЇ</a:t>
            </a:r>
            <a:br>
              <a:rPr lang="uk-UA" altLang="uk-UA" sz="2400" b="1" i="1" dirty="0"/>
            </a:br>
            <a:endParaRPr lang="ru-RU" altLang="uk-UA" sz="2400" b="1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96616"/>
            <a:ext cx="8001000" cy="3980656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uk-UA" sz="2400" b="1" i="1" dirty="0"/>
              <a:t>План:</a:t>
            </a:r>
            <a:endParaRPr lang="ru-RU" sz="2400" b="1" dirty="0"/>
          </a:p>
          <a:p>
            <a:pPr>
              <a:buFont typeface="+mj-lt"/>
              <a:buAutoNum type="arabicPeriod"/>
              <a:defRPr/>
            </a:pPr>
            <a:r>
              <a:rPr lang="uk-UA" sz="2400" b="1" i="1" dirty="0"/>
              <a:t>Монополія і конкуренція.</a:t>
            </a:r>
          </a:p>
          <a:p>
            <a:pPr>
              <a:buFont typeface="+mj-lt"/>
              <a:buAutoNum type="arabicPeriod"/>
              <a:defRPr/>
            </a:pPr>
            <a:r>
              <a:rPr lang="uk-UA" sz="2400" b="1" i="1" dirty="0"/>
              <a:t>Максимізація прибутку монополістом. Коротко- і довгострокова рівновага монополії</a:t>
            </a:r>
            <a:r>
              <a:rPr lang="uk-UA" dirty="0"/>
              <a:t>.</a:t>
            </a:r>
          </a:p>
          <a:p>
            <a:pPr>
              <a:buFont typeface="+mj-lt"/>
              <a:buAutoNum type="arabicPeriod"/>
              <a:defRPr/>
            </a:pPr>
            <a:r>
              <a:rPr lang="uk-UA" sz="2400" b="1" i="1" dirty="0"/>
              <a:t>Соціально-економічні наслідки монополії. Природна монополія.</a:t>
            </a:r>
          </a:p>
          <a:p>
            <a:pPr>
              <a:buFont typeface="+mj-lt"/>
              <a:buAutoNum type="arabicPeriod"/>
              <a:defRPr/>
            </a:pPr>
            <a:r>
              <a:rPr lang="uk-UA" sz="2400" b="1" i="1" dirty="0"/>
              <a:t>Монопольна влада. Цінова дискримінація.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uk-UA" sz="2400" b="1" dirty="0"/>
          </a:p>
          <a:p>
            <a:pPr marL="457200" indent="-457200">
              <a:buFont typeface="+mj-lt"/>
              <a:buAutoNum type="arabicPeriod"/>
              <a:defRPr/>
            </a:pP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32656"/>
            <a:ext cx="8640960" cy="6264696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uk-UA" sz="2400" b="1" i="1" dirty="0"/>
              <a:t>Чиста монополія </a:t>
            </a:r>
          </a:p>
          <a:p>
            <a:pPr marL="0" indent="0" algn="ctr">
              <a:buNone/>
            </a:pPr>
            <a:r>
              <a:rPr lang="uk-UA" altLang="uk-UA" sz="2400" b="1" i="1" dirty="0"/>
              <a:t>- модель монополії з єдиним постачальником продукту</a:t>
            </a:r>
            <a:r>
              <a:rPr lang="uk-UA" altLang="uk-UA" sz="2400" dirty="0"/>
              <a:t>, який не має близьких замінників.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uk-UA" sz="2400" dirty="0"/>
              <a:t>Монополія сама призначає ціну на свою продукцію, при цьому вона може </a:t>
            </a:r>
            <a:r>
              <a:rPr lang="uk-UA" altLang="uk-UA" sz="2400" u="sng" dirty="0"/>
              <a:t>продавати весь обсяг продукції за однаковою ціною</a:t>
            </a:r>
            <a:r>
              <a:rPr lang="uk-UA" altLang="uk-UA" sz="2400" dirty="0"/>
              <a:t>, а може </a:t>
            </a:r>
            <a:r>
              <a:rPr lang="uk-UA" altLang="uk-UA" sz="2400" u="sng" dirty="0"/>
              <a:t>для кожної групи покупців призначати іншу ціну.</a:t>
            </a:r>
            <a:r>
              <a:rPr lang="uk-UA" altLang="uk-UA" sz="2400" b="1" i="1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altLang="uk-UA" sz="2400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2400" b="1" i="1" dirty="0"/>
              <a:t>Модель монополії з єдиною ціною</a:t>
            </a:r>
            <a:r>
              <a:rPr lang="uk-UA" altLang="uk-UA" sz="2400" dirty="0"/>
              <a:t> називається </a:t>
            </a:r>
            <a:r>
              <a:rPr lang="uk-UA" altLang="uk-UA" sz="2400" b="1" i="1" dirty="0"/>
              <a:t>простою монополією</a:t>
            </a:r>
            <a:r>
              <a:rPr lang="uk-UA" altLang="uk-UA" sz="24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uk-UA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2400" b="1" i="1" dirty="0"/>
              <a:t>Модель монополії, </a:t>
            </a:r>
            <a:r>
              <a:rPr lang="uk-UA" altLang="uk-UA" sz="2400" i="1" dirty="0"/>
              <a:t>яка </a:t>
            </a:r>
            <a:r>
              <a:rPr lang="uk-UA" sz="2400" i="1" dirty="0"/>
              <a:t>для кожної групи споживачів може призначати іншу ціну називається </a:t>
            </a:r>
            <a:r>
              <a:rPr lang="uk-UA" sz="2400" b="1" i="1" dirty="0"/>
              <a:t>монополією, що здійснює цінову дискримінацію.</a:t>
            </a:r>
            <a:endParaRPr lang="uk-UA" altLang="uk-UA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80" y="404664"/>
            <a:ext cx="8432800" cy="1655762"/>
          </a:xfrm>
        </p:spPr>
        <p:txBody>
          <a:bodyPr/>
          <a:lstStyle/>
          <a:p>
            <a:pPr marL="0" indent="0">
              <a:buNone/>
            </a:pPr>
            <a:r>
              <a:rPr lang="uk-UA" altLang="uk-UA" sz="2000" b="1" i="1" dirty="0"/>
              <a:t>Особливості моделі монополії:</a:t>
            </a:r>
            <a:endParaRPr lang="uk-UA" altLang="uk-UA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2000" dirty="0"/>
              <a:t>монополія уособлює галузь, тому стикається з </a:t>
            </a:r>
            <a:r>
              <a:rPr lang="uk-UA" altLang="uk-UA" sz="2000" b="1" i="1" dirty="0"/>
              <a:t>кривою ринкового (галузевого) попиту; 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altLang="uk-UA" sz="2000" dirty="0"/>
          </a:p>
          <a:p>
            <a:pPr>
              <a:buFont typeface="Wingdings" panose="05000000000000000000" pitchFamily="2" charset="2"/>
              <a:buChar char="ü"/>
            </a:pPr>
            <a:endParaRPr lang="uk-UA" altLang="uk-UA" sz="2000" dirty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pic>
        <p:nvPicPr>
          <p:cNvPr id="35844" name="Picture 4" descr="Rozd_1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780928"/>
            <a:ext cx="7113361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20688"/>
            <a:ext cx="8856538" cy="10820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altLang="uk-UA" sz="2000" b="1" i="1" dirty="0"/>
              <a:t>сукупний виторг </a:t>
            </a:r>
            <a:r>
              <a:rPr lang="ru-RU" altLang="uk-UA" sz="2000" dirty="0"/>
              <a:t>є </a:t>
            </a:r>
            <a:r>
              <a:rPr lang="uk-UA" altLang="uk-UA" sz="2000" b="1" i="1" dirty="0"/>
              <a:t>нелінійною функцією</a:t>
            </a:r>
            <a:r>
              <a:rPr lang="ru-RU" altLang="uk-UA" sz="20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altLang="uk-UA" sz="2000" dirty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graphicFrame>
        <p:nvGraphicFramePr>
          <p:cNvPr id="8197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235058"/>
              </p:ext>
            </p:extLst>
          </p:nvPr>
        </p:nvGraphicFramePr>
        <p:xfrm>
          <a:off x="2843808" y="1000641"/>
          <a:ext cx="19764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914400" imgH="203200" progId="Equation.3">
                  <p:embed/>
                </p:oleObj>
              </mc:Choice>
              <mc:Fallback>
                <p:oleObj name="Формула" r:id="rId2" imgW="914400" imgH="203200" progId="Equation.3">
                  <p:embed/>
                  <p:pic>
                    <p:nvPicPr>
                      <p:cNvPr id="8197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000641"/>
                        <a:ext cx="19764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pic>
        <p:nvPicPr>
          <p:cNvPr id="32785" name="Picture 17" descr="Rozd_14-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8064896" cy="349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3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8641"/>
            <a:ext cx="5544170" cy="60486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altLang="uk-UA" sz="2800" b="1" i="1" dirty="0"/>
              <a:t>середній виторг</a:t>
            </a:r>
            <a:r>
              <a:rPr lang="uk-UA" altLang="uk-UA" sz="2800" dirty="0"/>
              <a:t> дорівнює ціні            його крива співпадає з кривою попиту; </a:t>
            </a:r>
            <a:endParaRPr lang="uk-UA" altLang="uk-UA" sz="2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2800" b="1" i="1" dirty="0"/>
              <a:t>граничний виторг</a:t>
            </a:r>
            <a:r>
              <a:rPr lang="uk-UA" altLang="uk-UA" sz="2800" dirty="0"/>
              <a:t> завжди менший за ціну, його крива віддаляється від кривої попиту;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2800" i="1" dirty="0"/>
              <a:t>Максимум        </a:t>
            </a:r>
            <a:r>
              <a:rPr lang="uk-UA" altLang="uk-UA" sz="2800" dirty="0"/>
              <a:t>досягається за             і відповідає </a:t>
            </a:r>
            <a:r>
              <a:rPr lang="uk-UA" altLang="uk-UA" sz="2800" i="1" dirty="0"/>
              <a:t>точці одиничної еластичності</a:t>
            </a:r>
            <a:r>
              <a:rPr lang="uk-UA" altLang="uk-UA" sz="2800" dirty="0"/>
              <a:t> на кривій попиту.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graphicFrame>
        <p:nvGraphicFramePr>
          <p:cNvPr id="8199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413753"/>
              </p:ext>
            </p:extLst>
          </p:nvPr>
        </p:nvGraphicFramePr>
        <p:xfrm>
          <a:off x="3203847" y="620688"/>
          <a:ext cx="1440161" cy="527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545760" imgH="203040" progId="Equation.3">
                  <p:embed/>
                </p:oleObj>
              </mc:Choice>
              <mc:Fallback>
                <p:oleObj name="Формула" r:id="rId2" imgW="545760" imgH="203040" progId="Equation.3">
                  <p:embed/>
                  <p:pic>
                    <p:nvPicPr>
                      <p:cNvPr id="8199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7" y="620688"/>
                        <a:ext cx="1440161" cy="527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882358"/>
              </p:ext>
            </p:extLst>
          </p:nvPr>
        </p:nvGraphicFramePr>
        <p:xfrm>
          <a:off x="2645874" y="3645123"/>
          <a:ext cx="796894" cy="599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15619" imgH="164885" progId="Equation.3">
                  <p:embed/>
                </p:oleObj>
              </mc:Choice>
              <mc:Fallback>
                <p:oleObj name="Формула" r:id="rId4" imgW="215619" imgH="164885" progId="Equation.3">
                  <p:embed/>
                  <p:pic>
                    <p:nvPicPr>
                      <p:cNvPr id="8201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874" y="3645123"/>
                        <a:ext cx="796894" cy="599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850862"/>
              </p:ext>
            </p:extLst>
          </p:nvPr>
        </p:nvGraphicFramePr>
        <p:xfrm>
          <a:off x="3442768" y="4221088"/>
          <a:ext cx="1455669" cy="513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494870" imgH="177646" progId="Equation.3">
                  <p:embed/>
                </p:oleObj>
              </mc:Choice>
              <mc:Fallback>
                <p:oleObj name="Формула" r:id="rId6" imgW="494870" imgH="177646" progId="Equation.3">
                  <p:embed/>
                  <p:pic>
                    <p:nvPicPr>
                      <p:cNvPr id="8202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768" y="4221088"/>
                        <a:ext cx="1455669" cy="513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3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1101444"/>
            <a:ext cx="3528393" cy="506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64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648"/>
            <a:ext cx="8001000" cy="1223665"/>
          </a:xfrm>
        </p:spPr>
        <p:txBody>
          <a:bodyPr/>
          <a:lstStyle/>
          <a:p>
            <a:pPr algn="ctr"/>
            <a:r>
              <a:rPr lang="uk-UA" altLang="uk-UA" sz="2400" b="1" i="1" dirty="0"/>
              <a:t>2. </a:t>
            </a:r>
            <a:r>
              <a:rPr lang="uk-UA" sz="2400" b="1" i="1" dirty="0"/>
              <a:t>Максимізація прибутку монополістом. Коротко- і довгострокова рівновага монополії</a:t>
            </a:r>
            <a:r>
              <a:rPr lang="uk-UA" sz="2400" dirty="0"/>
              <a:t>.</a:t>
            </a:r>
            <a:endParaRPr lang="uk-UA" altLang="uk-UA" sz="2400" b="1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1773239"/>
            <a:ext cx="8064896" cy="417604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uk-UA" sz="2800" dirty="0"/>
              <a:t>У досягненні </a:t>
            </a:r>
            <a:r>
              <a:rPr lang="uk-UA" sz="2800" b="1" i="1" dirty="0"/>
              <a:t>мети</a:t>
            </a:r>
            <a:r>
              <a:rPr lang="uk-UA" sz="2800" dirty="0"/>
              <a:t> – </a:t>
            </a:r>
            <a:r>
              <a:rPr lang="uk-UA" sz="2800" i="1" dirty="0"/>
              <a:t>максимізації економічного прибутку</a:t>
            </a:r>
            <a:r>
              <a:rPr lang="uk-UA" sz="2800" dirty="0"/>
              <a:t> – монополія стикається з трьома </a:t>
            </a:r>
            <a:r>
              <a:rPr lang="uk-UA" sz="2800" b="1" i="1" dirty="0"/>
              <a:t>обмеженнями:</a:t>
            </a:r>
            <a:r>
              <a:rPr lang="uk-UA" sz="2800" dirty="0"/>
              <a:t>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2800" b="1" i="1" dirty="0"/>
              <a:t>витратами виробництва,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2800" b="1" i="1" dirty="0"/>
              <a:t>попитом на продукцію монополії та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2800" b="1" i="1" dirty="0"/>
              <a:t>ціною продукції</a:t>
            </a:r>
            <a:r>
              <a:rPr lang="uk-UA" sz="2800" i="1" dirty="0"/>
              <a:t>.</a:t>
            </a:r>
            <a:endParaRPr lang="uk-UA" sz="2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uk-UA" sz="2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uk-UA" altLang="uk-UA" sz="28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93048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717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73238"/>
            <a:ext cx="8856663" cy="3743993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  <a:defRPr/>
            </a:pPr>
            <a:r>
              <a:rPr lang="uk-UA" sz="2000" dirty="0"/>
              <a:t>фірма-монополіст одночасно вибирає </a:t>
            </a:r>
            <a:r>
              <a:rPr lang="uk-UA" sz="2000" b="1" i="1" dirty="0"/>
              <a:t>оптимальний обсяг випуску</a:t>
            </a:r>
            <a:r>
              <a:rPr lang="uk-UA" sz="2000" dirty="0"/>
              <a:t> </a:t>
            </a:r>
            <a:r>
              <a:rPr lang="uk-UA" sz="2000" b="1" i="1" dirty="0"/>
              <a:t>і ціну продукції</a:t>
            </a:r>
            <a:r>
              <a:rPr lang="uk-UA" sz="2000" dirty="0"/>
              <a:t> (конкурентна фірма визначає лише обсяг); 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uk-UA" sz="2000" dirty="0"/>
              <a:t>обчислює </a:t>
            </a:r>
            <a:r>
              <a:rPr lang="uk-UA" sz="2000" b="1" i="1" dirty="0"/>
              <a:t>результат діяльності</a:t>
            </a:r>
            <a:r>
              <a:rPr lang="uk-UA" sz="2000" dirty="0"/>
              <a:t> в оптимальному режимі (суму прибутку або збитків).</a:t>
            </a:r>
          </a:p>
          <a:p>
            <a:pPr marL="0" indent="0">
              <a:buNone/>
              <a:defRPr/>
            </a:pPr>
            <a:endParaRPr lang="uk-UA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uk-UA" sz="2000" dirty="0"/>
              <a:t>Поведінку монополіста </a:t>
            </a:r>
            <a:r>
              <a:rPr lang="uk-UA" sz="2000" b="1" i="1" dirty="0"/>
              <a:t>у короткостроковому періоді</a:t>
            </a:r>
            <a:r>
              <a:rPr lang="uk-UA" sz="2000" dirty="0"/>
              <a:t>, як і поведінку конкурентної фірми, вивчають за допомогою </a:t>
            </a:r>
            <a:r>
              <a:rPr lang="uk-UA" sz="2000" b="1" i="1" dirty="0"/>
              <a:t>двох моделей рівноваги</a:t>
            </a:r>
            <a:r>
              <a:rPr lang="uk-UA" sz="2000" dirty="0"/>
              <a:t>: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uk-UA" sz="1600" b="1" i="1" dirty="0"/>
              <a:t>моделі </a:t>
            </a:r>
            <a:r>
              <a:rPr lang="en-US" sz="1600" b="1" i="1" dirty="0"/>
              <a:t>TRTC</a:t>
            </a:r>
            <a:r>
              <a:rPr lang="uk-UA" sz="1600" b="1" i="1" dirty="0"/>
              <a:t> </a:t>
            </a:r>
            <a:r>
              <a:rPr lang="ru-RU" sz="1600" b="1" i="1" dirty="0"/>
              <a:t> </a:t>
            </a:r>
            <a:r>
              <a:rPr lang="uk-UA" sz="1600" dirty="0"/>
              <a:t>та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uk-UA" sz="1600" b="1" i="1" dirty="0"/>
              <a:t>моделі </a:t>
            </a:r>
            <a:r>
              <a:rPr lang="en-US" sz="1600" b="1" i="1" dirty="0" err="1"/>
              <a:t>MRMC</a:t>
            </a:r>
            <a:r>
              <a:rPr lang="uk-UA" sz="1600" dirty="0"/>
              <a:t>.</a:t>
            </a: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2800" b="1" dirty="0"/>
              <a:t>Оптимізація рішення монополії</a:t>
            </a:r>
            <a:r>
              <a:rPr lang="uk-UA" sz="2800" dirty="0"/>
              <a:t>, як і конкурентної фірми, передбачає двоетапну процедуру: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001000" cy="791617"/>
          </a:xfrm>
        </p:spPr>
        <p:txBody>
          <a:bodyPr/>
          <a:lstStyle/>
          <a:p>
            <a:pPr>
              <a:defRPr/>
            </a:pPr>
            <a:r>
              <a:rPr lang="uk-UA" sz="2400" b="1" i="1" dirty="0"/>
              <a:t>Модель максимізації прибутку </a:t>
            </a:r>
            <a:r>
              <a:rPr lang="uk-UA" sz="2400" b="1" i="1" dirty="0" err="1"/>
              <a:t>TRTC</a:t>
            </a:r>
            <a:r>
              <a:rPr lang="uk-UA" sz="2400" b="1" i="1" dirty="0"/>
              <a:t> для простої монополії </a:t>
            </a:r>
            <a:r>
              <a:rPr lang="uk-UA" sz="2400" dirty="0"/>
              <a:t>показує, що монополія: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998" y="1773239"/>
            <a:ext cx="8352482" cy="3167929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uk-UA" sz="2400" dirty="0"/>
              <a:t>обирає оптимальний обсяг випуску (Q</a:t>
            </a:r>
            <a:r>
              <a:rPr lang="uk-UA" sz="2400" baseline="30000" dirty="0"/>
              <a:t>*</a:t>
            </a:r>
            <a:r>
              <a:rPr lang="uk-UA" sz="2400" dirty="0"/>
              <a:t>)за правилом </a:t>
            </a:r>
            <a:r>
              <a:rPr lang="en-US" sz="2400" dirty="0" err="1"/>
              <a:t>MR</a:t>
            </a:r>
            <a:r>
              <a:rPr lang="en-US" sz="2400" dirty="0"/>
              <a:t>=MC</a:t>
            </a:r>
            <a:r>
              <a:rPr lang="uk-UA" sz="2400" b="1" i="1" dirty="0"/>
              <a:t> </a:t>
            </a:r>
            <a:endParaRPr lang="uk-UA" sz="2400" dirty="0"/>
          </a:p>
          <a:p>
            <a:pPr>
              <a:buFontTx/>
              <a:buChar char="-"/>
              <a:defRPr/>
            </a:pPr>
            <a:r>
              <a:rPr lang="uk-UA" sz="2400" dirty="0"/>
              <a:t>максимізує економічний прибуток, якщо для Q</a:t>
            </a:r>
            <a:r>
              <a:rPr lang="uk-UA" sz="2400" baseline="30000" dirty="0"/>
              <a:t>*</a:t>
            </a:r>
            <a:r>
              <a:rPr lang="en-US" sz="2400" dirty="0"/>
              <a:t> TR&gt;TC;</a:t>
            </a:r>
            <a:r>
              <a:rPr lang="uk-UA" sz="2400" dirty="0"/>
              <a:t> </a:t>
            </a:r>
          </a:p>
          <a:p>
            <a:pPr>
              <a:buFontTx/>
              <a:buChar char="-"/>
              <a:defRPr/>
            </a:pPr>
            <a:r>
              <a:rPr lang="uk-UA" sz="2400" dirty="0"/>
              <a:t>величина прибутку визначається за формулою </a:t>
            </a:r>
            <a:r>
              <a:rPr lang="en-US" sz="4000" b="1" dirty="0"/>
              <a:t>EP=TR-TC</a:t>
            </a:r>
            <a:r>
              <a:rPr lang="uk-UA" sz="4000" b="1" dirty="0"/>
              <a:t> </a:t>
            </a:r>
            <a:r>
              <a:rPr lang="uk-UA" sz="2400" dirty="0"/>
              <a:t>і відповідає вертикальному відрізку </a:t>
            </a:r>
            <a:r>
              <a:rPr lang="uk-UA" sz="2400" i="1" dirty="0" err="1"/>
              <a:t>ЕРmax</a:t>
            </a:r>
            <a:r>
              <a:rPr lang="uk-UA" sz="2400" dirty="0"/>
              <a:t> між кривими </a:t>
            </a:r>
            <a:r>
              <a:rPr lang="en-US" sz="2400" dirty="0"/>
              <a:t>TR</a:t>
            </a:r>
            <a:r>
              <a:rPr lang="uk-UA" sz="2400" dirty="0"/>
              <a:t> і </a:t>
            </a:r>
            <a:r>
              <a:rPr lang="en-US" sz="2400" dirty="0"/>
              <a:t>TC</a:t>
            </a:r>
            <a:r>
              <a:rPr lang="uk-UA" sz="2400" dirty="0"/>
              <a:t>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uk-UA" altLang="uk-UA" sz="2400" dirty="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024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684213" y="333375"/>
            <a:ext cx="0" cy="597535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4213" y="6308725"/>
            <a:ext cx="7848600" cy="95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692150" y="1557338"/>
            <a:ext cx="6226175" cy="4775200"/>
          </a:xfrm>
          <a:custGeom>
            <a:avLst/>
            <a:gdLst>
              <a:gd name="connsiteX0" fmla="*/ 0 w 3429000"/>
              <a:gd name="connsiteY0" fmla="*/ 2806700 h 2806700"/>
              <a:gd name="connsiteX1" fmla="*/ 806450 w 3429000"/>
              <a:gd name="connsiteY1" fmla="*/ 2279650 h 2806700"/>
              <a:gd name="connsiteX2" fmla="*/ 2324100 w 3429000"/>
              <a:gd name="connsiteY2" fmla="*/ 1936750 h 2806700"/>
              <a:gd name="connsiteX3" fmla="*/ 3429000 w 3429000"/>
              <a:gd name="connsiteY3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806700">
                <a:moveTo>
                  <a:pt x="0" y="2806700"/>
                </a:moveTo>
                <a:cubicBezTo>
                  <a:pt x="209550" y="2615671"/>
                  <a:pt x="419100" y="2424642"/>
                  <a:pt x="806450" y="2279650"/>
                </a:cubicBezTo>
                <a:cubicBezTo>
                  <a:pt x="1193800" y="2134658"/>
                  <a:pt x="1887008" y="2316692"/>
                  <a:pt x="2324100" y="1936750"/>
                </a:cubicBezTo>
                <a:cubicBezTo>
                  <a:pt x="2761192" y="1556808"/>
                  <a:pt x="3095096" y="778404"/>
                  <a:pt x="3429000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b="1" dirty="0"/>
          </a:p>
        </p:txBody>
      </p:sp>
      <p:sp>
        <p:nvSpPr>
          <p:cNvPr id="38" name="Полилиния 37"/>
          <p:cNvSpPr/>
          <p:nvPr/>
        </p:nvSpPr>
        <p:spPr>
          <a:xfrm rot="186503">
            <a:off x="842963" y="169863"/>
            <a:ext cx="5848350" cy="5916612"/>
          </a:xfrm>
          <a:custGeom>
            <a:avLst/>
            <a:gdLst>
              <a:gd name="connsiteX0" fmla="*/ 0 w 3429000"/>
              <a:gd name="connsiteY0" fmla="*/ 2806700 h 2806700"/>
              <a:gd name="connsiteX1" fmla="*/ 806450 w 3429000"/>
              <a:gd name="connsiteY1" fmla="*/ 2279650 h 2806700"/>
              <a:gd name="connsiteX2" fmla="*/ 2324100 w 3429000"/>
              <a:gd name="connsiteY2" fmla="*/ 1936750 h 2806700"/>
              <a:gd name="connsiteX3" fmla="*/ 3429000 w 3429000"/>
              <a:gd name="connsiteY3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806700">
                <a:moveTo>
                  <a:pt x="0" y="2806700"/>
                </a:moveTo>
                <a:cubicBezTo>
                  <a:pt x="209550" y="2615671"/>
                  <a:pt x="419100" y="2424642"/>
                  <a:pt x="806450" y="2279650"/>
                </a:cubicBezTo>
                <a:cubicBezTo>
                  <a:pt x="1193800" y="2134658"/>
                  <a:pt x="1887008" y="2316692"/>
                  <a:pt x="2324100" y="1936750"/>
                </a:cubicBezTo>
                <a:cubicBezTo>
                  <a:pt x="2761192" y="1556808"/>
                  <a:pt x="3095096" y="778404"/>
                  <a:pt x="3429000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4427538" y="1557338"/>
            <a:ext cx="26987" cy="3006725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4427538" y="4581525"/>
            <a:ext cx="0" cy="1722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2924807" y="4016284"/>
            <a:ext cx="2390775" cy="14335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7"/>
          <p:cNvSpPr txBox="1">
            <a:spLocks noChangeArrowheads="1"/>
          </p:cNvSpPr>
          <p:nvPr/>
        </p:nvSpPr>
        <p:spPr bwMode="auto">
          <a:xfrm>
            <a:off x="182563" y="333375"/>
            <a:ext cx="533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uk-UA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8324850" y="6372225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altLang="en-US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17"/>
          <p:cNvSpPr txBox="1">
            <a:spLocks noChangeArrowheads="1"/>
          </p:cNvSpPr>
          <p:nvPr/>
        </p:nvSpPr>
        <p:spPr bwMode="auto">
          <a:xfrm>
            <a:off x="455613" y="6237288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2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120195" y="6290156"/>
            <a:ext cx="667829" cy="52322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>
                <a:noFill/>
              </a:rPr>
              <a:t> </a:t>
            </a:r>
          </a:p>
        </p:txBody>
      </p:sp>
      <p:sp>
        <p:nvSpPr>
          <p:cNvPr id="53" name="TextBox 17"/>
          <p:cNvSpPr txBox="1">
            <a:spLocks noChangeArrowheads="1"/>
          </p:cNvSpPr>
          <p:nvPr/>
        </p:nvSpPr>
        <p:spPr bwMode="auto">
          <a:xfrm>
            <a:off x="7581404" y="1322537"/>
            <a:ext cx="735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17"/>
          <p:cNvSpPr txBox="1">
            <a:spLocks noChangeArrowheads="1"/>
          </p:cNvSpPr>
          <p:nvPr/>
        </p:nvSpPr>
        <p:spPr bwMode="auto">
          <a:xfrm>
            <a:off x="4341813" y="2492375"/>
            <a:ext cx="14543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EPmax</a:t>
            </a:r>
            <a:endParaRPr lang="en-US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6815138" y="36513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</a:p>
        </p:txBody>
      </p:sp>
      <p:sp>
        <p:nvSpPr>
          <p:cNvPr id="57" name="TextBox 17"/>
          <p:cNvSpPr txBox="1">
            <a:spLocks noChangeArrowheads="1"/>
          </p:cNvSpPr>
          <p:nvPr/>
        </p:nvSpPr>
        <p:spPr bwMode="auto">
          <a:xfrm>
            <a:off x="6890469" y="1556792"/>
            <a:ext cx="777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683568" y="1310132"/>
            <a:ext cx="6904186" cy="5045075"/>
          </a:xfrm>
          <a:custGeom>
            <a:avLst/>
            <a:gdLst>
              <a:gd name="connsiteX0" fmla="*/ 0 w 5663821"/>
              <a:gd name="connsiteY0" fmla="*/ 3913430 h 3913430"/>
              <a:gd name="connsiteX1" fmla="*/ 2988860 w 5663821"/>
              <a:gd name="connsiteY1" fmla="*/ 242182 h 3913430"/>
              <a:gd name="connsiteX2" fmla="*/ 5663821 w 5663821"/>
              <a:gd name="connsiteY2" fmla="*/ 337716 h 3913430"/>
              <a:gd name="connsiteX3" fmla="*/ 5663821 w 5663821"/>
              <a:gd name="connsiteY3" fmla="*/ 337716 h 391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3821" h="3913430">
                <a:moveTo>
                  <a:pt x="0" y="3913430"/>
                </a:moveTo>
                <a:cubicBezTo>
                  <a:pt x="1022445" y="2375782"/>
                  <a:pt x="2044890" y="838134"/>
                  <a:pt x="2988860" y="242182"/>
                </a:cubicBezTo>
                <a:cubicBezTo>
                  <a:pt x="3932830" y="-353770"/>
                  <a:pt x="5663821" y="337716"/>
                  <a:pt x="5663821" y="337716"/>
                </a:cubicBezTo>
                <a:lnTo>
                  <a:pt x="5663821" y="337716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3192190" y="620688"/>
            <a:ext cx="2747962" cy="16922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>
            <a:extLst>
              <a:ext uri="{FF2B5EF4-FFF2-40B4-BE49-F238E27FC236}">
                <a16:creationId xmlns:a16="http://schemas.microsoft.com/office/drawing/2014/main" id="{81C5CB2C-5349-B812-B767-4B5D6CAE9A8B}"/>
              </a:ext>
            </a:extLst>
          </p:cNvPr>
          <p:cNvSpPr/>
          <p:nvPr/>
        </p:nvSpPr>
        <p:spPr>
          <a:xfrm>
            <a:off x="1287593" y="5228654"/>
            <a:ext cx="13199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100A2769-EA71-B67C-CF08-6BCF8EF1AC77}"/>
              </a:ext>
            </a:extLst>
          </p:cNvPr>
          <p:cNvSpPr/>
          <p:nvPr/>
        </p:nvSpPr>
        <p:spPr>
          <a:xfrm>
            <a:off x="6327791" y="1334037"/>
            <a:ext cx="13199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 сполучна лінія 7">
            <a:extLst>
              <a:ext uri="{FF2B5EF4-FFF2-40B4-BE49-F238E27FC236}">
                <a16:creationId xmlns:a16="http://schemas.microsoft.com/office/drawing/2014/main" id="{0085C3C0-96CF-FDF5-E0AD-2C9E934D1E7D}"/>
              </a:ext>
            </a:extLst>
          </p:cNvPr>
          <p:cNvCxnSpPr>
            <a:cxnSpLocks/>
          </p:cNvCxnSpPr>
          <p:nvPr/>
        </p:nvCxnSpPr>
        <p:spPr>
          <a:xfrm flipH="1">
            <a:off x="1351730" y="5295899"/>
            <a:ext cx="0" cy="10080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36E39530-18D3-8F00-EC01-E9359C20B245}"/>
              </a:ext>
            </a:extLst>
          </p:cNvPr>
          <p:cNvCxnSpPr>
            <a:cxnSpLocks/>
          </p:cNvCxnSpPr>
          <p:nvPr/>
        </p:nvCxnSpPr>
        <p:spPr>
          <a:xfrm flipH="1">
            <a:off x="6393788" y="1406044"/>
            <a:ext cx="0" cy="48960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76D1072-F24A-0FD6-99E3-6F0EA4AD08C6}"/>
              </a:ext>
            </a:extLst>
          </p:cNvPr>
          <p:cNvSpPr txBox="1"/>
          <p:nvPr/>
        </p:nvSpPr>
        <p:spPr>
          <a:xfrm>
            <a:off x="2771800" y="357301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+</a:t>
            </a:r>
            <a:endParaRPr lang="uk-UA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2DE6D4-03EC-5BD8-50B4-96900E7DB05D}"/>
              </a:ext>
            </a:extLst>
          </p:cNvPr>
          <p:cNvSpPr txBox="1"/>
          <p:nvPr/>
        </p:nvSpPr>
        <p:spPr>
          <a:xfrm>
            <a:off x="683568" y="570363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</a:t>
            </a:r>
            <a:endParaRPr lang="uk-UA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43D8D5-BE23-77DF-F60B-21896647F90D}"/>
              </a:ext>
            </a:extLst>
          </p:cNvPr>
          <p:cNvSpPr txBox="1"/>
          <p:nvPr/>
        </p:nvSpPr>
        <p:spPr>
          <a:xfrm>
            <a:off x="6570187" y="98123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25296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5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3" grpId="0"/>
      <p:bldP spid="54" grpId="0"/>
      <p:bldP spid="55" grpId="0"/>
      <p:bldP spid="57" grpId="0"/>
      <p:bldP spid="3" grpId="0" animBg="1"/>
      <p:bldP spid="2" grpId="0" animBg="1"/>
      <p:bldP spid="4" grpId="0" animBg="1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572500" y="142875"/>
            <a:ext cx="571500" cy="242888"/>
          </a:xfrm>
          <a:noFill/>
        </p:spPr>
        <p:txBody>
          <a:bodyPr/>
          <a:lstStyle/>
          <a:p>
            <a:fld id="{47DAFD99-B0C2-4C41-8806-9091CD1A9877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</a:gradFill>
        </p:spPr>
        <p:txBody>
          <a:bodyPr/>
          <a:lstStyle/>
          <a:p>
            <a:pPr algn="ctr" eaLnBrk="1" hangingPunct="1"/>
            <a:r>
              <a:rPr lang="uk-UA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Ринкова поведінка монополіста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544" y="1895454"/>
            <a:ext cx="821542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ahoma" pitchFamily="34" charset="0"/>
                <a:cs typeface="Tahoma" pitchFamily="34" charset="0"/>
              </a:rPr>
              <a:t>Особливості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uk-UA" sz="2000" b="1" dirty="0">
                <a:latin typeface="Tahoma" pitchFamily="34" charset="0"/>
                <a:cs typeface="Tahoma" pitchFamily="34" charset="0"/>
              </a:rPr>
              <a:t>поведінки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uk-UA" sz="2000" b="1" dirty="0">
                <a:latin typeface="Tahoma" pitchFamily="34" charset="0"/>
                <a:cs typeface="Tahoma" pitchFamily="34" charset="0"/>
              </a:rPr>
              <a:t>фірми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на монопольному ринку </a:t>
            </a:r>
          </a:p>
        </p:txBody>
      </p:sp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647564" y="2384884"/>
          <a:ext cx="7848872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8436412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80" y="1773238"/>
            <a:ext cx="8432800" cy="3743993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uk-UA" sz="2400" dirty="0"/>
              <a:t>обирає оптимальний обсяг випуску (Q</a:t>
            </a:r>
            <a:r>
              <a:rPr lang="uk-UA" sz="2400" baseline="30000" dirty="0"/>
              <a:t>*</a:t>
            </a:r>
            <a:r>
              <a:rPr lang="uk-UA" sz="2400" dirty="0"/>
              <a:t>) за правилом </a:t>
            </a:r>
            <a:r>
              <a:rPr lang="en-US" sz="2400" dirty="0" err="1"/>
              <a:t>MR</a:t>
            </a:r>
            <a:r>
              <a:rPr lang="en-US" sz="2400" dirty="0"/>
              <a:t>=MC</a:t>
            </a:r>
            <a:r>
              <a:rPr lang="uk-UA" sz="2400" dirty="0"/>
              <a:t> </a:t>
            </a:r>
          </a:p>
          <a:p>
            <a:pPr>
              <a:buFontTx/>
              <a:buChar char="-"/>
              <a:defRPr/>
            </a:pPr>
            <a:r>
              <a:rPr lang="uk-UA" sz="2400" dirty="0"/>
              <a:t>максимізує економічний прибуток, якщо для Q</a:t>
            </a:r>
            <a:r>
              <a:rPr lang="uk-UA" sz="2400" baseline="30000" dirty="0"/>
              <a:t>*</a:t>
            </a:r>
            <a:r>
              <a:rPr lang="en-US" sz="2400" dirty="0"/>
              <a:t> </a:t>
            </a:r>
            <a:r>
              <a:rPr lang="uk-UA" sz="2400" dirty="0"/>
              <a:t>Р</a:t>
            </a:r>
            <a:r>
              <a:rPr lang="en-US" sz="2400" dirty="0"/>
              <a:t>&gt;</a:t>
            </a:r>
            <a:r>
              <a:rPr lang="uk-UA" sz="2400" dirty="0"/>
              <a:t>А</a:t>
            </a:r>
            <a:r>
              <a:rPr lang="en-US" sz="2400" dirty="0"/>
              <a:t>TC;</a:t>
            </a:r>
            <a:r>
              <a:rPr lang="uk-UA" sz="2400" dirty="0"/>
              <a:t> </a:t>
            </a:r>
          </a:p>
          <a:p>
            <a:pPr>
              <a:buFontTx/>
              <a:buChar char="-"/>
              <a:defRPr/>
            </a:pPr>
            <a:r>
              <a:rPr lang="uk-UA" sz="2400" dirty="0"/>
              <a:t>величина прибутку визначається за формулою </a:t>
            </a:r>
            <a:r>
              <a:rPr lang="en-US" sz="3600" b="1" dirty="0"/>
              <a:t>EP=</a:t>
            </a:r>
            <a:r>
              <a:rPr lang="uk-UA" sz="3600" b="1" dirty="0"/>
              <a:t>(Р-АТС)</a:t>
            </a:r>
            <a:r>
              <a:rPr lang="en-US" sz="3600" b="1" dirty="0"/>
              <a:t>·</a:t>
            </a:r>
            <a:r>
              <a:rPr lang="uk-UA" sz="3600" b="1" dirty="0"/>
              <a:t> Q</a:t>
            </a:r>
            <a:r>
              <a:rPr lang="uk-UA" sz="3600" b="1" baseline="30000" dirty="0"/>
              <a:t>*</a:t>
            </a:r>
            <a:r>
              <a:rPr lang="en-US" sz="3600" b="1" dirty="0"/>
              <a:t> </a:t>
            </a:r>
            <a:r>
              <a:rPr lang="uk-UA" sz="3600" b="1" dirty="0"/>
              <a:t> </a:t>
            </a:r>
            <a:r>
              <a:rPr lang="uk-UA" sz="2400" dirty="0"/>
              <a:t>і відповідає заштрихованій площі </a:t>
            </a:r>
            <a:r>
              <a:rPr lang="uk-UA" sz="2400" i="1" dirty="0" err="1"/>
              <a:t>ЕРmax</a:t>
            </a:r>
            <a:r>
              <a:rPr lang="uk-UA" sz="2400" dirty="0"/>
              <a:t>.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127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i="1" dirty="0"/>
              <a:t>Модель максимізації прибутку </a:t>
            </a:r>
            <a:r>
              <a:rPr lang="uk-UA" sz="2800" b="1" i="1" dirty="0" err="1"/>
              <a:t>МRМC</a:t>
            </a:r>
            <a:r>
              <a:rPr lang="uk-UA" sz="2800" b="1" i="1" dirty="0"/>
              <a:t> для простої монополії </a:t>
            </a:r>
            <a:r>
              <a:rPr lang="uk-UA" sz="2800" dirty="0"/>
              <a:t>показує, що монополія: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8572"/>
            <a:ext cx="8712968" cy="4700588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uk-UA" sz="2300" b="1" i="1" dirty="0"/>
              <a:t>Література:</a:t>
            </a:r>
            <a:endParaRPr lang="ru-RU" sz="2300" dirty="0"/>
          </a:p>
          <a:p>
            <a:pPr>
              <a:buFont typeface="+mj-lt"/>
              <a:buAutoNum type="arabicParenR"/>
              <a:defRPr/>
            </a:pPr>
            <a:r>
              <a:rPr lang="uk-UA" sz="2400" dirty="0"/>
              <a:t>розділ 14 </a:t>
            </a:r>
            <a:r>
              <a:rPr lang="uk-UA" sz="2400" dirty="0">
                <a:sym typeface="Symbol"/>
              </a:rPr>
              <a:t></a:t>
            </a:r>
            <a:r>
              <a:rPr lang="uk-UA" sz="2400" dirty="0"/>
              <a:t>1, с. 251-278</a:t>
            </a:r>
            <a:r>
              <a:rPr lang="uk-UA" sz="2400" dirty="0">
                <a:sym typeface="Symbol"/>
              </a:rPr>
              <a:t></a:t>
            </a:r>
            <a:r>
              <a:rPr lang="uk-UA" sz="2400" dirty="0"/>
              <a:t>,</a:t>
            </a:r>
            <a:endParaRPr lang="uk-UA" sz="2400" b="1" i="1" dirty="0"/>
          </a:p>
          <a:p>
            <a:pPr>
              <a:buFont typeface="+mj-lt"/>
              <a:buAutoNum type="arabicParenR"/>
              <a:defRPr/>
            </a:pPr>
            <a:r>
              <a:rPr lang="uk-UA" sz="2400" dirty="0"/>
              <a:t>розділ 14 </a:t>
            </a:r>
            <a:r>
              <a:rPr lang="uk-UA" sz="2400" dirty="0">
                <a:sym typeface="Symbol"/>
              </a:rPr>
              <a:t></a:t>
            </a:r>
            <a:r>
              <a:rPr lang="uk-UA" sz="2400" dirty="0"/>
              <a:t>2, с. 218-234</a:t>
            </a:r>
            <a:r>
              <a:rPr lang="uk-UA" sz="2400" dirty="0">
                <a:sym typeface="Symbol"/>
              </a:rPr>
              <a:t></a:t>
            </a:r>
            <a:r>
              <a:rPr lang="uk-UA" sz="2400" dirty="0"/>
              <a:t>. </a:t>
            </a:r>
          </a:p>
          <a:p>
            <a:pPr>
              <a:buFont typeface="+mj-lt"/>
              <a:buAutoNum type="arabicParenR"/>
              <a:defRPr/>
            </a:pPr>
            <a:endParaRPr lang="uk-UA" sz="12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400" b="1" i="1" dirty="0"/>
              <a:t>Метою лекції</a:t>
            </a:r>
            <a:r>
              <a:rPr lang="uk-UA" sz="2400" dirty="0"/>
              <a:t> є розгляд особливостей оптимізації рішень фірм на </a:t>
            </a:r>
            <a:r>
              <a:rPr lang="uk-UA" sz="2400" b="1" i="1" dirty="0"/>
              <a:t>монополізованих ринках</a:t>
            </a:r>
            <a:r>
              <a:rPr lang="uk-UA" sz="2400" dirty="0"/>
              <a:t>, де продавці (покупці) враховують власну здатність впливати на ринкову ціну, з’ясування впливу цих особливостей на поведінку фірм та розподіл ресурсів, аналіз наслідків існування монополій для суспільства в цілому.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20561-F0E0-241F-83F5-33795B7A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Revenue, Marginal Cost, Marginal and Total Profit</a:t>
            </a:r>
            <a:endParaRPr lang="uk-UA" dirty="0"/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46880BDA-38C2-D02B-0DE2-7A8BDD5CF1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650427"/>
              </p:ext>
            </p:extLst>
          </p:nvPr>
        </p:nvGraphicFramePr>
        <p:xfrm>
          <a:off x="566738" y="1752600"/>
          <a:ext cx="80010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53383245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7746131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37795265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4973710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646985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Marginal Revenue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Marginal Cost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MC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Marginal Profit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Profit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035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700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45158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700+725=</a:t>
                      </a:r>
                      <a:r>
                        <a:rPr lang="en-US" sz="1200" b="1" dirty="0"/>
                        <a:t>1425</a:t>
                      </a:r>
                      <a:endParaRPr lang="uk-UA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14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1425+575=</a:t>
                      </a:r>
                      <a:r>
                        <a:rPr lang="en-US" sz="1200" b="1" dirty="0"/>
                        <a:t>2000</a:t>
                      </a:r>
                      <a:endParaRPr lang="uk-UA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63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2000+350=</a:t>
                      </a:r>
                      <a:r>
                        <a:rPr lang="en-US" sz="1200" b="1" dirty="0"/>
                        <a:t>2350</a:t>
                      </a:r>
                      <a:endParaRPr lang="uk-UA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2350+0=</a:t>
                      </a:r>
                      <a:r>
                        <a:rPr lang="en-US" sz="1200" b="1" dirty="0"/>
                        <a:t>2350</a:t>
                      </a:r>
                      <a:endParaRPr lang="uk-UA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53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-650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2350-650=</a:t>
                      </a:r>
                      <a:r>
                        <a:rPr lang="en-US" sz="1200" b="1" dirty="0"/>
                        <a:t>1700</a:t>
                      </a:r>
                      <a:endParaRPr lang="uk-UA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510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-1500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1700-1500=</a:t>
                      </a:r>
                      <a:r>
                        <a:rPr lang="en-US" sz="1200" b="1" dirty="0"/>
                        <a:t>200</a:t>
                      </a:r>
                      <a:endParaRPr lang="uk-UA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160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-2600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200-2600=</a:t>
                      </a:r>
                      <a:r>
                        <a:rPr lang="en-US" sz="1200" b="1" dirty="0"/>
                        <a:t>-2400</a:t>
                      </a:r>
                      <a:endParaRPr lang="uk-UA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99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844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685772" y="2608262"/>
            <a:ext cx="1808037" cy="900065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84213" y="260350"/>
            <a:ext cx="0" cy="60483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4213" y="6308725"/>
            <a:ext cx="7416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7"/>
          <p:cNvSpPr txBox="1">
            <a:spLocks noChangeArrowheads="1"/>
          </p:cNvSpPr>
          <p:nvPr/>
        </p:nvSpPr>
        <p:spPr bwMode="auto">
          <a:xfrm>
            <a:off x="179388" y="260350"/>
            <a:ext cx="466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8253413" y="6092825"/>
            <a:ext cx="481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17"/>
          <p:cNvSpPr txBox="1">
            <a:spLocks noChangeArrowheads="1"/>
          </p:cNvSpPr>
          <p:nvPr/>
        </p:nvSpPr>
        <p:spPr bwMode="auto">
          <a:xfrm>
            <a:off x="455613" y="6237288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2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051720" y="6309320"/>
            <a:ext cx="675634" cy="52322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>
                <a:noFill/>
              </a:rPr>
              <a:t> </a:t>
            </a:r>
          </a:p>
        </p:txBody>
      </p:sp>
      <p:sp>
        <p:nvSpPr>
          <p:cNvPr id="53" name="TextBox 17"/>
          <p:cNvSpPr txBox="1">
            <a:spLocks noChangeArrowheads="1"/>
          </p:cNvSpPr>
          <p:nvPr/>
        </p:nvSpPr>
        <p:spPr bwMode="auto">
          <a:xfrm>
            <a:off x="245629" y="2420888"/>
            <a:ext cx="5099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</p:txBody>
      </p:sp>
      <p:sp>
        <p:nvSpPr>
          <p:cNvPr id="54" name="TextBox 17"/>
          <p:cNvSpPr txBox="1">
            <a:spLocks noChangeArrowheads="1"/>
          </p:cNvSpPr>
          <p:nvPr/>
        </p:nvSpPr>
        <p:spPr bwMode="auto">
          <a:xfrm>
            <a:off x="776363" y="2847190"/>
            <a:ext cx="14934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uk-UA" alt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88900" y="3248025"/>
            <a:ext cx="620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</a:t>
            </a:r>
          </a:p>
        </p:txBody>
      </p:sp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3945351" y="5827713"/>
            <a:ext cx="742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17"/>
          <p:cNvSpPr txBox="1">
            <a:spLocks noChangeArrowheads="1"/>
          </p:cNvSpPr>
          <p:nvPr/>
        </p:nvSpPr>
        <p:spPr bwMode="auto">
          <a:xfrm>
            <a:off x="5688013" y="633413"/>
            <a:ext cx="823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Прямая со стрелкой 85"/>
          <p:cNvCxnSpPr>
            <a:cxnSpLocks/>
          </p:cNvCxnSpPr>
          <p:nvPr/>
        </p:nvCxnSpPr>
        <p:spPr>
          <a:xfrm>
            <a:off x="684859" y="548680"/>
            <a:ext cx="2334642" cy="576004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олилиния 88"/>
          <p:cNvSpPr/>
          <p:nvPr/>
        </p:nvSpPr>
        <p:spPr>
          <a:xfrm>
            <a:off x="847725" y="1244600"/>
            <a:ext cx="4876800" cy="4152900"/>
          </a:xfrm>
          <a:custGeom>
            <a:avLst/>
            <a:gdLst>
              <a:gd name="connsiteX0" fmla="*/ 0 w 3293616"/>
              <a:gd name="connsiteY0" fmla="*/ 2698812 h 3167164"/>
              <a:gd name="connsiteX1" fmla="*/ 514905 w 3293616"/>
              <a:gd name="connsiteY1" fmla="*/ 3160450 h 3167164"/>
              <a:gd name="connsiteX2" fmla="*/ 1731146 w 3293616"/>
              <a:gd name="connsiteY2" fmla="*/ 2388093 h 3167164"/>
              <a:gd name="connsiteX3" fmla="*/ 3293616 w 3293616"/>
              <a:gd name="connsiteY3" fmla="*/ 0 h 316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3616" h="3167164">
                <a:moveTo>
                  <a:pt x="0" y="2698812"/>
                </a:moveTo>
                <a:cubicBezTo>
                  <a:pt x="113190" y="2955524"/>
                  <a:pt x="226381" y="3212236"/>
                  <a:pt x="514905" y="3160450"/>
                </a:cubicBezTo>
                <a:cubicBezTo>
                  <a:pt x="803429" y="3108664"/>
                  <a:pt x="1268028" y="2914835"/>
                  <a:pt x="1731146" y="2388093"/>
                </a:cubicBezTo>
                <a:cubicBezTo>
                  <a:pt x="2194264" y="1861351"/>
                  <a:pt x="2743940" y="930675"/>
                  <a:pt x="3293616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92" name="Полилиния 91"/>
          <p:cNvSpPr/>
          <p:nvPr/>
        </p:nvSpPr>
        <p:spPr>
          <a:xfrm rot="304171">
            <a:off x="814388" y="2868613"/>
            <a:ext cx="5262562" cy="1978025"/>
          </a:xfrm>
          <a:custGeom>
            <a:avLst/>
            <a:gdLst>
              <a:gd name="connsiteX0" fmla="*/ 0 w 3391270"/>
              <a:gd name="connsiteY0" fmla="*/ 1535837 h 2191420"/>
              <a:gd name="connsiteX1" fmla="*/ 1677879 w 3391270"/>
              <a:gd name="connsiteY1" fmla="*/ 2112885 h 2191420"/>
              <a:gd name="connsiteX2" fmla="*/ 3391270 w 3391270"/>
              <a:gd name="connsiteY2" fmla="*/ 0 h 21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1270" h="2191420">
                <a:moveTo>
                  <a:pt x="0" y="1535837"/>
                </a:moveTo>
                <a:cubicBezTo>
                  <a:pt x="556333" y="1952347"/>
                  <a:pt x="1112667" y="2368858"/>
                  <a:pt x="1677879" y="2112885"/>
                </a:cubicBezTo>
                <a:cubicBezTo>
                  <a:pt x="2243091" y="1856912"/>
                  <a:pt x="2817180" y="928456"/>
                  <a:pt x="3391270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2485714" y="5075280"/>
            <a:ext cx="0" cy="1224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7"/>
          <p:cNvSpPr txBox="1">
            <a:spLocks noChangeArrowheads="1"/>
          </p:cNvSpPr>
          <p:nvPr/>
        </p:nvSpPr>
        <p:spPr bwMode="auto">
          <a:xfrm>
            <a:off x="6143625" y="2252663"/>
            <a:ext cx="960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</a:t>
            </a:r>
          </a:p>
        </p:txBody>
      </p:sp>
      <p:sp>
        <p:nvSpPr>
          <p:cNvPr id="103" name="TextBox 17"/>
          <p:cNvSpPr txBox="1">
            <a:spLocks noChangeArrowheads="1"/>
          </p:cNvSpPr>
          <p:nvPr/>
        </p:nvSpPr>
        <p:spPr bwMode="auto">
          <a:xfrm>
            <a:off x="6042025" y="2992438"/>
            <a:ext cx="998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AVC</a:t>
            </a:r>
          </a:p>
        </p:txBody>
      </p:sp>
      <p:sp>
        <p:nvSpPr>
          <p:cNvPr id="104" name="Полилиния 103"/>
          <p:cNvSpPr/>
          <p:nvPr/>
        </p:nvSpPr>
        <p:spPr>
          <a:xfrm>
            <a:off x="1135063" y="2420938"/>
            <a:ext cx="5019675" cy="1492250"/>
          </a:xfrm>
          <a:custGeom>
            <a:avLst/>
            <a:gdLst>
              <a:gd name="connsiteX0" fmla="*/ 3724275 w 3724275"/>
              <a:gd name="connsiteY0" fmla="*/ 428625 h 1900094"/>
              <a:gd name="connsiteX1" fmla="*/ 1762125 w 3724275"/>
              <a:gd name="connsiteY1" fmla="*/ 1895475 h 1900094"/>
              <a:gd name="connsiteX2" fmla="*/ 0 w 3724275"/>
              <a:gd name="connsiteY2" fmla="*/ 0 h 19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4275" h="1900094">
                <a:moveTo>
                  <a:pt x="3724275" y="428625"/>
                </a:moveTo>
                <a:cubicBezTo>
                  <a:pt x="3053556" y="1197768"/>
                  <a:pt x="2382837" y="1966912"/>
                  <a:pt x="1762125" y="1895475"/>
                </a:cubicBezTo>
                <a:cubicBezTo>
                  <a:pt x="1141413" y="1824038"/>
                  <a:pt x="570706" y="912019"/>
                  <a:pt x="0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1" name="Овал 20"/>
          <p:cNvSpPr/>
          <p:nvPr/>
        </p:nvSpPr>
        <p:spPr>
          <a:xfrm>
            <a:off x="2447261" y="2534709"/>
            <a:ext cx="107950" cy="1079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93385" y="2101817"/>
            <a:ext cx="845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>
            <a:cxnSpLocks/>
          </p:cNvCxnSpPr>
          <p:nvPr/>
        </p:nvCxnSpPr>
        <p:spPr>
          <a:xfrm>
            <a:off x="674915" y="548680"/>
            <a:ext cx="4689173" cy="525680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5448561" y="5378450"/>
            <a:ext cx="59915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674915" y="2603322"/>
            <a:ext cx="1836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 flipH="1">
            <a:off x="692915" y="3501008"/>
            <a:ext cx="180832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541114" y="1642519"/>
            <a:ext cx="27133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uk-UA" alt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Курно</a:t>
            </a:r>
            <a:endParaRPr lang="uk-UA" altLang="en-US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 сполучна лінія 5"/>
          <p:cNvCxnSpPr>
            <a:cxnSpLocks/>
          </p:cNvCxnSpPr>
          <p:nvPr/>
        </p:nvCxnSpPr>
        <p:spPr>
          <a:xfrm flipV="1">
            <a:off x="2494500" y="2593406"/>
            <a:ext cx="0" cy="37080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75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102" grpId="0"/>
      <p:bldP spid="103" grpId="0"/>
      <p:bldP spid="21" grpId="0" animBg="1"/>
      <p:bldP spid="22" grpId="0"/>
      <p:bldP spid="33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572500" y="142875"/>
            <a:ext cx="571500" cy="242888"/>
          </a:xfrm>
          <a:noFill/>
        </p:spPr>
        <p:txBody>
          <a:bodyPr/>
          <a:lstStyle/>
          <a:p>
            <a:fld id="{47DAFD99-B0C2-4C41-8806-9091CD1A9877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</a:gradFill>
        </p:spPr>
        <p:txBody>
          <a:bodyPr/>
          <a:lstStyle/>
          <a:p>
            <a:pPr algn="ctr" eaLnBrk="1" hangingPunct="1"/>
            <a:r>
              <a:rPr lang="uk-UA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Ринкова поведінка монополіста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544" y="1895454"/>
            <a:ext cx="821542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ahoma" pitchFamily="34" charset="0"/>
                <a:cs typeface="Tahoma" pitchFamily="34" charset="0"/>
              </a:rPr>
              <a:t>Особливості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uk-UA" sz="2000" b="1" dirty="0">
                <a:latin typeface="Tahoma" pitchFamily="34" charset="0"/>
                <a:cs typeface="Tahoma" pitchFamily="34" charset="0"/>
              </a:rPr>
              <a:t>поведінки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uk-UA" sz="2000" b="1" dirty="0">
                <a:latin typeface="Tahoma" pitchFamily="34" charset="0"/>
                <a:cs typeface="Tahoma" pitchFamily="34" charset="0"/>
              </a:rPr>
              <a:t>фірми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на монопольному ринку </a:t>
            </a:r>
          </a:p>
        </p:txBody>
      </p:sp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647564" y="2456892"/>
          <a:ext cx="7848872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5362113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572500" y="142875"/>
            <a:ext cx="571500" cy="242888"/>
          </a:xfrm>
          <a:noFill/>
        </p:spPr>
        <p:txBody>
          <a:bodyPr/>
          <a:lstStyle/>
          <a:p>
            <a:fld id="{47DAFD99-B0C2-4C41-8806-9091CD1A9877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</a:gradFill>
        </p:spPr>
        <p:txBody>
          <a:bodyPr/>
          <a:lstStyle/>
          <a:p>
            <a:pPr algn="ctr" eaLnBrk="1" hangingPunct="1"/>
            <a:r>
              <a:rPr lang="uk-UA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Ринкова поведінка монополіста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544" y="1895454"/>
            <a:ext cx="821542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ahoma" pitchFamily="34" charset="0"/>
                <a:cs typeface="Tahoma" pitchFamily="34" charset="0"/>
              </a:rPr>
              <a:t>Особливості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uk-UA" sz="2000" b="1" dirty="0">
                <a:latin typeface="Tahoma" pitchFamily="34" charset="0"/>
                <a:cs typeface="Tahoma" pitchFamily="34" charset="0"/>
              </a:rPr>
              <a:t>поведінки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uk-UA" sz="2000" b="1" dirty="0">
                <a:latin typeface="Tahoma" pitchFamily="34" charset="0"/>
                <a:cs typeface="Tahoma" pitchFamily="34" charset="0"/>
              </a:rPr>
              <a:t>фірми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на монопольному ринку </a:t>
            </a:r>
          </a:p>
        </p:txBody>
      </p:sp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647564" y="2456892"/>
          <a:ext cx="7848872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8103832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648"/>
            <a:ext cx="8001000" cy="1223665"/>
          </a:xfrm>
        </p:spPr>
        <p:txBody>
          <a:bodyPr/>
          <a:lstStyle/>
          <a:p>
            <a:pPr algn="ctr"/>
            <a:r>
              <a:rPr lang="uk-UA" sz="2400" b="1" i="1" dirty="0"/>
              <a:t>Модель мінімізації збитків шляхом виробництва  для простої монополії</a:t>
            </a:r>
            <a:r>
              <a:rPr lang="en-US" sz="2400" b="1" i="1" dirty="0"/>
              <a:t> </a:t>
            </a:r>
            <a:r>
              <a:rPr lang="uk-UA" sz="2400" dirty="0"/>
              <a:t>показує, що монополія:</a:t>
            </a:r>
            <a:endParaRPr lang="uk-UA" altLang="uk-UA" sz="2400" b="1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352730" cy="4392065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uk-UA" sz="2400" dirty="0"/>
              <a:t>обирає оптимальний обсяг випуску </a:t>
            </a:r>
            <a:r>
              <a:rPr lang="en-US" sz="2400" dirty="0"/>
              <a:t>(</a:t>
            </a:r>
            <a:r>
              <a:rPr lang="uk-UA" sz="2400" dirty="0"/>
              <a:t>Q</a:t>
            </a:r>
            <a:r>
              <a:rPr lang="uk-UA" sz="2400" baseline="30000" dirty="0"/>
              <a:t>*</a:t>
            </a:r>
            <a:r>
              <a:rPr lang="en-US" sz="2400" dirty="0"/>
              <a:t>) </a:t>
            </a:r>
            <a:r>
              <a:rPr lang="uk-UA" sz="2400" dirty="0"/>
              <a:t>за правилом </a:t>
            </a:r>
            <a:r>
              <a:rPr lang="en-US" sz="2400" dirty="0" err="1"/>
              <a:t>MR</a:t>
            </a:r>
            <a:r>
              <a:rPr lang="en-US" sz="2400" dirty="0"/>
              <a:t>=MC</a:t>
            </a:r>
            <a:endParaRPr lang="uk-UA" sz="2400" dirty="0"/>
          </a:p>
          <a:p>
            <a:pPr>
              <a:buFontTx/>
              <a:buChar char="-"/>
              <a:defRPr/>
            </a:pPr>
            <a:r>
              <a:rPr lang="uk-UA" sz="2400" dirty="0"/>
              <a:t>у короткостроковому періоді мінімізує збитки, коли для Q</a:t>
            </a:r>
            <a:r>
              <a:rPr lang="uk-UA" sz="2400" baseline="30000" dirty="0"/>
              <a:t>*</a:t>
            </a:r>
            <a:r>
              <a:rPr lang="en-US" sz="2400" dirty="0"/>
              <a:t> AVC&lt;</a:t>
            </a:r>
            <a:r>
              <a:rPr lang="uk-UA" sz="2400" dirty="0"/>
              <a:t>Р</a:t>
            </a:r>
            <a:r>
              <a:rPr lang="en-US" sz="2400" dirty="0"/>
              <a:t>&lt;</a:t>
            </a:r>
            <a:r>
              <a:rPr lang="uk-UA" sz="2400" dirty="0"/>
              <a:t>А</a:t>
            </a:r>
            <a:r>
              <a:rPr lang="en-US" sz="2400" dirty="0"/>
              <a:t>TC;</a:t>
            </a:r>
            <a:r>
              <a:rPr lang="uk-UA" sz="2400" dirty="0"/>
              <a:t> </a:t>
            </a:r>
          </a:p>
          <a:p>
            <a:pPr>
              <a:buFontTx/>
              <a:buChar char="-"/>
              <a:defRPr/>
            </a:pPr>
            <a:r>
              <a:rPr lang="uk-UA" sz="2400" dirty="0"/>
              <a:t>величина збитків визначається за формулою </a:t>
            </a:r>
            <a:r>
              <a:rPr lang="en-US" sz="2400" dirty="0"/>
              <a:t>-</a:t>
            </a:r>
            <a:r>
              <a:rPr lang="en-US" sz="3600" b="1" dirty="0"/>
              <a:t>EP=</a:t>
            </a:r>
            <a:r>
              <a:rPr lang="uk-UA" sz="3600" b="1" dirty="0"/>
              <a:t>(Р-АТС)</a:t>
            </a:r>
            <a:r>
              <a:rPr lang="en-US" sz="3600" b="1" dirty="0"/>
              <a:t>·</a:t>
            </a:r>
            <a:r>
              <a:rPr lang="uk-UA" sz="3600" b="1" dirty="0"/>
              <a:t> Q</a:t>
            </a:r>
            <a:r>
              <a:rPr lang="uk-UA" sz="3600" b="1" baseline="30000" dirty="0"/>
              <a:t>*</a:t>
            </a:r>
            <a:r>
              <a:rPr lang="en-US" sz="3600" b="1" dirty="0"/>
              <a:t> </a:t>
            </a:r>
            <a:r>
              <a:rPr lang="uk-UA" sz="3600" b="1" dirty="0"/>
              <a:t> </a:t>
            </a:r>
            <a:r>
              <a:rPr lang="uk-UA" sz="2400" dirty="0"/>
              <a:t>і відповідає заштрихованій площі </a:t>
            </a:r>
            <a:r>
              <a:rPr lang="en-US" sz="2400" dirty="0"/>
              <a:t>-</a:t>
            </a:r>
            <a:r>
              <a:rPr lang="uk-UA" sz="2400" i="1" dirty="0"/>
              <a:t>ЕР</a:t>
            </a:r>
            <a:r>
              <a:rPr lang="en-US" sz="2400" i="1" dirty="0"/>
              <a:t>min</a:t>
            </a:r>
            <a:r>
              <a:rPr lang="uk-UA" sz="2400" dirty="0"/>
              <a:t>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uk-UA" altLang="uk-UA" sz="2400" dirty="0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 flipV="1">
            <a:off x="684409" y="2355326"/>
            <a:ext cx="2216823" cy="96308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84213" y="260350"/>
            <a:ext cx="0" cy="60483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4213" y="6324600"/>
            <a:ext cx="7416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7"/>
          <p:cNvSpPr txBox="1">
            <a:spLocks noChangeArrowheads="1"/>
          </p:cNvSpPr>
          <p:nvPr/>
        </p:nvSpPr>
        <p:spPr bwMode="auto">
          <a:xfrm>
            <a:off x="179388" y="260350"/>
            <a:ext cx="466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8253413" y="6092825"/>
            <a:ext cx="481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17"/>
          <p:cNvSpPr txBox="1">
            <a:spLocks noChangeArrowheads="1"/>
          </p:cNvSpPr>
          <p:nvPr/>
        </p:nvSpPr>
        <p:spPr bwMode="auto">
          <a:xfrm>
            <a:off x="455613" y="6237288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3" name="TextBox 17"/>
          <p:cNvSpPr txBox="1">
            <a:spLocks noChangeArrowheads="1"/>
          </p:cNvSpPr>
          <p:nvPr/>
        </p:nvSpPr>
        <p:spPr bwMode="auto">
          <a:xfrm>
            <a:off x="261422" y="3128169"/>
            <a:ext cx="492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</p:txBody>
      </p:sp>
      <p:sp>
        <p:nvSpPr>
          <p:cNvPr id="54" name="TextBox 17"/>
          <p:cNvSpPr txBox="1">
            <a:spLocks noChangeArrowheads="1"/>
          </p:cNvSpPr>
          <p:nvPr/>
        </p:nvSpPr>
        <p:spPr bwMode="auto">
          <a:xfrm>
            <a:off x="920396" y="2588809"/>
            <a:ext cx="1741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4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uk-UA" alt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112315" y="2147045"/>
            <a:ext cx="620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</a:t>
            </a:r>
          </a:p>
        </p:txBody>
      </p:sp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3932558" y="5863432"/>
            <a:ext cx="742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17"/>
          <p:cNvSpPr txBox="1">
            <a:spLocks noChangeArrowheads="1"/>
          </p:cNvSpPr>
          <p:nvPr/>
        </p:nvSpPr>
        <p:spPr bwMode="auto">
          <a:xfrm>
            <a:off x="6360401" y="557335"/>
            <a:ext cx="823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690918" y="620688"/>
            <a:ext cx="2972921" cy="550388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олилиния 88"/>
          <p:cNvSpPr/>
          <p:nvPr/>
        </p:nvSpPr>
        <p:spPr>
          <a:xfrm>
            <a:off x="1556544" y="763649"/>
            <a:ext cx="4876800" cy="4152900"/>
          </a:xfrm>
          <a:custGeom>
            <a:avLst/>
            <a:gdLst>
              <a:gd name="connsiteX0" fmla="*/ 0 w 3293616"/>
              <a:gd name="connsiteY0" fmla="*/ 2698812 h 3167164"/>
              <a:gd name="connsiteX1" fmla="*/ 514905 w 3293616"/>
              <a:gd name="connsiteY1" fmla="*/ 3160450 h 3167164"/>
              <a:gd name="connsiteX2" fmla="*/ 1731146 w 3293616"/>
              <a:gd name="connsiteY2" fmla="*/ 2388093 h 3167164"/>
              <a:gd name="connsiteX3" fmla="*/ 3293616 w 3293616"/>
              <a:gd name="connsiteY3" fmla="*/ 0 h 316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3616" h="3167164">
                <a:moveTo>
                  <a:pt x="0" y="2698812"/>
                </a:moveTo>
                <a:cubicBezTo>
                  <a:pt x="113190" y="2955524"/>
                  <a:pt x="226381" y="3212236"/>
                  <a:pt x="514905" y="3160450"/>
                </a:cubicBezTo>
                <a:cubicBezTo>
                  <a:pt x="803429" y="3108664"/>
                  <a:pt x="1268028" y="2914835"/>
                  <a:pt x="1731146" y="2388093"/>
                </a:cubicBezTo>
                <a:cubicBezTo>
                  <a:pt x="2194264" y="1861351"/>
                  <a:pt x="2743940" y="930675"/>
                  <a:pt x="3293616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92" name="Полилиния 91"/>
          <p:cNvSpPr/>
          <p:nvPr/>
        </p:nvSpPr>
        <p:spPr>
          <a:xfrm rot="304171">
            <a:off x="1850579" y="2000606"/>
            <a:ext cx="5262562" cy="1978025"/>
          </a:xfrm>
          <a:custGeom>
            <a:avLst/>
            <a:gdLst>
              <a:gd name="connsiteX0" fmla="*/ 0 w 3391270"/>
              <a:gd name="connsiteY0" fmla="*/ 1535837 h 2191420"/>
              <a:gd name="connsiteX1" fmla="*/ 1677879 w 3391270"/>
              <a:gd name="connsiteY1" fmla="*/ 2112885 h 2191420"/>
              <a:gd name="connsiteX2" fmla="*/ 3391270 w 3391270"/>
              <a:gd name="connsiteY2" fmla="*/ 0 h 21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1270" h="2191420">
                <a:moveTo>
                  <a:pt x="0" y="1535837"/>
                </a:moveTo>
                <a:cubicBezTo>
                  <a:pt x="556333" y="1952347"/>
                  <a:pt x="1112667" y="2368858"/>
                  <a:pt x="1677879" y="2112885"/>
                </a:cubicBezTo>
                <a:cubicBezTo>
                  <a:pt x="2243091" y="1856912"/>
                  <a:pt x="2817180" y="928456"/>
                  <a:pt x="3391270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2901595" y="3284537"/>
            <a:ext cx="0" cy="304006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7"/>
          <p:cNvSpPr txBox="1">
            <a:spLocks noChangeArrowheads="1"/>
          </p:cNvSpPr>
          <p:nvPr/>
        </p:nvSpPr>
        <p:spPr bwMode="auto">
          <a:xfrm>
            <a:off x="7054270" y="1601350"/>
            <a:ext cx="960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</a:t>
            </a:r>
          </a:p>
        </p:txBody>
      </p:sp>
      <p:sp>
        <p:nvSpPr>
          <p:cNvPr id="103" name="TextBox 17"/>
          <p:cNvSpPr txBox="1">
            <a:spLocks noChangeArrowheads="1"/>
          </p:cNvSpPr>
          <p:nvPr/>
        </p:nvSpPr>
        <p:spPr bwMode="auto">
          <a:xfrm>
            <a:off x="6944399" y="2185550"/>
            <a:ext cx="998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AVC</a:t>
            </a:r>
          </a:p>
        </p:txBody>
      </p:sp>
      <p:sp>
        <p:nvSpPr>
          <p:cNvPr id="104" name="Полилиния 103"/>
          <p:cNvSpPr/>
          <p:nvPr/>
        </p:nvSpPr>
        <p:spPr>
          <a:xfrm>
            <a:off x="2117725" y="1635919"/>
            <a:ext cx="5019675" cy="1492250"/>
          </a:xfrm>
          <a:custGeom>
            <a:avLst/>
            <a:gdLst>
              <a:gd name="connsiteX0" fmla="*/ 3724275 w 3724275"/>
              <a:gd name="connsiteY0" fmla="*/ 428625 h 1900094"/>
              <a:gd name="connsiteX1" fmla="*/ 1762125 w 3724275"/>
              <a:gd name="connsiteY1" fmla="*/ 1895475 h 1900094"/>
              <a:gd name="connsiteX2" fmla="*/ 0 w 3724275"/>
              <a:gd name="connsiteY2" fmla="*/ 0 h 19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4275" h="1900094">
                <a:moveTo>
                  <a:pt x="3724275" y="428625"/>
                </a:moveTo>
                <a:cubicBezTo>
                  <a:pt x="3053556" y="1197768"/>
                  <a:pt x="2382837" y="1966912"/>
                  <a:pt x="1762125" y="1895475"/>
                </a:cubicBezTo>
                <a:cubicBezTo>
                  <a:pt x="1141413" y="1824038"/>
                  <a:pt x="570706" y="912019"/>
                  <a:pt x="0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1" name="Овал 20"/>
          <p:cNvSpPr/>
          <p:nvPr/>
        </p:nvSpPr>
        <p:spPr>
          <a:xfrm>
            <a:off x="2847620" y="3257947"/>
            <a:ext cx="107950" cy="1079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867111" y="2926953"/>
            <a:ext cx="8205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683568" y="595123"/>
            <a:ext cx="4304992" cy="527735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966206" y="5459519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682627" y="3309937"/>
            <a:ext cx="220238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82627" y="2340944"/>
            <a:ext cx="2213487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2901595" y="2348880"/>
            <a:ext cx="0" cy="92126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7"/>
          <p:cNvSpPr txBox="1">
            <a:spLocks noChangeArrowheads="1"/>
          </p:cNvSpPr>
          <p:nvPr/>
        </p:nvSpPr>
        <p:spPr bwMode="auto">
          <a:xfrm>
            <a:off x="2593932" y="6312694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Q*m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 сполучна лінія 2">
            <a:extLst>
              <a:ext uri="{FF2B5EF4-FFF2-40B4-BE49-F238E27FC236}">
                <a16:creationId xmlns:a16="http://schemas.microsoft.com/office/drawing/2014/main" id="{06AF0537-F321-4932-A65D-310B377D0730}"/>
              </a:ext>
            </a:extLst>
          </p:cNvPr>
          <p:cNvCxnSpPr/>
          <p:nvPr/>
        </p:nvCxnSpPr>
        <p:spPr>
          <a:xfrm>
            <a:off x="2906292" y="4725144"/>
            <a:ext cx="0" cy="1599456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33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102" grpId="0"/>
      <p:bldP spid="103" grpId="0"/>
      <p:bldP spid="21" grpId="0" animBg="1"/>
      <p:bldP spid="22" grpId="0"/>
      <p:bldP spid="33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136706" cy="1008063"/>
          </a:xfrm>
        </p:spPr>
        <p:txBody>
          <a:bodyPr/>
          <a:lstStyle/>
          <a:p>
            <a:pPr>
              <a:defRPr/>
            </a:pPr>
            <a:r>
              <a:rPr lang="uk-UA" sz="2400" b="1" i="1" dirty="0"/>
              <a:t>Модель мінімізації збитків шляхом закриття  для простої монополії: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1773238"/>
            <a:ext cx="4464049" cy="47513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800" dirty="0"/>
              <a:t>показує, що у короткостроковому періоді монополія мінімізує збитки шляхом закриття, коли Р</a:t>
            </a:r>
            <a:r>
              <a:rPr lang="en-US" sz="2800" dirty="0"/>
              <a:t>&lt;</a:t>
            </a:r>
            <a:r>
              <a:rPr lang="en-US" sz="2800" dirty="0" err="1"/>
              <a:t>AVC</a:t>
            </a:r>
            <a:r>
              <a:rPr lang="en-US" sz="2800" dirty="0"/>
              <a:t>.</a:t>
            </a:r>
            <a:r>
              <a:rPr lang="uk-UA" sz="2800" dirty="0"/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800" dirty="0"/>
              <a:t>Тобто оптимальний обсяг випуску Q</a:t>
            </a:r>
            <a:r>
              <a:rPr lang="uk-UA" sz="2800" baseline="30000" dirty="0"/>
              <a:t>*</a:t>
            </a:r>
            <a:r>
              <a:rPr lang="uk-UA" sz="2800" dirty="0"/>
              <a:t>=0.</a:t>
            </a: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331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pic>
        <p:nvPicPr>
          <p:cNvPr id="13319" name="Picture 2" descr="Rozd_14-06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3238"/>
            <a:ext cx="4406975" cy="381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4704"/>
            <a:ext cx="8001000" cy="575593"/>
          </a:xfrm>
        </p:spPr>
        <p:txBody>
          <a:bodyPr/>
          <a:lstStyle/>
          <a:p>
            <a:r>
              <a:rPr lang="uk-UA" altLang="uk-UA" sz="2400" b="1" i="1" dirty="0"/>
              <a:t>У довгостроковому періоді: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12168"/>
            <a:ext cx="8928546" cy="52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altLang="uk-UA" sz="2400" dirty="0"/>
              <a:t>монополіст, так само, як і конкурентна фірма, визначає оптимальний обсяг випуску за правилом</a:t>
            </a:r>
            <a:r>
              <a:rPr lang="en-US" altLang="uk-UA" sz="2400" dirty="0"/>
              <a:t>:</a:t>
            </a:r>
            <a:endParaRPr lang="uk-UA" altLang="uk-UA" sz="2800" dirty="0"/>
          </a:p>
          <a:p>
            <a:pPr>
              <a:buFont typeface="Wingdings" panose="05000000000000000000" pitchFamily="2" charset="2"/>
              <a:buChar char="Ø"/>
            </a:pPr>
            <a:endParaRPr lang="en-US" altLang="uk-UA" sz="2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2400" b="1" i="1" dirty="0"/>
              <a:t>рівноважна ціна</a:t>
            </a:r>
            <a:r>
              <a:rPr lang="uk-UA" altLang="uk-UA" sz="2400" b="1" dirty="0"/>
              <a:t> монополіста </a:t>
            </a:r>
            <a:r>
              <a:rPr lang="uk-UA" altLang="uk-UA" sz="2400" dirty="0"/>
              <a:t>і в довгостроковому періоді </a:t>
            </a:r>
            <a:r>
              <a:rPr lang="uk-UA" altLang="uk-UA" sz="2400" b="1" dirty="0"/>
              <a:t>перевищує середні і граничні витрати</a:t>
            </a:r>
            <a:r>
              <a:rPr lang="uk-UA" altLang="uk-UA" sz="2400" dirty="0"/>
              <a:t>, а обсяг випуску завжди менший, ніж ефективний масштаб виробництва;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2400" dirty="0"/>
              <a:t>монополіст, на відміну від конкурентної фірми, завдяки бар’єрам входження в галузь </a:t>
            </a:r>
            <a:r>
              <a:rPr lang="uk-UA" altLang="uk-UA" sz="2400" b="1" i="1" dirty="0"/>
              <a:t>отримує економічний прибуток</a:t>
            </a:r>
            <a:r>
              <a:rPr lang="uk-UA" altLang="uk-UA" sz="2400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3200" b="1" i="1" u="sng" dirty="0"/>
              <a:t>для монополії не властивий «парадокс прибутку»</a:t>
            </a:r>
            <a:r>
              <a:rPr lang="uk-UA" altLang="uk-UA" sz="3200" b="1" u="sng" dirty="0"/>
              <a:t>.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434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graphicFrame>
        <p:nvGraphicFramePr>
          <p:cNvPr id="14344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930436"/>
              </p:ext>
            </p:extLst>
          </p:nvPr>
        </p:nvGraphicFramePr>
        <p:xfrm>
          <a:off x="3383868" y="2301163"/>
          <a:ext cx="2376264" cy="56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761669" imgH="177723" progId="Equation.3">
                  <p:embed/>
                </p:oleObj>
              </mc:Choice>
              <mc:Fallback>
                <p:oleObj name="Формула" r:id="rId2" imgW="761669" imgH="177723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868" y="2301163"/>
                        <a:ext cx="2376264" cy="562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684213" y="3357563"/>
            <a:ext cx="2805112" cy="944562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84213" y="260350"/>
            <a:ext cx="0" cy="60483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4213" y="6308725"/>
            <a:ext cx="7416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7"/>
          <p:cNvSpPr txBox="1">
            <a:spLocks noChangeArrowheads="1"/>
          </p:cNvSpPr>
          <p:nvPr/>
        </p:nvSpPr>
        <p:spPr bwMode="auto">
          <a:xfrm>
            <a:off x="179388" y="260350"/>
            <a:ext cx="466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8253413" y="6092825"/>
            <a:ext cx="481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17"/>
          <p:cNvSpPr txBox="1">
            <a:spLocks noChangeArrowheads="1"/>
          </p:cNvSpPr>
          <p:nvPr/>
        </p:nvSpPr>
        <p:spPr bwMode="auto">
          <a:xfrm>
            <a:off x="455613" y="6237288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2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051720" y="6309320"/>
            <a:ext cx="996811" cy="52322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>
                <a:noFill/>
              </a:rPr>
              <a:t> </a:t>
            </a:r>
          </a:p>
        </p:txBody>
      </p:sp>
      <p:sp>
        <p:nvSpPr>
          <p:cNvPr id="54" name="TextBox 17"/>
          <p:cNvSpPr txBox="1">
            <a:spLocks noChangeArrowheads="1"/>
          </p:cNvSpPr>
          <p:nvPr/>
        </p:nvSpPr>
        <p:spPr bwMode="auto">
          <a:xfrm>
            <a:off x="1195388" y="3573463"/>
            <a:ext cx="174026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EPmax</a:t>
            </a:r>
            <a:endParaRPr lang="uk-UA" alt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35496" y="4076700"/>
            <a:ext cx="699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</a:t>
            </a:r>
          </a:p>
        </p:txBody>
      </p:sp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3973513" y="5516563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17"/>
          <p:cNvSpPr txBox="1">
            <a:spLocks noChangeArrowheads="1"/>
          </p:cNvSpPr>
          <p:nvPr/>
        </p:nvSpPr>
        <p:spPr bwMode="auto">
          <a:xfrm>
            <a:off x="3635375" y="1239838"/>
            <a:ext cx="779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684213" y="1700213"/>
            <a:ext cx="3479800" cy="439261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олилиния 88"/>
          <p:cNvSpPr/>
          <p:nvPr/>
        </p:nvSpPr>
        <p:spPr>
          <a:xfrm>
            <a:off x="941388" y="1557338"/>
            <a:ext cx="2838450" cy="2760662"/>
          </a:xfrm>
          <a:custGeom>
            <a:avLst/>
            <a:gdLst>
              <a:gd name="connsiteX0" fmla="*/ 0 w 3293616"/>
              <a:gd name="connsiteY0" fmla="*/ 2698812 h 3167164"/>
              <a:gd name="connsiteX1" fmla="*/ 514905 w 3293616"/>
              <a:gd name="connsiteY1" fmla="*/ 3160450 h 3167164"/>
              <a:gd name="connsiteX2" fmla="*/ 1731146 w 3293616"/>
              <a:gd name="connsiteY2" fmla="*/ 2388093 h 3167164"/>
              <a:gd name="connsiteX3" fmla="*/ 3293616 w 3293616"/>
              <a:gd name="connsiteY3" fmla="*/ 0 h 316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3616" h="3167164">
                <a:moveTo>
                  <a:pt x="0" y="2698812"/>
                </a:moveTo>
                <a:cubicBezTo>
                  <a:pt x="113190" y="2955524"/>
                  <a:pt x="226381" y="3212236"/>
                  <a:pt x="514905" y="3160450"/>
                </a:cubicBezTo>
                <a:cubicBezTo>
                  <a:pt x="803429" y="3108664"/>
                  <a:pt x="1268028" y="2914835"/>
                  <a:pt x="1731146" y="2388093"/>
                </a:cubicBezTo>
                <a:cubicBezTo>
                  <a:pt x="2194264" y="1861351"/>
                  <a:pt x="2743940" y="930675"/>
                  <a:pt x="329361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H="1">
            <a:off x="2268538" y="2632075"/>
            <a:ext cx="55562" cy="36703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7"/>
          <p:cNvSpPr txBox="1">
            <a:spLocks noChangeArrowheads="1"/>
          </p:cNvSpPr>
          <p:nvPr/>
        </p:nvSpPr>
        <p:spPr bwMode="auto">
          <a:xfrm>
            <a:off x="3851275" y="1628775"/>
            <a:ext cx="88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</a:t>
            </a:r>
            <a:r>
              <a:rPr lang="en-US" altLang="en-US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Полилиния 103"/>
          <p:cNvSpPr/>
          <p:nvPr/>
        </p:nvSpPr>
        <p:spPr>
          <a:xfrm>
            <a:off x="1135063" y="1647825"/>
            <a:ext cx="2860675" cy="1997075"/>
          </a:xfrm>
          <a:custGeom>
            <a:avLst/>
            <a:gdLst>
              <a:gd name="connsiteX0" fmla="*/ 3724275 w 3724275"/>
              <a:gd name="connsiteY0" fmla="*/ 428625 h 1900094"/>
              <a:gd name="connsiteX1" fmla="*/ 1762125 w 3724275"/>
              <a:gd name="connsiteY1" fmla="*/ 1895475 h 1900094"/>
              <a:gd name="connsiteX2" fmla="*/ 0 w 3724275"/>
              <a:gd name="connsiteY2" fmla="*/ 0 h 19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4275" h="1900094">
                <a:moveTo>
                  <a:pt x="3724275" y="428625"/>
                </a:moveTo>
                <a:cubicBezTo>
                  <a:pt x="3053556" y="1197768"/>
                  <a:pt x="2382837" y="1966912"/>
                  <a:pt x="1762125" y="1895475"/>
                </a:cubicBezTo>
                <a:cubicBezTo>
                  <a:pt x="1141413" y="1824038"/>
                  <a:pt x="570706" y="91201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1" name="Овал 20"/>
          <p:cNvSpPr/>
          <p:nvPr/>
        </p:nvSpPr>
        <p:spPr>
          <a:xfrm>
            <a:off x="2276475" y="2597150"/>
            <a:ext cx="107950" cy="1079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703263" y="1714500"/>
            <a:ext cx="5453062" cy="317023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6051550" y="4624388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3132138" y="3357563"/>
            <a:ext cx="3651250" cy="1146175"/>
          </a:xfrm>
          <a:custGeom>
            <a:avLst/>
            <a:gdLst>
              <a:gd name="connsiteX0" fmla="*/ 3724275 w 3724275"/>
              <a:gd name="connsiteY0" fmla="*/ 428625 h 1900094"/>
              <a:gd name="connsiteX1" fmla="*/ 1762125 w 3724275"/>
              <a:gd name="connsiteY1" fmla="*/ 1895475 h 1900094"/>
              <a:gd name="connsiteX2" fmla="*/ 0 w 3724275"/>
              <a:gd name="connsiteY2" fmla="*/ 0 h 19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4275" h="1900094">
                <a:moveTo>
                  <a:pt x="3724275" y="428625"/>
                </a:moveTo>
                <a:cubicBezTo>
                  <a:pt x="3053556" y="1197768"/>
                  <a:pt x="2382837" y="1966912"/>
                  <a:pt x="1762125" y="1895475"/>
                </a:cubicBezTo>
                <a:cubicBezTo>
                  <a:pt x="1141413" y="1824038"/>
                  <a:pt x="570706" y="91201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6426200" y="3182938"/>
            <a:ext cx="869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</a:t>
            </a:r>
            <a:r>
              <a:rPr lang="en-US" altLang="en-US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2408238" y="2565400"/>
            <a:ext cx="3532187" cy="2760663"/>
          </a:xfrm>
          <a:custGeom>
            <a:avLst/>
            <a:gdLst>
              <a:gd name="connsiteX0" fmla="*/ 0 w 3293616"/>
              <a:gd name="connsiteY0" fmla="*/ 2698812 h 3167164"/>
              <a:gd name="connsiteX1" fmla="*/ 514905 w 3293616"/>
              <a:gd name="connsiteY1" fmla="*/ 3160450 h 3167164"/>
              <a:gd name="connsiteX2" fmla="*/ 1731146 w 3293616"/>
              <a:gd name="connsiteY2" fmla="*/ 2388093 h 3167164"/>
              <a:gd name="connsiteX3" fmla="*/ 3293616 w 3293616"/>
              <a:gd name="connsiteY3" fmla="*/ 0 h 316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3616" h="3167164">
                <a:moveTo>
                  <a:pt x="0" y="2698812"/>
                </a:moveTo>
                <a:cubicBezTo>
                  <a:pt x="113190" y="2955524"/>
                  <a:pt x="226381" y="3212236"/>
                  <a:pt x="514905" y="3160450"/>
                </a:cubicBezTo>
                <a:cubicBezTo>
                  <a:pt x="803429" y="3108664"/>
                  <a:pt x="1268028" y="2914835"/>
                  <a:pt x="1731146" y="2388093"/>
                </a:cubicBezTo>
                <a:cubicBezTo>
                  <a:pt x="2194264" y="1861351"/>
                  <a:pt x="2743940" y="930675"/>
                  <a:pt x="329361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5867400" y="2319338"/>
            <a:ext cx="779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827088" y="1844675"/>
            <a:ext cx="6859587" cy="2689225"/>
          </a:xfrm>
          <a:custGeom>
            <a:avLst/>
            <a:gdLst>
              <a:gd name="connsiteX0" fmla="*/ 0 w 6067313"/>
              <a:gd name="connsiteY0" fmla="*/ 0 h 2072824"/>
              <a:gd name="connsiteX1" fmla="*/ 1398494 w 6067313"/>
              <a:gd name="connsiteY1" fmla="*/ 1420010 h 2072824"/>
              <a:gd name="connsiteX2" fmla="*/ 2796988 w 6067313"/>
              <a:gd name="connsiteY2" fmla="*/ 1990165 h 2072824"/>
              <a:gd name="connsiteX3" fmla="*/ 4840941 w 6067313"/>
              <a:gd name="connsiteY3" fmla="*/ 2011680 h 2072824"/>
              <a:gd name="connsiteX4" fmla="*/ 6067313 w 6067313"/>
              <a:gd name="connsiteY4" fmla="*/ 1441525 h 2072824"/>
              <a:gd name="connsiteX5" fmla="*/ 6067313 w 6067313"/>
              <a:gd name="connsiteY5" fmla="*/ 1441525 h 207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7313" h="2072824">
                <a:moveTo>
                  <a:pt x="0" y="0"/>
                </a:moveTo>
                <a:cubicBezTo>
                  <a:pt x="466164" y="544158"/>
                  <a:pt x="932329" y="1088316"/>
                  <a:pt x="1398494" y="1420010"/>
                </a:cubicBezTo>
                <a:cubicBezTo>
                  <a:pt x="1864659" y="1751704"/>
                  <a:pt x="2223247" y="1891553"/>
                  <a:pt x="2796988" y="1990165"/>
                </a:cubicBezTo>
                <a:cubicBezTo>
                  <a:pt x="3370729" y="2088777"/>
                  <a:pt x="4295887" y="2103120"/>
                  <a:pt x="4840941" y="2011680"/>
                </a:cubicBezTo>
                <a:cubicBezTo>
                  <a:pt x="5385995" y="1920240"/>
                  <a:pt x="6067313" y="1441525"/>
                  <a:pt x="6067313" y="1441525"/>
                </a:cubicBezTo>
                <a:lnTo>
                  <a:pt x="6067313" y="1441525"/>
                </a:lnTo>
              </a:path>
            </a:pathLst>
          </a:custGeom>
          <a:noFill/>
          <a:ln w="730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Полилиния 9"/>
          <p:cNvSpPr/>
          <p:nvPr/>
        </p:nvSpPr>
        <p:spPr>
          <a:xfrm rot="1358487">
            <a:off x="2592388" y="1647825"/>
            <a:ext cx="3913187" cy="4203700"/>
          </a:xfrm>
          <a:custGeom>
            <a:avLst/>
            <a:gdLst>
              <a:gd name="connsiteX0" fmla="*/ 0 w 2840019"/>
              <a:gd name="connsiteY0" fmla="*/ 2086984 h 2086984"/>
              <a:gd name="connsiteX1" fmla="*/ 1710466 w 2840019"/>
              <a:gd name="connsiteY1" fmla="*/ 1592132 h 2086984"/>
              <a:gd name="connsiteX2" fmla="*/ 2840019 w 2840019"/>
              <a:gd name="connsiteY2" fmla="*/ 0 h 2086984"/>
              <a:gd name="connsiteX3" fmla="*/ 2840019 w 2840019"/>
              <a:gd name="connsiteY3" fmla="*/ 0 h 208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0019" h="2086984">
                <a:moveTo>
                  <a:pt x="0" y="2086984"/>
                </a:moveTo>
                <a:cubicBezTo>
                  <a:pt x="618564" y="2013473"/>
                  <a:pt x="1237129" y="1939963"/>
                  <a:pt x="1710466" y="1592132"/>
                </a:cubicBezTo>
                <a:cubicBezTo>
                  <a:pt x="2183803" y="1244301"/>
                  <a:pt x="2840019" y="0"/>
                  <a:pt x="2840019" y="0"/>
                </a:cubicBezTo>
                <a:lnTo>
                  <a:pt x="2840019" y="0"/>
                </a:lnTo>
              </a:path>
            </a:pathLst>
          </a:custGeom>
          <a:noFill/>
          <a:ln w="730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3419475" y="3294063"/>
            <a:ext cx="144463" cy="134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3427413" y="3338513"/>
            <a:ext cx="61912" cy="297021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7"/>
          <p:cNvSpPr txBox="1">
            <a:spLocks noChangeArrowheads="1"/>
          </p:cNvSpPr>
          <p:nvPr/>
        </p:nvSpPr>
        <p:spPr bwMode="auto">
          <a:xfrm>
            <a:off x="6889750" y="22050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LMC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17"/>
          <p:cNvSpPr txBox="1">
            <a:spLocks noChangeArrowheads="1"/>
          </p:cNvSpPr>
          <p:nvPr/>
        </p:nvSpPr>
        <p:spPr bwMode="auto">
          <a:xfrm>
            <a:off x="7753350" y="3255963"/>
            <a:ext cx="80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695325" y="3357563"/>
            <a:ext cx="2797175" cy="2381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1" idx="6"/>
          </p:cNvCxnSpPr>
          <p:nvPr/>
        </p:nvCxnSpPr>
        <p:spPr>
          <a:xfrm flipH="1" flipV="1">
            <a:off x="695325" y="2636838"/>
            <a:ext cx="1689100" cy="142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131840" y="6290156"/>
            <a:ext cx="1093696" cy="390171"/>
          </a:xfrm>
          <a:prstGeom prst="rect">
            <a:avLst/>
          </a:prstGeom>
          <a:blipFill rotWithShape="0">
            <a:blip r:embed="rId3"/>
            <a:stretch>
              <a:fillRect b="-1718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>
                <a:noFill/>
              </a:rPr>
              <a:t> </a:t>
            </a: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4687888" y="6308725"/>
            <a:ext cx="55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Qb</a:t>
            </a:r>
            <a:endParaRPr lang="en-US" alt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684213" y="4292600"/>
            <a:ext cx="2795587" cy="254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5076825" y="4557713"/>
            <a:ext cx="3175" cy="175101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40050" y="2273230"/>
                <a:ext cx="78078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uk-UA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</m:oMath>
                  </m:oMathPara>
                </a14:m>
                <a:endParaRPr lang="uk-UA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050" y="2273230"/>
                <a:ext cx="78078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579710" y="2772371"/>
                <a:ext cx="78078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uk-UA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lang="uk-UA" sz="32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710" y="2772371"/>
                <a:ext cx="78078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2420143" y="2245767"/>
                <a:ext cx="78078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uk-UA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</m:oMath>
                  </m:oMathPara>
                </a14:m>
                <a:endParaRPr lang="uk-UA" sz="32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143" y="2245767"/>
                <a:ext cx="780787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6797" y="2996952"/>
                <a:ext cx="78078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uk-UA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lang="uk-UA" sz="32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7" y="2996952"/>
                <a:ext cx="780787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828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49" grpId="0"/>
      <p:bldP spid="50" grpId="0"/>
      <p:bldP spid="51" grpId="0"/>
      <p:bldP spid="54" grpId="0"/>
      <p:bldP spid="55" grpId="0"/>
      <p:bldP spid="56" grpId="0"/>
      <p:bldP spid="57" grpId="0"/>
      <p:bldP spid="102" grpId="0"/>
      <p:bldP spid="21" grpId="0" animBg="1"/>
      <p:bldP spid="33" grpId="0"/>
      <p:bldP spid="27" grpId="0"/>
      <p:bldP spid="30" grpId="0"/>
      <p:bldP spid="11" grpId="0" animBg="1"/>
      <p:bldP spid="40" grpId="0"/>
      <p:bldP spid="41" grpId="0"/>
      <p:bldP spid="60" grpId="0" animBg="1"/>
      <p:bldP spid="2" grpId="0"/>
      <p:bldP spid="42" grpId="0"/>
      <p:bldP spid="44" grpId="0"/>
      <p:bldP spid="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76250"/>
            <a:ext cx="8001000" cy="1008063"/>
          </a:xfrm>
        </p:spPr>
        <p:txBody>
          <a:bodyPr/>
          <a:lstStyle/>
          <a:p>
            <a:pPr algn="ctr"/>
            <a:r>
              <a:rPr lang="uk-UA" altLang="uk-UA" sz="2400" b="1" i="1"/>
              <a:t>3. Соціально-економічні наслідки монополії. Природна монополія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73239"/>
            <a:ext cx="8712522" cy="43920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altLang="uk-UA" sz="1800" b="1" i="1" dirty="0"/>
              <a:t>Модель незворотних втрат суспільства від простої монополії </a:t>
            </a:r>
            <a:r>
              <a:rPr lang="uk-UA" altLang="uk-UA" sz="1800" dirty="0"/>
              <a:t>показує, що: </a:t>
            </a:r>
            <a:endParaRPr lang="uk-UA" altLang="uk-UA" sz="1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1800" dirty="0"/>
              <a:t>порівняно з конкурентною галуззю за інших рівних умов </a:t>
            </a:r>
            <a:r>
              <a:rPr lang="uk-UA" altLang="uk-UA" sz="1800" b="1" i="1" dirty="0"/>
              <a:t>монополія</a:t>
            </a:r>
            <a:r>
              <a:rPr lang="uk-UA" altLang="uk-UA" sz="1800" dirty="0"/>
              <a:t> </a:t>
            </a:r>
            <a:r>
              <a:rPr lang="uk-UA" altLang="uk-UA" sz="1800" b="1" i="1" dirty="0"/>
              <a:t>виробляє менший обсяг продукції</a:t>
            </a:r>
            <a:r>
              <a:rPr lang="uk-UA" altLang="uk-UA" sz="1800" dirty="0"/>
              <a:t> і </a:t>
            </a:r>
            <a:r>
              <a:rPr lang="uk-UA" altLang="uk-UA" sz="1800" b="1" i="1" dirty="0"/>
              <a:t>встановлює вищу ціну;</a:t>
            </a:r>
            <a:r>
              <a:rPr lang="uk-UA" altLang="uk-UA" sz="1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1800" dirty="0"/>
              <a:t>монополія </a:t>
            </a:r>
            <a:r>
              <a:rPr lang="uk-UA" altLang="uk-UA" sz="1800" b="1" i="1" dirty="0"/>
              <a:t>не забезпечує ефективності розподілу ресурсів (</a:t>
            </a:r>
            <a:r>
              <a:rPr lang="uk-UA" altLang="uk-UA" sz="1800" b="1" i="1" dirty="0" err="1"/>
              <a:t>Парето</a:t>
            </a:r>
            <a:r>
              <a:rPr lang="uk-UA" altLang="uk-UA" sz="1800" b="1" i="1" dirty="0"/>
              <a:t>-ефективності)</a:t>
            </a:r>
            <a:r>
              <a:rPr lang="uk-UA" altLang="uk-UA" sz="1800" dirty="0"/>
              <a:t>, оскільки для оптимального обсягу випуску </a:t>
            </a:r>
            <a:r>
              <a:rPr lang="uk-UA" altLang="uk-UA" sz="1800" i="1" dirty="0"/>
              <a:t> </a:t>
            </a:r>
            <a:r>
              <a:rPr lang="uk-UA" altLang="uk-UA" sz="1800" b="1" i="1" dirty="0"/>
              <a:t>P&gt;MC</a:t>
            </a:r>
            <a:r>
              <a:rPr lang="uk-UA" altLang="uk-UA" sz="1800" dirty="0"/>
              <a:t>;</a:t>
            </a:r>
            <a:r>
              <a:rPr lang="uk-UA" altLang="uk-UA" sz="1800" i="1" dirty="0"/>
              <a:t> </a:t>
            </a:r>
            <a:endParaRPr lang="uk-UA" altLang="uk-UA" sz="1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1800" dirty="0"/>
              <a:t>монополізація галузі призводить до виникнення </a:t>
            </a:r>
            <a:r>
              <a:rPr lang="uk-UA" altLang="uk-UA" sz="1800" b="1" i="1" dirty="0"/>
              <a:t>суспільних втрат -</a:t>
            </a:r>
            <a:r>
              <a:rPr lang="uk-UA" altLang="uk-UA" sz="1800" dirty="0"/>
              <a:t> </a:t>
            </a:r>
            <a:r>
              <a:rPr lang="uk-UA" altLang="uk-UA" sz="1800" b="1" i="1" dirty="0"/>
              <a:t>втрат надлишку споживача (А,В)</a:t>
            </a:r>
            <a:r>
              <a:rPr lang="uk-UA" altLang="uk-UA" sz="1800" dirty="0"/>
              <a:t> і </a:t>
            </a:r>
            <a:r>
              <a:rPr lang="uk-UA" altLang="uk-UA" sz="1800" b="1" i="1" dirty="0"/>
              <a:t>надлишку виробника (С) </a:t>
            </a:r>
            <a:r>
              <a:rPr lang="uk-UA" altLang="uk-UA" sz="1800" dirty="0"/>
              <a:t>від скорочення обсягу випуску і підвищення ціни, у томі числі </a:t>
            </a:r>
            <a:r>
              <a:rPr lang="uk-UA" altLang="uk-UA" sz="1800" b="1" i="1" dirty="0"/>
              <a:t>незворотних втрат суспільства (В,С)</a:t>
            </a:r>
            <a:endParaRPr lang="uk-UA" altLang="uk-UA" sz="1800" dirty="0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1"/>
            <a:ext cx="8748464" cy="864096"/>
          </a:xfrm>
        </p:spPr>
        <p:txBody>
          <a:bodyPr/>
          <a:lstStyle/>
          <a:p>
            <a:pPr algn="ctr"/>
            <a:r>
              <a:rPr lang="uk-UA" altLang="uk-UA" sz="2400" b="1" i="1" dirty="0"/>
              <a:t>1. Монополія і конкуренція / </a:t>
            </a:r>
            <a:br>
              <a:rPr lang="uk-UA" altLang="uk-UA" sz="2400" b="1" i="1" dirty="0"/>
            </a:br>
            <a:r>
              <a:rPr lang="en-US" altLang="uk-UA" sz="2400" b="1" i="1" dirty="0"/>
              <a:t>Monopoly and competition</a:t>
            </a:r>
            <a:endParaRPr lang="uk-UA" altLang="uk-UA" sz="2400" b="1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8" y="1052737"/>
            <a:ext cx="8964488" cy="54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uk-UA" sz="2800" b="1" dirty="0"/>
              <a:t>Competition is when everyone tries to get a monopoly</a:t>
            </a:r>
          </a:p>
          <a:p>
            <a:pPr marL="0" indent="0">
              <a:buNone/>
            </a:pPr>
            <a:r>
              <a:rPr lang="en-US" sz="2000" b="1" dirty="0"/>
              <a:t>A monopoly </a:t>
            </a:r>
            <a:r>
              <a:rPr lang="en-US" sz="2000" dirty="0"/>
              <a:t>is a market structure where a </a:t>
            </a:r>
            <a:r>
              <a:rPr lang="en-US" sz="2000" b="1" dirty="0"/>
              <a:t>single seller </a:t>
            </a:r>
            <a:r>
              <a:rPr lang="en-US" sz="2000" dirty="0"/>
              <a:t>or producer assumes a </a:t>
            </a:r>
            <a:r>
              <a:rPr lang="en-US" sz="2000" b="1" dirty="0"/>
              <a:t>dominant position </a:t>
            </a:r>
            <a:r>
              <a:rPr lang="en-US" sz="2000" dirty="0"/>
              <a:t>in an industry or a sector. </a:t>
            </a:r>
          </a:p>
          <a:p>
            <a:r>
              <a:rPr lang="en-US" sz="2000" dirty="0"/>
              <a:t>‘Monopoly’ has been derived from the two Greek words:</a:t>
            </a:r>
          </a:p>
          <a:p>
            <a:pPr lvl="1"/>
            <a:r>
              <a:rPr lang="en-US" sz="1600" dirty="0"/>
              <a:t>‘</a:t>
            </a:r>
            <a:r>
              <a:rPr lang="en-US" sz="1600" dirty="0" err="1"/>
              <a:t>Monos</a:t>
            </a:r>
            <a:r>
              <a:rPr lang="en-US" sz="1600" dirty="0"/>
              <a:t>’ which means single,</a:t>
            </a:r>
          </a:p>
          <a:p>
            <a:pPr lvl="1"/>
            <a:r>
              <a:rPr lang="en-US" sz="1600" dirty="0"/>
              <a:t>‘</a:t>
            </a:r>
            <a:r>
              <a:rPr lang="en-US" sz="1600" dirty="0" err="1"/>
              <a:t>polus</a:t>
            </a:r>
            <a:r>
              <a:rPr lang="en-US" sz="1600" dirty="0"/>
              <a:t>’ which means a seller</a:t>
            </a:r>
            <a:endParaRPr lang="en-US" altLang="uk-UA" sz="1600" b="1" dirty="0"/>
          </a:p>
          <a:p>
            <a:pPr marL="0" indent="0">
              <a:buNone/>
            </a:pPr>
            <a:r>
              <a:rPr lang="uk-UA" altLang="uk-UA" sz="2000" b="1" dirty="0"/>
              <a:t>Характерні ознаки монополії</a:t>
            </a:r>
            <a:r>
              <a:rPr lang="uk-UA" altLang="uk-UA" sz="2000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1800" b="1" i="1" dirty="0"/>
              <a:t>єдиний продавець на ринку (фірма = галузь)</a:t>
            </a:r>
            <a:r>
              <a:rPr lang="uk-UA" altLang="uk-UA" sz="1800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1800" b="1" i="1" dirty="0"/>
              <a:t>виробництво специфічного однорідного продукту, який не має близьких і досконалих замінників;</a:t>
            </a:r>
            <a:r>
              <a:rPr lang="uk-UA" altLang="uk-UA" sz="18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1800" b="1" i="1" dirty="0"/>
              <a:t>ринкова влада </a:t>
            </a:r>
            <a:r>
              <a:rPr lang="uk-UA" altLang="uk-UA" sz="1800" dirty="0"/>
              <a:t>(ситуація</a:t>
            </a:r>
            <a:r>
              <a:rPr lang="uk-UA" altLang="uk-UA" sz="1800" i="1" dirty="0"/>
              <a:t> «</a:t>
            </a:r>
            <a:r>
              <a:rPr lang="en-US" altLang="uk-UA" sz="1800" i="1" dirty="0"/>
              <a:t>price maker</a:t>
            </a:r>
            <a:r>
              <a:rPr lang="uk-UA" altLang="uk-UA" sz="1800" i="1" dirty="0"/>
              <a:t>»</a:t>
            </a:r>
            <a:r>
              <a:rPr lang="uk-UA" altLang="uk-UA" sz="1800" dirty="0"/>
              <a:t>)</a:t>
            </a:r>
            <a:r>
              <a:rPr lang="uk-UA" altLang="uk-UA" sz="1800" b="1" i="1" dirty="0"/>
              <a:t> </a:t>
            </a:r>
            <a:r>
              <a:rPr lang="uk-UA" altLang="uk-UA" sz="1800" dirty="0"/>
              <a:t>–</a:t>
            </a:r>
            <a:r>
              <a:rPr lang="uk-UA" altLang="uk-UA" sz="1800" b="1" i="1" dirty="0"/>
              <a:t> </a:t>
            </a:r>
            <a:r>
              <a:rPr lang="uk-UA" altLang="uk-UA" sz="1800" dirty="0"/>
              <a:t>означає спроможність продавця як єдиного виробника товару (а за умов </a:t>
            </a:r>
            <a:r>
              <a:rPr lang="uk-UA" altLang="uk-UA" sz="1800" i="1" u="sng" dirty="0" err="1"/>
              <a:t>монопсонії</a:t>
            </a:r>
            <a:r>
              <a:rPr lang="uk-UA" altLang="uk-UA" sz="1800" dirty="0"/>
              <a:t> – покупця як єдиного споживача) </a:t>
            </a:r>
            <a:r>
              <a:rPr lang="uk-UA" altLang="uk-UA" sz="1800" b="1" i="1" dirty="0"/>
              <a:t>впливати на ціну товару</a:t>
            </a:r>
            <a:r>
              <a:rPr lang="uk-UA" altLang="uk-UA" sz="18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2000" b="1" i="1" dirty="0"/>
              <a:t>заблокований вступ в галузь</a:t>
            </a:r>
            <a:r>
              <a:rPr lang="uk-UA" altLang="uk-UA" sz="2000" dirty="0"/>
              <a:t>.</a:t>
            </a:r>
          </a:p>
          <a:p>
            <a:endParaRPr lang="uk-UA" alt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684214" y="2348880"/>
            <a:ext cx="1571306" cy="1671525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84213" y="260350"/>
            <a:ext cx="0" cy="60483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4213" y="6308725"/>
            <a:ext cx="7416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7"/>
          <p:cNvSpPr txBox="1">
            <a:spLocks noChangeArrowheads="1"/>
          </p:cNvSpPr>
          <p:nvPr/>
        </p:nvSpPr>
        <p:spPr bwMode="auto">
          <a:xfrm>
            <a:off x="179388" y="260350"/>
            <a:ext cx="466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8253413" y="6092825"/>
            <a:ext cx="481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17"/>
          <p:cNvSpPr txBox="1">
            <a:spLocks noChangeArrowheads="1"/>
          </p:cNvSpPr>
          <p:nvPr/>
        </p:nvSpPr>
        <p:spPr bwMode="auto">
          <a:xfrm>
            <a:off x="455613" y="6237288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3" name="TextBox 17"/>
          <p:cNvSpPr txBox="1">
            <a:spLocks noChangeArrowheads="1"/>
          </p:cNvSpPr>
          <p:nvPr/>
        </p:nvSpPr>
        <p:spPr bwMode="auto">
          <a:xfrm>
            <a:off x="179388" y="2132856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</p:txBody>
      </p:sp>
      <p:sp>
        <p:nvSpPr>
          <p:cNvPr id="54" name="TextBox 17"/>
          <p:cNvSpPr txBox="1">
            <a:spLocks noChangeArrowheads="1"/>
          </p:cNvSpPr>
          <p:nvPr/>
        </p:nvSpPr>
        <p:spPr bwMode="auto">
          <a:xfrm>
            <a:off x="1195388" y="2792413"/>
            <a:ext cx="836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uk-UA" altLang="en-US" sz="2400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281781" y="3779192"/>
            <a:ext cx="54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</a:p>
        </p:txBody>
      </p:sp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2771775" y="5805488"/>
            <a:ext cx="742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17"/>
          <p:cNvSpPr txBox="1">
            <a:spLocks noChangeArrowheads="1"/>
          </p:cNvSpPr>
          <p:nvPr/>
        </p:nvSpPr>
        <p:spPr bwMode="auto">
          <a:xfrm>
            <a:off x="5688013" y="633413"/>
            <a:ext cx="823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681039" y="633413"/>
            <a:ext cx="1938336" cy="568959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олилиния 88"/>
          <p:cNvSpPr/>
          <p:nvPr/>
        </p:nvSpPr>
        <p:spPr>
          <a:xfrm>
            <a:off x="847725" y="1244600"/>
            <a:ext cx="4876800" cy="4152900"/>
          </a:xfrm>
          <a:custGeom>
            <a:avLst/>
            <a:gdLst>
              <a:gd name="connsiteX0" fmla="*/ 0 w 3293616"/>
              <a:gd name="connsiteY0" fmla="*/ 2698812 h 3167164"/>
              <a:gd name="connsiteX1" fmla="*/ 514905 w 3293616"/>
              <a:gd name="connsiteY1" fmla="*/ 3160450 h 3167164"/>
              <a:gd name="connsiteX2" fmla="*/ 1731146 w 3293616"/>
              <a:gd name="connsiteY2" fmla="*/ 2388093 h 3167164"/>
              <a:gd name="connsiteX3" fmla="*/ 3293616 w 3293616"/>
              <a:gd name="connsiteY3" fmla="*/ 0 h 316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3616" h="3167164">
                <a:moveTo>
                  <a:pt x="0" y="2698812"/>
                </a:moveTo>
                <a:cubicBezTo>
                  <a:pt x="113190" y="2955524"/>
                  <a:pt x="226381" y="3212236"/>
                  <a:pt x="514905" y="3160450"/>
                </a:cubicBezTo>
                <a:cubicBezTo>
                  <a:pt x="803429" y="3108664"/>
                  <a:pt x="1268028" y="2914835"/>
                  <a:pt x="1731146" y="2388093"/>
                </a:cubicBezTo>
                <a:cubicBezTo>
                  <a:pt x="2194264" y="1861351"/>
                  <a:pt x="2743940" y="930675"/>
                  <a:pt x="329361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H="1">
            <a:off x="2233612" y="2348880"/>
            <a:ext cx="1588" cy="3924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174082" y="2276872"/>
            <a:ext cx="107950" cy="1079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684213" y="548680"/>
            <a:ext cx="4607867" cy="525680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5302965" y="5484318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711994" y="2348880"/>
            <a:ext cx="1497386" cy="178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81039" y="4020405"/>
            <a:ext cx="302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707904" y="4005344"/>
            <a:ext cx="0" cy="2304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671962" y="3969122"/>
            <a:ext cx="107950" cy="1079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2268538" y="2348880"/>
            <a:ext cx="1471612" cy="16715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5" name="TextBox 17"/>
          <p:cNvSpPr txBox="1">
            <a:spLocks noChangeArrowheads="1"/>
          </p:cNvSpPr>
          <p:nvPr/>
        </p:nvSpPr>
        <p:spPr bwMode="auto">
          <a:xfrm>
            <a:off x="2439988" y="2865438"/>
            <a:ext cx="836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uk-UA" altLang="en-US" sz="2400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2339752" y="4161135"/>
            <a:ext cx="836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uk-UA" alt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3485827" y="6330745"/>
            <a:ext cx="55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Qc</a:t>
            </a:r>
          </a:p>
        </p:txBody>
      </p:sp>
      <p:sp>
        <p:nvSpPr>
          <p:cNvPr id="39" name="TextBox 17"/>
          <p:cNvSpPr txBox="1">
            <a:spLocks noChangeArrowheads="1"/>
          </p:cNvSpPr>
          <p:nvPr/>
        </p:nvSpPr>
        <p:spPr bwMode="auto">
          <a:xfrm>
            <a:off x="1907704" y="6308725"/>
            <a:ext cx="656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Qm</a:t>
            </a:r>
            <a:endParaRPr lang="en-US" alt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17"/>
          <p:cNvSpPr txBox="1">
            <a:spLocks noChangeArrowheads="1"/>
          </p:cNvSpPr>
          <p:nvPr/>
        </p:nvSpPr>
        <p:spPr bwMode="auto">
          <a:xfrm>
            <a:off x="3510732" y="3327077"/>
            <a:ext cx="55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endParaRPr lang="en-US" alt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17"/>
          <p:cNvSpPr txBox="1">
            <a:spLocks noChangeArrowheads="1"/>
          </p:cNvSpPr>
          <p:nvPr/>
        </p:nvSpPr>
        <p:spPr bwMode="auto">
          <a:xfrm>
            <a:off x="2132008" y="1885538"/>
            <a:ext cx="65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altLang="en-U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895975" y="3405179"/>
            <a:ext cx="29268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/>
              <a:t>B+C</a:t>
            </a:r>
            <a:r>
              <a:rPr lang="en-US" b="1" i="1" dirty="0"/>
              <a:t> = </a:t>
            </a:r>
            <a:r>
              <a:rPr lang="ru-RU" b="1" i="1" dirty="0" err="1"/>
              <a:t>трикутник</a:t>
            </a:r>
            <a:r>
              <a:rPr lang="ru-RU" b="1" i="1" dirty="0"/>
              <a:t> </a:t>
            </a:r>
            <a:r>
              <a:rPr lang="ru-RU" b="1" i="1" dirty="0" err="1"/>
              <a:t>Харбергера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втрат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монополія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неефективною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ринковою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структурою.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24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21" grpId="0" animBg="1"/>
      <p:bldP spid="33" grpId="0"/>
      <p:bldP spid="32" grpId="0" animBg="1"/>
      <p:bldP spid="4" grpId="0" animBg="1"/>
      <p:bldP spid="35" grpId="0"/>
      <p:bldP spid="36" grpId="0"/>
      <p:bldP spid="38" grpId="0" animBg="1"/>
      <p:bldP spid="39" grpId="0" animBg="1"/>
      <p:bldP spid="40" grpId="0" animBg="1"/>
      <p:bldP spid="41" grpId="0" animBg="1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3A29C-1694-B5F9-F82C-DAE5C1B22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a Monopoly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AA474C-45C9-E3A3-C792-BFFB94692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52600"/>
            <a:ext cx="8712968" cy="4916760"/>
          </a:xfrm>
        </p:spPr>
        <p:txBody>
          <a:bodyPr/>
          <a:lstStyle/>
          <a:p>
            <a:pPr algn="l"/>
            <a:r>
              <a:rPr lang="en-US" sz="2000" b="0" i="0" u="sng" dirty="0">
                <a:solidFill>
                  <a:srgbClr val="2C40D0"/>
                </a:solidFill>
                <a:effectLst/>
                <a:latin typeface="SourceSansPro"/>
              </a:rPr>
              <a:t>Antitrust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 laws and regulations are in place to discourage monopolistic operations, protect consumers, and ensure an open market.</a:t>
            </a:r>
          </a:p>
          <a:p>
            <a:pPr algn="l" fontAlgn="base"/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In 1890, the </a:t>
            </a:r>
            <a:r>
              <a:rPr lang="en-US" sz="2000" b="0" i="0" u="sng" dirty="0">
                <a:solidFill>
                  <a:srgbClr val="2C40D0"/>
                </a:solidFill>
                <a:effectLst/>
                <a:latin typeface="SourceSansPro"/>
              </a:rPr>
              <a:t>Sherman Antitrust Act 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was passed by the U.S. Congress to limit "trusts," a precursor to the monopoly, or groups of companies that colluded to fix prices. This act dismantled monopolies including Standard Oil Company and the American Tobacco Company.</a:t>
            </a:r>
            <a:endParaRPr lang="en-US" sz="2000" b="0" i="0" u="none" strike="noStrike" dirty="0">
              <a:solidFill>
                <a:srgbClr val="0000EE"/>
              </a:solidFill>
              <a:effectLst/>
              <a:latin typeface="SourceSansPro"/>
            </a:endParaRPr>
          </a:p>
          <a:p>
            <a:pPr algn="l"/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The </a:t>
            </a:r>
            <a:r>
              <a:rPr lang="en-US" sz="2000" b="0" i="0" u="sng" dirty="0">
                <a:solidFill>
                  <a:srgbClr val="2C40D0"/>
                </a:solidFill>
                <a:effectLst/>
                <a:latin typeface="SourceSansPro"/>
              </a:rPr>
              <a:t>Clayton Antitrust Act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 of 1914 created rules for mergers, corporate directors, and listed practices that would violate the Sherman Antitrust Act, and the Federal Trade Commission Act created the </a:t>
            </a:r>
            <a:r>
              <a:rPr lang="en-US" sz="2000" b="0" i="0" u="sng" dirty="0">
                <a:solidFill>
                  <a:srgbClr val="2C40D0"/>
                </a:solidFill>
                <a:effectLst/>
                <a:latin typeface="SourceSansPro"/>
                <a:hlinkClick r:id="rId2"/>
              </a:rPr>
              <a:t>Federal Trade Commission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 (FTC), which, along with the Antitrust Division of the U.S. Department of Justice, sets standards for business practices and enforces the two antitrust acts.</a:t>
            </a:r>
          </a:p>
          <a:p>
            <a:pPr lvl="1"/>
            <a:r>
              <a:rPr lang="en-US" sz="1200" b="0" i="0" dirty="0">
                <a:solidFill>
                  <a:srgbClr val="111111"/>
                </a:solidFill>
                <a:effectLst/>
                <a:latin typeface="SourceSansPro"/>
              </a:rPr>
              <a:t>The most consequential monopoly breakup in U.S. history was that of AT&amp;T. After controlling the nation's telephone service for decades as a government-supported monopoly, AT&amp;T fell to antitrust laws. In 1982, AT&amp;T, which had telephone lines that reached nearly every home and business in the U.S., was forced to divest itself of 22 local exchange service companies, the main barrier to competition.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673183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2656"/>
            <a:ext cx="8001000" cy="503585"/>
          </a:xfrm>
        </p:spPr>
        <p:txBody>
          <a:bodyPr/>
          <a:lstStyle/>
          <a:p>
            <a:pPr algn="ctr"/>
            <a:r>
              <a:rPr lang="uk-UA" altLang="uk-UA" sz="2400" b="1" i="1" dirty="0"/>
              <a:t>Природна монополія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352927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altLang="uk-UA" sz="2000" b="1" i="1" dirty="0"/>
              <a:t>Модель рівноваги природної монополії: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sz="2000" dirty="0"/>
              <a:t>ілюструє прийняття рішень в галузі, яка має настільки значний зростаючий ефект масштабу, що </a:t>
            </a:r>
            <a:r>
              <a:rPr lang="uk-UA" altLang="uk-UA" sz="2000" b="1" u="sng" dirty="0"/>
              <a:t>виробництво будь-якого обсягу продукції однією фірмою обходиться суспільству дешевше</a:t>
            </a:r>
            <a:r>
              <a:rPr lang="uk-UA" altLang="uk-UA" sz="2000" dirty="0"/>
              <a:t>, ніж його виробництво кількома фірмами. </a:t>
            </a:r>
            <a:endParaRPr lang="en-US" altLang="uk-UA" sz="2000" dirty="0"/>
          </a:p>
          <a:p>
            <a:pPr>
              <a:buFont typeface="Wingdings" pitchFamily="2" charset="2"/>
              <a:buChar char="Ø"/>
              <a:defRPr/>
            </a:pPr>
            <a:r>
              <a:rPr lang="uk-UA" altLang="uk-UA" sz="2000" dirty="0"/>
              <a:t>показує, що за цих умов проста монополія виробляла б менший обсяг за вищою ціною і отримувала б економічний прибуток;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uk-UA" altLang="uk-UA" sz="2000" dirty="0"/>
              <a:t>показує, що держава, яка регулює діяльність природної монополії, може встановити для неї</a:t>
            </a:r>
            <a:r>
              <a:rPr lang="en-US" altLang="uk-UA" sz="2000" dirty="0"/>
              <a:t>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uk-UA" altLang="uk-UA" sz="1600" b="1" i="1" dirty="0"/>
              <a:t>суспільно оптимальну ціну</a:t>
            </a:r>
            <a:r>
              <a:rPr lang="uk-UA" altLang="uk-UA" sz="1600" dirty="0"/>
              <a:t> </a:t>
            </a:r>
            <a:r>
              <a:rPr lang="uk-UA" altLang="uk-UA" sz="1600" b="1" i="1" dirty="0"/>
              <a:t>(Р=</a:t>
            </a:r>
            <a:r>
              <a:rPr lang="en-US" altLang="uk-UA" sz="1600" b="1" i="1" dirty="0"/>
              <a:t>L</a:t>
            </a:r>
            <a:r>
              <a:rPr lang="uk-UA" altLang="uk-UA" sz="1600" b="1" i="1" dirty="0"/>
              <a:t>МС), </a:t>
            </a:r>
            <a:r>
              <a:rPr lang="uk-UA" altLang="uk-UA" sz="1600" dirty="0"/>
              <a:t>за якої вона припинить виробництво, оскільки </a:t>
            </a:r>
            <a:r>
              <a:rPr lang="ru-RU" altLang="uk-UA" sz="1600" dirty="0"/>
              <a:t> </a:t>
            </a:r>
            <a:r>
              <a:rPr lang="en-US" altLang="uk-UA" sz="1600" dirty="0"/>
              <a:t>P&lt;LAC,</a:t>
            </a:r>
            <a:r>
              <a:rPr lang="uk-UA" altLang="uk-UA" sz="1600" dirty="0"/>
              <a:t> або </a:t>
            </a:r>
            <a:endParaRPr lang="en-US" altLang="uk-UA" sz="16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uk-UA" altLang="uk-UA" sz="1600" b="1" i="1" dirty="0"/>
              <a:t>ціну справедливого прибутку </a:t>
            </a:r>
            <a:r>
              <a:rPr lang="en-US" altLang="uk-UA" sz="1600" b="1" i="1" dirty="0"/>
              <a:t>(P=LAC)</a:t>
            </a:r>
            <a:r>
              <a:rPr lang="uk-UA" altLang="uk-UA" sz="1600" dirty="0"/>
              <a:t>, яка дозволить фірмі отримувати нормальний прибуток, виробляти більший порівняно з простою монополією обсяг продукції за нижчою ціною.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684212" y="2412357"/>
            <a:ext cx="1653081" cy="72930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684213" y="260350"/>
            <a:ext cx="0" cy="60483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84213" y="6308725"/>
            <a:ext cx="74168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17"/>
          <p:cNvSpPr txBox="1">
            <a:spLocks noChangeArrowheads="1"/>
          </p:cNvSpPr>
          <p:nvPr/>
        </p:nvSpPr>
        <p:spPr bwMode="auto">
          <a:xfrm>
            <a:off x="179388" y="260350"/>
            <a:ext cx="466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8253413" y="6092825"/>
            <a:ext cx="481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17"/>
          <p:cNvSpPr txBox="1">
            <a:spLocks noChangeArrowheads="1"/>
          </p:cNvSpPr>
          <p:nvPr/>
        </p:nvSpPr>
        <p:spPr bwMode="auto">
          <a:xfrm>
            <a:off x="455613" y="6237288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2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051720" y="6309320"/>
            <a:ext cx="798744" cy="52322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>
                <a:noFill/>
              </a:rPr>
              <a:t> </a:t>
            </a:r>
          </a:p>
        </p:txBody>
      </p:sp>
      <p:sp>
        <p:nvSpPr>
          <p:cNvPr id="53" name="TextBox 17"/>
          <p:cNvSpPr txBox="1">
            <a:spLocks noChangeArrowheads="1"/>
          </p:cNvSpPr>
          <p:nvPr/>
        </p:nvSpPr>
        <p:spPr bwMode="auto">
          <a:xfrm>
            <a:off x="179388" y="2276872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</p:txBody>
      </p:sp>
      <p:sp>
        <p:nvSpPr>
          <p:cNvPr id="54" name="TextBox 17"/>
          <p:cNvSpPr txBox="1">
            <a:spLocks noChangeArrowheads="1"/>
          </p:cNvSpPr>
          <p:nvPr/>
        </p:nvSpPr>
        <p:spPr bwMode="auto">
          <a:xfrm>
            <a:off x="755576" y="2505090"/>
            <a:ext cx="15287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uk-UA" altLang="en-US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17"/>
          <p:cNvSpPr txBox="1">
            <a:spLocks noChangeArrowheads="1"/>
          </p:cNvSpPr>
          <p:nvPr/>
        </p:nvSpPr>
        <p:spPr bwMode="auto">
          <a:xfrm>
            <a:off x="76541" y="2931546"/>
            <a:ext cx="620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</a:t>
            </a:r>
          </a:p>
        </p:txBody>
      </p:sp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2733675" y="5831681"/>
            <a:ext cx="742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17"/>
          <p:cNvSpPr txBox="1">
            <a:spLocks noChangeArrowheads="1"/>
          </p:cNvSpPr>
          <p:nvPr/>
        </p:nvSpPr>
        <p:spPr bwMode="auto">
          <a:xfrm>
            <a:off x="6742113" y="3392488"/>
            <a:ext cx="8255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695325" y="651373"/>
            <a:ext cx="2028825" cy="565735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олилиния 91"/>
          <p:cNvSpPr/>
          <p:nvPr/>
        </p:nvSpPr>
        <p:spPr>
          <a:xfrm rot="1846538">
            <a:off x="341313" y="2303463"/>
            <a:ext cx="7966075" cy="1978025"/>
          </a:xfrm>
          <a:custGeom>
            <a:avLst/>
            <a:gdLst>
              <a:gd name="connsiteX0" fmla="*/ 0 w 3391270"/>
              <a:gd name="connsiteY0" fmla="*/ 1535837 h 2191420"/>
              <a:gd name="connsiteX1" fmla="*/ 1677879 w 3391270"/>
              <a:gd name="connsiteY1" fmla="*/ 2112885 h 2191420"/>
              <a:gd name="connsiteX2" fmla="*/ 3391270 w 3391270"/>
              <a:gd name="connsiteY2" fmla="*/ 0 h 21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1270" h="2191420">
                <a:moveTo>
                  <a:pt x="0" y="1535837"/>
                </a:moveTo>
                <a:cubicBezTo>
                  <a:pt x="556333" y="1952347"/>
                  <a:pt x="1112667" y="2368858"/>
                  <a:pt x="1677879" y="2112885"/>
                </a:cubicBezTo>
                <a:cubicBezTo>
                  <a:pt x="2243091" y="1856912"/>
                  <a:pt x="2817180" y="928456"/>
                  <a:pt x="339127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flipH="1">
            <a:off x="2338164" y="2385296"/>
            <a:ext cx="1588" cy="3924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7"/>
          <p:cNvSpPr txBox="1">
            <a:spLocks noChangeArrowheads="1"/>
          </p:cNvSpPr>
          <p:nvPr/>
        </p:nvSpPr>
        <p:spPr bwMode="auto">
          <a:xfrm>
            <a:off x="7345363" y="4005263"/>
            <a:ext cx="755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</a:p>
        </p:txBody>
      </p:sp>
      <p:sp>
        <p:nvSpPr>
          <p:cNvPr id="104" name="Полилиния 103"/>
          <p:cNvSpPr/>
          <p:nvPr/>
        </p:nvSpPr>
        <p:spPr>
          <a:xfrm rot="21076449">
            <a:off x="857250" y="4114800"/>
            <a:ext cx="6964363" cy="1360488"/>
          </a:xfrm>
          <a:custGeom>
            <a:avLst/>
            <a:gdLst>
              <a:gd name="connsiteX0" fmla="*/ 3724275 w 3724275"/>
              <a:gd name="connsiteY0" fmla="*/ 428625 h 1900094"/>
              <a:gd name="connsiteX1" fmla="*/ 1762125 w 3724275"/>
              <a:gd name="connsiteY1" fmla="*/ 1895475 h 1900094"/>
              <a:gd name="connsiteX2" fmla="*/ 0 w 3724275"/>
              <a:gd name="connsiteY2" fmla="*/ 0 h 19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4275" h="1900094">
                <a:moveTo>
                  <a:pt x="3724275" y="428625"/>
                </a:moveTo>
                <a:cubicBezTo>
                  <a:pt x="3053556" y="1197768"/>
                  <a:pt x="2382837" y="1966912"/>
                  <a:pt x="1762125" y="1895475"/>
                </a:cubicBezTo>
                <a:cubicBezTo>
                  <a:pt x="1141413" y="1824038"/>
                  <a:pt x="570706" y="91201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1" name="Овал 20"/>
          <p:cNvSpPr/>
          <p:nvPr/>
        </p:nvSpPr>
        <p:spPr>
          <a:xfrm>
            <a:off x="2303810" y="2348880"/>
            <a:ext cx="107950" cy="1079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171849" y="1844824"/>
            <a:ext cx="8159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684113" y="620688"/>
            <a:ext cx="5040015" cy="547213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5762626" y="5692496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695325" y="2412951"/>
            <a:ext cx="162083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684213" y="3141663"/>
            <a:ext cx="16002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980161" y="4717008"/>
            <a:ext cx="815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5026436" y="5301207"/>
            <a:ext cx="0" cy="1008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695325" y="5323877"/>
            <a:ext cx="4320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179388" y="5085184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</a:p>
        </p:txBody>
      </p:sp>
      <p:sp>
        <p:nvSpPr>
          <p:cNvPr id="35" name="TextBox 17"/>
          <p:cNvSpPr txBox="1">
            <a:spLocks noChangeArrowheads="1"/>
          </p:cNvSpPr>
          <p:nvPr/>
        </p:nvSpPr>
        <p:spPr bwMode="auto">
          <a:xfrm>
            <a:off x="4747830" y="6339948"/>
            <a:ext cx="55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Qc</a:t>
            </a:r>
          </a:p>
        </p:txBody>
      </p:sp>
      <p:sp>
        <p:nvSpPr>
          <p:cNvPr id="39" name="Прямоугольник 94"/>
          <p:cNvSpPr/>
          <p:nvPr/>
        </p:nvSpPr>
        <p:spPr>
          <a:xfrm>
            <a:off x="700581" y="4365208"/>
            <a:ext cx="4325855" cy="93600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0" name="TextBox 17"/>
          <p:cNvSpPr txBox="1">
            <a:spLocks noChangeArrowheads="1"/>
          </p:cNvSpPr>
          <p:nvPr/>
        </p:nvSpPr>
        <p:spPr bwMode="auto">
          <a:xfrm>
            <a:off x="2451092" y="4404635"/>
            <a:ext cx="14324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-EP</a:t>
            </a:r>
            <a:endParaRPr lang="uk-UA" alt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102" grpId="0"/>
      <p:bldP spid="21" grpId="0" animBg="1"/>
      <p:bldP spid="22" grpId="0"/>
      <p:bldP spid="33" grpId="0"/>
      <p:bldP spid="30" grpId="0"/>
      <p:bldP spid="36" grpId="0"/>
      <p:bldP spid="35" grpId="0" animBg="1"/>
      <p:bldP spid="39" grpId="0" animBg="1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/>
              <a:t>Поведінка</a:t>
            </a:r>
            <a:r>
              <a:rPr lang="ru-RU" sz="2800" dirty="0"/>
              <a:t> </a:t>
            </a:r>
            <a:r>
              <a:rPr lang="ru-RU" sz="2800" b="1" i="1" dirty="0" err="1"/>
              <a:t>монопсоніста</a:t>
            </a:r>
            <a:r>
              <a:rPr lang="ru-RU" sz="2800" dirty="0"/>
              <a:t> є </a:t>
            </a:r>
            <a:r>
              <a:rPr lang="ru-RU" sz="2800" dirty="0" err="1"/>
              <a:t>дзеркальним</a:t>
            </a:r>
            <a:r>
              <a:rPr lang="ru-RU" sz="2800" dirty="0"/>
              <a:t> </a:t>
            </a:r>
            <a:r>
              <a:rPr lang="ru-RU" sz="2800" dirty="0" err="1"/>
              <a:t>відображенням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 </a:t>
            </a:r>
            <a:r>
              <a:rPr lang="ru-RU" sz="2800" dirty="0" err="1"/>
              <a:t>монополіста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Як </a:t>
            </a:r>
            <a:r>
              <a:rPr lang="ru-RU" sz="2000" b="1" i="1" dirty="0" err="1"/>
              <a:t>єдиний</a:t>
            </a:r>
            <a:r>
              <a:rPr lang="ru-RU" sz="2000" b="1" i="1" dirty="0"/>
              <a:t> </a:t>
            </a:r>
            <a:r>
              <a:rPr lang="ru-RU" sz="2000" b="1" i="1" dirty="0" err="1"/>
              <a:t>покупець</a:t>
            </a:r>
            <a:r>
              <a:rPr lang="ru-RU" sz="2000" dirty="0"/>
              <a:t> товару,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справу з </a:t>
            </a:r>
            <a:r>
              <a:rPr lang="ru-RU" sz="2000" dirty="0" err="1"/>
              <a:t>висхідною</a:t>
            </a:r>
            <a:r>
              <a:rPr lang="ru-RU" sz="2000" dirty="0"/>
              <a:t> </a:t>
            </a:r>
            <a:r>
              <a:rPr lang="ru-RU" sz="2000" b="1" i="1" dirty="0"/>
              <a:t>кривою </a:t>
            </a:r>
            <a:r>
              <a:rPr lang="ru-RU" sz="2000" b="1" i="1" dirty="0" err="1"/>
              <a:t>ринкового</a:t>
            </a:r>
            <a:r>
              <a:rPr lang="ru-RU" sz="2000" b="1" i="1" dirty="0"/>
              <a:t> </a:t>
            </a:r>
            <a:r>
              <a:rPr lang="ru-RU" sz="2000" b="1" i="1" dirty="0" err="1"/>
              <a:t>пропонування</a:t>
            </a:r>
            <a:r>
              <a:rPr lang="ru-RU" sz="2000" dirty="0"/>
              <a:t>, яка </a:t>
            </a:r>
            <a:r>
              <a:rPr lang="ru-RU" sz="2000" dirty="0" err="1"/>
              <a:t>відображає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середні</a:t>
            </a:r>
            <a:r>
              <a:rPr lang="ru-RU" sz="2000" dirty="0"/>
              <a:t> </a:t>
            </a:r>
            <a:r>
              <a:rPr lang="ru-RU" sz="2000" dirty="0" err="1"/>
              <a:t>видатки</a:t>
            </a:r>
            <a:r>
              <a:rPr lang="ru-RU" sz="2000" dirty="0"/>
              <a:t> на покупку товару (</a:t>
            </a:r>
            <a:r>
              <a:rPr lang="en-US" sz="2000" dirty="0"/>
              <a:t>S=AE</a:t>
            </a:r>
            <a:r>
              <a:rPr lang="ru-RU" sz="2000" dirty="0"/>
              <a:t>)</a:t>
            </a:r>
            <a:endParaRPr lang="en-US" sz="2000" dirty="0"/>
          </a:p>
          <a:p>
            <a:r>
              <a:rPr lang="ru-RU" sz="2000" dirty="0" err="1"/>
              <a:t>Висхідний</a:t>
            </a:r>
            <a:r>
              <a:rPr lang="ru-RU" sz="2000" dirty="0"/>
              <a:t> характер </a:t>
            </a:r>
            <a:r>
              <a:rPr lang="ru-RU" sz="2000" dirty="0" err="1"/>
              <a:t>кривої</a:t>
            </a:r>
            <a:r>
              <a:rPr lang="ru-RU" sz="2000" dirty="0"/>
              <a:t> </a:t>
            </a:r>
            <a:r>
              <a:rPr lang="ru-RU" sz="2000" dirty="0" err="1"/>
              <a:t>пропонування</a:t>
            </a:r>
            <a:r>
              <a:rPr lang="ru-RU" sz="2000" dirty="0"/>
              <a:t> </a:t>
            </a:r>
            <a:r>
              <a:rPr lang="ru-RU" sz="2000" dirty="0" err="1"/>
              <a:t>означає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b="1" dirty="0" err="1"/>
              <a:t>купівля</a:t>
            </a:r>
            <a:r>
              <a:rPr lang="ru-RU" sz="2000" b="1" dirty="0"/>
              <a:t> </a:t>
            </a:r>
            <a:r>
              <a:rPr lang="ru-RU" sz="2000" b="1" dirty="0" err="1"/>
              <a:t>додаткової</a:t>
            </a:r>
            <a:r>
              <a:rPr lang="ru-RU" sz="2000" b="1" dirty="0"/>
              <a:t> </a:t>
            </a:r>
            <a:r>
              <a:rPr lang="ru-RU" sz="2000" b="1" dirty="0" err="1"/>
              <a:t>одиниці</a:t>
            </a:r>
            <a:r>
              <a:rPr lang="ru-RU" sz="2000" b="1" dirty="0"/>
              <a:t> товару </a:t>
            </a:r>
            <a:r>
              <a:rPr lang="ru-RU" sz="2000" b="1" dirty="0" err="1"/>
              <a:t>потребує</a:t>
            </a:r>
            <a:r>
              <a:rPr lang="ru-RU" sz="2000" b="1" dirty="0"/>
              <a:t> </a:t>
            </a:r>
            <a:r>
              <a:rPr lang="ru-RU" sz="2000" b="1" dirty="0" err="1"/>
              <a:t>підвищення</a:t>
            </a:r>
            <a:r>
              <a:rPr lang="ru-RU" sz="2000" b="1" dirty="0"/>
              <a:t> </a:t>
            </a:r>
            <a:r>
              <a:rPr lang="ru-RU" sz="2000" b="1" dirty="0" err="1"/>
              <a:t>ціни</a:t>
            </a:r>
            <a:r>
              <a:rPr lang="ru-RU" sz="2000" b="1" dirty="0"/>
              <a:t> на весь </a:t>
            </a:r>
            <a:r>
              <a:rPr lang="ru-RU" sz="2000" b="1" dirty="0" err="1"/>
              <a:t>обсяг</a:t>
            </a:r>
            <a:r>
              <a:rPr lang="ru-RU" sz="2000" b="1" dirty="0"/>
              <a:t> покупок</a:t>
            </a:r>
            <a:r>
              <a:rPr lang="ru-RU" sz="2000" dirty="0"/>
              <a:t>, тому </a:t>
            </a:r>
            <a:r>
              <a:rPr lang="ru-RU" sz="2000" dirty="0" err="1"/>
              <a:t>граничні</a:t>
            </a:r>
            <a:r>
              <a:rPr lang="ru-RU" sz="2000" dirty="0"/>
              <a:t> </a:t>
            </a:r>
            <a:r>
              <a:rPr lang="ru-RU" sz="2000" dirty="0" err="1"/>
              <a:t>видатки</a:t>
            </a:r>
            <a:r>
              <a:rPr lang="ru-RU" sz="2000" dirty="0"/>
              <a:t> </a:t>
            </a:r>
            <a:r>
              <a:rPr lang="ru-RU" sz="2000" dirty="0" err="1"/>
              <a:t>монопсоніста</a:t>
            </a:r>
            <a:r>
              <a:rPr lang="ru-RU" sz="2000" dirty="0"/>
              <a:t> </a:t>
            </a:r>
            <a:r>
              <a:rPr lang="ru-RU" sz="2000" dirty="0" err="1"/>
              <a:t>зростають</a:t>
            </a:r>
            <a:r>
              <a:rPr lang="ru-RU" sz="2000" dirty="0"/>
              <a:t> </a:t>
            </a:r>
            <a:r>
              <a:rPr lang="ru-RU" sz="2000" dirty="0" err="1"/>
              <a:t>швидше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</a:t>
            </a:r>
            <a:r>
              <a:rPr lang="ru-RU" sz="2000" dirty="0" err="1"/>
              <a:t>середні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/>
              <a:t>Крива </a:t>
            </a:r>
            <a:r>
              <a:rPr lang="ru-RU" sz="2000" dirty="0" err="1"/>
              <a:t>граничних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 </a:t>
            </a:r>
            <a:r>
              <a:rPr lang="en-US" sz="2000" dirty="0"/>
              <a:t>(ME) </a:t>
            </a:r>
            <a:r>
              <a:rPr lang="ru-RU" sz="2000" dirty="0" err="1"/>
              <a:t>відхиляється</a:t>
            </a:r>
            <a:r>
              <a:rPr lang="ru-RU" sz="2000" dirty="0"/>
              <a:t> </a:t>
            </a:r>
            <a:r>
              <a:rPr lang="ru-RU" sz="2000" dirty="0" err="1"/>
              <a:t>ліворуч</a:t>
            </a:r>
            <a:r>
              <a:rPr lang="ru-RU" sz="2000" dirty="0"/>
              <a:t> </a:t>
            </a:r>
            <a:r>
              <a:rPr lang="ru-RU" sz="2000" dirty="0" err="1"/>
              <a:t>вгору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кривої</a:t>
            </a:r>
            <a:r>
              <a:rPr lang="ru-RU" sz="2000" dirty="0"/>
              <a:t> </a:t>
            </a:r>
            <a:r>
              <a:rPr lang="ru-RU" sz="2000" dirty="0" err="1"/>
              <a:t>середніх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/>
              <a:t>Крива </a:t>
            </a:r>
            <a:r>
              <a:rPr lang="ru-RU" sz="2000" dirty="0" err="1"/>
              <a:t>попиту</a:t>
            </a:r>
            <a:r>
              <a:rPr lang="ru-RU" sz="2000" dirty="0"/>
              <a:t> </a:t>
            </a:r>
            <a:r>
              <a:rPr lang="ru-RU" sz="2000" dirty="0" err="1"/>
              <a:t>відображає</a:t>
            </a:r>
            <a:r>
              <a:rPr lang="ru-RU" sz="2000" dirty="0"/>
              <a:t> </a:t>
            </a:r>
            <a:r>
              <a:rPr lang="ru-RU" sz="2000" dirty="0" err="1"/>
              <a:t>спадну</a:t>
            </a:r>
            <a:r>
              <a:rPr lang="ru-RU" sz="2000" dirty="0"/>
              <a:t> </a:t>
            </a:r>
            <a:r>
              <a:rPr lang="ru-RU" sz="2000" dirty="0" err="1"/>
              <a:t>граничну</a:t>
            </a:r>
            <a:r>
              <a:rPr lang="ru-RU" sz="2000" dirty="0"/>
              <a:t> </a:t>
            </a:r>
            <a:r>
              <a:rPr lang="ru-RU" sz="2000" dirty="0" err="1"/>
              <a:t>вигоду</a:t>
            </a:r>
            <a:r>
              <a:rPr lang="ru-RU" sz="2000" dirty="0"/>
              <a:t> </a:t>
            </a:r>
            <a:r>
              <a:rPr lang="ru-RU" sz="2000" dirty="0" err="1"/>
              <a:t>монопсоніста</a:t>
            </a:r>
            <a:r>
              <a:rPr lang="ru-RU" sz="2000" dirty="0"/>
              <a:t> </a:t>
            </a:r>
            <a:r>
              <a:rPr lang="en-US" sz="2000" dirty="0"/>
              <a:t>(MB)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купівлі</a:t>
            </a:r>
            <a:r>
              <a:rPr lang="ru-RU" sz="2000" dirty="0"/>
              <a:t> </a:t>
            </a:r>
            <a:r>
              <a:rPr lang="ru-RU" sz="2000" dirty="0" err="1"/>
              <a:t>кожної</a:t>
            </a:r>
            <a:r>
              <a:rPr lang="ru-RU" sz="2000" dirty="0"/>
              <a:t> </a:t>
            </a:r>
            <a:r>
              <a:rPr lang="ru-RU" sz="2000" dirty="0" err="1"/>
              <a:t>одиниці</a:t>
            </a:r>
            <a:r>
              <a:rPr lang="ru-RU" sz="2000" dirty="0"/>
              <a:t> товару</a:t>
            </a:r>
            <a:r>
              <a:rPr lang="en-US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56062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066885" y="2767294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066885" y="5862919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066884" y="2960413"/>
            <a:ext cx="3480653" cy="2327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401847" y="2767294"/>
            <a:ext cx="2546350" cy="25910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75022" y="4071514"/>
            <a:ext cx="180000" cy="18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780940" y="4179597"/>
            <a:ext cx="0" cy="169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1085172" y="4161309"/>
            <a:ext cx="169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467544" y="2591081"/>
                <a:ext cx="48662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2591081"/>
                <a:ext cx="486628" cy="369332"/>
              </a:xfrm>
              <a:prstGeom prst="rect">
                <a:avLst/>
              </a:prstGeom>
              <a:blipFill>
                <a:blip r:embed="rId2"/>
                <a:stretch>
                  <a:fillRect r="-125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4855386" y="5862320"/>
                <a:ext cx="41837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5386" y="5862320"/>
                <a:ext cx="418374" cy="369332"/>
              </a:xfrm>
              <a:prstGeom prst="rect">
                <a:avLst/>
              </a:prstGeom>
              <a:blipFill>
                <a:blip r:embed="rId3"/>
                <a:stretch>
                  <a:fillRect b="-11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54172" y="5967694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94400" y="3897071"/>
                <a:ext cx="5032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400" y="3897071"/>
                <a:ext cx="50323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2577233" y="5871174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7233" y="5871174"/>
                <a:ext cx="413300" cy="369332"/>
              </a:xfrm>
              <a:prstGeom prst="rect">
                <a:avLst/>
              </a:prstGeom>
              <a:blipFill>
                <a:blip r:embed="rId5"/>
                <a:stretch>
                  <a:fillRect l="-2941" b="-1147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3748254" y="5225823"/>
                <a:ext cx="156989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𝑀𝐵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8254" y="5225823"/>
                <a:ext cx="156989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3861738" y="2488719"/>
                <a:ext cx="16088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𝐴𝐸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1738" y="2488719"/>
                <a:ext cx="160880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2938396" y="3964030"/>
                <a:ext cx="38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8396" y="3964030"/>
                <a:ext cx="38986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1066884" y="2767293"/>
            <a:ext cx="1873251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2075610" y="2357655"/>
                <a:ext cx="16088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𝑀𝐸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5610" y="2357655"/>
                <a:ext cx="160880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2181600" y="4412972"/>
            <a:ext cx="180000" cy="18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2284962" y="3673338"/>
            <a:ext cx="0" cy="219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2085532" y="5830299"/>
                <a:ext cx="4133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5532" y="5830299"/>
                <a:ext cx="413300" cy="369332"/>
              </a:xfrm>
              <a:prstGeom prst="rect">
                <a:avLst/>
              </a:prstGeom>
              <a:blipFill>
                <a:blip r:embed="rId10"/>
                <a:stretch>
                  <a:fillRect l="-2941" r="-27941" b="-1147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ine 10"/>
          <p:cNvSpPr>
            <a:spLocks noChangeShapeType="1"/>
          </p:cNvSpPr>
          <p:nvPr/>
        </p:nvSpPr>
        <p:spPr bwMode="auto">
          <a:xfrm flipH="1">
            <a:off x="1062122" y="4477539"/>
            <a:ext cx="12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ChangeArrowheads="1"/>
              </p:cNvSpPr>
              <p:nvPr/>
            </p:nvSpPr>
            <p:spPr bwMode="auto">
              <a:xfrm>
                <a:off x="582070" y="4214175"/>
                <a:ext cx="5032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2070" y="4214175"/>
                <a:ext cx="50323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 зі стрілкою 25"/>
          <p:cNvCxnSpPr/>
          <p:nvPr/>
        </p:nvCxnSpPr>
        <p:spPr>
          <a:xfrm flipH="1">
            <a:off x="1239696" y="4179597"/>
            <a:ext cx="0" cy="297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зі стрілкою 26"/>
          <p:cNvCxnSpPr/>
          <p:nvPr/>
        </p:nvCxnSpPr>
        <p:spPr>
          <a:xfrm flipH="1" flipV="1">
            <a:off x="2284962" y="5532626"/>
            <a:ext cx="4989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>
                <a:spLocks noChangeArrowheads="1"/>
              </p:cNvSpPr>
              <p:nvPr/>
            </p:nvSpPr>
            <p:spPr bwMode="auto">
              <a:xfrm>
                <a:off x="2286745" y="4381920"/>
                <a:ext cx="3898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745" y="4381920"/>
                <a:ext cx="389863" cy="369332"/>
              </a:xfrm>
              <a:prstGeom prst="rect">
                <a:avLst/>
              </a:prstGeom>
              <a:blipFill>
                <a:blip r:embed="rId12"/>
                <a:stretch>
                  <a:fillRect r="-31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кутник 28"/>
          <p:cNvSpPr/>
          <p:nvPr/>
        </p:nvSpPr>
        <p:spPr>
          <a:xfrm>
            <a:off x="5327290" y="147510"/>
            <a:ext cx="36741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Оптимальна </a:t>
            </a:r>
            <a:r>
              <a:rPr lang="ru-RU" dirty="0" err="1"/>
              <a:t>кількість</a:t>
            </a:r>
            <a:r>
              <a:rPr lang="ru-RU" dirty="0"/>
              <a:t> товару</a:t>
            </a:r>
            <a:r>
              <a:rPr lang="en-US" dirty="0"/>
              <a:t> (</a:t>
            </a:r>
            <a:r>
              <a:rPr lang="en-US" dirty="0" err="1"/>
              <a:t>Qms</a:t>
            </a:r>
            <a:r>
              <a:rPr lang="en-US" dirty="0"/>
              <a:t>)</a:t>
            </a:r>
            <a:r>
              <a:rPr lang="ru-RU" dirty="0"/>
              <a:t>, яку </a:t>
            </a:r>
            <a:r>
              <a:rPr lang="ru-RU" dirty="0" err="1"/>
              <a:t>купує</a:t>
            </a:r>
            <a:r>
              <a:rPr lang="ru-RU" dirty="0"/>
              <a:t> </a:t>
            </a:r>
            <a:r>
              <a:rPr lang="ru-RU" dirty="0" err="1"/>
              <a:t>монопсоніст</a:t>
            </a:r>
            <a:r>
              <a:rPr lang="ru-RU" dirty="0"/>
              <a:t>, </a:t>
            </a:r>
            <a:r>
              <a:rPr lang="ru-RU" dirty="0" err="1"/>
              <a:t>визначається</a:t>
            </a:r>
            <a:r>
              <a:rPr lang="ru-RU" dirty="0"/>
              <a:t> за </a:t>
            </a:r>
            <a:r>
              <a:rPr lang="ru-RU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правилом </a:t>
            </a:r>
            <a:r>
              <a:rPr lang="ru-RU" b="1" i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максимізації</a:t>
            </a:r>
            <a:r>
              <a:rPr lang="ru-RU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монопсоніста</a:t>
            </a:r>
            <a:r>
              <a:rPr lang="ru-RU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i="1" dirty="0"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MB=ME</a:t>
            </a:r>
          </a:p>
          <a:p>
            <a:r>
              <a:rPr lang="ru-RU" dirty="0" err="1"/>
              <a:t>Ціну</a:t>
            </a:r>
            <a:r>
              <a:rPr lang="ru-RU" dirty="0"/>
              <a:t> товару </a:t>
            </a:r>
            <a:r>
              <a:rPr lang="ru-RU" dirty="0" err="1"/>
              <a:t>монопсоніст</a:t>
            </a:r>
            <a:r>
              <a:rPr lang="ru-RU" dirty="0"/>
              <a:t> </a:t>
            </a:r>
            <a:r>
              <a:rPr lang="ru-RU" dirty="0" err="1"/>
              <a:t>знаходить</a:t>
            </a:r>
            <a:r>
              <a:rPr lang="ru-RU" dirty="0"/>
              <a:t> за кривою </a:t>
            </a:r>
            <a:r>
              <a:rPr lang="ru-RU" dirty="0" err="1"/>
              <a:t>пропонування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Монопсонічна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нижча</a:t>
            </a:r>
            <a:r>
              <a:rPr lang="ru-RU" dirty="0"/>
              <a:t> за </a:t>
            </a:r>
            <a:r>
              <a:rPr lang="ru-RU" dirty="0" err="1"/>
              <a:t>граничні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і </a:t>
            </a:r>
            <a:r>
              <a:rPr lang="ru-RU" dirty="0" err="1"/>
              <a:t>граничну</a:t>
            </a:r>
            <a:r>
              <a:rPr lang="ru-RU" dirty="0"/>
              <a:t> </a:t>
            </a:r>
            <a:r>
              <a:rPr lang="ru-RU" dirty="0" err="1"/>
              <a:t>вигоду</a:t>
            </a:r>
            <a:r>
              <a:rPr lang="ru-RU" dirty="0"/>
              <a:t> товару для </a:t>
            </a:r>
            <a:r>
              <a:rPr lang="ru-RU" dirty="0" err="1"/>
              <a:t>покупця</a:t>
            </a:r>
            <a:r>
              <a:rPr lang="ru-RU" dirty="0"/>
              <a:t>:</a:t>
            </a:r>
          </a:p>
          <a:p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70545" y="3869454"/>
                <a:ext cx="255783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𝑀𝐸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0545" y="3869454"/>
                <a:ext cx="2557839" cy="369332"/>
              </a:xfrm>
              <a:prstGeom prst="rect">
                <a:avLst/>
              </a:prstGeom>
              <a:blipFill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53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/>
      <p:bldP spid="24" grpId="0" animBg="1"/>
      <p:bldP spid="25" grpId="0"/>
      <p:bldP spid="28" grpId="0"/>
      <p:bldP spid="3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Монопсонія</a:t>
            </a:r>
            <a:r>
              <a:rPr lang="ru-RU" b="1" i="1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1752600"/>
            <a:ext cx="8397750" cy="4556720"/>
          </a:xfrm>
        </p:spPr>
        <p:txBody>
          <a:bodyPr/>
          <a:lstStyle/>
          <a:p>
            <a:pPr lvl="0"/>
            <a:r>
              <a:rPr lang="uk-UA" sz="2800" dirty="0"/>
              <a:t>за інших рівних умов </a:t>
            </a:r>
            <a:r>
              <a:rPr lang="uk-UA" sz="2800" dirty="0" err="1"/>
              <a:t>монопсоніст</a:t>
            </a:r>
            <a:r>
              <a:rPr lang="uk-UA" sz="2800" dirty="0"/>
              <a:t> порівняно з конкурентним покупцем купує товар</a:t>
            </a:r>
            <a:r>
              <a:rPr lang="uk-UA" sz="2800" b="1" i="1" dirty="0"/>
              <a:t> у меншій кількості і за нижчою ціною</a:t>
            </a:r>
            <a:r>
              <a:rPr lang="uk-UA" sz="2800" dirty="0"/>
              <a:t>;</a:t>
            </a:r>
          </a:p>
          <a:p>
            <a:pPr lvl="0"/>
            <a:r>
              <a:rPr lang="uk-UA" sz="2800" dirty="0"/>
              <a:t> додаткова вигода </a:t>
            </a:r>
            <a:r>
              <a:rPr lang="uk-UA" sz="2800" dirty="0" err="1"/>
              <a:t>монопсоніста</a:t>
            </a:r>
            <a:r>
              <a:rPr lang="uk-UA" sz="2800" dirty="0"/>
              <a:t> утворюється за рахунок захоплення частини надлишку виробника;</a:t>
            </a:r>
          </a:p>
          <a:p>
            <a:r>
              <a:rPr lang="uk-UA" sz="2800" dirty="0"/>
              <a:t> </a:t>
            </a:r>
            <a:r>
              <a:rPr lang="ru-RU" sz="2800" b="1" i="1" dirty="0" err="1"/>
              <a:t>незворотні</a:t>
            </a:r>
            <a:r>
              <a:rPr lang="ru-RU" sz="2800" dirty="0"/>
              <a:t> </a:t>
            </a:r>
            <a:r>
              <a:rPr lang="ru-RU" sz="2800" b="1" i="1" dirty="0" err="1"/>
              <a:t>суспільні</a:t>
            </a:r>
            <a:r>
              <a:rPr lang="ru-RU" sz="2800" b="1" i="1" dirty="0"/>
              <a:t> </a:t>
            </a:r>
            <a:r>
              <a:rPr lang="ru-RU" sz="2800" b="1" i="1" dirty="0" err="1"/>
              <a:t>втрати</a:t>
            </a:r>
            <a:r>
              <a:rPr lang="ru-RU" sz="2800" b="1" i="1" dirty="0"/>
              <a:t> </a:t>
            </a:r>
            <a:r>
              <a:rPr lang="ru-RU" sz="2800" dirty="0" err="1"/>
              <a:t>відповідають</a:t>
            </a:r>
            <a:r>
              <a:rPr lang="ru-RU" sz="2800" dirty="0"/>
              <a:t> </a:t>
            </a:r>
            <a:r>
              <a:rPr lang="ru-RU" sz="2800" dirty="0" err="1"/>
              <a:t>сумі</a:t>
            </a:r>
            <a:r>
              <a:rPr lang="ru-RU" sz="2800" dirty="0"/>
              <a:t> </a:t>
            </a:r>
            <a:r>
              <a:rPr lang="ru-RU" sz="2800" dirty="0" err="1"/>
              <a:t>втрат</a:t>
            </a:r>
            <a:r>
              <a:rPr lang="ru-RU" sz="2800" dirty="0"/>
              <a:t> </a:t>
            </a:r>
            <a:r>
              <a:rPr lang="ru-RU" sz="2800" dirty="0" err="1"/>
              <a:t>надлишку</a:t>
            </a:r>
            <a:r>
              <a:rPr lang="ru-RU" sz="2800" dirty="0"/>
              <a:t> </a:t>
            </a:r>
            <a:r>
              <a:rPr lang="ru-RU" sz="2800" dirty="0" err="1"/>
              <a:t>споживача</a:t>
            </a:r>
            <a:r>
              <a:rPr lang="ru-RU" sz="2800" dirty="0"/>
              <a:t> та </a:t>
            </a:r>
            <a:r>
              <a:rPr lang="ru-RU" sz="2800" dirty="0" err="1"/>
              <a:t>виробника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77791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643" y="130943"/>
            <a:ext cx="8208714" cy="693738"/>
          </a:xfrm>
        </p:spPr>
        <p:txBody>
          <a:bodyPr/>
          <a:lstStyle/>
          <a:p>
            <a:pPr algn="ctr"/>
            <a:r>
              <a:rPr lang="uk-UA" altLang="uk-UA" sz="2400" b="1" i="1" dirty="0"/>
              <a:t>4. Монопольна влада. Цінова дискримінація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80732"/>
            <a:ext cx="8928100" cy="50866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altLang="uk-UA" sz="1800" b="1" i="1" dirty="0"/>
              <a:t>Ринкова влада </a:t>
            </a:r>
            <a:r>
              <a:rPr lang="uk-UA" altLang="uk-UA" sz="1800" dirty="0"/>
              <a:t>– здатність впливати на ринкову ціну – реалізується на основі </a:t>
            </a:r>
            <a:r>
              <a:rPr lang="uk-UA" altLang="uk-UA" sz="1800" b="1" i="1" dirty="0"/>
              <a:t>цінової стратегії монополії</a:t>
            </a:r>
            <a:r>
              <a:rPr lang="uk-UA" altLang="uk-UA" sz="1800" dirty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1800" dirty="0"/>
              <a:t>Монополія призначає </a:t>
            </a:r>
            <a:r>
              <a:rPr lang="uk-UA" altLang="uk-UA" sz="1800" b="1" i="1" dirty="0"/>
              <a:t>ціну, вищу за граничні витрати</a:t>
            </a:r>
            <a:r>
              <a:rPr lang="uk-UA" altLang="uk-UA" sz="1800" dirty="0"/>
              <a:t> на величину,</a:t>
            </a:r>
            <a:r>
              <a:rPr lang="uk-UA" altLang="uk-UA" sz="1800" b="1" i="1" dirty="0"/>
              <a:t> обернено пропорційну еластичності попиту.</a:t>
            </a:r>
            <a:r>
              <a:rPr lang="uk-UA" altLang="uk-UA" sz="18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1" i="1" dirty="0"/>
              <a:t>“</a:t>
            </a:r>
            <a:r>
              <a:rPr lang="ru-RU" sz="1800" b="1" i="1" dirty="0" err="1"/>
              <a:t>Витрати</a:t>
            </a:r>
            <a:r>
              <a:rPr lang="ru-RU" sz="1800" b="1" i="1" dirty="0"/>
              <a:t> плюс”</a:t>
            </a:r>
            <a:r>
              <a:rPr lang="en-US" sz="1800" b="1" i="1" dirty="0"/>
              <a:t> (cost-plus pricing)</a:t>
            </a:r>
            <a:r>
              <a:rPr lang="ru-RU" sz="1800" dirty="0"/>
              <a:t> - </a:t>
            </a:r>
            <a:r>
              <a:rPr lang="uk-UA" sz="1800" dirty="0"/>
              <a:t>о</a:t>
            </a:r>
            <a:r>
              <a:rPr lang="ru-RU" sz="1800" dirty="0"/>
              <a:t>дин з </a:t>
            </a:r>
            <a:r>
              <a:rPr lang="ru-RU" sz="1800" dirty="0" err="1"/>
              <a:t>принципів</a:t>
            </a:r>
            <a:r>
              <a:rPr lang="ru-RU" sz="1800" dirty="0"/>
              <a:t> </a:t>
            </a:r>
            <a:r>
              <a:rPr lang="ru-RU" sz="1800" dirty="0" err="1"/>
              <a:t>монополістичного</a:t>
            </a:r>
            <a:r>
              <a:rPr lang="ru-RU" sz="1800" dirty="0"/>
              <a:t> </a:t>
            </a:r>
            <a:r>
              <a:rPr lang="ru-RU" sz="1800" dirty="0" err="1"/>
              <a:t>ціноутворення</a:t>
            </a:r>
            <a:r>
              <a:rPr lang="ru-RU" sz="1800" dirty="0"/>
              <a:t>. </a:t>
            </a: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2000" dirty="0"/>
              <a:t>Вимірником монопольної влади є </a:t>
            </a:r>
            <a:r>
              <a:rPr lang="uk-UA" altLang="uk-UA" sz="2000" b="1" i="1" dirty="0"/>
              <a:t>індекс </a:t>
            </a:r>
            <a:r>
              <a:rPr lang="uk-UA" altLang="uk-UA" sz="2000" b="1" i="1" dirty="0" err="1"/>
              <a:t>Лернера</a:t>
            </a:r>
            <a:r>
              <a:rPr lang="en-US" altLang="uk-UA" sz="2000" b="1" i="1" dirty="0"/>
              <a:t> (L)</a:t>
            </a:r>
            <a:r>
              <a:rPr lang="uk-UA" altLang="uk-UA" sz="2000" b="1" i="1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endParaRPr lang="uk-UA" altLang="uk-UA" sz="2000" b="1" i="1" dirty="0"/>
          </a:p>
          <a:p>
            <a:pPr>
              <a:buFont typeface="Wingdings" panose="05000000000000000000" pitchFamily="2" charset="2"/>
              <a:buChar char="q"/>
            </a:pPr>
            <a:endParaRPr lang="uk-UA" altLang="uk-UA" sz="900" b="1" i="1" dirty="0"/>
          </a:p>
          <a:p>
            <a:pPr>
              <a:buFont typeface="Wingdings" panose="05000000000000000000" pitchFamily="2" charset="2"/>
              <a:buChar char="q"/>
            </a:pPr>
            <a:endParaRPr lang="en-US" altLang="uk-UA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1600" dirty="0"/>
              <a:t>Значення індексу </a:t>
            </a:r>
            <a:r>
              <a:rPr lang="uk-UA" altLang="uk-UA" sz="1600" dirty="0" err="1"/>
              <a:t>Лернера</a:t>
            </a:r>
            <a:r>
              <a:rPr lang="uk-UA" altLang="uk-UA" sz="1600" dirty="0"/>
              <a:t> перебуває в проміжку між 0 (для досконало конкурентної фірми) і 1 (для чистої монополії).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1600" dirty="0"/>
              <a:t>Чим більш еластичним є попит, тим меншим є перевищення </a:t>
            </a:r>
            <a:r>
              <a:rPr lang="en-US" altLang="uk-UA" sz="1600" dirty="0"/>
              <a:t>P&gt;MC</a:t>
            </a:r>
            <a:r>
              <a:rPr lang="uk-UA" altLang="uk-UA" sz="1600" dirty="0"/>
              <a:t>, а ринок ближчий до конкурентного. </a:t>
            </a:r>
            <a:endParaRPr lang="en-US" altLang="uk-UA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1600" b="1" i="1" dirty="0" err="1"/>
              <a:t>Монопсонічна</a:t>
            </a:r>
            <a:r>
              <a:rPr lang="uk-UA" altLang="uk-UA" sz="1600" b="1" i="1" dirty="0"/>
              <a:t> влада</a:t>
            </a:r>
            <a:r>
              <a:rPr lang="uk-UA" altLang="uk-UA" sz="1600" dirty="0"/>
              <a:t> залежить від </a:t>
            </a:r>
            <a:r>
              <a:rPr lang="uk-UA" altLang="uk-UA" sz="1600" b="1" i="1" dirty="0"/>
              <a:t>еластичності </a:t>
            </a:r>
            <a:r>
              <a:rPr lang="uk-UA" altLang="uk-UA" sz="1600" dirty="0"/>
              <a:t>пропонування: чим меншою є еластичність пропонування, тим більшу владу над ринком має </a:t>
            </a:r>
            <a:r>
              <a:rPr lang="uk-UA" altLang="uk-UA" sz="1600" dirty="0" err="1"/>
              <a:t>монопсоніст</a:t>
            </a:r>
            <a:r>
              <a:rPr lang="uk-UA" altLang="uk-UA" sz="1600" dirty="0"/>
              <a:t>, і навпаки.</a:t>
            </a:r>
            <a:endParaRPr lang="uk-UA" altLang="uk-UA" sz="1200" dirty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741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6" name="Объект 2"/>
              <p:cNvSpPr txBox="1"/>
              <p:nvPr/>
            </p:nvSpPr>
            <p:spPr bwMode="auto">
              <a:xfrm>
                <a:off x="2555776" y="3104964"/>
                <a:ext cx="3168352" cy="75608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uk-UA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uk-UA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uk-U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uk-U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𝑀𝐶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uk-UA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uk-UA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uk-UA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uk-UA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uk-UA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uk-UA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uk-UA" sz="2400" dirty="0"/>
              </a:p>
            </p:txBody>
          </p:sp>
        </mc:Choice>
        <mc:Fallback>
          <p:sp>
            <p:nvSpPr>
              <p:cNvPr id="1741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776" y="3104964"/>
                <a:ext cx="3168352" cy="756084"/>
              </a:xfrm>
              <a:prstGeom prst="rect">
                <a:avLst/>
              </a:prstGeom>
              <a:blipFill>
                <a:blip r:embed="rId2"/>
                <a:stretch>
                  <a:fillRect b="-145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572500" y="142875"/>
            <a:ext cx="571500" cy="242888"/>
          </a:xfrm>
          <a:noFill/>
        </p:spPr>
        <p:txBody>
          <a:bodyPr/>
          <a:lstStyle/>
          <a:p>
            <a:fld id="{47DAFD99-B0C2-4C41-8806-9091CD1A9877}" type="slidenum">
              <a:rPr lang="ru-RU" smtClean="0"/>
              <a:pPr/>
              <a:t>38</a:t>
            </a:fld>
            <a:endParaRPr lang="ru-RU" dirty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</a:gradFill>
        </p:spPr>
        <p:txBody>
          <a:bodyPr/>
          <a:lstStyle/>
          <a:p>
            <a:pPr algn="ctr" eaLnBrk="1" hangingPunct="1"/>
            <a:r>
              <a:rPr lang="uk-UA" b="1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Цінова дискримінація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4675" y="1880828"/>
            <a:ext cx="7997825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ahoma" pitchFamily="34" charset="0"/>
                <a:cs typeface="Tahoma" pitchFamily="34" charset="0"/>
              </a:rPr>
              <a:t>Цінова дискримінація та умови її виникнення</a:t>
            </a:r>
            <a:endParaRPr lang="ru-RU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67152819"/>
              </p:ext>
            </p:extLst>
          </p:nvPr>
        </p:nvGraphicFramePr>
        <p:xfrm>
          <a:off x="611560" y="2312876"/>
          <a:ext cx="7997825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57121178"/>
              </p:ext>
            </p:extLst>
          </p:nvPr>
        </p:nvGraphicFramePr>
        <p:xfrm>
          <a:off x="628650" y="3825044"/>
          <a:ext cx="7997826" cy="305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10935908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1628800"/>
            <a:ext cx="5832202" cy="4751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altLang="uk-UA" sz="2000" dirty="0"/>
              <a:t>– це продаж одного і того самого товару різним покупцям за різними цінами.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2000" dirty="0"/>
              <a:t>Розрізняють </a:t>
            </a:r>
            <a:r>
              <a:rPr lang="uk-UA" altLang="uk-UA" sz="2000" i="1" dirty="0"/>
              <a:t>три види цінової дискримінації</a:t>
            </a:r>
            <a:r>
              <a:rPr lang="uk-UA" altLang="uk-UA" sz="2000" dirty="0"/>
              <a:t>: І, ІІ і ІІІ ступенів.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altLang="uk-UA" sz="1800" b="1" i="1" dirty="0"/>
              <a:t>Цінова дискримінація І ступеня</a:t>
            </a:r>
            <a:r>
              <a:rPr lang="uk-UA" altLang="uk-UA" sz="1800" dirty="0"/>
              <a:t> або </a:t>
            </a:r>
            <a:r>
              <a:rPr lang="uk-UA" altLang="uk-UA" sz="1800" b="1" i="1" dirty="0"/>
              <a:t>абсолютна цінова дискримінація</a:t>
            </a:r>
            <a:r>
              <a:rPr lang="uk-UA" altLang="uk-UA" sz="1800" dirty="0"/>
              <a:t> виникає, коли фірма призначає для кожного покупця </a:t>
            </a:r>
            <a:r>
              <a:rPr lang="uk-UA" altLang="uk-UA" sz="1800" b="1" i="1" dirty="0"/>
              <a:t>резервну ціну </a:t>
            </a:r>
            <a:r>
              <a:rPr lang="uk-UA" altLang="uk-UA" sz="1800" dirty="0"/>
              <a:t>– максимальну, яку покупець згоден платити за кожну одиницю товару. </a:t>
            </a:r>
            <a:r>
              <a:rPr lang="uk-UA" altLang="uk-UA" sz="1800" i="1" dirty="0"/>
              <a:t>Монополіст захоплює весь надлишок споживача і перетворює його на свій економічний прибуток</a:t>
            </a:r>
            <a:r>
              <a:rPr lang="uk-UA" altLang="uk-UA" sz="1800" dirty="0"/>
              <a:t>.</a:t>
            </a:r>
            <a:r>
              <a:rPr lang="en-US" altLang="uk-UA" sz="18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uk-UA" sz="1800" dirty="0"/>
              <a:t>(</a:t>
            </a:r>
            <a:r>
              <a:rPr lang="uk-UA" sz="1800" dirty="0">
                <a:latin typeface="Tahoma" pitchFamily="34" charset="0"/>
                <a:cs typeface="Tahoma" pitchFamily="34" charset="0"/>
              </a:rPr>
              <a:t>поведінка торговців на базарах країн Близького Сходу</a:t>
            </a:r>
            <a:r>
              <a:rPr lang="en-US" altLang="uk-UA" sz="1800" dirty="0"/>
              <a:t>)</a:t>
            </a:r>
            <a:endParaRPr lang="uk-UA" altLang="uk-UA" sz="1800" dirty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843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27842"/>
            <a:ext cx="3727525" cy="350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4000" b="1" i="1" dirty="0"/>
              <a:t>Цінова дискримінація</a:t>
            </a:r>
            <a:r>
              <a:rPr lang="uk-UA" altLang="uk-UA" sz="4000" dirty="0"/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764704"/>
            <a:ext cx="8856983" cy="5976664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uk-UA" sz="2400" b="1" i="1" dirty="0"/>
              <a:t>Бар’єри</a:t>
            </a:r>
            <a:r>
              <a:rPr lang="uk-UA" altLang="uk-UA" sz="2400" dirty="0"/>
              <a:t> входження на ринок є</a:t>
            </a:r>
            <a:r>
              <a:rPr lang="uk-UA" altLang="uk-UA" sz="2400" b="1" i="1" dirty="0"/>
              <a:t> основною причиною</a:t>
            </a:r>
            <a:r>
              <a:rPr lang="uk-UA" altLang="uk-UA" sz="2400" dirty="0"/>
              <a:t> виникнення монополій:</a:t>
            </a:r>
          </a:p>
          <a:p>
            <a:pPr marL="719138" lvl="3">
              <a:buFont typeface="Wingdings" panose="05000000000000000000" pitchFamily="2" charset="2"/>
              <a:buChar char="Ø"/>
            </a:pPr>
            <a:r>
              <a:rPr lang="uk-UA" altLang="uk-UA" sz="2400" dirty="0"/>
              <a:t>бар’єри, створені </a:t>
            </a:r>
            <a:r>
              <a:rPr lang="uk-UA" altLang="uk-UA" sz="2400" b="1" i="1" dirty="0"/>
              <a:t>економією від масштабу</a:t>
            </a:r>
            <a:r>
              <a:rPr lang="en-US" altLang="uk-UA" sz="2400" b="1" i="1" dirty="0"/>
              <a:t> (economies of scale)</a:t>
            </a:r>
            <a:r>
              <a:rPr lang="uk-UA" altLang="uk-UA" sz="2400" dirty="0"/>
              <a:t>;</a:t>
            </a:r>
          </a:p>
          <a:p>
            <a:pPr marL="719138" lvl="3">
              <a:buFont typeface="Wingdings" panose="05000000000000000000" pitchFamily="2" charset="2"/>
              <a:buChar char="Ø"/>
            </a:pPr>
            <a:r>
              <a:rPr lang="uk-UA" altLang="uk-UA" sz="2400" b="1" dirty="0"/>
              <a:t>технологічні</a:t>
            </a:r>
            <a:r>
              <a:rPr lang="uk-UA" altLang="uk-UA" sz="2400" dirty="0"/>
              <a:t> бар’єри </a:t>
            </a:r>
            <a:r>
              <a:rPr lang="uk-UA" altLang="uk-UA" sz="2400" b="1" dirty="0"/>
              <a:t>(</a:t>
            </a:r>
            <a:r>
              <a:rPr lang="en-US" sz="2400" b="1" dirty="0"/>
              <a:t>technological</a:t>
            </a:r>
            <a:r>
              <a:rPr lang="en-US" dirty="0"/>
              <a:t> / </a:t>
            </a:r>
            <a:r>
              <a:rPr lang="en-US" altLang="uk-UA" sz="2400" b="1" dirty="0"/>
              <a:t>know how</a:t>
            </a:r>
            <a:r>
              <a:rPr lang="uk-UA" altLang="uk-UA" sz="2400" b="1" dirty="0"/>
              <a:t>)</a:t>
            </a:r>
            <a:r>
              <a:rPr lang="uk-UA" altLang="uk-UA" sz="2400" dirty="0"/>
              <a:t>;</a:t>
            </a:r>
            <a:endParaRPr lang="en-US" altLang="uk-UA" sz="2400" dirty="0"/>
          </a:p>
          <a:p>
            <a:pPr marL="719138" lvl="3">
              <a:buFont typeface="Wingdings" panose="05000000000000000000" pitchFamily="2" charset="2"/>
              <a:buChar char="Ø"/>
            </a:pPr>
            <a:r>
              <a:rPr lang="uk-UA" altLang="uk-UA" sz="2400" dirty="0"/>
              <a:t>бар’єри, створені </a:t>
            </a:r>
            <a:r>
              <a:rPr lang="uk-UA" altLang="uk-UA" sz="2400" b="1" i="1" dirty="0"/>
              <a:t>державою</a:t>
            </a:r>
            <a:r>
              <a:rPr lang="uk-UA" altLang="uk-UA" sz="2400" dirty="0"/>
              <a:t> (патенти, ліцензії та ін.)</a:t>
            </a:r>
            <a:r>
              <a:rPr lang="en-US" altLang="uk-UA" sz="2400" dirty="0"/>
              <a:t> </a:t>
            </a:r>
            <a:r>
              <a:rPr lang="en-US" altLang="uk-UA" sz="2400" b="1" i="1" dirty="0"/>
              <a:t>(</a:t>
            </a:r>
            <a:r>
              <a:rPr lang="en-US" sz="2400" b="1" i="1" dirty="0"/>
              <a:t>legal</a:t>
            </a:r>
            <a:r>
              <a:rPr lang="en-US" altLang="uk-UA" sz="2400" b="1" i="1" dirty="0"/>
              <a:t>)</a:t>
            </a:r>
            <a:r>
              <a:rPr lang="uk-UA" altLang="uk-UA" sz="2400" dirty="0"/>
              <a:t>;</a:t>
            </a:r>
          </a:p>
          <a:p>
            <a:pPr marL="719138" lvl="3">
              <a:buFont typeface="Wingdings" panose="05000000000000000000" pitchFamily="2" charset="2"/>
              <a:buChar char="Ø"/>
            </a:pPr>
            <a:r>
              <a:rPr lang="uk-UA" altLang="uk-UA" sz="2400" b="1" i="1" dirty="0"/>
              <a:t>розмір ринку</a:t>
            </a:r>
            <a:r>
              <a:rPr lang="en-US" altLang="uk-UA" sz="2400" b="1" i="1" dirty="0"/>
              <a:t> (size of the market)</a:t>
            </a:r>
            <a:r>
              <a:rPr lang="uk-UA" altLang="uk-UA" sz="2400" dirty="0"/>
              <a:t>;</a:t>
            </a:r>
          </a:p>
          <a:p>
            <a:pPr marL="719138" lvl="3">
              <a:buFont typeface="Wingdings" panose="05000000000000000000" pitchFamily="2" charset="2"/>
              <a:buChar char="Ø"/>
            </a:pPr>
            <a:r>
              <a:rPr lang="uk-UA" altLang="uk-UA" sz="2400" b="1" i="1" dirty="0"/>
              <a:t>власність на важливі види сировини</a:t>
            </a:r>
            <a:r>
              <a:rPr lang="en-US" altLang="uk-UA" sz="2400" b="1" i="1" dirty="0"/>
              <a:t> (ownership of important raw materials)</a:t>
            </a:r>
            <a:r>
              <a:rPr lang="uk-UA" altLang="uk-UA" sz="2400" dirty="0"/>
              <a:t>;</a:t>
            </a:r>
          </a:p>
          <a:p>
            <a:pPr marL="719138" lvl="3">
              <a:buFont typeface="Wingdings" panose="05000000000000000000" pitchFamily="2" charset="2"/>
              <a:buChar char="Ø"/>
            </a:pPr>
            <a:r>
              <a:rPr lang="uk-UA" altLang="uk-UA" sz="2400" dirty="0"/>
              <a:t>«</a:t>
            </a:r>
            <a:r>
              <a:rPr lang="uk-UA" altLang="uk-UA" sz="2400" b="1" i="1" dirty="0"/>
              <a:t>нечесна конкуренція</a:t>
            </a:r>
            <a:r>
              <a:rPr lang="uk-UA" altLang="uk-UA" sz="2400" dirty="0"/>
              <a:t>».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uk-UA" sz="2000" dirty="0"/>
          </a:p>
          <a:p>
            <a:pPr marL="0" indent="0">
              <a:buNone/>
            </a:pPr>
            <a:r>
              <a:rPr lang="uk-UA" sz="2000" b="1" i="1" dirty="0"/>
              <a:t>Будь-які бар'єри не є абсолютно нездоланними, особливо в довгостроковому періоді</a:t>
            </a:r>
            <a:endParaRPr lang="uk-UA" alt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73238"/>
            <a:ext cx="8568506" cy="15837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altLang="uk-UA" sz="2000" dirty="0"/>
              <a:t>передбачає блокове призначення цін залежно від обсягів продажу: </a:t>
            </a:r>
          </a:p>
          <a:p>
            <a:pPr marL="0" indent="0" algn="ctr">
              <a:buNone/>
            </a:pPr>
            <a:r>
              <a:rPr lang="uk-UA" altLang="uk-UA" sz="2000" dirty="0"/>
              <a:t>чим більша кількість товару купується, тим нижчою є ціна.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946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4464496" cy="3801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476672"/>
            <a:ext cx="8001000" cy="612105"/>
          </a:xfrm>
        </p:spPr>
        <p:txBody>
          <a:bodyPr/>
          <a:lstStyle/>
          <a:p>
            <a:r>
              <a:rPr lang="uk-UA" altLang="uk-UA" sz="3200" b="1" i="1" dirty="0"/>
              <a:t>Цінова дискримінація </a:t>
            </a:r>
            <a:r>
              <a:rPr lang="uk-UA" altLang="uk-UA" sz="3200" b="1" i="1" dirty="0" err="1"/>
              <a:t>ІІ</a:t>
            </a:r>
            <a:r>
              <a:rPr lang="uk-UA" altLang="uk-UA" sz="3200" b="1" i="1" dirty="0"/>
              <a:t> ступеня</a:t>
            </a:r>
            <a:r>
              <a:rPr lang="uk-UA" altLang="uk-UA" sz="3200" dirty="0"/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773238"/>
            <a:ext cx="8985250" cy="15837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altLang="uk-UA" sz="2000" dirty="0"/>
              <a:t>запроваджується, коли можна виділити кілька груп покупців за їх чутливістю до зміни ціни (ціновою еластичністю попиту).</a:t>
            </a:r>
          </a:p>
          <a:p>
            <a:pPr marL="0" indent="0">
              <a:buNone/>
            </a:pPr>
            <a:r>
              <a:rPr lang="uk-UA" altLang="uk-UA" sz="2000" dirty="0"/>
              <a:t>Різновиди: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1" i="1" dirty="0" err="1"/>
              <a:t>міжчасова</a:t>
            </a:r>
            <a:r>
              <a:rPr lang="ru-RU" sz="1800" b="1" i="1" dirty="0"/>
              <a:t> </a:t>
            </a:r>
            <a:r>
              <a:rPr lang="ru-RU" sz="1800" b="1" i="1" dirty="0" err="1"/>
              <a:t>цінова</a:t>
            </a:r>
            <a:r>
              <a:rPr lang="ru-RU" sz="1800" b="1" i="1" dirty="0"/>
              <a:t> </a:t>
            </a:r>
            <a:r>
              <a:rPr lang="ru-RU" sz="1800" b="1" i="1" dirty="0" err="1"/>
              <a:t>дискримінація</a:t>
            </a:r>
            <a:r>
              <a:rPr lang="ru-RU" sz="1800" b="1" i="1" dirty="0"/>
              <a:t> (в </a:t>
            </a:r>
            <a:r>
              <a:rPr lang="ru-RU" sz="1800" b="1" i="1" dirty="0" err="1"/>
              <a:t>т.ч</a:t>
            </a:r>
            <a:r>
              <a:rPr lang="ru-RU" sz="1800" b="1" i="1" dirty="0"/>
              <a:t>. </a:t>
            </a:r>
            <a:r>
              <a:rPr lang="ru-RU" sz="1800" b="1" i="1" dirty="0" err="1"/>
              <a:t>ціноутворення</a:t>
            </a:r>
            <a:r>
              <a:rPr lang="ru-RU" sz="1800" b="1" i="1" dirty="0"/>
              <a:t> в </a:t>
            </a:r>
            <a:r>
              <a:rPr lang="ru-RU" sz="1800" b="1" i="1" dirty="0" err="1"/>
              <a:t>пікові</a:t>
            </a:r>
            <a:r>
              <a:rPr lang="ru-RU" sz="1800" b="1" i="1" dirty="0"/>
              <a:t> </a:t>
            </a:r>
            <a:r>
              <a:rPr lang="ru-RU" sz="1800" b="1" i="1" dirty="0" err="1"/>
              <a:t>періоди</a:t>
            </a:r>
            <a:r>
              <a:rPr lang="ru-RU" sz="1800" b="1" i="1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b="1" i="1" dirty="0" err="1"/>
              <a:t>стратегія</a:t>
            </a:r>
            <a:r>
              <a:rPr lang="ru-RU" sz="1800" b="1" i="1" dirty="0"/>
              <a:t> </a:t>
            </a:r>
            <a:r>
              <a:rPr lang="ru-RU" sz="1800" b="1" i="1" dirty="0" err="1"/>
              <a:t>двокомпонентного</a:t>
            </a:r>
            <a:r>
              <a:rPr lang="ru-RU" sz="1800" b="1" i="1" dirty="0"/>
              <a:t> тарифу (</a:t>
            </a:r>
            <a:r>
              <a:rPr lang="ru-RU" sz="1800" b="1" i="1" dirty="0" err="1"/>
              <a:t>абонплата</a:t>
            </a:r>
            <a:r>
              <a:rPr lang="ru-RU" sz="1800" b="1" i="1" dirty="0"/>
              <a:t> +)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uk-UA" sz="1800" b="1" i="1" dirty="0" err="1"/>
              <a:t>торгівля</a:t>
            </a:r>
            <a:r>
              <a:rPr lang="ru-RU" altLang="uk-UA" sz="1800" b="1" i="1" dirty="0"/>
              <a:t> комплектами (</a:t>
            </a:r>
            <a:r>
              <a:rPr lang="ru-RU" altLang="uk-UA" sz="1800" b="1" i="1" dirty="0" err="1"/>
              <a:t>комплексні</a:t>
            </a:r>
            <a:r>
              <a:rPr lang="ru-RU" altLang="uk-UA" sz="1800" b="1" i="1" dirty="0"/>
              <a:t> </a:t>
            </a:r>
            <a:r>
              <a:rPr lang="ru-RU" altLang="uk-UA" sz="1800" b="1" i="1" dirty="0" err="1"/>
              <a:t>обіди</a:t>
            </a:r>
            <a:r>
              <a:rPr lang="ru-RU" altLang="uk-UA" sz="1800" b="1" i="1" dirty="0"/>
              <a:t>).</a:t>
            </a:r>
            <a:endParaRPr lang="uk-UA" altLang="uk-UA" sz="1800" dirty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1946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pic>
        <p:nvPicPr>
          <p:cNvPr id="194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96"/>
            <a:ext cx="6480720" cy="277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476672"/>
            <a:ext cx="8321675" cy="612105"/>
          </a:xfrm>
        </p:spPr>
        <p:txBody>
          <a:bodyPr/>
          <a:lstStyle/>
          <a:p>
            <a:r>
              <a:rPr lang="uk-UA" altLang="uk-UA" sz="3200" b="1" i="1" dirty="0"/>
              <a:t>Цінова дискримінація </a:t>
            </a:r>
            <a:r>
              <a:rPr lang="uk-UA" altLang="uk-UA" sz="3200" b="1" i="1" dirty="0" err="1"/>
              <a:t>ІІІ</a:t>
            </a:r>
            <a:r>
              <a:rPr lang="uk-UA" altLang="uk-UA" sz="3200" b="1" i="1" dirty="0"/>
              <a:t> ступеня</a:t>
            </a:r>
            <a:r>
              <a:rPr lang="uk-UA" altLang="uk-UA" sz="3200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1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572500" y="142875"/>
            <a:ext cx="571500" cy="242888"/>
          </a:xfrm>
          <a:noFill/>
        </p:spPr>
        <p:txBody>
          <a:bodyPr/>
          <a:lstStyle/>
          <a:p>
            <a:fld id="{47DAFD99-B0C2-4C41-8806-9091CD1A9877}" type="slidenum">
              <a:rPr lang="ru-RU" smtClean="0"/>
              <a:pPr/>
              <a:t>42</a:t>
            </a:fld>
            <a:endParaRPr lang="ru-RU" dirty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</a:gradFill>
        </p:spPr>
        <p:txBody>
          <a:bodyPr/>
          <a:lstStyle/>
          <a:p>
            <a:pPr algn="ctr" eaLnBrk="1" hangingPunct="1"/>
            <a:r>
              <a:rPr lang="uk-UA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Цінова дискримінація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Group 3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73793"/>
              </p:ext>
            </p:extLst>
          </p:nvPr>
        </p:nvGraphicFramePr>
        <p:xfrm>
          <a:off x="179510" y="1772816"/>
          <a:ext cx="8784978" cy="484198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4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u="none" strike="noStrike" cap="none" normalizeH="0" baseline="0" dirty="0">
                          <a:ln>
                            <a:solidFill>
                              <a:schemeClr val="accent1"/>
                            </a:solidFill>
                          </a:ln>
                          <a:effectLst/>
                        </a:rPr>
                        <a:t>Назва</a:t>
                      </a:r>
                      <a:endParaRPr kumimoji="0" lang="uk-UA" sz="1800" b="0" i="0" u="none" strike="noStrike" cap="none" normalizeH="0" baseline="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u="none" strike="noStrike" cap="none" normalizeH="0" baseline="0" dirty="0">
                          <a:ln>
                            <a:solidFill>
                              <a:schemeClr val="accent1"/>
                            </a:solidFill>
                          </a:ln>
                          <a:effectLst/>
                        </a:rPr>
                        <a:t>Критерій диференціації цін</a:t>
                      </a:r>
                      <a:endParaRPr kumimoji="0" lang="uk-UA" sz="1800" b="0" i="0" u="none" strike="noStrike" cap="none" normalizeH="0" baseline="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u="none" strike="noStrike" cap="none" normalizeH="0" baseline="0" dirty="0">
                          <a:ln>
                            <a:solidFill>
                              <a:schemeClr val="accent1"/>
                            </a:solidFill>
                          </a:ln>
                          <a:effectLst/>
                        </a:rPr>
                        <a:t>Приклади</a:t>
                      </a:r>
                      <a:endParaRPr kumimoji="0" lang="uk-UA" sz="1800" b="0" i="0" u="none" strike="noStrike" cap="none" normalizeH="0" baseline="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Просторова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anchor="ctr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Територіальна</a:t>
                      </a:r>
                      <a:endParaRPr kumimoji="0" lang="ru-RU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диференціація покупців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Демпінгові ціни</a:t>
                      </a:r>
                      <a:endParaRPr kumimoji="0" lang="ru-RU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Цінові пояси та зони</a:t>
                      </a:r>
                      <a:endParaRPr kumimoji="0" lang="ru-RU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Ціни офшорних зон</a:t>
                      </a:r>
                      <a:endParaRPr kumimoji="0" lang="ru-RU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Сільські та міські ціни і тарифи             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Часова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anchor="ctr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Час придбання</a:t>
                      </a:r>
                      <a:endParaRPr kumimoji="0" lang="ru-RU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товарів або послуг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Денні та нічні ціни</a:t>
                      </a:r>
                      <a:endParaRPr kumimoji="0" lang="ru-RU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Сезонні ціни 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22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Товарна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anchor="ctr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Мета придбання</a:t>
                      </a:r>
                      <a:endParaRPr kumimoji="0" lang="ru-RU" sz="15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товарів або послуг</a:t>
                      </a: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Тарифи на виробниче або споживче використання енергії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Обсяг придбання</a:t>
                      </a: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Оптові та роздрібні ціни і тарифи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Якість товарів</a:t>
                      </a: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Надбавки та знижки за якість, сортність...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2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Торговельна марка</a:t>
                      </a: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Ціни на продукцію всесвітньо відомих та невідомих фірм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92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Персональна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anchor="ctr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Рівень доходів покупців</a:t>
                      </a: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Магазини для </a:t>
                      </a:r>
                      <a:r>
                        <a:rPr kumimoji="0" lang="en-US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VIP </a:t>
                      </a: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клієнтів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05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Статус покупця</a:t>
                      </a: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Знижка для постійних покупців</a:t>
                      </a:r>
                      <a:endParaRPr kumimoji="0" lang="ru-RU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Знижка для першого покупця (почин)</a:t>
                      </a:r>
                      <a:endParaRPr kumimoji="0" lang="ru-RU" sz="15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Ціни для співробітників фірми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9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Соціальний статус покупця </a:t>
                      </a: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Ціни для дітей, студентів, дорослих і </a:t>
                      </a:r>
                      <a:r>
                        <a:rPr kumimoji="0" lang="uk-UA" sz="15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т.ін</a:t>
                      </a:r>
                      <a:r>
                        <a:rPr kumimoji="0" lang="uk-UA" sz="1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8000" marR="18000" marT="10800" marB="10800" horzOverflow="overflow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731014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414A4-1148-78B6-33F7-4DE3089CF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764704"/>
            <a:ext cx="8001000" cy="756121"/>
          </a:xfrm>
        </p:spPr>
        <p:txBody>
          <a:bodyPr/>
          <a:lstStyle/>
          <a:p>
            <a:pPr algn="ctr"/>
            <a:r>
              <a:rPr lang="en-US" b="1" dirty="0"/>
              <a:t>Monopoly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0F71A28-6AD4-C83F-9C6A-2433EE697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244210" cy="4916760"/>
          </a:xfrm>
        </p:spPr>
        <p:txBody>
          <a:bodyPr/>
          <a:lstStyle/>
          <a:p>
            <a:pPr algn="l"/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A monopoly is a business that is characterized by a lack of competition within a market and unavailable substitutes for its product. </a:t>
            </a:r>
          </a:p>
          <a:p>
            <a:pPr algn="l"/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Monopolies can </a:t>
            </a:r>
            <a:r>
              <a:rPr lang="en-US" sz="2400" b="1" i="0" dirty="0">
                <a:solidFill>
                  <a:srgbClr val="111111"/>
                </a:solidFill>
                <a:effectLst/>
                <a:latin typeface="SourceSansPro"/>
              </a:rPr>
              <a:t>dictate price changes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and </a:t>
            </a:r>
            <a:r>
              <a:rPr lang="en-US" sz="2400" b="1" i="0" dirty="0">
                <a:solidFill>
                  <a:srgbClr val="111111"/>
                </a:solidFill>
                <a:effectLst/>
                <a:latin typeface="SourceSansPro"/>
              </a:rPr>
              <a:t>create barriers for competitors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to enter the marketplace.</a:t>
            </a:r>
          </a:p>
          <a:p>
            <a:pPr algn="l"/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Companies become monopolies by </a:t>
            </a:r>
          </a:p>
          <a:p>
            <a:pPr lvl="1"/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controlling the entire supply chain, from production to sales through </a:t>
            </a:r>
            <a:r>
              <a:rPr lang="en-US" sz="2000" b="0" i="0" u="sng" dirty="0">
                <a:solidFill>
                  <a:srgbClr val="2C40D0"/>
                </a:solidFill>
                <a:effectLst/>
                <a:latin typeface="SourceSansPro"/>
                <a:hlinkClick r:id="rId2"/>
              </a:rPr>
              <a:t>vertical integration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, or </a:t>
            </a:r>
          </a:p>
          <a:p>
            <a:pPr lvl="1"/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buying competing companies in the market through </a:t>
            </a:r>
            <a:r>
              <a:rPr lang="en-US" sz="2000" b="0" i="0" u="sng" dirty="0">
                <a:solidFill>
                  <a:srgbClr val="2C40D0"/>
                </a:solidFill>
                <a:effectLst/>
                <a:latin typeface="SourceSansPro"/>
                <a:hlinkClick r:id="rId3"/>
              </a:rPr>
              <a:t>horizontal integration</a:t>
            </a:r>
            <a:r>
              <a:rPr lang="en-US" sz="2000" b="0" i="0" dirty="0">
                <a:solidFill>
                  <a:srgbClr val="111111"/>
                </a:solidFill>
                <a:effectLst/>
                <a:latin typeface="SourceSansPro"/>
              </a:rPr>
              <a:t>, becoming the sole producer.</a:t>
            </a:r>
          </a:p>
          <a:p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Monopolies typically reap the </a:t>
            </a:r>
            <a:r>
              <a:rPr lang="en-US" sz="2400" b="1" i="0" dirty="0">
                <a:solidFill>
                  <a:srgbClr val="111111"/>
                </a:solidFill>
                <a:effectLst/>
                <a:latin typeface="SourceSansPro"/>
              </a:rPr>
              <a:t>benefit of economies of scale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  <a:t>, the ability to produce mass quantities at lower costs per unit. </a:t>
            </a:r>
            <a:br>
              <a:rPr lang="en-US" sz="2400" b="0" i="0" dirty="0">
                <a:solidFill>
                  <a:srgbClr val="111111"/>
                </a:solidFill>
                <a:effectLst/>
                <a:latin typeface="SourceSansPro"/>
              </a:rPr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2007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Концентрація</a:t>
            </a:r>
            <a:r>
              <a:rPr lang="ru-RU" b="1" i="1" dirty="0"/>
              <a:t> </a:t>
            </a:r>
            <a:r>
              <a:rPr lang="ru-RU" b="1" i="1" dirty="0" err="1"/>
              <a:t>продавців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Чим вищим є рівень концентрації, тим більше ринок наближається до монопольного. </a:t>
            </a:r>
          </a:p>
          <a:p>
            <a:r>
              <a:rPr lang="uk-UA" sz="2800" dirty="0"/>
              <a:t>Монополія характеризується максимально можливим рівнем концентрації продавців, а досконала конкуренція – мінімальним. </a:t>
            </a:r>
          </a:p>
        </p:txBody>
      </p:sp>
    </p:spTree>
    <p:extLst>
      <p:ext uri="{BB962C8B-B14F-4D97-AF65-F5344CB8AC3E}">
        <p14:creationId xmlns:p14="http://schemas.microsoft.com/office/powerpoint/2010/main" val="425518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i="1" dirty="0"/>
              <a:t>Коефіцієнт концентрації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1752600"/>
            <a:ext cx="8208912" cy="4267200"/>
          </a:xfrm>
        </p:spPr>
        <p:txBody>
          <a:bodyPr/>
          <a:lstStyle/>
          <a:p>
            <a:r>
              <a:rPr lang="uk-UA" sz="2000" dirty="0"/>
              <a:t>вимірює частку продажу продукції фірми або декількох фірм у загальному обсязі продажу на ринку. </a:t>
            </a:r>
          </a:p>
          <a:p>
            <a:r>
              <a:rPr lang="uk-UA" sz="2000" dirty="0"/>
              <a:t>Загальноприйнятим показником вимірювання концентрації продавців є </a:t>
            </a:r>
            <a:r>
              <a:rPr lang="uk-UA" sz="2000" b="1" i="1" dirty="0"/>
              <a:t>частка чотирьох або восьми найбільших в галузі фірм</a:t>
            </a:r>
            <a:r>
              <a:rPr lang="uk-UA" sz="2000" dirty="0"/>
              <a:t>. </a:t>
            </a:r>
          </a:p>
          <a:p>
            <a:r>
              <a:rPr lang="ru-RU" sz="2000" dirty="0" err="1"/>
              <a:t>Більш</a:t>
            </a:r>
            <a:r>
              <a:rPr lang="ru-RU" sz="2000" dirty="0"/>
              <a:t> </a:t>
            </a:r>
            <a:r>
              <a:rPr lang="ru-RU" sz="2000" dirty="0" err="1"/>
              <a:t>досконалим</a:t>
            </a:r>
            <a:r>
              <a:rPr lang="ru-RU" sz="2000" dirty="0"/>
              <a:t> </a:t>
            </a:r>
            <a:r>
              <a:rPr lang="ru-RU" sz="2000" dirty="0" err="1"/>
              <a:t>показником</a:t>
            </a:r>
            <a:r>
              <a:rPr lang="ru-RU" sz="2000" dirty="0"/>
              <a:t> є </a:t>
            </a:r>
            <a:r>
              <a:rPr lang="ru-RU" sz="2000" b="1" i="1" dirty="0" err="1"/>
              <a:t>індекс</a:t>
            </a:r>
            <a:r>
              <a:rPr lang="ru-RU" sz="2000" b="1" i="1" dirty="0"/>
              <a:t> </a:t>
            </a:r>
            <a:r>
              <a:rPr lang="ru-RU" sz="2000" b="1" i="1" dirty="0" err="1"/>
              <a:t>ринкової</a:t>
            </a:r>
            <a:r>
              <a:rPr lang="ru-RU" sz="2000" b="1" i="1" dirty="0"/>
              <a:t> </a:t>
            </a:r>
            <a:r>
              <a:rPr lang="ru-RU" sz="2000" b="1" i="1" dirty="0" err="1"/>
              <a:t>концентрації</a:t>
            </a:r>
            <a:r>
              <a:rPr lang="ru-RU" sz="2000" b="1" i="1" dirty="0"/>
              <a:t> </a:t>
            </a:r>
            <a:r>
              <a:rPr lang="ru-RU" sz="2000" b="1" i="1" dirty="0" err="1"/>
              <a:t>Гіршмана</a:t>
            </a:r>
            <a:r>
              <a:rPr lang="ru-RU" sz="2000" b="1" i="1" dirty="0"/>
              <a:t> – </a:t>
            </a:r>
            <a:r>
              <a:rPr lang="ru-RU" sz="2000" b="1" i="1" dirty="0" err="1"/>
              <a:t>Герфіндаля</a:t>
            </a:r>
            <a:r>
              <a:rPr lang="ru-RU" sz="2000" b="1" i="1" dirty="0"/>
              <a:t>.</a:t>
            </a:r>
          </a:p>
          <a:p>
            <a:endParaRPr lang="ru-RU" sz="2000" b="1" i="1" dirty="0"/>
          </a:p>
          <a:p>
            <a:endParaRPr lang="ru-RU" sz="2000" b="1" i="1" dirty="0"/>
          </a:p>
          <a:p>
            <a:r>
              <a:rPr lang="uk-UA" sz="1800" dirty="0"/>
              <a:t>Мінімального значення він набуває в умовах досконалої конкуренції, максимальної величини досягає для монополії: </a:t>
            </a:r>
          </a:p>
          <a:p>
            <a:r>
              <a:rPr lang="uk-UA" sz="1800" b="1" i="1" dirty="0"/>
              <a:t>ОДНА ФІРМА ВОЛОДІЄ 100% РИНКУ: </a:t>
            </a:r>
          </a:p>
          <a:p>
            <a:r>
              <a:rPr lang="uk-UA" sz="1800" b="1" i="1" dirty="0"/>
              <a:t>100 ФІРМ З 1% РИНКУ:</a:t>
            </a:r>
            <a:endParaRPr lang="ru-RU" sz="1200" b="1" i="1" dirty="0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511244"/>
              </p:ext>
            </p:extLst>
          </p:nvPr>
        </p:nvGraphicFramePr>
        <p:xfrm>
          <a:off x="1043608" y="4005064"/>
          <a:ext cx="6408712" cy="884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866090" imgH="253890" progId="Equation.3">
                  <p:embed/>
                </p:oleObj>
              </mc:Choice>
              <mc:Fallback>
                <p:oleObj r:id="rId2" imgW="1866090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005064"/>
                        <a:ext cx="6408712" cy="884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64931" y="5742801"/>
                <a:ext cx="2806538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k-UA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uk-UA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uk-UA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uk-UA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uk-UA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k-UA" b="1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uk-UA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k-UA" b="1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uk-UA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k-UA" b="1" dirty="0"/>
                  <a:t>+…+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uk-UA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k-UA" b="1" dirty="0"/>
                  <a:t>=100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931" y="5742801"/>
                <a:ext cx="2806538" cy="283219"/>
              </a:xfrm>
              <a:prstGeom prst="rect">
                <a:avLst/>
              </a:prstGeom>
              <a:blipFill>
                <a:blip r:embed="rId7"/>
                <a:stretch>
                  <a:fillRect l="-3043" t="-23404" r="-4348" b="-5106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28184" y="5459582"/>
                <a:ext cx="1299971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uk-UA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b="1" i="1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e>
                      <m:sup>
                        <m:r>
                          <a:rPr lang="uk-UA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k-UA" b="1" dirty="0"/>
                  <a:t>=10000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459582"/>
                <a:ext cx="1299971" cy="283219"/>
              </a:xfrm>
              <a:prstGeom prst="rect">
                <a:avLst/>
              </a:prstGeom>
              <a:blipFill>
                <a:blip r:embed="rId9"/>
                <a:stretch>
                  <a:fillRect l="-6573" t="-23913" r="-10329" b="-5217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5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947738"/>
          </a:xfrm>
        </p:spPr>
        <p:txBody>
          <a:bodyPr/>
          <a:lstStyle/>
          <a:p>
            <a:pPr algn="ctr"/>
            <a:r>
              <a:rPr lang="uk-UA" altLang="en-US" sz="4400" b="1" dirty="0"/>
              <a:t>Реальне життя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267200"/>
          </a:xfrm>
        </p:spPr>
        <p:txBody>
          <a:bodyPr/>
          <a:lstStyle/>
          <a:p>
            <a:r>
              <a:rPr lang="uk-UA" altLang="en-US" sz="3200" dirty="0"/>
              <a:t>Теоретично: монопольним вважаються ринки, коли одна фірма може виробляти до 80% продукції галузі</a:t>
            </a:r>
          </a:p>
          <a:p>
            <a:r>
              <a:rPr lang="uk-UA" altLang="en-US" sz="3200" dirty="0"/>
              <a:t>Правове поле (Антимонопольне законодавство): </a:t>
            </a:r>
            <a:r>
              <a:rPr lang="uk-UA" altLang="en-US" sz="3200" u="sng" dirty="0"/>
              <a:t>монопольне становище</a:t>
            </a:r>
            <a:r>
              <a:rPr lang="uk-UA" altLang="en-US" sz="3200" dirty="0"/>
              <a:t> має фірма, частка продукції якої перевищує </a:t>
            </a:r>
            <a:r>
              <a:rPr lang="uk-UA" altLang="en-US" sz="3200" u="sng" dirty="0"/>
              <a:t>35%</a:t>
            </a:r>
          </a:p>
        </p:txBody>
      </p:sp>
    </p:spTree>
    <p:extLst>
      <p:ext uri="{BB962C8B-B14F-4D97-AF65-F5344CB8AC3E}">
        <p14:creationId xmlns:p14="http://schemas.microsoft.com/office/powerpoint/2010/main" val="113993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28554-1D1E-B5E6-4687-F4F7567C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Monopolies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EDC2BA-33FB-C907-5407-5B65E9894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52600"/>
            <a:ext cx="8496944" cy="4916760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  <a:t>The Pure Monopoly</a:t>
            </a:r>
            <a:endParaRPr lang="uk-UA" dirty="0">
              <a:solidFill>
                <a:srgbClr val="111111"/>
              </a:solidFill>
              <a:latin typeface="Cabin-semi-bold"/>
            </a:endParaRPr>
          </a:p>
          <a:p>
            <a:pPr lvl="1"/>
            <a:r>
              <a:rPr lang="en-US" sz="1600" b="0" i="0" dirty="0">
                <a:solidFill>
                  <a:srgbClr val="111111"/>
                </a:solidFill>
                <a:effectLst/>
                <a:latin typeface="SourceSansPro"/>
              </a:rPr>
              <a:t>A pure monopoly is a single seller in a market or sector with high barriers to entry such as significant startup costs whose product has no substitutes.</a:t>
            </a:r>
          </a:p>
          <a:p>
            <a:pPr lvl="1"/>
            <a:r>
              <a:rPr lang="en-US" sz="1600" b="0" i="0" dirty="0">
                <a:solidFill>
                  <a:srgbClr val="111111"/>
                </a:solidFill>
                <a:effectLst/>
                <a:latin typeface="SourceSansPro"/>
              </a:rPr>
              <a:t>Microsoft Corporation was the first company to hold a pure monopoly position on personal computer operating systems. As of 2022, its desktop Windows software still held a market share of 75%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  <a:t>The Natural Monopoly</a:t>
            </a:r>
            <a:endParaRPr lang="uk-UA" b="0" i="0" dirty="0">
              <a:solidFill>
                <a:srgbClr val="111111"/>
              </a:solidFill>
              <a:effectLst/>
              <a:latin typeface="Cabin-semi-bold"/>
            </a:endParaRPr>
          </a:p>
          <a:p>
            <a:pPr lvl="1"/>
            <a:r>
              <a:rPr lang="en-US" sz="1600" b="0" i="0" dirty="0">
                <a:solidFill>
                  <a:srgbClr val="111111"/>
                </a:solidFill>
                <a:effectLst/>
                <a:latin typeface="SourceSansPro"/>
              </a:rPr>
              <a:t>A </a:t>
            </a:r>
            <a:r>
              <a:rPr lang="en-US" sz="1600" b="0" i="0" dirty="0">
                <a:solidFill>
                  <a:srgbClr val="2C40D0"/>
                </a:solidFill>
                <a:effectLst/>
                <a:latin typeface="SourceSansPro"/>
              </a:rPr>
              <a:t>natural monopoly</a:t>
            </a:r>
            <a:r>
              <a:rPr lang="en-US" sz="1600" b="0" i="0" dirty="0">
                <a:solidFill>
                  <a:srgbClr val="111111"/>
                </a:solidFill>
                <a:effectLst/>
                <a:latin typeface="SourceSansPro"/>
              </a:rPr>
              <a:t> develops in reliance on unique raw materials, technology, or specialization. Companies that have </a:t>
            </a:r>
            <a:r>
              <a:rPr lang="en-US" sz="1600" b="0" i="0" dirty="0">
                <a:solidFill>
                  <a:srgbClr val="2C40D0"/>
                </a:solidFill>
                <a:effectLst/>
                <a:latin typeface="SourceSansPro"/>
              </a:rPr>
              <a:t>patents</a:t>
            </a:r>
            <a:r>
              <a:rPr lang="en-US" sz="1600" b="0" i="0" dirty="0">
                <a:solidFill>
                  <a:srgbClr val="111111"/>
                </a:solidFill>
                <a:effectLst/>
                <a:latin typeface="SourceSansPro"/>
              </a:rPr>
              <a:t> or extensive research and development costs such as pharmaceutical companies are considered natural monopolies.</a:t>
            </a:r>
            <a:endParaRPr lang="en-US" sz="1600" b="0" i="0" dirty="0">
              <a:solidFill>
                <a:srgbClr val="111111"/>
              </a:solidFill>
              <a:effectLst/>
              <a:latin typeface="Cabin-semi-bold"/>
            </a:endParaRP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Cabin-semi-bold"/>
              </a:rPr>
              <a:t>Public Monopolies</a:t>
            </a:r>
          </a:p>
          <a:p>
            <a:pPr lvl="1"/>
            <a:r>
              <a:rPr lang="en-US" sz="1600" dirty="0">
                <a:solidFill>
                  <a:srgbClr val="111111"/>
                </a:solidFill>
                <a:latin typeface="SourceSansPro"/>
              </a:rPr>
              <a:t>Public monopolies provide essential services and goods, such as the utility industry as only one company commonly supplies energy or water to a region. The monopoly is allowed and heavily regulated by government municipalities and rates and rate increases are controlled.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70175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4476</TotalTime>
  <Words>2659</Words>
  <Application>Microsoft Office PowerPoint</Application>
  <PresentationFormat>Екран (4:3)</PresentationFormat>
  <Paragraphs>395</Paragraphs>
  <Slides>42</Slides>
  <Notes>5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11</vt:i4>
      </vt:variant>
      <vt:variant>
        <vt:lpstr>Тема</vt:lpstr>
      </vt:variant>
      <vt:variant>
        <vt:i4>2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42</vt:i4>
      </vt:variant>
    </vt:vector>
  </HeadingPairs>
  <TitlesOfParts>
    <vt:vector size="57" baseType="lpstr">
      <vt:lpstr>Arial</vt:lpstr>
      <vt:lpstr>Bookman Old Style</vt:lpstr>
      <vt:lpstr>Cabin-semi-bold</vt:lpstr>
      <vt:lpstr>Calibri</vt:lpstr>
      <vt:lpstr>Calibri Light</vt:lpstr>
      <vt:lpstr>Cambria Math</vt:lpstr>
      <vt:lpstr>SourceSansPro</vt:lpstr>
      <vt:lpstr>Tahoma</vt:lpstr>
      <vt:lpstr>Times New Roman</vt:lpstr>
      <vt:lpstr>Verdana</vt:lpstr>
      <vt:lpstr>Wingdings</vt:lpstr>
      <vt:lpstr>Профиль</vt:lpstr>
      <vt:lpstr>Тема Office</vt:lpstr>
      <vt:lpstr>Equation.3</vt:lpstr>
      <vt:lpstr>Формула</vt:lpstr>
      <vt:lpstr>    ТЕМА 10. МАКСИМІЗАЦІЯ ПРИБУТКУ ТА ЦІНОВА СТРАТЕГІЯ МОНОПОЛІЇ </vt:lpstr>
      <vt:lpstr>Презентація PowerPoint</vt:lpstr>
      <vt:lpstr>1. Монополія і конкуренція /  Monopoly and competition</vt:lpstr>
      <vt:lpstr>Презентація PowerPoint</vt:lpstr>
      <vt:lpstr>Monopoly</vt:lpstr>
      <vt:lpstr>Концентрація продавців</vt:lpstr>
      <vt:lpstr>Коефіцієнт концентрації</vt:lpstr>
      <vt:lpstr>Реальне життя</vt:lpstr>
      <vt:lpstr>Types of Monopolies</vt:lpstr>
      <vt:lpstr>Презентація PowerPoint</vt:lpstr>
      <vt:lpstr>Презентація PowerPoint</vt:lpstr>
      <vt:lpstr>Презентація PowerPoint</vt:lpstr>
      <vt:lpstr>Презентація PowerPoint</vt:lpstr>
      <vt:lpstr>2. Максимізація прибутку монополістом. Коротко- і довгострокова рівновага монополії.</vt:lpstr>
      <vt:lpstr>Оптимізація рішення монополії, як і конкурентної фірми, передбачає двоетапну процедуру:</vt:lpstr>
      <vt:lpstr>Модель максимізації прибутку TRTC для простої монополії показує, що монополія:</vt:lpstr>
      <vt:lpstr>Презентація PowerPoint</vt:lpstr>
      <vt:lpstr>Ринкова поведінка монополіста</vt:lpstr>
      <vt:lpstr>Модель максимізації прибутку МRМC для простої монополії показує, що монополія:</vt:lpstr>
      <vt:lpstr>Marginal Revenue, Marginal Cost, Marginal and Total Profit</vt:lpstr>
      <vt:lpstr>Презентація PowerPoint</vt:lpstr>
      <vt:lpstr>Ринкова поведінка монополіста</vt:lpstr>
      <vt:lpstr>Ринкова поведінка монополіста</vt:lpstr>
      <vt:lpstr>Модель мінімізації збитків шляхом виробництва  для простої монополії показує, що монополія:</vt:lpstr>
      <vt:lpstr>Презентація PowerPoint</vt:lpstr>
      <vt:lpstr>Модель мінімізації збитків шляхом закриття  для простої монополії: </vt:lpstr>
      <vt:lpstr>У довгостроковому періоді:</vt:lpstr>
      <vt:lpstr>Презентація PowerPoint</vt:lpstr>
      <vt:lpstr>3. Соціально-економічні наслідки монополії. Природна монополія</vt:lpstr>
      <vt:lpstr>Презентація PowerPoint</vt:lpstr>
      <vt:lpstr>Regulation of a Monopoly</vt:lpstr>
      <vt:lpstr>Природна монополія</vt:lpstr>
      <vt:lpstr>Презентація PowerPoint</vt:lpstr>
      <vt:lpstr>Поведінка монопсоніста є дзеркальним відображенням поведінки монополіста.</vt:lpstr>
      <vt:lpstr>Презентація PowerPoint</vt:lpstr>
      <vt:lpstr>Монопсонія також спричиняє виникнення суспільних втрат</vt:lpstr>
      <vt:lpstr>4. Монопольна влада. Цінова дискримінація</vt:lpstr>
      <vt:lpstr>Цінова дискримінація</vt:lpstr>
      <vt:lpstr>Цінова дискримінація </vt:lpstr>
      <vt:lpstr>Цінова дискримінація ІІ ступеня </vt:lpstr>
      <vt:lpstr>Цінова дискримінація ІІІ ступеня </vt:lpstr>
      <vt:lpstr>Цінова дискримінація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Демографічна криза  в Україні:  форми прояву  та шляхи подолання</dc:title>
  <dc:creator>home</dc:creator>
  <cp:lastModifiedBy>Дмитро Нікитенко</cp:lastModifiedBy>
  <cp:revision>374</cp:revision>
  <dcterms:created xsi:type="dcterms:W3CDTF">2009-01-21T09:46:53Z</dcterms:created>
  <dcterms:modified xsi:type="dcterms:W3CDTF">2022-11-14T22:20:58Z</dcterms:modified>
</cp:coreProperties>
</file>