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98" r:id="rId3"/>
    <p:sldId id="319" r:id="rId4"/>
    <p:sldId id="323" r:id="rId5"/>
    <p:sldId id="320" r:id="rId6"/>
    <p:sldId id="321" r:id="rId7"/>
    <p:sldId id="257" r:id="rId8"/>
    <p:sldId id="272" r:id="rId9"/>
    <p:sldId id="273" r:id="rId10"/>
    <p:sldId id="274" r:id="rId11"/>
    <p:sldId id="305" r:id="rId12"/>
    <p:sldId id="306" r:id="rId13"/>
    <p:sldId id="326" r:id="rId14"/>
    <p:sldId id="324" r:id="rId15"/>
    <p:sldId id="325" r:id="rId16"/>
    <p:sldId id="275" r:id="rId17"/>
    <p:sldId id="276" r:id="rId18"/>
    <p:sldId id="322" r:id="rId19"/>
    <p:sldId id="308" r:id="rId20"/>
    <p:sldId id="307" r:id="rId21"/>
    <p:sldId id="309" r:id="rId22"/>
    <p:sldId id="300" r:id="rId23"/>
    <p:sldId id="310" r:id="rId24"/>
    <p:sldId id="311" r:id="rId25"/>
    <p:sldId id="312" r:id="rId26"/>
    <p:sldId id="313" r:id="rId27"/>
    <p:sldId id="314" r:id="rId28"/>
    <p:sldId id="315" r:id="rId29"/>
    <p:sldId id="317" r:id="rId30"/>
    <p:sldId id="316" r:id="rId31"/>
    <p:sldId id="31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0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8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007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98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46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4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4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9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5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3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9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spvh5aeXf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593" y="621793"/>
            <a:ext cx="10753344" cy="3355848"/>
          </a:xfrm>
        </p:spPr>
        <p:txBody>
          <a:bodyPr>
            <a:normAutofit/>
          </a:bodyPr>
          <a:lstStyle/>
          <a:p>
            <a:r>
              <a:rPr lang="uk-UA" dirty="0"/>
              <a:t>Лекція 11.</a:t>
            </a:r>
            <a:br>
              <a:rPr lang="uk-UA" dirty="0"/>
            </a:br>
            <a:r>
              <a:rPr lang="ru-RU" b="1" i="1" dirty="0" err="1"/>
              <a:t>МОДЕЛІ</a:t>
            </a:r>
            <a:r>
              <a:rPr lang="ru-RU" b="1" i="1" dirty="0"/>
              <a:t> </a:t>
            </a:r>
            <a:r>
              <a:rPr lang="ru-RU" b="1" i="1" dirty="0" err="1"/>
              <a:t>МОНОПОЛІСТИЧНОЇ</a:t>
            </a:r>
            <a:r>
              <a:rPr lang="ru-RU" b="1" i="1" dirty="0"/>
              <a:t> </a:t>
            </a:r>
            <a:r>
              <a:rPr lang="ru-RU" b="1" i="1" dirty="0" err="1"/>
              <a:t>КОНКУРЕНЦІЇ</a:t>
            </a:r>
            <a:r>
              <a:rPr lang="ru-RU" b="1" i="1" dirty="0"/>
              <a:t> ТА </a:t>
            </a:r>
            <a:r>
              <a:rPr lang="ru-RU" b="1" i="1" dirty="0" err="1"/>
              <a:t>ОЛІГОПОЛІЇ</a:t>
            </a:r>
            <a:endParaRPr lang="uk-UA" b="1" i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819657" y="4096512"/>
            <a:ext cx="9684955" cy="2670049"/>
          </a:xfrm>
        </p:spPr>
        <p:txBody>
          <a:bodyPr>
            <a:noAutofit/>
          </a:bodyPr>
          <a:lstStyle/>
          <a:p>
            <a:pPr lvl="0"/>
            <a:r>
              <a:rPr lang="uk-UA" dirty="0"/>
              <a:t>1. Моделі коротко- і довгострокової рівноваги монополістичного конкурента. </a:t>
            </a:r>
          </a:p>
          <a:p>
            <a:r>
              <a:rPr lang="uk-UA" dirty="0"/>
              <a:t>2. Характерні риси та причини поширення олігополії. Особливості поведінки </a:t>
            </a:r>
            <a:r>
              <a:rPr lang="uk-UA" dirty="0" err="1"/>
              <a:t>олігополіста</a:t>
            </a:r>
            <a:r>
              <a:rPr lang="uk-UA" dirty="0"/>
              <a:t>. </a:t>
            </a:r>
          </a:p>
          <a:p>
            <a:pPr lvl="0"/>
            <a:r>
              <a:rPr lang="uk-UA" dirty="0"/>
              <a:t>3. Моделі рівноваги олігополії. </a:t>
            </a:r>
          </a:p>
          <a:p>
            <a:pPr lvl="0"/>
            <a:r>
              <a:rPr lang="uk-UA" dirty="0"/>
              <a:t>4. Моделі </a:t>
            </a:r>
            <a:r>
              <a:rPr lang="uk-UA" dirty="0" err="1"/>
              <a:t>олігополістичного</a:t>
            </a:r>
            <a:r>
              <a:rPr lang="uk-UA" dirty="0"/>
              <a:t> ціноутворення.</a:t>
            </a:r>
          </a:p>
          <a:p>
            <a:r>
              <a:rPr lang="uk-UA" i="1" dirty="0"/>
              <a:t>5. Роль диференціації продукту і реклами як інструментів нецінової конкуренції (самостійне вивчення).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736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345" y="624110"/>
            <a:ext cx="9895268" cy="1280890"/>
          </a:xfrm>
        </p:spPr>
        <p:txBody>
          <a:bodyPr>
            <a:normAutofit fontScale="90000"/>
          </a:bodyPr>
          <a:lstStyle/>
          <a:p>
            <a:r>
              <a:rPr lang="uk-UA" dirty="0"/>
              <a:t>Стратегічні рішення </a:t>
            </a:r>
            <a:r>
              <a:rPr lang="uk-UA" dirty="0" err="1"/>
              <a:t>олігополістичних</a:t>
            </a:r>
            <a:r>
              <a:rPr lang="uk-UA" dirty="0"/>
              <a:t> фірм вивчаються за допомогою </a:t>
            </a:r>
            <a:r>
              <a:rPr lang="uk-UA" b="1" i="1" dirty="0"/>
              <a:t>теорії ігор.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09345" y="1728216"/>
            <a:ext cx="10469879" cy="50657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i="1" dirty="0"/>
              <a:t>Економічні ігри можуть бути</a:t>
            </a:r>
            <a:r>
              <a:rPr lang="uk-UA" dirty="0"/>
              <a:t>:</a:t>
            </a:r>
          </a:p>
          <a:p>
            <a:pPr lvl="0"/>
            <a:r>
              <a:rPr lang="uk-UA" b="1" i="1" dirty="0"/>
              <a:t>кооперативними або некооперативними</a:t>
            </a:r>
            <a:r>
              <a:rPr lang="uk-UA" dirty="0"/>
              <a:t>: </a:t>
            </a:r>
          </a:p>
          <a:p>
            <a:pPr lvl="1"/>
            <a:r>
              <a:rPr lang="uk-UA" b="1" i="1" dirty="0"/>
              <a:t>гра є кооперативною</a:t>
            </a:r>
            <a:r>
              <a:rPr lang="uk-UA" i="1" dirty="0"/>
              <a:t>,</a:t>
            </a:r>
            <a:r>
              <a:rPr lang="uk-UA" dirty="0"/>
              <a:t> якщо змова гравців можлива, і</a:t>
            </a:r>
            <a:r>
              <a:rPr lang="uk-UA" b="1" i="1" dirty="0"/>
              <a:t> некооперативною</a:t>
            </a:r>
            <a:r>
              <a:rPr lang="uk-UA" dirty="0"/>
              <a:t>, якщо змова між учасниками неприпустима. </a:t>
            </a:r>
            <a:r>
              <a:rPr lang="uk-UA" i="1" dirty="0"/>
              <a:t>Економісти вивчають перш за все некооперативні ігри</a:t>
            </a:r>
            <a:r>
              <a:rPr lang="uk-UA" dirty="0"/>
              <a:t>;</a:t>
            </a:r>
          </a:p>
          <a:p>
            <a:pPr lvl="0"/>
            <a:r>
              <a:rPr lang="uk-UA" b="1" i="1" dirty="0"/>
              <a:t>одноразовими </a:t>
            </a:r>
            <a:r>
              <a:rPr lang="uk-UA" dirty="0"/>
              <a:t>або </a:t>
            </a:r>
            <a:r>
              <a:rPr lang="uk-UA" b="1" i="1" dirty="0"/>
              <a:t>повторюваними (послідовними): </a:t>
            </a:r>
          </a:p>
          <a:p>
            <a:pPr lvl="1"/>
            <a:r>
              <a:rPr lang="uk-UA" dirty="0"/>
              <a:t>в одноразових іграх гравці приймають рішення </a:t>
            </a:r>
            <a:r>
              <a:rPr lang="uk-UA" b="1" i="1" dirty="0"/>
              <a:t>одночасно</a:t>
            </a:r>
            <a:r>
              <a:rPr lang="uk-UA" dirty="0"/>
              <a:t>, у </a:t>
            </a:r>
            <a:r>
              <a:rPr lang="uk-UA" b="1" i="1" dirty="0"/>
              <a:t>послідовних</a:t>
            </a:r>
            <a:r>
              <a:rPr lang="uk-UA" dirty="0"/>
              <a:t> – </a:t>
            </a:r>
            <a:r>
              <a:rPr lang="uk-UA" b="1" i="1" dirty="0"/>
              <a:t>по черзі</a:t>
            </a:r>
            <a:r>
              <a:rPr lang="uk-UA" dirty="0"/>
              <a:t>, в останньому випадку ініціатор має перевагу. Дія, яка надає фірмі перевагу, називається </a:t>
            </a:r>
            <a:r>
              <a:rPr lang="uk-UA" b="1" i="1" dirty="0"/>
              <a:t>стратегічним</a:t>
            </a:r>
            <a:r>
              <a:rPr lang="uk-UA" b="1" dirty="0"/>
              <a:t> </a:t>
            </a:r>
            <a:r>
              <a:rPr lang="uk-UA" b="1" i="1" dirty="0"/>
              <a:t>ходом</a:t>
            </a:r>
            <a:r>
              <a:rPr lang="uk-UA" dirty="0"/>
              <a:t>. </a:t>
            </a:r>
          </a:p>
          <a:p>
            <a:pPr marL="0" indent="0">
              <a:buNone/>
            </a:pPr>
            <a:r>
              <a:rPr lang="uk-UA" dirty="0"/>
              <a:t>В економічних іграх можуть застосовуватись </a:t>
            </a:r>
            <a:r>
              <a:rPr lang="uk-UA" b="1" i="1" dirty="0"/>
              <a:t>різні стратегії</a:t>
            </a:r>
            <a:r>
              <a:rPr lang="uk-UA" dirty="0"/>
              <a:t>:</a:t>
            </a:r>
          </a:p>
          <a:p>
            <a:pPr lvl="0"/>
            <a:r>
              <a:rPr lang="uk-UA" b="1" i="1" dirty="0"/>
              <a:t>домінуюча і недомінуюча</a:t>
            </a:r>
            <a:r>
              <a:rPr lang="uk-UA" dirty="0"/>
              <a:t>.</a:t>
            </a:r>
            <a:r>
              <a:rPr lang="uk-UA" b="1" dirty="0"/>
              <a:t> </a:t>
            </a:r>
          </a:p>
          <a:p>
            <a:pPr lvl="1"/>
            <a:r>
              <a:rPr lang="uk-UA" b="1" i="1" dirty="0"/>
              <a:t>Домінуюча стратегія</a:t>
            </a:r>
            <a:r>
              <a:rPr lang="uk-UA" dirty="0"/>
              <a:t> полягає у прийнятті гравцем оптимального рішення, незалежно від дій конкурента. </a:t>
            </a:r>
          </a:p>
          <a:p>
            <a:pPr lvl="1"/>
            <a:r>
              <a:rPr lang="uk-UA" b="1" i="1" dirty="0"/>
              <a:t>Недомінуюча стратегія</a:t>
            </a:r>
            <a:r>
              <a:rPr lang="uk-UA" dirty="0"/>
              <a:t> полягає у прийнятті гравцем оптимального рішення в залежності від того, що робить суперник;</a:t>
            </a:r>
          </a:p>
          <a:p>
            <a:pPr lvl="0"/>
            <a:r>
              <a:rPr lang="uk-UA" dirty="0"/>
              <a:t>якщо один з гравців діє в умовах недостатньої інформації або має справу з нераціональним суб’єктом, застосовується </a:t>
            </a:r>
            <a:r>
              <a:rPr lang="uk-UA" b="1" i="1" dirty="0"/>
              <a:t>стратегія </a:t>
            </a:r>
            <a:r>
              <a:rPr lang="uk-UA" b="1" i="1" dirty="0" err="1"/>
              <a:t>максиміну</a:t>
            </a:r>
            <a:r>
              <a:rPr lang="uk-UA" b="1" i="1" dirty="0"/>
              <a:t>. </a:t>
            </a:r>
            <a:r>
              <a:rPr lang="uk-UA" dirty="0"/>
              <a:t>Вона дозволяє максимізувати мінімальний прибуток; </a:t>
            </a:r>
          </a:p>
          <a:p>
            <a:r>
              <a:rPr lang="uk-UA" dirty="0"/>
              <a:t>У ході гри фірми можуть застосовувати </a:t>
            </a:r>
            <a:r>
              <a:rPr lang="uk-UA" b="1" i="1" dirty="0"/>
              <a:t>загрози і зобов'язання</a:t>
            </a:r>
            <a:r>
              <a:rPr lang="uk-UA" i="1" dirty="0"/>
              <a:t>:</a:t>
            </a:r>
            <a:r>
              <a:rPr lang="uk-UA" dirty="0"/>
              <a:t> </a:t>
            </a:r>
          </a:p>
          <a:p>
            <a:pPr lvl="1"/>
            <a:r>
              <a:rPr lang="uk-UA" dirty="0"/>
              <a:t>вдаватися до закриття або виведення з виробництва деяких потужностей, </a:t>
            </a:r>
          </a:p>
          <a:p>
            <a:pPr lvl="1"/>
            <a:r>
              <a:rPr lang="uk-UA" dirty="0"/>
              <a:t>або оголошувати про намір виробляти певний товар. </a:t>
            </a:r>
          </a:p>
          <a:p>
            <a:pPr lvl="1"/>
            <a:r>
              <a:rPr lang="uk-UA" dirty="0"/>
              <a:t>фірма може загрожувати зниженням ціни, – це означає, що вона розпочинає </a:t>
            </a:r>
            <a:r>
              <a:rPr lang="uk-UA" b="1" i="1" dirty="0"/>
              <a:t>цінову війну</a:t>
            </a:r>
            <a:r>
              <a:rPr lang="uk-UA" dirty="0"/>
              <a:t>.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8559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517" y="624110"/>
            <a:ext cx="9899096" cy="1280890"/>
          </a:xfrm>
        </p:spPr>
        <p:txBody>
          <a:bodyPr/>
          <a:lstStyle/>
          <a:p>
            <a:r>
              <a:rPr lang="uk-UA" dirty="0"/>
              <a:t>На </a:t>
            </a:r>
            <a:r>
              <a:rPr lang="uk-UA" dirty="0" err="1"/>
              <a:t>олігополістичному</a:t>
            </a:r>
            <a:r>
              <a:rPr lang="uk-UA" dirty="0"/>
              <a:t> ринку діють дві протилежно спрямовані сили: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65959" y="2133600"/>
            <a:ext cx="9985035" cy="4384158"/>
          </a:xfrm>
        </p:spPr>
        <p:txBody>
          <a:bodyPr>
            <a:noAutofit/>
          </a:bodyPr>
          <a:lstStyle/>
          <a:p>
            <a:pPr lvl="0"/>
            <a:r>
              <a:rPr lang="uk-UA" sz="2400" b="1" i="1" dirty="0"/>
              <a:t>зацікавленість фірм у максимізації сукупної маси прибутку</a:t>
            </a:r>
            <a:r>
              <a:rPr lang="uk-UA" sz="2400" dirty="0"/>
              <a:t> для всієї галузі, яка  </a:t>
            </a:r>
            <a:r>
              <a:rPr lang="uk-UA" sz="2400" b="1" u="sng" dirty="0"/>
              <a:t>породжує тягу до змови і спільних дій</a:t>
            </a:r>
            <a:r>
              <a:rPr lang="uk-UA" sz="2400" dirty="0"/>
              <a:t>,  </a:t>
            </a:r>
          </a:p>
          <a:p>
            <a:r>
              <a:rPr lang="uk-UA" sz="2400" b="1" i="1" dirty="0"/>
              <a:t>зацікавленість кожної фірми у максимізації своїх власних прибутків </a:t>
            </a:r>
            <a:r>
              <a:rPr lang="uk-UA" sz="2400" dirty="0"/>
              <a:t>шляхом зниження ціни на продукцію, що </a:t>
            </a:r>
            <a:r>
              <a:rPr lang="uk-UA" sz="2400" b="1" u="sng" dirty="0"/>
              <a:t>штовхає фірми до порушення угод</a:t>
            </a:r>
            <a:r>
              <a:rPr lang="uk-UA" sz="2400" dirty="0"/>
              <a:t>.</a:t>
            </a:r>
          </a:p>
          <a:p>
            <a:endParaRPr lang="uk-UA" sz="2400" i="1" dirty="0"/>
          </a:p>
          <a:p>
            <a:endParaRPr lang="uk-UA" sz="2400" i="1" dirty="0"/>
          </a:p>
          <a:p>
            <a:r>
              <a:rPr lang="uk-UA" sz="2400" i="1" dirty="0"/>
              <a:t>Вплив цих сил на  </a:t>
            </a:r>
            <a:r>
              <a:rPr lang="uk-UA" sz="2400" dirty="0"/>
              <a:t>рішення суб’єктів</a:t>
            </a:r>
            <a:r>
              <a:rPr lang="uk-UA" sz="2400" i="1" dirty="0"/>
              <a:t> в теорії ігор ілюструє </a:t>
            </a:r>
            <a:r>
              <a:rPr lang="uk-UA" sz="2400" b="1" i="1" dirty="0"/>
              <a:t>„дилема</a:t>
            </a:r>
            <a:r>
              <a:rPr lang="uk-UA" sz="2400" i="1" dirty="0"/>
              <a:t> </a:t>
            </a:r>
            <a:r>
              <a:rPr lang="uk-UA" sz="2400" b="1" i="1" dirty="0"/>
              <a:t>ув’язнених</a:t>
            </a:r>
            <a:r>
              <a:rPr lang="uk-UA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5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697507"/>
              </p:ext>
            </p:extLst>
          </p:nvPr>
        </p:nvGraphicFramePr>
        <p:xfrm>
          <a:off x="1225296" y="1673353"/>
          <a:ext cx="10543032" cy="3583812"/>
        </p:xfrm>
        <a:graphic>
          <a:graphicData uri="http://schemas.openxmlformats.org/drawingml/2006/table">
            <a:tbl>
              <a:tblPr/>
              <a:tblGrid>
                <a:gridCol w="3514344">
                  <a:extLst>
                    <a:ext uri="{9D8B030D-6E8A-4147-A177-3AD203B41FA5}">
                      <a16:colId xmlns:a16="http://schemas.microsoft.com/office/drawing/2014/main" val="3338417981"/>
                    </a:ext>
                  </a:extLst>
                </a:gridCol>
                <a:gridCol w="3514344">
                  <a:extLst>
                    <a:ext uri="{9D8B030D-6E8A-4147-A177-3AD203B41FA5}">
                      <a16:colId xmlns:a16="http://schemas.microsoft.com/office/drawing/2014/main" val="2225253125"/>
                    </a:ext>
                  </a:extLst>
                </a:gridCol>
                <a:gridCol w="3514344">
                  <a:extLst>
                    <a:ext uri="{9D8B030D-6E8A-4147-A177-3AD203B41FA5}">
                      <a16:colId xmlns:a16="http://schemas.microsoft.com/office/drawing/2014/main" val="3587653108"/>
                    </a:ext>
                  </a:extLst>
                </a:gridCol>
              </a:tblGrid>
              <a:tr h="132733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uk-UA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uk-U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В'язень Б зберігає мовчання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uk-UA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В'язень Б надає свідчення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418376"/>
                  </a:ext>
                </a:extLst>
              </a:tr>
              <a:tr h="929136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effectLst/>
                        </a:rPr>
                        <a:t>В'язень А зберігає мовчання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873456"/>
                  </a:ext>
                </a:extLst>
              </a:tr>
              <a:tr h="1327338">
                <a:tc>
                  <a:txBody>
                    <a:bodyPr/>
                    <a:lstStyle/>
                    <a:p>
                      <a:pPr algn="ctr"/>
                      <a:r>
                        <a:rPr lang="uk-UA" i="1" dirty="0">
                          <a:effectLst/>
                        </a:rPr>
                        <a:t>В'язень А надає свідчення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05039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63388" y="3280593"/>
            <a:ext cx="341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Обидва одержують півроку.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1480" y="3142093"/>
            <a:ext cx="341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</a:t>
            </a:r>
            <a:r>
              <a:rPr lang="ru-RU" dirty="0" err="1"/>
              <a:t>одержує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br>
              <a:rPr lang="ru-RU" dirty="0"/>
            </a:br>
            <a:r>
              <a:rPr lang="ru-RU" dirty="0"/>
              <a:t>Б </a:t>
            </a:r>
            <a:r>
              <a:rPr lang="ru-RU" dirty="0" err="1"/>
              <a:t>звільняється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01480" y="4199629"/>
            <a:ext cx="341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одержують</a:t>
            </a:r>
            <a:r>
              <a:rPr lang="ru-RU" dirty="0"/>
              <a:t> 2 роки </a:t>
            </a:r>
            <a:r>
              <a:rPr lang="ru-RU" dirty="0" err="1"/>
              <a:t>в'язниці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63388" y="4130379"/>
            <a:ext cx="341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</a:t>
            </a:r>
            <a:r>
              <a:rPr lang="ru-RU" dirty="0" err="1"/>
              <a:t>звільняється</a:t>
            </a:r>
            <a:br>
              <a:rPr lang="ru-RU" dirty="0"/>
            </a:br>
            <a:r>
              <a:rPr lang="ru-RU" dirty="0"/>
              <a:t>Б </a:t>
            </a:r>
            <a:r>
              <a:rPr lang="ru-RU" dirty="0" err="1"/>
              <a:t>одержує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тюрми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7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0A6029-D66F-F963-335B-54BE063D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673" y="377395"/>
            <a:ext cx="6129495" cy="61032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06B694-82B4-FF33-B5FC-E714250C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92" y="558773"/>
            <a:ext cx="5519281" cy="51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B82FB4-4209-0772-FE27-D388461E9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7" y="0"/>
            <a:ext cx="4530303" cy="39008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F1247A-E328-2846-6706-F17026F4B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502" y="106750"/>
            <a:ext cx="3771901" cy="33222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0018A5-CBC1-B80B-324E-2FEE4D46D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008" y="3772766"/>
            <a:ext cx="3595147" cy="29784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D8DA02-14E2-211C-355F-6218695FA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800" y="3245746"/>
            <a:ext cx="4560203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BDCF21-6CBB-3F22-788D-9D915A3A7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63" y="416271"/>
            <a:ext cx="5800837" cy="43189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44EF4F-8703-B2C4-E4BC-C0B33F1E3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74" y="1580030"/>
            <a:ext cx="5898398" cy="463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9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626"/>
          </a:xfrm>
        </p:spPr>
        <p:txBody>
          <a:bodyPr>
            <a:normAutofit/>
          </a:bodyPr>
          <a:lstStyle/>
          <a:p>
            <a:r>
              <a:rPr lang="uk-UA" b="1" dirty="0"/>
              <a:t>3. Моделі рівноваги олігополії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64208" y="1316736"/>
            <a:ext cx="10305288" cy="5413248"/>
          </a:xfrm>
        </p:spPr>
        <p:txBody>
          <a:bodyPr>
            <a:normAutofit/>
          </a:bodyPr>
          <a:lstStyle/>
          <a:p>
            <a:r>
              <a:rPr lang="uk-UA" sz="3200" dirty="0"/>
              <a:t>Розрізняють: </a:t>
            </a:r>
            <a:r>
              <a:rPr lang="uk-UA" sz="3200" b="1" i="1" dirty="0"/>
              <a:t>моделі рівноваги і моделі </a:t>
            </a:r>
            <a:r>
              <a:rPr lang="uk-UA" sz="3200" b="1" i="1" dirty="0" err="1"/>
              <a:t>олігополістичного</a:t>
            </a:r>
            <a:r>
              <a:rPr lang="uk-UA" sz="3200" b="1" i="1" dirty="0"/>
              <a:t> ціноутворення.</a:t>
            </a:r>
            <a:endParaRPr lang="uk-UA" sz="3200" dirty="0"/>
          </a:p>
          <a:p>
            <a:r>
              <a:rPr lang="uk-UA" sz="3200" b="1" i="1" dirty="0"/>
              <a:t>До моделей рівноваги олігополії </a:t>
            </a:r>
            <a:r>
              <a:rPr lang="uk-UA" sz="3200" dirty="0"/>
              <a:t>відносяться: </a:t>
            </a:r>
          </a:p>
          <a:p>
            <a:pPr lvl="1"/>
            <a:r>
              <a:rPr lang="uk-UA" sz="2800" b="1" i="1" dirty="0"/>
              <a:t>модель Курно, </a:t>
            </a:r>
          </a:p>
          <a:p>
            <a:pPr lvl="1"/>
            <a:r>
              <a:rPr lang="uk-UA" sz="2800" b="1" i="1" dirty="0"/>
              <a:t>модель Бертрана, </a:t>
            </a:r>
          </a:p>
          <a:p>
            <a:pPr lvl="1"/>
            <a:r>
              <a:rPr lang="uk-UA" sz="2800" b="1" i="1" dirty="0"/>
              <a:t>модель </a:t>
            </a:r>
            <a:r>
              <a:rPr lang="uk-UA" sz="2800" b="1" i="1" dirty="0" err="1"/>
              <a:t>Штакельберґа</a:t>
            </a:r>
            <a:r>
              <a:rPr lang="uk-UA" sz="2800" dirty="0"/>
              <a:t> і ряд їх модифікацій, </a:t>
            </a:r>
          </a:p>
          <a:p>
            <a:pPr marL="0" lvl="1" indent="0">
              <a:buNone/>
            </a:pPr>
            <a:r>
              <a:rPr lang="uk-UA" sz="3200" b="1" i="1" dirty="0"/>
              <a:t>Вони розроблені</a:t>
            </a:r>
            <a:r>
              <a:rPr lang="uk-UA" sz="2800" dirty="0"/>
              <a:t> з </a:t>
            </a:r>
            <a:r>
              <a:rPr lang="uk-UA" sz="2800" b="1" i="1" dirty="0"/>
              <a:t>метою визначення рівноважного обсягу випуску і рівноважної ціни </a:t>
            </a:r>
            <a:r>
              <a:rPr lang="uk-UA" sz="2800" b="1" i="1" dirty="0" err="1"/>
              <a:t>олігополістичної</a:t>
            </a:r>
            <a:r>
              <a:rPr lang="uk-UA" sz="2800" b="1" i="1" dirty="0"/>
              <a:t> фірми</a:t>
            </a:r>
            <a:r>
              <a:rPr lang="uk-UA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19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9904412" cy="738346"/>
          </a:xfrm>
        </p:spPr>
        <p:txBody>
          <a:bodyPr>
            <a:normAutofit fontScale="90000"/>
          </a:bodyPr>
          <a:lstStyle/>
          <a:p>
            <a:r>
              <a:rPr lang="uk-UA" b="1" u="sng" dirty="0"/>
              <a:t>Узагальнена концепція рівноваги олігополії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89888" y="1362456"/>
            <a:ext cx="10169588" cy="5340096"/>
          </a:xfrm>
        </p:spPr>
        <p:txBody>
          <a:bodyPr>
            <a:normAutofit/>
          </a:bodyPr>
          <a:lstStyle/>
          <a:p>
            <a:r>
              <a:rPr lang="uk-UA" b="1" i="1" dirty="0"/>
              <a:t>Рівновага </a:t>
            </a:r>
            <a:r>
              <a:rPr lang="uk-UA" b="1" i="1" dirty="0" err="1"/>
              <a:t>Неша</a:t>
            </a:r>
            <a:r>
              <a:rPr lang="uk-UA" b="1" i="1" dirty="0"/>
              <a:t> </a:t>
            </a:r>
            <a:r>
              <a:rPr lang="uk-UA" dirty="0"/>
              <a:t>– це тип ринкової рівноваги, за якої жодна із взаємодіючих фірм не бажає в односторонньому порядку змінити свій вибір, вважаючи його найкращою відповіддю на дії суперників, з огляду на реалізацію власних цілей. </a:t>
            </a:r>
          </a:p>
          <a:p>
            <a:pPr lvl="1"/>
            <a:r>
              <a:rPr lang="uk-UA" dirty="0"/>
              <a:t>Це набір таких стратегій, коли кожен суб’єкт економіки обирає найкращий для себе варіант дій, виходячи з того, що інші учасники дотримуються певної стратегії. Оскільки кожен гравець не має причин відхилятися від оптимуму, ці стратегії стабільні.</a:t>
            </a:r>
          </a:p>
          <a:p>
            <a:r>
              <a:rPr lang="uk-UA" b="1" i="1" dirty="0"/>
              <a:t>Загальний підхід до оптимізації рішень </a:t>
            </a:r>
            <a:r>
              <a:rPr lang="uk-UA" b="1" i="1" dirty="0" err="1"/>
              <a:t>олігополістів</a:t>
            </a:r>
            <a:r>
              <a:rPr lang="uk-UA" b="1" i="1" dirty="0"/>
              <a:t>.</a:t>
            </a:r>
            <a:r>
              <a:rPr lang="uk-UA" dirty="0"/>
              <a:t> </a:t>
            </a:r>
          </a:p>
          <a:p>
            <a:pPr lvl="1"/>
            <a:r>
              <a:rPr lang="uk-UA" dirty="0"/>
              <a:t>Галузь є </a:t>
            </a:r>
            <a:r>
              <a:rPr lang="uk-UA" dirty="0" err="1"/>
              <a:t>дуополією</a:t>
            </a:r>
            <a:r>
              <a:rPr lang="uk-UA" dirty="0"/>
              <a:t>. </a:t>
            </a:r>
          </a:p>
          <a:p>
            <a:pPr lvl="1"/>
            <a:r>
              <a:rPr lang="uk-UA" dirty="0"/>
              <a:t>Кожен з </a:t>
            </a:r>
            <a:r>
              <a:rPr lang="uk-UA" dirty="0" err="1"/>
              <a:t>дуополістів</a:t>
            </a:r>
            <a:r>
              <a:rPr lang="uk-UA" dirty="0"/>
              <a:t>, як і будь-яка інша фірма, за правилом </a:t>
            </a:r>
            <a:r>
              <a:rPr lang="en-US" dirty="0" err="1"/>
              <a:t>MR</a:t>
            </a:r>
            <a:r>
              <a:rPr lang="en-US" dirty="0"/>
              <a:t>=MC</a:t>
            </a:r>
            <a:r>
              <a:rPr lang="uk-UA" dirty="0"/>
              <a:t> визначає обсяг випуску, котрий максимізує його власний прибуток</a:t>
            </a:r>
          </a:p>
          <a:p>
            <a:pPr lvl="1"/>
            <a:r>
              <a:rPr lang="uk-UA" dirty="0"/>
              <a:t>При цьому вибір рішення кожною фірмою залежить від її уявлень про обсяги випуску іншої фірми. </a:t>
            </a:r>
          </a:p>
          <a:p>
            <a:r>
              <a:rPr lang="uk-UA" dirty="0"/>
              <a:t>ринковий попит представляє крива </a:t>
            </a:r>
            <a:r>
              <a:rPr lang="en-US" sz="2800" b="1" dirty="0"/>
              <a:t>D</a:t>
            </a:r>
            <a:endParaRPr lang="en-US" b="1" dirty="0"/>
          </a:p>
          <a:p>
            <a:r>
              <a:rPr lang="uk-UA" dirty="0"/>
              <a:t>граничні витрати фірм </a:t>
            </a:r>
            <a:r>
              <a:rPr lang="en-US" sz="2800" b="1" dirty="0"/>
              <a:t>MC</a:t>
            </a:r>
            <a:endParaRPr lang="uk-UA" b="1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4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spvh5aeXf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3932" y="808074"/>
            <a:ext cx="8759501" cy="49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29" y="432716"/>
            <a:ext cx="9826283" cy="822725"/>
          </a:xfrm>
        </p:spPr>
        <p:txBody>
          <a:bodyPr/>
          <a:lstStyle/>
          <a:p>
            <a:r>
              <a:rPr lang="uk-UA" b="1" dirty="0"/>
              <a:t>Модель </a:t>
            </a:r>
            <a:r>
              <a:rPr lang="uk-UA" b="1" dirty="0" err="1"/>
              <a:t>дуополії</a:t>
            </a:r>
            <a:r>
              <a:rPr lang="uk-UA" b="1" dirty="0"/>
              <a:t> Курно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88962" y="1215342"/>
            <a:ext cx="10556111" cy="5474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Проста </a:t>
            </a:r>
            <a:r>
              <a:rPr lang="uk-UA" b="1" i="1" dirty="0" err="1"/>
              <a:t>дуополія</a:t>
            </a:r>
            <a:r>
              <a:rPr lang="uk-UA" dirty="0"/>
              <a:t> – олігополія з двома фірмами, які:</a:t>
            </a:r>
          </a:p>
          <a:p>
            <a:pPr lvl="0"/>
            <a:r>
              <a:rPr lang="uk-UA" dirty="0"/>
              <a:t>виробляють однорідну продукцію;</a:t>
            </a:r>
          </a:p>
          <a:p>
            <a:pPr lvl="0"/>
            <a:r>
              <a:rPr lang="uk-UA" dirty="0"/>
              <a:t>кожна фірма обирає обсяг випуску, котрий максимізує її прибуток, згідно з її уявленнями щодо можливих рішень конкурентів;</a:t>
            </a:r>
          </a:p>
          <a:p>
            <a:pPr lvl="0"/>
            <a:r>
              <a:rPr lang="uk-UA" dirty="0"/>
              <a:t>кожна фірма розглядає обсяг виробництва іншої як фіксований, величина якого не залежить від його власних виробничих рішень; </a:t>
            </a:r>
          </a:p>
          <a:p>
            <a:pPr lvl="0"/>
            <a:r>
              <a:rPr lang="uk-UA" dirty="0"/>
              <a:t>граничні витрати фірм приймаються рівними нулю або постійними;</a:t>
            </a:r>
          </a:p>
          <a:p>
            <a:r>
              <a:rPr lang="uk-UA" dirty="0"/>
              <a:t>обидві фірми мають рівну економічну силу і приймають рішення одночасно згідно відомої їм функції ринкового попиту:</a:t>
            </a:r>
          </a:p>
          <a:p>
            <a:r>
              <a:rPr lang="uk-UA" dirty="0"/>
              <a:t>ціна на продукцію залежить від сумарного обсягу виробництва обох фірм.</a:t>
            </a:r>
          </a:p>
          <a:p>
            <a:r>
              <a:rPr lang="uk-UA" dirty="0"/>
              <a:t>Фірми максимізують прибуток, виробляючи оптимальний обсяг продукції, визначений за правилом </a:t>
            </a:r>
            <a:r>
              <a:rPr lang="en-US" dirty="0" err="1"/>
              <a:t>MR</a:t>
            </a:r>
            <a:r>
              <a:rPr lang="en-US" dirty="0"/>
              <a:t>=MC, </a:t>
            </a:r>
            <a:r>
              <a:rPr lang="uk-UA" dirty="0"/>
              <a:t>згідно зі своїми функціями реакції:</a:t>
            </a:r>
            <a:endParaRPr lang="en-US" dirty="0"/>
          </a:p>
          <a:p>
            <a:endParaRPr lang="en-US" dirty="0"/>
          </a:p>
          <a:p>
            <a:endParaRPr lang="en-US" b="1" i="1" dirty="0"/>
          </a:p>
          <a:p>
            <a:r>
              <a:rPr lang="uk-UA" b="1" i="1" dirty="0"/>
              <a:t>Функція реакції</a:t>
            </a:r>
            <a:r>
              <a:rPr lang="uk-UA" dirty="0"/>
              <a:t> показує, який обсяг продукції буде виробляти один </a:t>
            </a:r>
            <a:r>
              <a:rPr lang="uk-UA" dirty="0" err="1"/>
              <a:t>олігополіст</a:t>
            </a:r>
            <a:r>
              <a:rPr lang="uk-UA" dirty="0"/>
              <a:t> за кожного заданого обсягу виробництва іншого. </a:t>
            </a:r>
            <a:endParaRPr lang="en-US" dirty="0"/>
          </a:p>
          <a:p>
            <a:endParaRPr lang="uk-UA" dirty="0"/>
          </a:p>
        </p:txBody>
      </p:sp>
      <p:graphicFrame>
        <p:nvGraphicFramePr>
          <p:cNvPr id="5" name="Об'є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307359"/>
              </p:ext>
            </p:extLst>
          </p:nvPr>
        </p:nvGraphicFramePr>
        <p:xfrm>
          <a:off x="7222602" y="3877518"/>
          <a:ext cx="2273614" cy="40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80588" imgH="215806" progId="Equation.3">
                  <p:embed/>
                </p:oleObj>
              </mc:Choice>
              <mc:Fallback>
                <p:oleObj r:id="rId2" imgW="1180588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2602" y="3877518"/>
                        <a:ext cx="2273614" cy="4094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358734"/>
              </p:ext>
            </p:extLst>
          </p:nvPr>
        </p:nvGraphicFramePr>
        <p:xfrm>
          <a:off x="2106592" y="5283838"/>
          <a:ext cx="4092655" cy="53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803400" imgH="241300" progId="Equation.3">
                  <p:embed/>
                </p:oleObj>
              </mc:Choice>
              <mc:Fallback>
                <p:oleObj r:id="rId4" imgW="18034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592" y="5283838"/>
                        <a:ext cx="4092655" cy="5382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'є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651892"/>
              </p:ext>
            </p:extLst>
          </p:nvPr>
        </p:nvGraphicFramePr>
        <p:xfrm>
          <a:off x="6627510" y="5282061"/>
          <a:ext cx="4051804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778000" imgH="241300" progId="Equation.3">
                  <p:embed/>
                </p:oleObj>
              </mc:Choice>
              <mc:Fallback>
                <p:oleObj r:id="rId6" imgW="17780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510" y="5282061"/>
                        <a:ext cx="4051804" cy="54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3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Мета лекції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00200" y="2133600"/>
            <a:ext cx="9904412" cy="3777622"/>
          </a:xfrm>
        </p:spPr>
        <p:txBody>
          <a:bodyPr>
            <a:normAutofit/>
          </a:bodyPr>
          <a:lstStyle/>
          <a:p>
            <a:r>
              <a:rPr lang="uk-UA" sz="2800" dirty="0"/>
              <a:t>дослідження особливостей функціонування та прийняття рішень фірмами </a:t>
            </a:r>
            <a:r>
              <a:rPr lang="uk-UA" sz="2800" b="1" i="1" dirty="0"/>
              <a:t>на ринках монополістичної конкуренції</a:t>
            </a:r>
            <a:r>
              <a:rPr lang="uk-UA" sz="2800" dirty="0"/>
              <a:t> </a:t>
            </a:r>
            <a:r>
              <a:rPr lang="uk-UA" sz="2800" b="1" i="1" dirty="0"/>
              <a:t>та олігополії </a:t>
            </a:r>
            <a:r>
              <a:rPr lang="uk-UA" sz="2800" dirty="0"/>
              <a:t>– у реальних ринкових структурах, котрі становлять основу сучасної ринкової економіки</a:t>
            </a:r>
          </a:p>
        </p:txBody>
      </p:sp>
    </p:spTree>
    <p:extLst>
      <p:ext uri="{BB962C8B-B14F-4D97-AF65-F5344CB8AC3E}">
        <p14:creationId xmlns:p14="http://schemas.microsoft.com/office/powerpoint/2010/main" val="22897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2208213" y="260351"/>
            <a:ext cx="0" cy="60483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208213" y="6308725"/>
            <a:ext cx="74168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7"/>
          <p:cNvSpPr txBox="1">
            <a:spLocks noChangeArrowheads="1"/>
          </p:cNvSpPr>
          <p:nvPr/>
        </p:nvSpPr>
        <p:spPr bwMode="auto">
          <a:xfrm>
            <a:off x="1703389" y="260350"/>
            <a:ext cx="466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0" name="TextBox 17"/>
          <p:cNvSpPr txBox="1">
            <a:spLocks noChangeArrowheads="1"/>
          </p:cNvSpPr>
          <p:nvPr/>
        </p:nvSpPr>
        <p:spPr bwMode="auto">
          <a:xfrm>
            <a:off x="9777413" y="6092825"/>
            <a:ext cx="4810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1979614" y="6237289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7"/>
              <p:cNvSpPr txBox="1">
                <a:spLocks noChangeArrowheads="1"/>
              </p:cNvSpPr>
              <p:nvPr/>
            </p:nvSpPr>
            <p:spPr bwMode="auto">
              <a:xfrm>
                <a:off x="4545916" y="5921566"/>
                <a:ext cx="923907" cy="396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𝑀𝑅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1(0)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5916" y="5921566"/>
                <a:ext cx="923907" cy="396006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17"/>
          <p:cNvSpPr txBox="1">
            <a:spLocks noChangeArrowheads="1"/>
          </p:cNvSpPr>
          <p:nvPr/>
        </p:nvSpPr>
        <p:spPr bwMode="auto">
          <a:xfrm>
            <a:off x="7329202" y="4188342"/>
            <a:ext cx="823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2195286" y="622420"/>
            <a:ext cx="2509513" cy="5680122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4041076" y="2956496"/>
            <a:ext cx="1588" cy="3348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33" idx="2"/>
          </p:cNvCxnSpPr>
          <p:nvPr/>
        </p:nvCxnSpPr>
        <p:spPr>
          <a:xfrm>
            <a:off x="2208212" y="623342"/>
            <a:ext cx="4473004" cy="568478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6458966" y="5785844"/>
            <a:ext cx="44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2208211" y="2975743"/>
            <a:ext cx="1836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193640" y="3810573"/>
            <a:ext cx="2484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704417" y="3805239"/>
            <a:ext cx="0" cy="252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41"/>
          <p:cNvCxnSpPr/>
          <p:nvPr/>
        </p:nvCxnSpPr>
        <p:spPr>
          <a:xfrm flipH="1">
            <a:off x="2213978" y="4772542"/>
            <a:ext cx="52560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7"/>
              <p:cNvSpPr txBox="1">
                <a:spLocks noChangeArrowheads="1"/>
              </p:cNvSpPr>
              <p:nvPr/>
            </p:nvSpPr>
            <p:spPr bwMode="auto">
              <a:xfrm>
                <a:off x="3675367" y="6347216"/>
                <a:ext cx="731418" cy="39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1(0)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5367" y="6347216"/>
                <a:ext cx="731418" cy="396000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4"/>
          <p:cNvCxnSpPr/>
          <p:nvPr/>
        </p:nvCxnSpPr>
        <p:spPr>
          <a:xfrm flipV="1">
            <a:off x="3631629" y="248159"/>
            <a:ext cx="0" cy="6048375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85"/>
          <p:cNvCxnSpPr/>
          <p:nvPr/>
        </p:nvCxnSpPr>
        <p:spPr>
          <a:xfrm>
            <a:off x="3656803" y="2531389"/>
            <a:ext cx="1728000" cy="3780000"/>
          </a:xfrm>
          <a:prstGeom prst="straightConnector1">
            <a:avLst/>
          </a:prstGeom>
          <a:ln w="5715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7"/>
              <p:cNvSpPr txBox="1">
                <a:spLocks noChangeArrowheads="1"/>
              </p:cNvSpPr>
              <p:nvPr/>
            </p:nvSpPr>
            <p:spPr bwMode="auto">
              <a:xfrm>
                <a:off x="5298284" y="5943128"/>
                <a:ext cx="1023678" cy="396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𝑀𝑅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1(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8284" y="5943128"/>
                <a:ext cx="1023678" cy="396006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ава фігурна дужка 9"/>
          <p:cNvSpPr/>
          <p:nvPr/>
        </p:nvSpPr>
        <p:spPr>
          <a:xfrm rot="16200000">
            <a:off x="2766846" y="5430827"/>
            <a:ext cx="324677" cy="1404892"/>
          </a:xfrm>
          <a:prstGeom prst="rightBrace">
            <a:avLst>
              <a:gd name="adj1" fmla="val 4212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7"/>
              <p:cNvSpPr txBox="1">
                <a:spLocks noChangeArrowheads="1"/>
              </p:cNvSpPr>
              <p:nvPr/>
            </p:nvSpPr>
            <p:spPr bwMode="auto">
              <a:xfrm>
                <a:off x="2712199" y="5612648"/>
                <a:ext cx="4978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2199" y="5612648"/>
                <a:ext cx="497893" cy="369332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17"/>
              <p:cNvSpPr txBox="1">
                <a:spLocks noChangeArrowheads="1"/>
              </p:cNvSpPr>
              <p:nvPr/>
            </p:nvSpPr>
            <p:spPr bwMode="auto">
              <a:xfrm>
                <a:off x="4373110" y="6334634"/>
                <a:ext cx="831189" cy="396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1(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3110" y="6334634"/>
                <a:ext cx="831189" cy="396006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 зі стрілкою 14"/>
          <p:cNvCxnSpPr/>
          <p:nvPr/>
        </p:nvCxnSpPr>
        <p:spPr>
          <a:xfrm>
            <a:off x="2129633" y="6698616"/>
            <a:ext cx="191144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/>
          <p:cNvCxnSpPr/>
          <p:nvPr/>
        </p:nvCxnSpPr>
        <p:spPr>
          <a:xfrm>
            <a:off x="3590194" y="6381592"/>
            <a:ext cx="11160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7"/>
              <p:cNvSpPr txBox="1">
                <a:spLocks noChangeArrowheads="1"/>
              </p:cNvSpPr>
              <p:nvPr/>
            </p:nvSpPr>
            <p:spPr bwMode="auto">
              <a:xfrm>
                <a:off x="3282377" y="6264576"/>
                <a:ext cx="738064" cy="393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en-US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2377" y="6264576"/>
                <a:ext cx="738064" cy="393121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167" y="346316"/>
            <a:ext cx="7823377" cy="723942"/>
          </a:xfrm>
        </p:spPr>
        <p:txBody>
          <a:bodyPr/>
          <a:lstStyle/>
          <a:p>
            <a:r>
              <a:rPr lang="uk-UA" b="1" dirty="0"/>
              <a:t>МОДЕЛЬ КУРНО</a:t>
            </a:r>
          </a:p>
        </p:txBody>
      </p:sp>
      <p:sp>
        <p:nvSpPr>
          <p:cNvPr id="30" name="Місце для тексту 2"/>
          <p:cNvSpPr txBox="1">
            <a:spLocks/>
          </p:cNvSpPr>
          <p:nvPr/>
        </p:nvSpPr>
        <p:spPr>
          <a:xfrm>
            <a:off x="8261498" y="3157866"/>
            <a:ext cx="3799376" cy="29782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i="1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Простежується обернена залежність обсягів виробництва фірми 1 від обсягів випуску фірми 2</a:t>
            </a:r>
            <a:r>
              <a:rPr lang="uk-UA" spc="-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uk-UA" spc="-1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</a:rPr>
              <a:t>Оскільки на ринку існує симетрія положення фірм, аналогічні висновки можна було б зробити, проаналізувавши пристосувальні реакції фірми 2 за обсягами випуску фірми 1.</a:t>
            </a:r>
          </a:p>
        </p:txBody>
      </p:sp>
    </p:spTree>
    <p:extLst>
      <p:ext uri="{BB962C8B-B14F-4D97-AF65-F5344CB8AC3E}">
        <p14:creationId xmlns:p14="http://schemas.microsoft.com/office/powerpoint/2010/main" val="21179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6" grpId="0"/>
      <p:bldP spid="57" grpId="0"/>
      <p:bldP spid="33" grpId="0"/>
      <p:bldP spid="39" grpId="0"/>
      <p:bldP spid="43" grpId="0"/>
      <p:bldP spid="10" grpId="0" animBg="1"/>
      <p:bldP spid="44" grpId="0"/>
      <p:bldP spid="45" grpId="0"/>
      <p:bldP spid="58" grpId="0"/>
      <p:bldP spid="2" grpId="0"/>
      <p:bldP spid="3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881" y="115747"/>
            <a:ext cx="9895731" cy="1789253"/>
          </a:xfrm>
        </p:spPr>
        <p:txBody>
          <a:bodyPr/>
          <a:lstStyle/>
          <a:p>
            <a:r>
              <a:rPr lang="uk-UA" dirty="0"/>
              <a:t>Припустимо, що крива ринкового попиту описується рівнянням </a:t>
            </a:r>
            <a:r>
              <a:rPr lang="en-US" dirty="0"/>
              <a:t>P=90-Q; MC=0</a:t>
            </a:r>
            <a:endParaRPr lang="uk-UA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099"/>
              </p:ext>
            </p:extLst>
          </p:nvPr>
        </p:nvGraphicFramePr>
        <p:xfrm>
          <a:off x="2592926" y="2564759"/>
          <a:ext cx="8911686" cy="34149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28255">
                  <a:extLst>
                    <a:ext uri="{9D8B030D-6E8A-4147-A177-3AD203B41FA5}">
                      <a16:colId xmlns:a16="http://schemas.microsoft.com/office/drawing/2014/main" val="3350146335"/>
                    </a:ext>
                  </a:extLst>
                </a:gridCol>
                <a:gridCol w="2225590">
                  <a:extLst>
                    <a:ext uri="{9D8B030D-6E8A-4147-A177-3AD203B41FA5}">
                      <a16:colId xmlns:a16="http://schemas.microsoft.com/office/drawing/2014/main" val="2724410203"/>
                    </a:ext>
                  </a:extLst>
                </a:gridCol>
                <a:gridCol w="2230918">
                  <a:extLst>
                    <a:ext uri="{9D8B030D-6E8A-4147-A177-3AD203B41FA5}">
                      <a16:colId xmlns:a16="http://schemas.microsoft.com/office/drawing/2014/main" val="2548217755"/>
                    </a:ext>
                  </a:extLst>
                </a:gridCol>
                <a:gridCol w="2226923">
                  <a:extLst>
                    <a:ext uri="{9D8B030D-6E8A-4147-A177-3AD203B41FA5}">
                      <a16:colId xmlns:a16="http://schemas.microsoft.com/office/drawing/2014/main" val="3908494426"/>
                    </a:ext>
                  </a:extLst>
                </a:gridCol>
              </a:tblGrid>
              <a:tr h="548830">
                <a:tc gridSpan="2">
                  <a:txBody>
                    <a:bodyPr/>
                    <a:lstStyle/>
                    <a:p>
                      <a:pPr indent="469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uk-UA" sz="2000" baseline="-25000" dirty="0" err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uk-UA" sz="2000" baseline="-25000" dirty="0" err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69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uk-UA" sz="2000" baseline="-25000" dirty="0" err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uk-UA" sz="2000" baseline="-25000" dirty="0" err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014859"/>
                  </a:ext>
                </a:extLst>
              </a:tr>
              <a:tr h="125639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якщо фірма 1 вважає, що фірма 2 виробляє обсяг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uk-UA" sz="16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то фірма 1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вироблятиме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якщо фірма 2 вважає, що фірма 1 виробляє обсяг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uk-UA" sz="16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то фірма 2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вироблятиме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862378"/>
                  </a:ext>
                </a:extLst>
              </a:tr>
              <a:tr h="31675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389839"/>
                  </a:ext>
                </a:extLst>
              </a:tr>
              <a:tr h="31675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270905"/>
                  </a:ext>
                </a:extLst>
              </a:tr>
              <a:tr h="31675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631968"/>
                  </a:ext>
                </a:extLst>
              </a:tr>
              <a:tr h="31675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328975"/>
                  </a:ext>
                </a:extLst>
              </a:tr>
              <a:tr h="31665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868202"/>
                  </a:ext>
                </a:extLst>
              </a:tr>
            </a:tbl>
          </a:graphicData>
        </a:graphic>
      </p:graphicFrame>
      <p:graphicFrame>
        <p:nvGraphicFramePr>
          <p:cNvPr id="7" name="Об'є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63092"/>
              </p:ext>
            </p:extLst>
          </p:nvPr>
        </p:nvGraphicFramePr>
        <p:xfrm>
          <a:off x="1608881" y="1307937"/>
          <a:ext cx="39384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39900" imgH="203200" progId="Equation.3">
                  <p:embed/>
                </p:oleObj>
              </mc:Choice>
              <mc:Fallback>
                <p:oleObj r:id="rId2" imgW="17399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881" y="1307937"/>
                        <a:ext cx="3938400" cy="46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'є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163629"/>
              </p:ext>
            </p:extLst>
          </p:nvPr>
        </p:nvGraphicFramePr>
        <p:xfrm>
          <a:off x="6650407" y="1264142"/>
          <a:ext cx="3355013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52600" imgH="241300" progId="Equation.3">
                  <p:embed/>
                </p:oleObj>
              </mc:Choice>
              <mc:Fallback>
                <p:oleObj r:id="rId4" imgW="17526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407" y="1264142"/>
                        <a:ext cx="3355013" cy="46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'є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895770"/>
              </p:ext>
            </p:extLst>
          </p:nvPr>
        </p:nvGraphicFramePr>
        <p:xfrm>
          <a:off x="6650406" y="1869191"/>
          <a:ext cx="3458338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803400" imgH="241300" progId="Equation.3">
                  <p:embed/>
                </p:oleObj>
              </mc:Choice>
              <mc:Fallback>
                <p:oleObj r:id="rId6" imgW="18034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406" y="1869191"/>
                        <a:ext cx="3458338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00447" y="4380614"/>
            <a:ext cx="651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611082" y="4749946"/>
            <a:ext cx="651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5611082" y="5084008"/>
            <a:ext cx="651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22,5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600447" y="5440440"/>
            <a:ext cx="651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5621713" y="5829449"/>
            <a:ext cx="4920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10154741" y="4362886"/>
            <a:ext cx="651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10165376" y="4732218"/>
            <a:ext cx="651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10165376" y="5066280"/>
            <a:ext cx="651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22,5</a:t>
            </a:r>
            <a:endParaRPr lang="uk-UA" dirty="0"/>
          </a:p>
        </p:txBody>
      </p:sp>
      <p:sp>
        <p:nvSpPr>
          <p:cNvPr id="23" name="TextBox 22"/>
          <p:cNvSpPr txBox="1"/>
          <p:nvPr/>
        </p:nvSpPr>
        <p:spPr>
          <a:xfrm>
            <a:off x="10154741" y="5422712"/>
            <a:ext cx="651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10176007" y="5811721"/>
            <a:ext cx="4920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99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  <p:bldP spid="12" grpId="0"/>
      <p:bldP spid="13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3084" y="1406588"/>
            <a:ext cx="5652580" cy="5359972"/>
            <a:chOff x="3810" y="7325"/>
            <a:chExt cx="3702" cy="368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3867" y="10649"/>
              <a:ext cx="3645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Рис. </a:t>
              </a:r>
              <a:r>
                <a:rPr kumimoji="0" lang="uk-UA" altLang="uk-UA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Модель Курно. Криві реакції фірм</a:t>
              </a:r>
              <a:endParaRPr kumimoji="0" lang="uk-UA" altLang="uk-UA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5364" name="Picture 4" descr="Модель Курн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" y="7325"/>
              <a:ext cx="3591" cy="3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кутник 3"/>
          <p:cNvSpPr/>
          <p:nvPr/>
        </p:nvSpPr>
        <p:spPr>
          <a:xfrm>
            <a:off x="6377618" y="593674"/>
            <a:ext cx="55461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кінцевим</a:t>
            </a:r>
            <a:r>
              <a:rPr lang="ru-RU" dirty="0"/>
              <a:t> результатом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є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стабільної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в </a:t>
            </a:r>
            <a:r>
              <a:rPr lang="ru-RU" dirty="0" err="1"/>
              <a:t>точці</a:t>
            </a:r>
            <a:r>
              <a:rPr lang="ru-RU" dirty="0"/>
              <a:t> Е на </a:t>
            </a:r>
            <a:r>
              <a:rPr lang="ru-RU" dirty="0" err="1"/>
              <a:t>перетині</a:t>
            </a:r>
            <a:r>
              <a:rPr lang="ru-RU" dirty="0"/>
              <a:t> </a:t>
            </a:r>
            <a:r>
              <a:rPr lang="ru-RU" dirty="0" err="1"/>
              <a:t>кривих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. </a:t>
            </a:r>
          </a:p>
          <a:p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i="1" dirty="0" err="1"/>
              <a:t>рівновагою</a:t>
            </a:r>
            <a:r>
              <a:rPr lang="ru-RU" b="1" i="1" dirty="0"/>
              <a:t> </a:t>
            </a:r>
            <a:r>
              <a:rPr lang="ru-RU" b="1" i="1" dirty="0" err="1"/>
              <a:t>Курно</a:t>
            </a:r>
            <a:r>
              <a:rPr lang="ru-RU" dirty="0"/>
              <a:t>. </a:t>
            </a:r>
          </a:p>
          <a:p>
            <a:r>
              <a:rPr lang="ru-RU" dirty="0"/>
              <a:t>Вона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окремий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r>
              <a:rPr lang="ru-RU" dirty="0"/>
              <a:t> </a:t>
            </a:r>
            <a:r>
              <a:rPr lang="ru-RU" b="1" i="1" dirty="0" err="1"/>
              <a:t>рівноваги</a:t>
            </a:r>
            <a:r>
              <a:rPr lang="ru-RU" b="1" i="1" dirty="0"/>
              <a:t> </a:t>
            </a:r>
            <a:r>
              <a:rPr lang="ru-RU" b="1" i="1" dirty="0" err="1"/>
              <a:t>Неша</a:t>
            </a:r>
            <a:r>
              <a:rPr lang="ru-RU" dirty="0"/>
              <a:t> для </a:t>
            </a:r>
            <a:r>
              <a:rPr lang="ru-RU" dirty="0" err="1"/>
              <a:t>домінуючих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, коли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ru-RU" dirty="0" err="1"/>
              <a:t>обирає</a:t>
            </a:r>
            <a:r>
              <a:rPr lang="ru-RU" dirty="0"/>
              <a:t> </a:t>
            </a:r>
            <a:r>
              <a:rPr lang="ru-RU" dirty="0" err="1"/>
              <a:t>найкращу</a:t>
            </a:r>
            <a:r>
              <a:rPr lang="ru-RU" dirty="0"/>
              <a:t> для себе </a:t>
            </a:r>
            <a:r>
              <a:rPr lang="ru-RU" dirty="0" err="1"/>
              <a:t>лінію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, </a:t>
            </a:r>
            <a:r>
              <a:rPr lang="ru-RU" dirty="0" err="1"/>
              <a:t>обраної</a:t>
            </a:r>
            <a:r>
              <a:rPr lang="ru-RU" dirty="0"/>
              <a:t> конкурентом. </a:t>
            </a:r>
          </a:p>
          <a:p>
            <a:r>
              <a:rPr lang="ru-RU" dirty="0" err="1"/>
              <a:t>Цей</a:t>
            </a:r>
            <a:r>
              <a:rPr lang="ru-RU" dirty="0"/>
              <a:t> стан </a:t>
            </a:r>
            <a:r>
              <a:rPr lang="ru-RU" dirty="0" err="1"/>
              <a:t>рівноваги</a:t>
            </a:r>
            <a:r>
              <a:rPr lang="ru-RU" dirty="0"/>
              <a:t> є </a:t>
            </a:r>
            <a:r>
              <a:rPr lang="ru-RU" dirty="0" err="1"/>
              <a:t>стійким</a:t>
            </a:r>
            <a:r>
              <a:rPr lang="ru-RU" dirty="0"/>
              <a:t> для </a:t>
            </a:r>
            <a:r>
              <a:rPr lang="ru-RU" dirty="0" err="1"/>
              <a:t>заданих</a:t>
            </a:r>
            <a:r>
              <a:rPr lang="ru-RU" dirty="0"/>
              <a:t> умов, </a:t>
            </a:r>
            <a:r>
              <a:rPr lang="ru-RU" dirty="0" err="1"/>
              <a:t>тобто</a:t>
            </a:r>
            <a:r>
              <a:rPr lang="ru-RU" dirty="0"/>
              <a:t> будь-яке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повертає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до </a:t>
            </a:r>
            <a:r>
              <a:rPr lang="ru-RU" dirty="0" err="1"/>
              <a:t>рівноважного</a:t>
            </a:r>
            <a:r>
              <a:rPr lang="ru-RU" dirty="0"/>
              <a:t>, </a:t>
            </a:r>
            <a:r>
              <a:rPr lang="ru-RU" dirty="0" err="1"/>
              <a:t>максимізуючого</a:t>
            </a:r>
            <a:r>
              <a:rPr lang="ru-RU" dirty="0"/>
              <a:t> </a:t>
            </a:r>
            <a:r>
              <a:rPr lang="ru-RU" dirty="0" err="1"/>
              <a:t>прибутки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. 30*30-0=900</a:t>
            </a:r>
          </a:p>
          <a:p>
            <a:endParaRPr lang="uk-UA" dirty="0"/>
          </a:p>
          <a:p>
            <a:r>
              <a:rPr lang="uk-UA" dirty="0" err="1"/>
              <a:t>Дуополісти</a:t>
            </a:r>
            <a:r>
              <a:rPr lang="uk-UA" dirty="0"/>
              <a:t> Курно максимізують власні прибутки. </a:t>
            </a:r>
          </a:p>
        </p:txBody>
      </p:sp>
    </p:spTree>
    <p:extLst>
      <p:ext uri="{BB962C8B-B14F-4D97-AF65-F5344CB8AC3E}">
        <p14:creationId xmlns:p14="http://schemas.microsoft.com/office/powerpoint/2010/main" val="895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516" y="170121"/>
            <a:ext cx="10430539" cy="2062716"/>
          </a:xfrm>
        </p:spPr>
        <p:txBody>
          <a:bodyPr>
            <a:normAutofit fontScale="90000"/>
          </a:bodyPr>
          <a:lstStyle/>
          <a:p>
            <a:r>
              <a:rPr lang="uk-UA" dirty="0"/>
              <a:t>Якби </a:t>
            </a:r>
            <a:r>
              <a:rPr lang="uk-UA" dirty="0" err="1"/>
              <a:t>дуополісти</a:t>
            </a:r>
            <a:r>
              <a:rPr lang="uk-UA" dirty="0"/>
              <a:t> вступили б у змову і діяли як монополіст, то могли б максимізувати галузевий прибуток і збільшити свою вигоду: </a:t>
            </a:r>
            <a:br>
              <a:rPr lang="uk-UA" dirty="0"/>
            </a:br>
            <a:r>
              <a:rPr lang="uk-UA" dirty="0"/>
              <a:t>45*45-0=2025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2686495"/>
            <a:ext cx="8915400" cy="3777622"/>
          </a:xfrm>
        </p:spPr>
        <p:txBody>
          <a:bodyPr>
            <a:normAutofit/>
          </a:bodyPr>
          <a:lstStyle/>
          <a:p>
            <a:r>
              <a:rPr lang="uk-UA" sz="2400" dirty="0"/>
              <a:t>Ця альтернатива підтверджує наявність на </a:t>
            </a:r>
            <a:r>
              <a:rPr lang="uk-UA" sz="2400" dirty="0" err="1"/>
              <a:t>олігополістичному</a:t>
            </a:r>
            <a:r>
              <a:rPr lang="uk-UA" sz="2400" dirty="0"/>
              <a:t> ринку двох протилежно спрямованих сил, а у контексті „дилеми ув’язнених“ означає, що </a:t>
            </a:r>
            <a:r>
              <a:rPr lang="uk-UA" sz="2400" dirty="0" err="1"/>
              <a:t>дуополісти</a:t>
            </a:r>
            <a:r>
              <a:rPr lang="uk-UA" sz="2400" dirty="0"/>
              <a:t>, </a:t>
            </a:r>
          </a:p>
          <a:p>
            <a:r>
              <a:rPr lang="uk-UA" sz="2400" dirty="0"/>
              <a:t>з одного боку, мають стимул до змови, </a:t>
            </a:r>
          </a:p>
          <a:p>
            <a:r>
              <a:rPr lang="uk-UA" sz="2400" dirty="0"/>
              <a:t>а з іншого – до її порушення. </a:t>
            </a:r>
          </a:p>
          <a:p>
            <a:r>
              <a:rPr lang="uk-UA" sz="2400" dirty="0"/>
              <a:t>Водночас з точки зору суспільної вигоди </a:t>
            </a:r>
            <a:r>
              <a:rPr lang="uk-UA" sz="2400" dirty="0" err="1"/>
              <a:t>дуополісти</a:t>
            </a:r>
            <a:r>
              <a:rPr lang="uk-UA" sz="2400" dirty="0"/>
              <a:t> Курно виробляють більший, ніж монопольний, обсяг продукції і продають його за нижчою ціною. </a:t>
            </a:r>
          </a:p>
        </p:txBody>
      </p:sp>
    </p:spTree>
    <p:extLst>
      <p:ext uri="{BB962C8B-B14F-4D97-AF65-F5344CB8AC3E}">
        <p14:creationId xmlns:p14="http://schemas.microsoft.com/office/powerpoint/2010/main" val="21310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Модель Бертрана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15584" y="1289304"/>
            <a:ext cx="5689028" cy="546811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описує ринкову ситуацію, за якої дві фірми, як і в моделі Курно, виробляють однорідну продукцію. </a:t>
            </a:r>
          </a:p>
          <a:p>
            <a:r>
              <a:rPr lang="uk-UA" dirty="0"/>
              <a:t>Але змінюється стратегічний показник – </a:t>
            </a:r>
            <a:r>
              <a:rPr lang="uk-UA" b="1" dirty="0"/>
              <a:t>фірми вибирають ціни</a:t>
            </a:r>
            <a:r>
              <a:rPr lang="uk-UA" dirty="0"/>
              <a:t>, а не обсяги випуску. </a:t>
            </a:r>
          </a:p>
          <a:p>
            <a:r>
              <a:rPr lang="uk-UA" dirty="0"/>
              <a:t>Цінова конкуренція змушує обидві фірми знизити ціну до рівня граничних витрат </a:t>
            </a:r>
            <a:r>
              <a:rPr lang="en-US" dirty="0"/>
              <a:t>P=MC</a:t>
            </a:r>
            <a:r>
              <a:rPr lang="uk-UA" dirty="0"/>
              <a:t>, за якої вони </a:t>
            </a:r>
            <a:r>
              <a:rPr lang="uk-UA" b="1" i="1" dirty="0"/>
              <a:t>отримують нульовий економічний прибуток</a:t>
            </a:r>
            <a:r>
              <a:rPr lang="uk-UA" dirty="0"/>
              <a:t> (на відміну від </a:t>
            </a:r>
            <a:r>
              <a:rPr lang="uk-UA" dirty="0" err="1"/>
              <a:t>олігополістів</a:t>
            </a:r>
            <a:r>
              <a:rPr lang="uk-UA" dirty="0"/>
              <a:t> Курно, які максимізують економічний прибуток) Фірми досягають </a:t>
            </a:r>
            <a:r>
              <a:rPr lang="uk-UA" b="1" i="1" dirty="0"/>
              <a:t>рівноваги </a:t>
            </a:r>
            <a:r>
              <a:rPr lang="uk-UA" b="1" i="1" dirty="0" err="1"/>
              <a:t>Неша</a:t>
            </a:r>
            <a:r>
              <a:rPr lang="uk-UA" dirty="0"/>
              <a:t>, яка у даному випадку є </a:t>
            </a:r>
            <a:r>
              <a:rPr lang="uk-UA" b="1" i="1" dirty="0"/>
              <a:t>конкурентною рівновагою</a:t>
            </a:r>
            <a:r>
              <a:rPr lang="uk-UA" dirty="0"/>
              <a:t>. </a:t>
            </a:r>
          </a:p>
          <a:p>
            <a:r>
              <a:rPr lang="uk-UA" dirty="0"/>
              <a:t>Цінність моделі Бертрана у тому, що вона показує, наскільки суттєво відрізняється рівноважний результат (обсяги випуску, ціни, економічні прибутки) в залежності від вибору </a:t>
            </a:r>
            <a:r>
              <a:rPr lang="uk-UA" dirty="0" err="1"/>
              <a:t>олігополистичними</a:t>
            </a:r>
            <a:r>
              <a:rPr lang="uk-UA" dirty="0"/>
              <a:t> фірмами стратегічного показника.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242" y="1476375"/>
            <a:ext cx="4759342" cy="4991100"/>
            <a:chOff x="851" y="6545"/>
            <a:chExt cx="3167" cy="342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03" y="9623"/>
              <a:ext cx="307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Рис. </a:t>
              </a:r>
              <a:r>
                <a:rPr kumimoji="0" lang="uk-UA" altLang="uk-UA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Модель Бертрана</a:t>
              </a:r>
              <a:endParaRPr kumimoji="0" lang="uk-UA" altLang="uk-UA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5364" name="Picture 4" descr="Модель_Берт_Штак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" y="6545"/>
              <a:ext cx="3167" cy="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7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Модель </a:t>
            </a:r>
            <a:r>
              <a:rPr lang="uk-UA" b="1" i="1" dirty="0" err="1"/>
              <a:t>дуополії</a:t>
            </a:r>
            <a:r>
              <a:rPr lang="uk-UA" b="1" i="1" dirty="0"/>
              <a:t> з диференційованою продукцією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57216" y="2133600"/>
            <a:ext cx="6347396" cy="3777622"/>
          </a:xfrm>
        </p:spPr>
        <p:txBody>
          <a:bodyPr>
            <a:normAutofit lnSpcReduction="10000"/>
          </a:bodyPr>
          <a:lstStyle/>
          <a:p>
            <a:r>
              <a:rPr lang="uk-UA" dirty="0" err="1"/>
              <a:t>Олігополістам</a:t>
            </a:r>
            <a:r>
              <a:rPr lang="uk-UA" dirty="0"/>
              <a:t> більш логічно у конкурентній боротьбі вибирати не обсяги, а ціни. </a:t>
            </a:r>
          </a:p>
          <a:p>
            <a:r>
              <a:rPr lang="uk-UA" dirty="0"/>
              <a:t>Попит на продукцію кожної з двох фірм залежить від її власної ціни і ціни конкурента. </a:t>
            </a:r>
          </a:p>
          <a:p>
            <a:r>
              <a:rPr lang="uk-UA" dirty="0"/>
              <a:t>Обидві фірми вибирають ціни одночасно, розглядаючи ціну конкурента як дану. У точці перетину кривих реакції встановлюється </a:t>
            </a:r>
            <a:r>
              <a:rPr lang="uk-UA" b="1" i="1" dirty="0"/>
              <a:t>рівновага </a:t>
            </a:r>
            <a:r>
              <a:rPr lang="uk-UA" b="1" i="1" dirty="0" err="1"/>
              <a:t>Неша</a:t>
            </a:r>
            <a:r>
              <a:rPr lang="uk-UA" b="1" i="1" dirty="0"/>
              <a:t>.</a:t>
            </a:r>
            <a:r>
              <a:rPr lang="uk-UA" dirty="0"/>
              <a:t> </a:t>
            </a:r>
          </a:p>
          <a:p>
            <a:r>
              <a:rPr lang="uk-UA" dirty="0"/>
              <a:t>Положення фірм-виробників диференційованої продукції на ринку </a:t>
            </a:r>
            <a:r>
              <a:rPr lang="uk-UA" i="1" dirty="0"/>
              <a:t>не обов’язково є симетричним</a:t>
            </a:r>
            <a:r>
              <a:rPr lang="uk-UA" dirty="0"/>
              <a:t>. Завдяки диференціації вони можуть мати різну еластичність попиту на продукцію і різні економічні прибутки.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85799" y="2133598"/>
            <a:ext cx="4471417" cy="4724401"/>
            <a:chOff x="4209" y="6773"/>
            <a:chExt cx="3343" cy="376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209" y="9965"/>
              <a:ext cx="3343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Рис. </a:t>
              </a:r>
              <a:r>
                <a:rPr kumimoji="0" lang="uk-UA" altLang="uk-UA" sz="1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Модель Бертрана для </a:t>
              </a:r>
              <a:r>
                <a:rPr kumimoji="0" lang="uk-UA" altLang="uk-UA" sz="1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дуополії</a:t>
              </a:r>
              <a:r>
                <a:rPr kumimoji="0" lang="uk-UA" altLang="uk-UA" sz="1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з диференційованою продукцією:</a:t>
              </a:r>
              <a:r>
                <a:rPr kumimoji="0" lang="uk-UA" altLang="uk-UA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uk-UA" altLang="uk-UA" sz="1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рівновага  </a:t>
              </a:r>
              <a:r>
                <a:rPr kumimoji="0" lang="uk-UA" altLang="uk-UA" sz="1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Неша</a:t>
              </a:r>
              <a:r>
                <a:rPr kumimoji="0" lang="uk-UA" altLang="uk-UA" sz="1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та монопольна рівновага</a:t>
              </a:r>
              <a:endParaRPr kumimoji="0" lang="uk-UA" altLang="uk-U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5364" name="Picture 4" descr="Модель_Берт_Штак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6773"/>
              <a:ext cx="3271" cy="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92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Модель </a:t>
            </a:r>
            <a:r>
              <a:rPr lang="uk-UA" b="1" i="1" dirty="0" err="1"/>
              <a:t>Штакельберга</a:t>
            </a:r>
            <a:r>
              <a:rPr lang="uk-UA" dirty="0"/>
              <a:t> </a:t>
            </a:r>
            <a:r>
              <a:rPr lang="uk-UA" b="1" i="1" dirty="0"/>
              <a:t>(лідерства за обсягами)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35624" y="2133600"/>
            <a:ext cx="5368988" cy="4395216"/>
          </a:xfrm>
        </p:spPr>
        <p:txBody>
          <a:bodyPr/>
          <a:lstStyle/>
          <a:p>
            <a:r>
              <a:rPr lang="uk-UA" dirty="0"/>
              <a:t>випадок, коли одна з фірм є лідером, має більшу економічну силу і незалежну позицію, тому першою визначає свій обсяг виробництва. </a:t>
            </a:r>
          </a:p>
          <a:p>
            <a:r>
              <a:rPr lang="uk-UA" dirty="0"/>
              <a:t>Інший </a:t>
            </a:r>
            <a:r>
              <a:rPr lang="uk-UA" dirty="0" err="1"/>
              <a:t>олігополіст</a:t>
            </a:r>
            <a:r>
              <a:rPr lang="uk-UA" dirty="0"/>
              <a:t> виступає у ролі веденого, який здійснює стратегію пристосування та коригує свою поведінку в залежності від вибору, зробленого лідером. </a:t>
            </a:r>
          </a:p>
          <a:p>
            <a:r>
              <a:rPr lang="uk-UA" dirty="0"/>
              <a:t>У моделі </a:t>
            </a:r>
            <a:r>
              <a:rPr lang="uk-UA" dirty="0" err="1"/>
              <a:t>Штакельберга</a:t>
            </a:r>
            <a:r>
              <a:rPr lang="uk-UA" dirty="0"/>
              <a:t> </a:t>
            </a:r>
            <a:r>
              <a:rPr lang="uk-UA" b="1" i="1" dirty="0"/>
              <a:t>фірма-лідер фактично ігнорує свою функцію реакції. Вона обирає обсяг випуску, котрий максимізує її власний прибуток</a:t>
            </a:r>
            <a:r>
              <a:rPr lang="uk-UA" dirty="0"/>
              <a:t>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79334" y="2133599"/>
            <a:ext cx="4627690" cy="4395217"/>
            <a:chOff x="4095" y="6887"/>
            <a:chExt cx="3560" cy="3573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437" y="10193"/>
              <a:ext cx="305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Рис. </a:t>
              </a:r>
              <a:r>
                <a:rPr kumimoji="0" lang="uk-UA" altLang="uk-UA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Модель </a:t>
              </a:r>
              <a:r>
                <a:rPr kumimoji="0" lang="uk-UA" altLang="uk-UA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Штакельберга</a:t>
              </a:r>
              <a:endParaRPr kumimoji="0" lang="uk-UA" altLang="uk-UA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6388" name="Picture 4" descr="Модель_Берт_Штак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" y="6887"/>
              <a:ext cx="3560" cy="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42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4. Моделі </a:t>
            </a:r>
            <a:r>
              <a:rPr lang="uk-UA" b="1" dirty="0" err="1"/>
              <a:t>олігополістичного</a:t>
            </a:r>
            <a:r>
              <a:rPr lang="uk-UA" b="1" dirty="0"/>
              <a:t> ціноутворення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40280" y="2133600"/>
            <a:ext cx="926433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/>
              <a:t>До моделей </a:t>
            </a:r>
            <a:r>
              <a:rPr lang="uk-UA" sz="2400" b="1" i="1" dirty="0" err="1"/>
              <a:t>олігополістичного</a:t>
            </a:r>
            <a:r>
              <a:rPr lang="uk-UA" sz="2400" b="1" i="1" dirty="0"/>
              <a:t> ціноутворення  </a:t>
            </a:r>
            <a:r>
              <a:rPr lang="uk-UA" sz="2400" dirty="0"/>
              <a:t>відносяться:</a:t>
            </a:r>
          </a:p>
          <a:p>
            <a:r>
              <a:rPr lang="uk-UA" sz="2400" b="1" i="1" dirty="0"/>
              <a:t>модель „ламаної кривої попиту</a:t>
            </a:r>
            <a:r>
              <a:rPr lang="uk-UA" sz="2400" dirty="0"/>
              <a:t>“, </a:t>
            </a:r>
          </a:p>
          <a:p>
            <a:r>
              <a:rPr lang="uk-UA" sz="2400" dirty="0"/>
              <a:t>„дилема </a:t>
            </a:r>
            <a:r>
              <a:rPr lang="uk-UA" sz="2400" dirty="0" err="1"/>
              <a:t>олігополістів</a:t>
            </a:r>
            <a:r>
              <a:rPr lang="uk-UA" sz="2400" dirty="0"/>
              <a:t>“, </a:t>
            </a:r>
          </a:p>
          <a:p>
            <a:r>
              <a:rPr lang="uk-UA" sz="2400" dirty="0"/>
              <a:t>модель картелю, </a:t>
            </a:r>
          </a:p>
          <a:p>
            <a:r>
              <a:rPr lang="uk-UA" sz="2400" dirty="0"/>
              <a:t>модель домінуючої фірми та ін.</a:t>
            </a:r>
            <a:r>
              <a:rPr lang="uk-UA" sz="2400" b="1" i="1" dirty="0"/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472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Модель ламаної кривої попиту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49440" y="2133600"/>
            <a:ext cx="4555172" cy="3777622"/>
          </a:xfrm>
        </p:spPr>
        <p:txBody>
          <a:bodyPr/>
          <a:lstStyle/>
          <a:p>
            <a:r>
              <a:rPr lang="uk-UA" dirty="0"/>
              <a:t>ілюструє негнучкість </a:t>
            </a:r>
            <a:r>
              <a:rPr lang="uk-UA" dirty="0" err="1"/>
              <a:t>олігополістичних</a:t>
            </a:r>
            <a:r>
              <a:rPr lang="uk-UA" dirty="0"/>
              <a:t> цін. </a:t>
            </a:r>
          </a:p>
          <a:p>
            <a:r>
              <a:rPr lang="uk-UA" dirty="0"/>
              <a:t>побудована на логічних передбаченнях фірм відносно реакції суперників на підвищення і зниження ціни. </a:t>
            </a:r>
          </a:p>
          <a:p>
            <a:r>
              <a:rPr lang="uk-UA" b="1" i="1" dirty="0"/>
              <a:t>Формально існують дві імовірних версії поведінки</a:t>
            </a:r>
            <a:r>
              <a:rPr lang="uk-UA" dirty="0"/>
              <a:t>.</a:t>
            </a:r>
          </a:p>
          <a:p>
            <a:r>
              <a:rPr lang="uk-UA" b="1" i="1" dirty="0"/>
              <a:t>За першою версією – версією слідування</a:t>
            </a:r>
          </a:p>
          <a:p>
            <a:r>
              <a:rPr lang="uk-UA" b="1" i="1" dirty="0"/>
              <a:t>Друга версія – версія ігнорування</a:t>
            </a:r>
            <a:endParaRPr lang="uk-UA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96682" y="1767840"/>
            <a:ext cx="4930966" cy="4669536"/>
            <a:chOff x="903" y="6773"/>
            <a:chExt cx="3990" cy="3819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20" y="10246"/>
              <a:ext cx="387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Рис. </a:t>
              </a:r>
              <a:r>
                <a:rPr kumimoji="0" lang="uk-UA" altLang="uk-UA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Модель ламаної кривої попиту</a:t>
              </a:r>
              <a:endParaRPr kumimoji="0" lang="uk-UA" altLang="uk-UA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" name="Picture 4" descr="Модель_Свізі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" y="6773"/>
              <a:ext cx="3809" cy="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18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2208213" y="260351"/>
            <a:ext cx="0" cy="60483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208213" y="6308725"/>
            <a:ext cx="74168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7"/>
          <p:cNvSpPr txBox="1">
            <a:spLocks noChangeArrowheads="1"/>
          </p:cNvSpPr>
          <p:nvPr/>
        </p:nvSpPr>
        <p:spPr bwMode="auto">
          <a:xfrm>
            <a:off x="1703389" y="260350"/>
            <a:ext cx="466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0" name="TextBox 17"/>
          <p:cNvSpPr txBox="1">
            <a:spLocks noChangeArrowheads="1"/>
          </p:cNvSpPr>
          <p:nvPr/>
        </p:nvSpPr>
        <p:spPr bwMode="auto">
          <a:xfrm>
            <a:off x="9777413" y="6092825"/>
            <a:ext cx="4810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1979614" y="6237289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7"/>
              <p:cNvSpPr txBox="1">
                <a:spLocks noChangeArrowheads="1"/>
              </p:cNvSpPr>
              <p:nvPr/>
            </p:nvSpPr>
            <p:spPr bwMode="auto">
              <a:xfrm>
                <a:off x="4545796" y="5938267"/>
                <a:ext cx="6850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𝑀𝑅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5796" y="5938267"/>
                <a:ext cx="68505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17"/>
          <p:cNvSpPr txBox="1">
            <a:spLocks noChangeArrowheads="1"/>
          </p:cNvSpPr>
          <p:nvPr/>
        </p:nvSpPr>
        <p:spPr bwMode="auto">
          <a:xfrm>
            <a:off x="6681216" y="1507769"/>
            <a:ext cx="823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2213574" y="658996"/>
            <a:ext cx="2395707" cy="5649729"/>
          </a:xfrm>
          <a:prstGeom prst="straightConnector1">
            <a:avLst/>
          </a:prstGeom>
          <a:ln w="57150">
            <a:solidFill>
              <a:srgbClr val="00B0F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227055" y="662813"/>
            <a:ext cx="4026093" cy="5657086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7"/>
              <p:cNvSpPr txBox="1">
                <a:spLocks noChangeArrowheads="1"/>
              </p:cNvSpPr>
              <p:nvPr/>
            </p:nvSpPr>
            <p:spPr bwMode="auto">
              <a:xfrm>
                <a:off x="6231935" y="5778252"/>
                <a:ext cx="54939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uk-UA" alt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1935" y="5778252"/>
                <a:ext cx="54939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единительная линия 36"/>
          <p:cNvCxnSpPr/>
          <p:nvPr/>
        </p:nvCxnSpPr>
        <p:spPr>
          <a:xfrm flipH="1">
            <a:off x="2207178" y="3069960"/>
            <a:ext cx="1728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41"/>
          <p:cNvCxnSpPr>
            <a:cxnSpLocks/>
          </p:cNvCxnSpPr>
          <p:nvPr/>
        </p:nvCxnSpPr>
        <p:spPr>
          <a:xfrm flipH="1">
            <a:off x="3124583" y="1583065"/>
            <a:ext cx="3350187" cy="313228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3675367" y="6347216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Q*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334" y="562829"/>
            <a:ext cx="7523729" cy="955498"/>
          </a:xfrm>
        </p:spPr>
        <p:txBody>
          <a:bodyPr/>
          <a:lstStyle/>
          <a:p>
            <a:r>
              <a:rPr lang="uk-UA" b="1" dirty="0"/>
              <a:t>Модель ламаної кривої попиту</a:t>
            </a:r>
            <a:endParaRPr lang="uk-UA" dirty="0"/>
          </a:p>
        </p:txBody>
      </p:sp>
      <p:cxnSp>
        <p:nvCxnSpPr>
          <p:cNvPr id="34" name="Прямая со стрелкой 28"/>
          <p:cNvCxnSpPr/>
          <p:nvPr/>
        </p:nvCxnSpPr>
        <p:spPr>
          <a:xfrm>
            <a:off x="2208212" y="2575888"/>
            <a:ext cx="5314448" cy="148132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28"/>
          <p:cNvCxnSpPr/>
          <p:nvPr/>
        </p:nvCxnSpPr>
        <p:spPr>
          <a:xfrm>
            <a:off x="2206665" y="2575549"/>
            <a:ext cx="5483439" cy="332222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7"/>
              <p:cNvSpPr txBox="1">
                <a:spLocks noChangeArrowheads="1"/>
              </p:cNvSpPr>
              <p:nvPr/>
            </p:nvSpPr>
            <p:spPr bwMode="auto">
              <a:xfrm>
                <a:off x="7409107" y="3562293"/>
                <a:ext cx="66902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107" y="3562293"/>
                <a:ext cx="66902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7"/>
              <p:cNvSpPr txBox="1">
                <a:spLocks noChangeArrowheads="1"/>
              </p:cNvSpPr>
              <p:nvPr/>
            </p:nvSpPr>
            <p:spPr bwMode="auto">
              <a:xfrm>
                <a:off x="7728203" y="5609125"/>
                <a:ext cx="6850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𝑀𝑅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8203" y="5609125"/>
                <a:ext cx="6850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Овал 51"/>
          <p:cNvSpPr/>
          <p:nvPr/>
        </p:nvSpPr>
        <p:spPr>
          <a:xfrm>
            <a:off x="3794094" y="2929388"/>
            <a:ext cx="288000" cy="28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53" name="TextBox 17"/>
          <p:cNvSpPr txBox="1">
            <a:spLocks noChangeArrowheads="1"/>
          </p:cNvSpPr>
          <p:nvPr/>
        </p:nvSpPr>
        <p:spPr bwMode="auto">
          <a:xfrm>
            <a:off x="3817334" y="2514589"/>
            <a:ext cx="4320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17"/>
          <p:cNvSpPr txBox="1">
            <a:spLocks noChangeArrowheads="1"/>
          </p:cNvSpPr>
          <p:nvPr/>
        </p:nvSpPr>
        <p:spPr bwMode="auto">
          <a:xfrm>
            <a:off x="1785506" y="2235463"/>
            <a:ext cx="457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 стрелкой 28"/>
          <p:cNvCxnSpPr>
            <a:endCxn id="53" idx="2"/>
          </p:cNvCxnSpPr>
          <p:nvPr/>
        </p:nvCxnSpPr>
        <p:spPr>
          <a:xfrm>
            <a:off x="2215832" y="2586048"/>
            <a:ext cx="1817502" cy="50454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28"/>
          <p:cNvCxnSpPr/>
          <p:nvPr/>
        </p:nvCxnSpPr>
        <p:spPr>
          <a:xfrm>
            <a:off x="3956606" y="3094545"/>
            <a:ext cx="2275329" cy="319313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28"/>
          <p:cNvCxnSpPr/>
          <p:nvPr/>
        </p:nvCxnSpPr>
        <p:spPr>
          <a:xfrm>
            <a:off x="2232924" y="2586236"/>
            <a:ext cx="1722135" cy="1044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100"/>
          <p:cNvCxnSpPr/>
          <p:nvPr/>
        </p:nvCxnSpPr>
        <p:spPr>
          <a:xfrm flipH="1">
            <a:off x="3939459" y="3050713"/>
            <a:ext cx="1588" cy="324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28"/>
          <p:cNvCxnSpPr/>
          <p:nvPr/>
        </p:nvCxnSpPr>
        <p:spPr>
          <a:xfrm>
            <a:off x="3942594" y="4734720"/>
            <a:ext cx="660206" cy="157782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28"/>
          <p:cNvCxnSpPr/>
          <p:nvPr/>
        </p:nvCxnSpPr>
        <p:spPr>
          <a:xfrm flipH="1">
            <a:off x="3939458" y="3662294"/>
            <a:ext cx="0" cy="1045109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17"/>
          <p:cNvSpPr txBox="1">
            <a:spLocks noChangeArrowheads="1"/>
          </p:cNvSpPr>
          <p:nvPr/>
        </p:nvSpPr>
        <p:spPr bwMode="auto">
          <a:xfrm>
            <a:off x="4544249" y="6214069"/>
            <a:ext cx="457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17"/>
          <p:cNvSpPr txBox="1">
            <a:spLocks noChangeArrowheads="1"/>
          </p:cNvSpPr>
          <p:nvPr/>
        </p:nvSpPr>
        <p:spPr bwMode="auto">
          <a:xfrm>
            <a:off x="6155592" y="6238894"/>
            <a:ext cx="457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3849564" y="461341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TextBox 17"/>
          <p:cNvSpPr txBox="1">
            <a:spLocks noChangeArrowheads="1"/>
          </p:cNvSpPr>
          <p:nvPr/>
        </p:nvSpPr>
        <p:spPr bwMode="auto">
          <a:xfrm>
            <a:off x="3906281" y="3239128"/>
            <a:ext cx="457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17"/>
          <p:cNvSpPr txBox="1">
            <a:spLocks noChangeArrowheads="1"/>
          </p:cNvSpPr>
          <p:nvPr/>
        </p:nvSpPr>
        <p:spPr bwMode="auto">
          <a:xfrm>
            <a:off x="3967824" y="4348124"/>
            <a:ext cx="457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1674095" y="2877366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695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6" grpId="0"/>
      <p:bldP spid="57" grpId="0"/>
      <p:bldP spid="33" grpId="0"/>
      <p:bldP spid="39" grpId="0"/>
      <p:bldP spid="46" grpId="0"/>
      <p:bldP spid="47" grpId="0"/>
      <p:bldP spid="52" grpId="0" animBg="1"/>
      <p:bldP spid="53" grpId="0"/>
      <p:bldP spid="54" grpId="0"/>
      <p:bldP spid="66" grpId="0"/>
      <p:bldP spid="67" grpId="0"/>
      <p:bldP spid="69" grpId="0" animBg="1"/>
      <p:bldP spid="70" grpId="0"/>
      <p:bldP spid="71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1. Моделі коротко- і довгострокової рівноваги монополістичного конкурента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15738" y="1792223"/>
            <a:ext cx="9799320" cy="3596205"/>
          </a:xfrm>
        </p:spPr>
        <p:txBody>
          <a:bodyPr>
            <a:normAutofit/>
          </a:bodyPr>
          <a:lstStyle/>
          <a:p>
            <a:r>
              <a:rPr lang="uk-UA" b="1" i="1" dirty="0"/>
              <a:t>Монополістична конкуренція</a:t>
            </a:r>
            <a:r>
              <a:rPr lang="uk-UA" dirty="0"/>
              <a:t> – це ринкова структура, в якій існує відносно велике число виробників близьких замінників, – товарів, які незначно відрізняються один від одного. </a:t>
            </a:r>
          </a:p>
          <a:p>
            <a:r>
              <a:rPr lang="uk-UA" dirty="0"/>
              <a:t>Відноситься до реальних ринкових структур і поширена у сферах підприємницької діяльності, які не потребують значних капіталовкладень (</a:t>
            </a:r>
            <a:r>
              <a:rPr lang="uk-UA" dirty="0" err="1"/>
              <a:t>виробницво</a:t>
            </a:r>
            <a:r>
              <a:rPr lang="uk-UA" dirty="0"/>
              <a:t> книг, ліків, спорттоварів, кави, безалкогольних напоїв, мила, шампунів, зубної пасти, тощо).</a:t>
            </a:r>
          </a:p>
        </p:txBody>
      </p:sp>
    </p:spTree>
    <p:extLst>
      <p:ext uri="{BB962C8B-B14F-4D97-AF65-F5344CB8AC3E}">
        <p14:creationId xmlns:p14="http://schemas.microsoft.com/office/powerpoint/2010/main" val="13385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 „Дилема </a:t>
            </a:r>
            <a:r>
              <a:rPr lang="uk-UA" b="1" i="1" dirty="0" err="1"/>
              <a:t>олігополістів</a:t>
            </a:r>
            <a:r>
              <a:rPr lang="uk-UA" b="1" i="1" dirty="0"/>
              <a:t>”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813040" y="1544320"/>
            <a:ext cx="4124960" cy="513080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модель </a:t>
            </a:r>
            <a:r>
              <a:rPr lang="uk-UA" dirty="0" err="1"/>
              <a:t>олігополістичного</a:t>
            </a:r>
            <a:r>
              <a:rPr lang="uk-UA" dirty="0"/>
              <a:t> ціноутворення, в якій кожна фірма, вирішуючи проблему рівня цін, діє в умовах, що виключають співробітництво, самостійно реалізує свій потенціал, але зважає на своїх конкурентів. </a:t>
            </a:r>
          </a:p>
          <a:p>
            <a:r>
              <a:rPr lang="uk-UA" b="1" i="1" dirty="0"/>
              <a:t>Коли б фірми могли б діяти спільно, вони призначили б високу ціну, але якщо вони діють незалежно, тоді їм краще триматись низької ціни, реалізуючи стратегію </a:t>
            </a:r>
            <a:r>
              <a:rPr lang="uk-UA" b="1" i="1" dirty="0" err="1"/>
              <a:t>максиміну</a:t>
            </a:r>
            <a:r>
              <a:rPr lang="uk-UA" dirty="0"/>
              <a:t>. </a:t>
            </a:r>
          </a:p>
          <a:p>
            <a:r>
              <a:rPr lang="uk-UA" dirty="0"/>
              <a:t>Становище обох фірм є гіршим, ніж у випадку змови і призначення обома високих цін.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29933" y="1686152"/>
            <a:ext cx="4908324" cy="5171848"/>
            <a:chOff x="4779" y="1415"/>
            <a:chExt cx="2764" cy="332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893" y="4208"/>
              <a:ext cx="265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Рис. </a:t>
              </a:r>
              <a:r>
                <a:rPr kumimoji="0" lang="uk-UA" altLang="uk-UA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Цінові стратегії </a:t>
              </a:r>
              <a:br>
                <a:rPr kumimoji="0" lang="uk-UA" altLang="uk-UA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uk-UA" altLang="uk-UA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у  моделі „дилеми </a:t>
              </a:r>
              <a:r>
                <a:rPr kumimoji="0" lang="uk-UA" altLang="uk-UA" sz="20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олігополістів</a:t>
              </a:r>
              <a:r>
                <a:rPr kumimoji="0" lang="uk-UA" altLang="uk-UA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“</a:t>
              </a:r>
              <a:endParaRPr kumimoji="0" lang="uk-UA" altLang="uk-UA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5364" name="Picture 4" descr="Рисунок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" y="1415"/>
              <a:ext cx="2731" cy="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75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Модель картелю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5048" y="1225296"/>
            <a:ext cx="3584448" cy="468592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ситуації, коли фірми офіційно укладають угоду, узгоджують ціну, галузевий обсяг випуску і квоту кожного учасника. </a:t>
            </a:r>
            <a:endParaRPr lang="en-US" dirty="0"/>
          </a:p>
          <a:p>
            <a:r>
              <a:rPr lang="uk-UA" dirty="0"/>
              <a:t>Картель діє як фірма – монополіст. </a:t>
            </a:r>
            <a:endParaRPr lang="en-US" dirty="0"/>
          </a:p>
          <a:p>
            <a:r>
              <a:rPr lang="uk-UA" dirty="0"/>
              <a:t>Оптимальний обсяг виробництва картелю визначається за правилом </a:t>
            </a:r>
            <a:r>
              <a:rPr lang="en-US" dirty="0" err="1"/>
              <a:t>MR</a:t>
            </a:r>
            <a:r>
              <a:rPr lang="en-US" dirty="0"/>
              <a:t>=MC.</a:t>
            </a:r>
          </a:p>
          <a:p>
            <a:r>
              <a:rPr lang="uk-UA" dirty="0"/>
              <a:t>Оптимальний обсяг квоти кожного учасника визначається за модифікованим правилом </a:t>
            </a:r>
            <a:r>
              <a:rPr lang="en-US" dirty="0" err="1"/>
              <a:t>MR</a:t>
            </a:r>
            <a:r>
              <a:rPr lang="en-US" dirty="0"/>
              <a:t>=MC</a:t>
            </a:r>
            <a:endParaRPr lang="uk-UA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9672" y="2008886"/>
            <a:ext cx="8142224" cy="4227322"/>
            <a:chOff x="903" y="7121"/>
            <a:chExt cx="6441" cy="3546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302" y="10307"/>
              <a:ext cx="57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Рис. </a:t>
              </a:r>
              <a:r>
                <a:rPr kumimoji="0" lang="uk-UA" altLang="uk-UA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Модель картелю</a:t>
              </a:r>
              <a:endParaRPr kumimoji="0" lang="uk-UA" altLang="uk-UA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5364" name="Picture 4" descr="Модель картелю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" y="7121"/>
              <a:ext cx="6441" cy="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084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99567"/>
            <a:ext cx="8911687" cy="1280890"/>
          </a:xfrm>
        </p:spPr>
        <p:txBody>
          <a:bodyPr/>
          <a:lstStyle/>
          <a:p>
            <a:r>
              <a:rPr lang="uk-UA" b="1" dirty="0"/>
              <a:t>Особливості ринку зумовлюють наступні характерні ознаки: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80457" y="1676400"/>
            <a:ext cx="10526486" cy="5181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b="1" i="1" dirty="0"/>
              <a:t>Відносно велике число фірм</a:t>
            </a:r>
            <a:r>
              <a:rPr lang="uk-UA" dirty="0"/>
              <a:t> на ринку – кожна фірма має відносно незначну частку сукупного галузевого виробництва і продажу, а її контроль над ринком обмежений. У той же час фірм занадто багато, щоб вони могли вступити в таємну змову з метою поділу ринку і підвищення цін. </a:t>
            </a:r>
          </a:p>
          <a:p>
            <a:pPr lvl="0"/>
            <a:r>
              <a:rPr lang="uk-UA" b="1" i="1" dirty="0"/>
              <a:t>Диференціація продукції </a:t>
            </a:r>
            <a:r>
              <a:rPr lang="uk-UA" dirty="0"/>
              <a:t>– основна ознака монополістичної конкуренції.</a:t>
            </a:r>
          </a:p>
          <a:p>
            <a:pPr lvl="0"/>
            <a:r>
              <a:rPr lang="uk-UA" b="1" i="1" dirty="0"/>
              <a:t>Нецінова конкуренція</a:t>
            </a:r>
            <a:r>
              <a:rPr lang="uk-UA" dirty="0"/>
              <a:t>: якість товару, реклама, умови продажу. Цінова конкуренція відходить на другий план, супроводжує нецінову.</a:t>
            </a:r>
          </a:p>
          <a:p>
            <a:pPr lvl="0"/>
            <a:r>
              <a:rPr lang="uk-UA" b="1" i="1" dirty="0"/>
              <a:t>Відносно вільний вступ в галузь і вихід з неї</a:t>
            </a:r>
            <a:r>
              <a:rPr lang="uk-UA" dirty="0"/>
              <a:t>. </a:t>
            </a:r>
          </a:p>
          <a:p>
            <a:r>
              <a:rPr lang="uk-UA" dirty="0"/>
              <a:t>Порівняння ринку монополістичної конкуренції з уже відомими нам ринками досконалої конкуренції і монополії показує, що оскільки в умовах монополістичної конкуренції </a:t>
            </a:r>
            <a:r>
              <a:rPr lang="uk-UA" i="1" dirty="0"/>
              <a:t>продукція диференційована</a:t>
            </a:r>
            <a:r>
              <a:rPr lang="uk-UA" dirty="0"/>
              <a:t>, кожен виробник певного різновиду товару виступає як </a:t>
            </a:r>
            <a:r>
              <a:rPr lang="uk-UA" b="1" i="1" dirty="0"/>
              <a:t>монополіст</a:t>
            </a:r>
            <a:r>
              <a:rPr lang="uk-UA" dirty="0"/>
              <a:t> і має </a:t>
            </a:r>
            <a:r>
              <a:rPr lang="uk-UA" b="1" i="1" dirty="0"/>
              <a:t>спадну криву попиту</a:t>
            </a:r>
            <a:r>
              <a:rPr lang="uk-UA" dirty="0"/>
              <a:t>. Але вхід нових фірм в галузь вільний, оскільки увійти з власним зразком товару в галузь нескладно, так само як і вийти з неї. Отже, фірми </a:t>
            </a:r>
            <a:r>
              <a:rPr lang="uk-UA" b="1" i="1" dirty="0"/>
              <a:t>конкурують</a:t>
            </a:r>
            <a:r>
              <a:rPr lang="uk-UA" dirty="0"/>
              <a:t> між собою. </a:t>
            </a:r>
          </a:p>
          <a:p>
            <a:r>
              <a:rPr lang="uk-UA" dirty="0"/>
              <a:t>В умовах монополістичної конкуренції ринок сегментується, кожна фірма формує свій мікро – ринок, і на кожному з сегментів продавці мають можливість </a:t>
            </a:r>
            <a:r>
              <a:rPr lang="uk-UA" b="1" i="1" dirty="0"/>
              <a:t>маніпулювати ціною як монополісти, конкуруючи між собою як досконалі конкуренти</a:t>
            </a:r>
            <a:r>
              <a:rPr lang="uk-UA" dirty="0"/>
              <a:t>. </a:t>
            </a:r>
          </a:p>
          <a:p>
            <a:r>
              <a:rPr lang="uk-UA" dirty="0"/>
              <a:t>Підставою для встановлення </a:t>
            </a:r>
            <a:r>
              <a:rPr lang="uk-UA" b="1" i="1" dirty="0"/>
              <a:t>монополії</a:t>
            </a:r>
            <a:r>
              <a:rPr lang="uk-UA" dirty="0"/>
              <a:t> стають ознаки </a:t>
            </a:r>
            <a:r>
              <a:rPr lang="uk-UA" b="1" i="1" dirty="0"/>
              <a:t>диференціації продукту</a:t>
            </a:r>
            <a:r>
              <a:rPr lang="uk-UA" dirty="0"/>
              <a:t>, а </a:t>
            </a:r>
            <a:r>
              <a:rPr lang="uk-UA" b="1" i="1" dirty="0"/>
              <a:t>виробництво численних замінників</a:t>
            </a:r>
            <a:r>
              <a:rPr lang="uk-UA" dirty="0"/>
              <a:t>, навпаки, створює умови для підриву монополії і </a:t>
            </a:r>
            <a:r>
              <a:rPr lang="uk-UA" b="1" i="1" dirty="0"/>
              <a:t>загострення конкуренції</a:t>
            </a:r>
            <a:r>
              <a:rPr lang="uk-UA" dirty="0"/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70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Моделі</a:t>
            </a:r>
            <a:r>
              <a:rPr lang="ru-RU" b="1" dirty="0"/>
              <a:t> </a:t>
            </a:r>
            <a:r>
              <a:rPr lang="ru-RU" b="1" dirty="0" err="1"/>
              <a:t>короткострокової</a:t>
            </a:r>
            <a:r>
              <a:rPr lang="ru-RU" b="1" dirty="0"/>
              <a:t> </a:t>
            </a:r>
            <a:r>
              <a:rPr lang="ru-RU" b="1" dirty="0" err="1"/>
              <a:t>рівноваги</a:t>
            </a:r>
            <a:r>
              <a:rPr lang="ru-RU" b="1" dirty="0"/>
              <a:t> </a:t>
            </a:r>
            <a:r>
              <a:rPr lang="ru-RU" b="1" dirty="0" err="1"/>
              <a:t>монополістичного</a:t>
            </a:r>
            <a:r>
              <a:rPr lang="ru-RU" b="1" dirty="0"/>
              <a:t> ко</a:t>
            </a:r>
            <a:r>
              <a:rPr lang="uk-UA" b="1" dirty="0"/>
              <a:t>н</a:t>
            </a:r>
            <a:r>
              <a:rPr lang="ru-RU" b="1" dirty="0" err="1"/>
              <a:t>курента</a:t>
            </a:r>
            <a:endParaRPr lang="uk-UA" dirty="0"/>
          </a:p>
        </p:txBody>
      </p:sp>
      <p:pic>
        <p:nvPicPr>
          <p:cNvPr id="17410" name="Picture 2" descr="Розд_16_01-02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9" y="1905000"/>
            <a:ext cx="10998339" cy="474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5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Модель довгострокової рівноваги фірми-монополістичного конкурента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55139" y="2133599"/>
            <a:ext cx="5230032" cy="4256341"/>
          </a:xfrm>
        </p:spPr>
        <p:txBody>
          <a:bodyPr>
            <a:normAutofit/>
          </a:bodyPr>
          <a:lstStyle/>
          <a:p>
            <a:r>
              <a:rPr lang="uk-UA" b="1" i="1" dirty="0"/>
              <a:t>У стані довгострокової рівноваги</a:t>
            </a:r>
            <a:r>
              <a:rPr lang="uk-UA" dirty="0"/>
              <a:t> </a:t>
            </a:r>
            <a:r>
              <a:rPr lang="en-US" dirty="0"/>
              <a:t>P=LAC</a:t>
            </a:r>
            <a:r>
              <a:rPr lang="uk-UA" dirty="0"/>
              <a:t>, всі фірми галузі одержують </a:t>
            </a:r>
            <a:r>
              <a:rPr lang="uk-UA" b="1" i="1" dirty="0"/>
              <a:t>лише нормальний прибуток</a:t>
            </a:r>
            <a:r>
              <a:rPr lang="uk-UA" dirty="0"/>
              <a:t>. </a:t>
            </a:r>
          </a:p>
          <a:p>
            <a:r>
              <a:rPr lang="uk-UA" b="1" i="1" dirty="0"/>
              <a:t>Короткострокова рівновага монополістичного конкурента нагадує рівновагу монополіста, довгострокова подібна до рівноваги конкурентної фірми</a:t>
            </a:r>
            <a:r>
              <a:rPr lang="uk-UA" dirty="0"/>
              <a:t>. </a:t>
            </a:r>
          </a:p>
          <a:p>
            <a:r>
              <a:rPr lang="uk-UA" dirty="0"/>
              <a:t>На ринках з монополістичною конкуренцією</a:t>
            </a:r>
            <a:r>
              <a:rPr lang="uk-UA" b="1" i="1" dirty="0"/>
              <a:t> не досягається ні мінімізація витрат, ні ефективність розподілу ресурсів</a:t>
            </a:r>
            <a:r>
              <a:rPr lang="uk-UA" dirty="0"/>
              <a:t>. </a:t>
            </a:r>
          </a:p>
        </p:txBody>
      </p:sp>
      <p:pic>
        <p:nvPicPr>
          <p:cNvPr id="18434" name="Picture 2" descr="Розд_16_01-02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37" y="2133600"/>
            <a:ext cx="5209802" cy="402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057" y="624110"/>
            <a:ext cx="9913556" cy="128089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2. Характерні риси та причини поширення олігополії. Особливості поведінки </a:t>
            </a:r>
            <a:r>
              <a:rPr lang="uk-UA" b="1" dirty="0" err="1"/>
              <a:t>олігополіста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91057" y="2133600"/>
            <a:ext cx="10369295" cy="2648712"/>
          </a:xfrm>
        </p:spPr>
        <p:txBody>
          <a:bodyPr>
            <a:normAutofit/>
          </a:bodyPr>
          <a:lstStyle/>
          <a:p>
            <a:r>
              <a:rPr lang="uk-UA" b="1" i="1" dirty="0"/>
              <a:t>Олігополія </a:t>
            </a:r>
            <a:r>
              <a:rPr lang="uk-UA" dirty="0"/>
              <a:t>– це галузь, в якій більша частина продажу здійснюється кількома великими фірмами, кожна з яких здатна впливати на ринкову ціну власними діями. </a:t>
            </a:r>
          </a:p>
          <a:p>
            <a:r>
              <a:rPr lang="uk-UA" dirty="0"/>
              <a:t>Вона охоплює значний ринковий простір </a:t>
            </a:r>
            <a:r>
              <a:rPr lang="uk-UA" b="1" u="sng" dirty="0"/>
              <a:t>між чистою монополією і монополістичною конкуренцією. </a:t>
            </a:r>
          </a:p>
          <a:p>
            <a:r>
              <a:rPr lang="uk-UA" dirty="0"/>
              <a:t>Олігополія виникає, коли число фірм в галузі настільки мале, що </a:t>
            </a:r>
            <a:r>
              <a:rPr lang="uk-UA" b="1" dirty="0"/>
              <a:t>кожна </a:t>
            </a:r>
            <a:r>
              <a:rPr lang="uk-UA" dirty="0"/>
              <a:t>з них у визначенні своєї цінової політики </a:t>
            </a:r>
            <a:r>
              <a:rPr lang="uk-UA" b="1" dirty="0"/>
              <a:t>повинна приймати до уваги реакцію з боку конкурентів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662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6050"/>
          </a:xfrm>
        </p:spPr>
        <p:txBody>
          <a:bodyPr>
            <a:normAutofit/>
          </a:bodyPr>
          <a:lstStyle/>
          <a:p>
            <a:r>
              <a:rPr lang="ru-RU" b="1" i="1" dirty="0" err="1"/>
              <a:t>Характерні</a:t>
            </a:r>
            <a:r>
              <a:rPr lang="ru-RU" b="1" i="1" dirty="0"/>
              <a:t> </a:t>
            </a:r>
            <a:r>
              <a:rPr lang="ru-RU" b="1" i="1" dirty="0" err="1"/>
              <a:t>риси</a:t>
            </a:r>
            <a:r>
              <a:rPr lang="ru-RU" b="1" i="1" dirty="0"/>
              <a:t> </a:t>
            </a:r>
            <a:r>
              <a:rPr lang="ru-RU" b="1" i="1" dirty="0" err="1"/>
              <a:t>олігополії</a:t>
            </a:r>
            <a:r>
              <a:rPr lang="ru-RU" b="1" i="1" dirty="0"/>
              <a:t>:</a:t>
            </a:r>
            <a:endParaRPr lang="uk-UA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64499" y="1280160"/>
            <a:ext cx="10186848" cy="5330952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400" b="1" i="1" dirty="0"/>
              <a:t>незначне число фірм на ринку </a:t>
            </a:r>
            <a:r>
              <a:rPr lang="uk-UA" sz="2400" dirty="0"/>
              <a:t>(від 2 (</a:t>
            </a:r>
            <a:r>
              <a:rPr lang="uk-UA" sz="2400" dirty="0" err="1"/>
              <a:t>дуополія</a:t>
            </a:r>
            <a:r>
              <a:rPr lang="uk-UA" sz="2400" dirty="0"/>
              <a:t>)</a:t>
            </a:r>
            <a:r>
              <a:rPr lang="uk-UA" sz="2400" b="1" i="1" dirty="0"/>
              <a:t> → </a:t>
            </a:r>
            <a:r>
              <a:rPr lang="uk-UA" sz="2400" dirty="0"/>
              <a:t>олігополія в американській алюмінієвій промисловості включає лише три пануючих фірми, а картель ОПЕК – 13 країн-експортерів нафти);</a:t>
            </a:r>
          </a:p>
          <a:p>
            <a:pPr lvl="0"/>
            <a:r>
              <a:rPr lang="uk-UA" sz="2400" b="1" i="1" dirty="0"/>
              <a:t>однорідна </a:t>
            </a:r>
            <a:r>
              <a:rPr lang="uk-UA" sz="2400" dirty="0"/>
              <a:t>(сталь, мідь, цемент)</a:t>
            </a:r>
            <a:r>
              <a:rPr lang="uk-UA" sz="2400" b="1" i="1" dirty="0"/>
              <a:t> або диференційована </a:t>
            </a:r>
            <a:r>
              <a:rPr lang="uk-UA" sz="2400" dirty="0"/>
              <a:t>(автомобілі, миючі засоби, побутова техніка) </a:t>
            </a:r>
            <a:r>
              <a:rPr lang="uk-UA" sz="2400" b="1" i="1" dirty="0"/>
              <a:t>продукція</a:t>
            </a:r>
            <a:r>
              <a:rPr lang="uk-UA" sz="2400" dirty="0"/>
              <a:t>; </a:t>
            </a:r>
          </a:p>
          <a:p>
            <a:pPr lvl="0"/>
            <a:r>
              <a:rPr lang="uk-UA" sz="2400" b="1" i="1" dirty="0"/>
              <a:t>всезагальна взаємозалежність фірм – </a:t>
            </a:r>
            <a:r>
              <a:rPr lang="uk-UA" sz="2400" dirty="0"/>
              <a:t>оскільки кожен </a:t>
            </a:r>
            <a:r>
              <a:rPr lang="uk-UA" sz="2400" dirty="0" err="1"/>
              <a:t>олігополіст</a:t>
            </a:r>
            <a:r>
              <a:rPr lang="uk-UA" sz="2400" dirty="0"/>
              <a:t> має небагато суперників, дії одного, як правило, помітно впливають на стан інших. Приймаючи рішення, кожна фірма повинна враховувати можливу реакцію з боку конкурентів, зважати на те, що інші фірми будуть намагатися передбачити її дії і завчасно враховувати її реакцію на їхні дії;</a:t>
            </a:r>
          </a:p>
          <a:p>
            <a:pPr lvl="0"/>
            <a:r>
              <a:rPr lang="uk-UA" sz="2400" b="1" i="1" dirty="0"/>
              <a:t>значні перешкоди входження в галузь: ефект масштабу через злиття (насильницьке злиття – рейдерство).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45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0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516" y="221774"/>
            <a:ext cx="10334847" cy="1607026"/>
          </a:xfrm>
        </p:spPr>
        <p:txBody>
          <a:bodyPr>
            <a:normAutofit fontScale="90000"/>
          </a:bodyPr>
          <a:lstStyle/>
          <a:p>
            <a:r>
              <a:rPr lang="uk-UA" b="1" i="1" u="sng" dirty="0"/>
              <a:t>ЄДИНОЇ</a:t>
            </a:r>
            <a:r>
              <a:rPr lang="uk-UA" b="1" i="1" dirty="0"/>
              <a:t> загальноприйнятої моделі, яка б пояснювала, як олігополія вибирає ціну і обсяг виробництва </a:t>
            </a:r>
            <a:r>
              <a:rPr lang="uk-UA" b="1" i="1" u="sng" dirty="0"/>
              <a:t>НЕ ІСНУЄ</a:t>
            </a:r>
            <a:r>
              <a:rPr lang="uk-UA" b="1" i="1" dirty="0"/>
              <a:t>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28800" y="1828800"/>
            <a:ext cx="9948672" cy="4773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Дві основні причини: </a:t>
            </a:r>
          </a:p>
          <a:p>
            <a:r>
              <a:rPr lang="uk-UA" sz="2000" dirty="0"/>
              <a:t>По-перше, </a:t>
            </a:r>
            <a:r>
              <a:rPr lang="uk-UA" sz="2000" b="1" i="1" dirty="0"/>
              <a:t>олігополія має багато проявів:</a:t>
            </a:r>
          </a:p>
          <a:p>
            <a:pPr lvl="1"/>
            <a:r>
              <a:rPr lang="uk-UA" sz="1800" b="1" dirty="0"/>
              <a:t>„</a:t>
            </a:r>
            <a:r>
              <a:rPr lang="uk-UA" sz="1800" b="1" i="1" dirty="0"/>
              <a:t>жорстка олігополія</a:t>
            </a:r>
            <a:r>
              <a:rPr lang="uk-UA" sz="1800" b="1" dirty="0"/>
              <a:t>”</a:t>
            </a:r>
            <a:r>
              <a:rPr lang="uk-UA" sz="1800" dirty="0"/>
              <a:t>, коли дві або три фірми панують на всьому ринку, і </a:t>
            </a:r>
          </a:p>
          <a:p>
            <a:pPr lvl="1"/>
            <a:r>
              <a:rPr lang="uk-UA" sz="1800" b="1" dirty="0"/>
              <a:t>„</a:t>
            </a:r>
            <a:r>
              <a:rPr lang="uk-UA" sz="1800" b="1" i="1" dirty="0"/>
              <a:t>розмита</a:t>
            </a:r>
            <a:r>
              <a:rPr lang="uk-UA" sz="1800" b="1" dirty="0"/>
              <a:t>”,</a:t>
            </a:r>
            <a:r>
              <a:rPr lang="uk-UA" sz="1800" dirty="0"/>
              <a:t> при якій 70–80% ринку поділяють 6–7 фірм. </a:t>
            </a:r>
          </a:p>
          <a:p>
            <a:pPr lvl="2"/>
            <a:r>
              <a:rPr lang="uk-UA" sz="1600" dirty="0"/>
              <a:t>Бувають ситуації, коли фірми діють</a:t>
            </a:r>
            <a:r>
              <a:rPr lang="uk-UA" sz="1600" i="1" dirty="0"/>
              <a:t> </a:t>
            </a:r>
            <a:r>
              <a:rPr lang="uk-UA" sz="1600" b="1" i="1" dirty="0"/>
              <a:t>у таємній змові</a:t>
            </a:r>
            <a:r>
              <a:rPr lang="uk-UA" sz="1600" dirty="0"/>
              <a:t>, а буває, що вони приймають рішення</a:t>
            </a:r>
            <a:r>
              <a:rPr lang="uk-UA" sz="1600" i="1" dirty="0"/>
              <a:t> </a:t>
            </a:r>
            <a:r>
              <a:rPr lang="uk-UA" sz="1600" b="1" i="1" dirty="0"/>
              <a:t>самостійно,</a:t>
            </a:r>
            <a:r>
              <a:rPr lang="uk-UA" sz="1600" dirty="0"/>
              <a:t> незалежно від інших фірм. </a:t>
            </a:r>
          </a:p>
          <a:p>
            <a:pPr lvl="2"/>
            <a:r>
              <a:rPr lang="uk-UA" sz="1600" dirty="0"/>
              <a:t>Продукція </a:t>
            </a:r>
            <a:r>
              <a:rPr lang="uk-UA" sz="1600" dirty="0" err="1"/>
              <a:t>олігополістичної</a:t>
            </a:r>
            <a:r>
              <a:rPr lang="uk-UA" sz="1600" dirty="0"/>
              <a:t> галузі може бути як </a:t>
            </a:r>
            <a:r>
              <a:rPr lang="uk-UA" sz="1600" b="1" i="1" dirty="0"/>
              <a:t>стандартизованою</a:t>
            </a:r>
            <a:r>
              <a:rPr lang="uk-UA" sz="1600" b="1" dirty="0"/>
              <a:t>,</a:t>
            </a:r>
            <a:r>
              <a:rPr lang="uk-UA" sz="1600" dirty="0"/>
              <a:t> так і </a:t>
            </a:r>
            <a:r>
              <a:rPr lang="uk-UA" sz="1600" b="1" i="1" dirty="0"/>
              <a:t>диференційованою</a:t>
            </a:r>
            <a:r>
              <a:rPr lang="uk-UA" sz="1600" b="1" dirty="0"/>
              <a:t>.</a:t>
            </a:r>
            <a:r>
              <a:rPr lang="uk-UA" sz="1600" dirty="0"/>
              <a:t> </a:t>
            </a:r>
          </a:p>
          <a:p>
            <a:pPr lvl="2"/>
            <a:r>
              <a:rPr lang="uk-UA" sz="1600" b="1" i="1" dirty="0"/>
              <a:t>Бар’єри до входження</a:t>
            </a:r>
            <a:r>
              <a:rPr lang="uk-UA" sz="1600" dirty="0"/>
              <a:t> в галузь також </a:t>
            </a:r>
            <a:r>
              <a:rPr lang="uk-UA" sz="1600" b="1" i="1" dirty="0"/>
              <a:t>різні.</a:t>
            </a:r>
            <a:r>
              <a:rPr lang="uk-UA" sz="1600" dirty="0"/>
              <a:t> Тому тут неможливо застосувати формальний економічний аналіз, як для ринку чистої конкуренції чи чистої монополії, і сконструювати просту модель поведінки.</a:t>
            </a:r>
          </a:p>
          <a:p>
            <a:r>
              <a:rPr lang="uk-UA" sz="2000" dirty="0"/>
              <a:t>По-друге, </a:t>
            </a:r>
            <a:r>
              <a:rPr lang="uk-UA" sz="2000" b="1" i="1" dirty="0"/>
              <a:t>наявність всезагальної взаємозалежності</a:t>
            </a:r>
            <a:r>
              <a:rPr lang="uk-UA" sz="2000" dirty="0"/>
              <a:t> фірм не дозволяє з упевненістю передбачити реакцію конкурентів, що робить вкрай важким прогнозування поведінки </a:t>
            </a:r>
            <a:r>
              <a:rPr lang="uk-UA" sz="2000" dirty="0" err="1"/>
              <a:t>олігополіста</a:t>
            </a:r>
            <a:r>
              <a:rPr lang="uk-UA" sz="2000" dirty="0"/>
              <a:t>.</a:t>
            </a:r>
            <a:endParaRPr lang="uk-UA" sz="2000" b="1" i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1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2453</TotalTime>
  <Words>2281</Words>
  <Application>Microsoft Office PowerPoint</Application>
  <PresentationFormat>Широкий екран</PresentationFormat>
  <Paragraphs>217</Paragraphs>
  <Slides>31</Slides>
  <Notes>0</Notes>
  <HiddenSlides>0</HiddenSlides>
  <MMClips>1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Century Gothic</vt:lpstr>
      <vt:lpstr>Times New Roman</vt:lpstr>
      <vt:lpstr>Wingdings 3</vt:lpstr>
      <vt:lpstr>Пасмо</vt:lpstr>
      <vt:lpstr>Equation.3</vt:lpstr>
      <vt:lpstr>Лекція 11. МОДЕЛІ МОНОПОЛІСТИЧНОЇ КОНКУРЕНЦІЇ ТА ОЛІГОПОЛІЇ</vt:lpstr>
      <vt:lpstr>Мета лекції </vt:lpstr>
      <vt:lpstr>1. Моделі коротко- і довгострокової рівноваги монополістичного конкурента</vt:lpstr>
      <vt:lpstr>Особливості ринку зумовлюють наступні характерні ознаки: </vt:lpstr>
      <vt:lpstr>Моделі короткострокової рівноваги монополістичного конкурента</vt:lpstr>
      <vt:lpstr>Модель довгострокової рівноваги фірми-монополістичного конкурента</vt:lpstr>
      <vt:lpstr>2. Характерні риси та причини поширення олігополії. Особливості поведінки олігополіста</vt:lpstr>
      <vt:lpstr>Характерні риси олігополії:</vt:lpstr>
      <vt:lpstr>ЄДИНОЇ загальноприйнятої моделі, яка б пояснювала, як олігополія вибирає ціну і обсяг виробництва НЕ ІСНУЄ.</vt:lpstr>
      <vt:lpstr>Стратегічні рішення олігополістичних фірм вивчаються за допомогою теорії ігор.</vt:lpstr>
      <vt:lpstr>На олігополістичному ринку діють дві протилежно спрямовані сили:</vt:lpstr>
      <vt:lpstr>Презентація PowerPoint</vt:lpstr>
      <vt:lpstr>Презентація PowerPoint</vt:lpstr>
      <vt:lpstr>Презентація PowerPoint</vt:lpstr>
      <vt:lpstr>Презентація PowerPoint</vt:lpstr>
      <vt:lpstr>3. Моделі рівноваги олігополії</vt:lpstr>
      <vt:lpstr>Узагальнена концепція рівноваги олігополії </vt:lpstr>
      <vt:lpstr>Презентація PowerPoint</vt:lpstr>
      <vt:lpstr>Модель дуополії Курно</vt:lpstr>
      <vt:lpstr>МОДЕЛЬ КУРНО</vt:lpstr>
      <vt:lpstr>Припустимо, що крива ринкового попиту описується рівнянням P=90-Q; MC=0</vt:lpstr>
      <vt:lpstr>Презентація PowerPoint</vt:lpstr>
      <vt:lpstr>Якби дуополісти вступили б у змову і діяли як монополіст, то могли б максимізувати галузевий прибуток і збільшити свою вигоду:  45*45-0=2025</vt:lpstr>
      <vt:lpstr>Модель Бертрана </vt:lpstr>
      <vt:lpstr>Модель дуополії з диференційованою продукцією</vt:lpstr>
      <vt:lpstr>Модель Штакельберга (лідерства за обсягами)</vt:lpstr>
      <vt:lpstr>4. Моделі олігополістичного ціноутворення</vt:lpstr>
      <vt:lpstr>Модель ламаної кривої попиту</vt:lpstr>
      <vt:lpstr>Модель ламаної кривої попиту</vt:lpstr>
      <vt:lpstr> „Дилема олігополістів”</vt:lpstr>
      <vt:lpstr>Модель картелю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6. ЗМІНА РІВНОВАГИ СПОЖИВАЧА. ІНДИВІДУАЛЬНИЙ ТА РИНКОВИЙ ПОПИТ</dc:title>
  <dc:creator>Дмитро Нікитенко</dc:creator>
  <cp:lastModifiedBy>Дмитро Нікитенко</cp:lastModifiedBy>
  <cp:revision>196</cp:revision>
  <dcterms:created xsi:type="dcterms:W3CDTF">2019-09-21T13:30:46Z</dcterms:created>
  <dcterms:modified xsi:type="dcterms:W3CDTF">2023-11-22T15:32:33Z</dcterms:modified>
</cp:coreProperties>
</file>