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6" r:id="rId8"/>
    <p:sldId id="262" r:id="rId9"/>
    <p:sldId id="267" r:id="rId10"/>
    <p:sldId id="263" r:id="rId11"/>
    <p:sldId id="264" r:id="rId12"/>
    <p:sldId id="265" r:id="rId13"/>
    <p:sldId id="268" r:id="rId14"/>
    <p:sldId id="269" r:id="rId15"/>
    <p:sldId id="270" r:id="rId1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0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75C28A9F-4FE3-411E-9BED-8D4032EEB5B3}" type="datetimeFigureOut">
              <a:rPr lang="uk-UA" smtClean="0"/>
              <a:t>05.03.2024</a:t>
            </a:fld>
            <a:endParaRPr lang="uk-UA"/>
          </a:p>
        </p:txBody>
      </p:sp>
      <p:sp>
        <p:nvSpPr>
          <p:cNvPr id="8" name="Нижний колонтитул 7"/>
          <p:cNvSpPr>
            <a:spLocks noGrp="1"/>
          </p:cNvSpPr>
          <p:nvPr>
            <p:ph type="ftr" sz="quarter" idx="11"/>
          </p:nvPr>
        </p:nvSpPr>
        <p:spPr/>
        <p:txBody>
          <a:bodyPr/>
          <a:lstStyle>
            <a:extLst/>
          </a:lstStyle>
          <a:p>
            <a:endParaRPr lang="uk-UA"/>
          </a:p>
        </p:txBody>
      </p:sp>
      <p:sp>
        <p:nvSpPr>
          <p:cNvPr id="11" name="Номер слайда 10"/>
          <p:cNvSpPr>
            <a:spLocks noGrp="1"/>
          </p:cNvSpPr>
          <p:nvPr>
            <p:ph type="sldNum" sz="quarter" idx="12"/>
          </p:nvPr>
        </p:nvSpPr>
        <p:spPr/>
        <p:txBody>
          <a:bodyPr/>
          <a:lstStyle>
            <a:extLst/>
          </a:lstStyle>
          <a:p>
            <a:fld id="{23212176-BC9C-49CD-B92B-98E992AA13FD}"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5C28A9F-4FE3-411E-9BED-8D4032EEB5B3}" type="datetimeFigureOut">
              <a:rPr lang="uk-UA" smtClean="0"/>
              <a:t>05.03.2024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23212176-BC9C-49CD-B92B-98E992AA13FD}"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5C28A9F-4FE3-411E-9BED-8D4032EEB5B3}" type="datetimeFigureOut">
              <a:rPr lang="uk-UA" smtClean="0"/>
              <a:t>05.03.2024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23212176-BC9C-49CD-B92B-98E992AA13FD}"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5C28A9F-4FE3-411E-9BED-8D4032EEB5B3}" type="datetimeFigureOut">
              <a:rPr lang="uk-UA" smtClean="0"/>
              <a:t>05.03.2024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23212176-BC9C-49CD-B92B-98E992AA13FD}"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5C28A9F-4FE3-411E-9BED-8D4032EEB5B3}" type="datetimeFigureOut">
              <a:rPr lang="uk-UA" smtClean="0"/>
              <a:t>05.03.2024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23212176-BC9C-49CD-B92B-98E992AA13FD}"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5C28A9F-4FE3-411E-9BED-8D4032EEB5B3}" type="datetimeFigureOut">
              <a:rPr lang="uk-UA" smtClean="0"/>
              <a:t>05.03.2024</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23212176-BC9C-49CD-B92B-98E992AA13FD}"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5C28A9F-4FE3-411E-9BED-8D4032EEB5B3}" type="datetimeFigureOut">
              <a:rPr lang="uk-UA" smtClean="0"/>
              <a:t>05.03.2024</a:t>
            </a:fld>
            <a:endParaRPr lang="uk-UA"/>
          </a:p>
        </p:txBody>
      </p:sp>
      <p:sp>
        <p:nvSpPr>
          <p:cNvPr id="8" name="Нижний колонтитул 7"/>
          <p:cNvSpPr>
            <a:spLocks noGrp="1"/>
          </p:cNvSpPr>
          <p:nvPr>
            <p:ph type="ftr" sz="quarter" idx="11"/>
          </p:nvPr>
        </p:nvSpPr>
        <p:spPr/>
        <p:txBody>
          <a:bodyPr/>
          <a:lstStyle>
            <a:extLst/>
          </a:lstStyle>
          <a:p>
            <a:endParaRPr lang="uk-UA"/>
          </a:p>
        </p:txBody>
      </p:sp>
      <p:sp>
        <p:nvSpPr>
          <p:cNvPr id="9" name="Номер слайда 8"/>
          <p:cNvSpPr>
            <a:spLocks noGrp="1"/>
          </p:cNvSpPr>
          <p:nvPr>
            <p:ph type="sldNum" sz="quarter" idx="12"/>
          </p:nvPr>
        </p:nvSpPr>
        <p:spPr/>
        <p:txBody>
          <a:bodyPr/>
          <a:lstStyle>
            <a:extLst/>
          </a:lstStyle>
          <a:p>
            <a:fld id="{23212176-BC9C-49CD-B92B-98E992AA13FD}"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5C28A9F-4FE3-411E-9BED-8D4032EEB5B3}" type="datetimeFigureOut">
              <a:rPr lang="uk-UA" smtClean="0"/>
              <a:t>05.03.2024</a:t>
            </a:fld>
            <a:endParaRPr lang="uk-UA"/>
          </a:p>
        </p:txBody>
      </p:sp>
      <p:sp>
        <p:nvSpPr>
          <p:cNvPr id="4" name="Нижний колонтитул 3"/>
          <p:cNvSpPr>
            <a:spLocks noGrp="1"/>
          </p:cNvSpPr>
          <p:nvPr>
            <p:ph type="ftr" sz="quarter" idx="11"/>
          </p:nvPr>
        </p:nvSpPr>
        <p:spPr/>
        <p:txBody>
          <a:bodyPr/>
          <a:lstStyle>
            <a:extLst/>
          </a:lstStyle>
          <a:p>
            <a:endParaRPr lang="uk-UA"/>
          </a:p>
        </p:txBody>
      </p:sp>
      <p:sp>
        <p:nvSpPr>
          <p:cNvPr id="5" name="Номер слайда 4"/>
          <p:cNvSpPr>
            <a:spLocks noGrp="1"/>
          </p:cNvSpPr>
          <p:nvPr>
            <p:ph type="sldNum" sz="quarter" idx="12"/>
          </p:nvPr>
        </p:nvSpPr>
        <p:spPr/>
        <p:txBody>
          <a:bodyPr/>
          <a:lstStyle>
            <a:extLst/>
          </a:lstStyle>
          <a:p>
            <a:fld id="{23212176-BC9C-49CD-B92B-98E992AA13FD}"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5C28A9F-4FE3-411E-9BED-8D4032EEB5B3}" type="datetimeFigureOut">
              <a:rPr lang="uk-UA" smtClean="0"/>
              <a:t>05.03.2024</a:t>
            </a:fld>
            <a:endParaRPr lang="uk-UA"/>
          </a:p>
        </p:txBody>
      </p:sp>
      <p:sp>
        <p:nvSpPr>
          <p:cNvPr id="3" name="Нижний колонтитул 2"/>
          <p:cNvSpPr>
            <a:spLocks noGrp="1"/>
          </p:cNvSpPr>
          <p:nvPr>
            <p:ph type="ftr" sz="quarter" idx="11"/>
          </p:nvPr>
        </p:nvSpPr>
        <p:spPr/>
        <p:txBody>
          <a:bodyPr/>
          <a:lstStyle>
            <a:extLst/>
          </a:lstStyle>
          <a:p>
            <a:endParaRPr lang="uk-UA"/>
          </a:p>
        </p:txBody>
      </p:sp>
      <p:sp>
        <p:nvSpPr>
          <p:cNvPr id="4" name="Номер слайда 3"/>
          <p:cNvSpPr>
            <a:spLocks noGrp="1"/>
          </p:cNvSpPr>
          <p:nvPr>
            <p:ph type="sldNum" sz="quarter" idx="12"/>
          </p:nvPr>
        </p:nvSpPr>
        <p:spPr/>
        <p:txBody>
          <a:bodyPr/>
          <a:lstStyle>
            <a:extLst/>
          </a:lstStyle>
          <a:p>
            <a:fld id="{23212176-BC9C-49CD-B92B-98E992AA13FD}"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5C28A9F-4FE3-411E-9BED-8D4032EEB5B3}" type="datetimeFigureOut">
              <a:rPr lang="uk-UA" smtClean="0"/>
              <a:t>05.03.2024</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23212176-BC9C-49CD-B92B-98E992AA13FD}"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5C28A9F-4FE3-411E-9BED-8D4032EEB5B3}" type="datetimeFigureOut">
              <a:rPr lang="uk-UA" smtClean="0"/>
              <a:t>05.03.2024</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23212176-BC9C-49CD-B92B-98E992AA13FD}" type="slidenum">
              <a:rPr lang="uk-UA" smtClean="0"/>
              <a:t>‹#›</a:t>
            </a:fld>
            <a:endParaRPr lang="uk-UA"/>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5C28A9F-4FE3-411E-9BED-8D4032EEB5B3}" type="datetimeFigureOut">
              <a:rPr lang="uk-UA" smtClean="0"/>
              <a:t>05.03.2024</a:t>
            </a:fld>
            <a:endParaRPr lang="uk-UA"/>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uk-UA"/>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3212176-BC9C-49CD-B92B-98E992AA13FD}"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a:t>Час </a:t>
            </a:r>
            <a:r>
              <a:rPr lang="ru-RU" dirty="0" err="1"/>
              <a:t>біологічний</a:t>
            </a:r>
            <a:r>
              <a:rPr lang="ru-RU" dirty="0"/>
              <a:t>, </a:t>
            </a:r>
            <a:r>
              <a:rPr lang="ru-RU" dirty="0" err="1"/>
              <a:t>соціальний</a:t>
            </a:r>
            <a:r>
              <a:rPr lang="ru-RU" dirty="0"/>
              <a:t>, </a:t>
            </a:r>
            <a:r>
              <a:rPr lang="ru-RU" dirty="0" err="1"/>
              <a:t>психологічний</a:t>
            </a:r>
            <a:r>
              <a:rPr lang="ru-RU" dirty="0"/>
              <a:t>. </a:t>
            </a:r>
            <a:r>
              <a:rPr lang="ru-RU" dirty="0" err="1"/>
              <a:t>Минуле</a:t>
            </a:r>
            <a:r>
              <a:rPr lang="ru-RU" dirty="0"/>
              <a:t>, </a:t>
            </a:r>
            <a:r>
              <a:rPr lang="ru-RU" dirty="0" err="1"/>
              <a:t>теперішнє</a:t>
            </a:r>
            <a:r>
              <a:rPr lang="ru-RU" dirty="0"/>
              <a:t>, </a:t>
            </a:r>
            <a:r>
              <a:rPr lang="ru-RU" dirty="0" err="1"/>
              <a:t>майбутнє</a:t>
            </a:r>
            <a:r>
              <a:rPr lang="ru-RU" dirty="0"/>
              <a:t>. </a:t>
            </a:r>
            <a:endParaRPr lang="uk-UA" dirty="0"/>
          </a:p>
        </p:txBody>
      </p:sp>
      <p:sp>
        <p:nvSpPr>
          <p:cNvPr id="3" name="Подзаголовок 2"/>
          <p:cNvSpPr>
            <a:spLocks noGrp="1"/>
          </p:cNvSpPr>
          <p:nvPr>
            <p:ph type="subTitle" idx="1"/>
          </p:nvPr>
        </p:nvSpPr>
        <p:spPr/>
        <p:txBody>
          <a:bodyPr/>
          <a:lstStyle/>
          <a:p>
            <a:r>
              <a:rPr lang="uk-UA" dirty="0" err="1" smtClean="0"/>
              <a:t>Ст.викл</a:t>
            </a:r>
            <a:r>
              <a:rPr lang="uk-UA" dirty="0" smtClean="0"/>
              <a:t>. </a:t>
            </a:r>
            <a:r>
              <a:rPr lang="uk-UA" dirty="0" err="1" smtClean="0"/>
              <a:t>Вронська</a:t>
            </a:r>
            <a:r>
              <a:rPr lang="uk-UA" dirty="0" smtClean="0"/>
              <a:t> В.М.</a:t>
            </a:r>
            <a:endParaRPr lang="uk-UA" dirty="0"/>
          </a:p>
        </p:txBody>
      </p:sp>
    </p:spTree>
    <p:extLst>
      <p:ext uri="{BB962C8B-B14F-4D97-AF65-F5344CB8AC3E}">
        <p14:creationId xmlns:p14="http://schemas.microsoft.com/office/powerpoint/2010/main" val="1981061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582341"/>
            <a:ext cx="4572000" cy="3693319"/>
          </a:xfrm>
          <a:prstGeom prst="rect">
            <a:avLst/>
          </a:prstGeom>
        </p:spPr>
        <p:txBody>
          <a:bodyPr>
            <a:spAutoFit/>
          </a:bodyPr>
          <a:lstStyle/>
          <a:p>
            <a:r>
              <a:rPr lang="uk-UA" dirty="0" smtClean="0"/>
              <a:t>Підпорядкувати життя якомусь одному, окремому ритмові майже неможливо. Різні часи разом звучать інколи какофонічно, </a:t>
            </a:r>
            <a:r>
              <a:rPr lang="uk-UA" dirty="0" err="1" smtClean="0"/>
              <a:t>супереча-чи</a:t>
            </a:r>
            <a:r>
              <a:rPr lang="uk-UA" dirty="0" smtClean="0"/>
              <a:t> одне одному, особливо у кризовому стані, а інколи </a:t>
            </a:r>
            <a:r>
              <a:rPr lang="uk-UA" dirty="0" err="1" smtClean="0"/>
              <a:t>поліфонічно</a:t>
            </a:r>
            <a:r>
              <a:rPr lang="uk-UA" dirty="0" smtClean="0"/>
              <a:t>, зливаючись у певну гармонію, коли кризу вдало подолано. Так ство­рюється головна траєкторія розвитку і численні її чернетки, вдалі і невдалі варіації та імпровізації.</a:t>
            </a:r>
          </a:p>
          <a:p>
            <a:endParaRPr lang="uk-UA" dirty="0"/>
          </a:p>
        </p:txBody>
      </p:sp>
    </p:spTree>
    <p:extLst>
      <p:ext uri="{BB962C8B-B14F-4D97-AF65-F5344CB8AC3E}">
        <p14:creationId xmlns:p14="http://schemas.microsoft.com/office/powerpoint/2010/main" val="3170466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Кризові події</a:t>
            </a:r>
            <a:endParaRPr lang="uk-UA" dirty="0"/>
          </a:p>
        </p:txBody>
      </p:sp>
      <p:sp>
        <p:nvSpPr>
          <p:cNvPr id="3" name="Объект 2"/>
          <p:cNvSpPr>
            <a:spLocks noGrp="1"/>
          </p:cNvSpPr>
          <p:nvPr>
            <p:ph sz="half" idx="1"/>
          </p:nvPr>
        </p:nvSpPr>
        <p:spPr/>
        <p:txBody>
          <a:bodyPr>
            <a:normAutofit fontScale="62500" lnSpcReduction="20000"/>
          </a:bodyPr>
          <a:lstStyle/>
          <a:p>
            <a:r>
              <a:rPr lang="uk-UA" sz="1600" dirty="0"/>
              <a:t>Кризові життєві ситуації обов'язково потребують такого перспективного і ретроспективного погляду на власну історію й сьогодення. Новий рік, день народження, річниця смерті близької людини, інші значущі для особистості цикли провокують розгортання більш-менш усвідомлюваних оглядів життя у цілому.</a:t>
            </a:r>
          </a:p>
        </p:txBody>
      </p:sp>
      <p:sp>
        <p:nvSpPr>
          <p:cNvPr id="4" name="Объект 3"/>
          <p:cNvSpPr>
            <a:spLocks noGrp="1"/>
          </p:cNvSpPr>
          <p:nvPr>
            <p:ph sz="half" idx="2"/>
          </p:nvPr>
        </p:nvSpPr>
        <p:spPr/>
        <p:txBody>
          <a:bodyPr>
            <a:normAutofit fontScale="62500" lnSpcReduction="20000"/>
          </a:bodyPr>
          <a:lstStyle/>
          <a:p>
            <a:r>
              <a:rPr lang="uk-UA" dirty="0"/>
              <a:t>У кризовому стані людина постійно повертається до образи, зради, втрати і "прокручує" одне й те ж сотні разів. Час ніби зупиняється і починає тупцювати на одному місці. Здається, що майбутнього не­має, його не видно, воно не сприймається як щось інше від болючого сьогодення. Колишні перспективи, життєві цілі, мрії знецінюються, тьмяніють. Поведінка починає мотивуватися випадковими речами: телефонною розмовою, мінливим настроєм, болем у серці, реченням, яке сказав диктор телебачення.</a:t>
            </a:r>
          </a:p>
        </p:txBody>
      </p:sp>
    </p:spTree>
    <p:extLst>
      <p:ext uri="{BB962C8B-B14F-4D97-AF65-F5344CB8AC3E}">
        <p14:creationId xmlns:p14="http://schemas.microsoft.com/office/powerpoint/2010/main" val="188379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474345"/>
            <a:ext cx="5310336" cy="5355312"/>
          </a:xfrm>
          <a:prstGeom prst="rect">
            <a:avLst/>
          </a:prstGeom>
        </p:spPr>
        <p:txBody>
          <a:bodyPr wrap="square">
            <a:spAutoFit/>
          </a:bodyPr>
          <a:lstStyle/>
          <a:p>
            <a:r>
              <a:rPr lang="uk-UA" dirty="0" smtClean="0"/>
              <a:t>Психологічний час впливає на оборотність та, водночас, необоротність траєкторії життєвого руху. Якщо оборотність полягає у можли­вості певним чином "переписати", "відредагувати" власне минуле, змінити життєвий сценарій, переглянути плани на майбутнє, то нео­боротність, як її тлумачив С.Л. </a:t>
            </a:r>
            <a:r>
              <a:rPr lang="uk-UA" dirty="0" err="1" smtClean="0"/>
              <a:t>Рубінштейн</a:t>
            </a:r>
            <a:r>
              <a:rPr lang="uk-UA" dirty="0" smtClean="0"/>
              <a:t>, є переживанням відпо­відальності за все, що вже неможливо змінити, за те, що могло бути реалізованим, але залишилося на узбіччі життєвої траєкторії.</a:t>
            </a:r>
          </a:p>
          <a:p>
            <a:endParaRPr lang="uk-UA" dirty="0" smtClean="0"/>
          </a:p>
          <a:p>
            <a:r>
              <a:rPr lang="uk-UA" dirty="0" smtClean="0"/>
              <a:t>"Часовий кругозір" (поняття П. </a:t>
            </a:r>
            <a:r>
              <a:rPr lang="uk-UA" dirty="0" err="1" smtClean="0"/>
              <a:t>Фресса</a:t>
            </a:r>
            <a:r>
              <a:rPr lang="uk-UA" dirty="0" smtClean="0"/>
              <a:t>) є інтегративною характеристикою розвитку часових уявлень особистості, що формуються в </a:t>
            </a:r>
            <a:r>
              <a:rPr lang="ru-RU" dirty="0" err="1" smtClean="0"/>
              <a:t>процесі</a:t>
            </a:r>
            <a:r>
              <a:rPr lang="ru-RU" dirty="0" smtClean="0"/>
              <a:t> </a:t>
            </a:r>
            <a:r>
              <a:rPr lang="ru-RU" dirty="0" err="1" smtClean="0"/>
              <a:t>соціальної</a:t>
            </a:r>
            <a:r>
              <a:rPr lang="ru-RU" dirty="0" smtClean="0"/>
              <a:t> </a:t>
            </a:r>
            <a:r>
              <a:rPr lang="ru-RU" dirty="0" err="1" smtClean="0"/>
              <a:t>діяльності</a:t>
            </a:r>
            <a:r>
              <a:rPr lang="ru-RU" dirty="0" smtClean="0"/>
              <a:t> і є </a:t>
            </a:r>
            <a:r>
              <a:rPr lang="ru-RU" dirty="0" err="1" smtClean="0"/>
              <a:t>показником</a:t>
            </a:r>
            <a:r>
              <a:rPr lang="ru-RU" dirty="0" smtClean="0"/>
              <a:t> </a:t>
            </a:r>
            <a:r>
              <a:rPr lang="ru-RU" dirty="0" err="1" smtClean="0"/>
              <a:t>засвоєння</a:t>
            </a:r>
            <a:r>
              <a:rPr lang="ru-RU" dirty="0" smtClean="0"/>
              <a:t> </a:t>
            </a:r>
            <a:r>
              <a:rPr lang="ru-RU" dirty="0" err="1" smtClean="0"/>
              <a:t>часових</a:t>
            </a:r>
            <a:r>
              <a:rPr lang="ru-RU" dirty="0" smtClean="0"/>
              <a:t> </a:t>
            </a:r>
            <a:r>
              <a:rPr lang="ru-RU" dirty="0" err="1" smtClean="0"/>
              <a:t>відносин</a:t>
            </a:r>
            <a:r>
              <a:rPr lang="ru-RU" dirty="0" smtClean="0"/>
              <a:t>.</a:t>
            </a:r>
            <a:endParaRPr lang="uk-UA" dirty="0"/>
          </a:p>
        </p:txBody>
      </p:sp>
    </p:spTree>
    <p:extLst>
      <p:ext uri="{BB962C8B-B14F-4D97-AF65-F5344CB8AC3E}">
        <p14:creationId xmlns:p14="http://schemas.microsoft.com/office/powerpoint/2010/main" val="4229730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404664"/>
            <a:ext cx="7344816" cy="4870996"/>
          </a:xfrm>
          <a:prstGeom prst="rect">
            <a:avLst/>
          </a:prstGeom>
        </p:spPr>
        <p:txBody>
          <a:bodyPr wrap="square">
            <a:spAutoFit/>
          </a:bodyPr>
          <a:lstStyle/>
          <a:p>
            <a:r>
              <a:rPr lang="uk-UA" dirty="0"/>
              <a:t>Якщо людина вважає якусь власну якість дуже цінною, вона буде неодноразово пригадувати події, коли проявляла цю якість, вставляючи її у власні </a:t>
            </a:r>
            <a:r>
              <a:rPr lang="uk-UA" dirty="0" err="1"/>
              <a:t>наративи</a:t>
            </a:r>
            <a:r>
              <a:rPr lang="uk-UA" dirty="0"/>
              <a:t>. Так відбуватиметься й неусвідомлюване викривлення спогадів. </a:t>
            </a:r>
            <a:r>
              <a:rPr lang="uk-UA" dirty="0" err="1"/>
              <a:t>Дж.Сингер</a:t>
            </a:r>
            <a:r>
              <a:rPr lang="uk-UA" dirty="0"/>
              <a:t> і П. </a:t>
            </a:r>
            <a:r>
              <a:rPr lang="uk-UA" dirty="0" err="1"/>
              <a:t>Саловей</a:t>
            </a:r>
            <a:r>
              <a:rPr lang="uk-UA" dirty="0"/>
              <a:t> підкреслюють важливість </a:t>
            </a:r>
            <a:r>
              <a:rPr lang="uk-UA" dirty="0" err="1"/>
              <a:t>„спогадів</a:t>
            </a:r>
            <a:r>
              <a:rPr lang="uk-UA" dirty="0"/>
              <a:t>, що самовизначаються", тобто яскравих, емоційно за­барвлених спогадів, що відтворюють не лише минуле, але й майбутнє, активно впливаючи на формування мотивів і цілей особистості.</a:t>
            </a:r>
          </a:p>
          <a:p>
            <a:endParaRPr lang="uk-UA" dirty="0"/>
          </a:p>
          <a:p>
            <a:r>
              <a:rPr lang="uk-UA" dirty="0"/>
              <a:t>Д. Мак-Адамс, який ретельно досліджує роль автобіографічної пам'яті особистості у її функціонуванні, вважає, що слід враховува­ти рівень особистісних рис (наприклад, тих, які вивчаються в теорії Великої п'ятірки), рівень залежних від контексту цілей, очікувань і навичок та </a:t>
            </a:r>
            <a:r>
              <a:rPr lang="uk-UA" dirty="0" err="1"/>
              <a:t>наративнии</a:t>
            </a:r>
            <a:r>
              <a:rPr lang="uk-UA" dirty="0"/>
              <a:t> рівень історій, які люди складають про себе для підтримки стабільного почуття власної ідентичності.</a:t>
            </a:r>
          </a:p>
        </p:txBody>
      </p:sp>
    </p:spTree>
    <p:extLst>
      <p:ext uri="{BB962C8B-B14F-4D97-AF65-F5344CB8AC3E}">
        <p14:creationId xmlns:p14="http://schemas.microsoft.com/office/powerpoint/2010/main" val="1420583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908720"/>
            <a:ext cx="8291264" cy="720080"/>
          </a:xfrm>
        </p:spPr>
        <p:txBody>
          <a:bodyPr/>
          <a:lstStyle/>
          <a:p>
            <a:pPr algn="ctr"/>
            <a:r>
              <a:rPr lang="uk-UA" dirty="0" smtClean="0"/>
              <a:t>Висновок</a:t>
            </a:r>
            <a:endParaRPr lang="uk-UA" dirty="0"/>
          </a:p>
        </p:txBody>
      </p:sp>
      <p:sp>
        <p:nvSpPr>
          <p:cNvPr id="3" name="Прямоугольник 2"/>
          <p:cNvSpPr/>
          <p:nvPr/>
        </p:nvSpPr>
        <p:spPr>
          <a:xfrm>
            <a:off x="2286000" y="1582341"/>
            <a:ext cx="4572000" cy="3693319"/>
          </a:xfrm>
          <a:prstGeom prst="rect">
            <a:avLst/>
          </a:prstGeom>
        </p:spPr>
        <p:txBody>
          <a:bodyPr>
            <a:spAutoFit/>
          </a:bodyPr>
          <a:lstStyle/>
          <a:p>
            <a:r>
              <a:rPr lang="uk-UA" dirty="0"/>
              <a:t>Психологічний вік не є віком біологічним, він майже ніколи повністю не збігається з віком паспортним, метричним, акушерським. Ставлення до себе крізь призму психологічного часу, задоволеність або незадоволеність собою на відповідних відтинках життєвого шляху визначають те, наскільки дорослою людина себе відчуває. Це може бути ставлення до себе як до юнака, що не приймає </a:t>
            </a:r>
            <a:r>
              <a:rPr lang="uk-UA" dirty="0" smtClean="0"/>
              <a:t>самостійно…</a:t>
            </a:r>
            <a:endParaRPr lang="uk-UA" dirty="0"/>
          </a:p>
        </p:txBody>
      </p:sp>
    </p:spTree>
    <p:extLst>
      <p:ext uri="{BB962C8B-B14F-4D97-AF65-F5344CB8AC3E}">
        <p14:creationId xmlns:p14="http://schemas.microsoft.com/office/powerpoint/2010/main" val="4186728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836712"/>
            <a:ext cx="8183880" cy="648072"/>
          </a:xfrm>
        </p:spPr>
        <p:txBody>
          <a:bodyPr/>
          <a:lstStyle/>
          <a:p>
            <a:r>
              <a:rPr lang="uk-UA" dirty="0" smtClean="0"/>
              <a:t>Література:</a:t>
            </a:r>
            <a:endParaRPr lang="uk-UA" dirty="0"/>
          </a:p>
        </p:txBody>
      </p:sp>
      <p:sp>
        <p:nvSpPr>
          <p:cNvPr id="3" name="Прямоугольник 2"/>
          <p:cNvSpPr/>
          <p:nvPr/>
        </p:nvSpPr>
        <p:spPr>
          <a:xfrm>
            <a:off x="2286000" y="2274838"/>
            <a:ext cx="4572000" cy="2308324"/>
          </a:xfrm>
          <a:prstGeom prst="rect">
            <a:avLst/>
          </a:prstGeom>
        </p:spPr>
        <p:txBody>
          <a:bodyPr>
            <a:spAutoFit/>
          </a:bodyPr>
          <a:lstStyle/>
          <a:p>
            <a:r>
              <a:rPr lang="uk-UA" dirty="0" err="1"/>
              <a:t>Балл</a:t>
            </a:r>
            <a:r>
              <a:rPr lang="uk-UA" dirty="0"/>
              <a:t> Г.О.,</a:t>
            </a:r>
            <a:r>
              <a:rPr lang="uk-UA" dirty="0" err="1"/>
              <a:t>Мєдінцев</a:t>
            </a:r>
            <a:r>
              <a:rPr lang="uk-UA" dirty="0"/>
              <a:t> В.О. Особистість як індивідуальний модус культури і як</a:t>
            </a:r>
          </a:p>
          <a:p>
            <a:r>
              <a:rPr lang="uk-UA" dirty="0"/>
              <a:t>інтегративна якість особи // Горизонти освіти. – 2011. – № 3. – С. 7-14.</a:t>
            </a:r>
          </a:p>
          <a:p>
            <a:r>
              <a:rPr lang="uk-UA" dirty="0"/>
              <a:t>Бердяєв Н. А. Самопізнання. Л., 1991. С. 320-321.)</a:t>
            </a:r>
          </a:p>
        </p:txBody>
      </p:sp>
    </p:spTree>
    <p:extLst>
      <p:ext uri="{BB962C8B-B14F-4D97-AF65-F5344CB8AC3E}">
        <p14:creationId xmlns:p14="http://schemas.microsoft.com/office/powerpoint/2010/main" val="2181972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Особистість є конфігурацією, розтягнутою у часі (Л. </a:t>
            </a:r>
            <a:r>
              <a:rPr lang="uk-UA" dirty="0" err="1"/>
              <a:t>Абт</a:t>
            </a:r>
            <a:r>
              <a:rPr lang="uk-UA" dirty="0"/>
              <a:t>). Саме такий її </a:t>
            </a:r>
            <a:r>
              <a:rPr lang="uk-UA" dirty="0" err="1"/>
              <a:t>конфігуративний</a:t>
            </a:r>
            <a:r>
              <a:rPr lang="uk-UA" dirty="0"/>
              <a:t> характер дає змогу відстежувати поступове </a:t>
            </a:r>
            <a:r>
              <a:rPr lang="uk-UA" dirty="0" err="1"/>
              <a:t>саморозгортання</a:t>
            </a:r>
            <a:r>
              <a:rPr lang="uk-UA" dirty="0"/>
              <a:t>, саморозвиток, самовиявлення.</a:t>
            </a:r>
          </a:p>
        </p:txBody>
      </p:sp>
    </p:spTree>
    <p:extLst>
      <p:ext uri="{BB962C8B-B14F-4D97-AF65-F5344CB8AC3E}">
        <p14:creationId xmlns:p14="http://schemas.microsoft.com/office/powerpoint/2010/main" val="1114791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Психологічний час</a:t>
            </a:r>
            <a:endParaRPr lang="uk-UA" dirty="0"/>
          </a:p>
        </p:txBody>
      </p:sp>
      <p:sp>
        <p:nvSpPr>
          <p:cNvPr id="3" name="Объект 2"/>
          <p:cNvSpPr>
            <a:spLocks noGrp="1"/>
          </p:cNvSpPr>
          <p:nvPr>
            <p:ph sz="half" idx="1"/>
          </p:nvPr>
        </p:nvSpPr>
        <p:spPr/>
        <p:txBody>
          <a:bodyPr>
            <a:normAutofit/>
          </a:bodyPr>
          <a:lstStyle/>
          <a:p>
            <a:r>
              <a:rPr lang="uk-UA" sz="1400" dirty="0"/>
              <a:t>Психологічний час тим більш не збігається з часом фізичним, чим активнішим є процес суб'єктивного відображення дійсності з його емоційністю і небезсторонністю. Чим складнішим є внутрішній час, чим далі він від часу </a:t>
            </a:r>
            <a:r>
              <a:rPr lang="uk-UA" sz="1400" dirty="0" err="1"/>
              <a:t>індивідного</a:t>
            </a:r>
            <a:r>
              <a:rPr lang="uk-UA" sz="1400" dirty="0"/>
              <a:t>, біологічного, тим ближче він до часу особистісного, часу організації власного життя. На кожній стадії онтогенезу, кожному етапі життєвого шляху намічаються певні тен­денції зміни часових </a:t>
            </a:r>
            <a:r>
              <a:rPr lang="uk-UA" sz="1400" dirty="0" err="1"/>
              <a:t>модальностей</a:t>
            </a:r>
            <a:r>
              <a:rPr lang="uk-UA" sz="1400" dirty="0"/>
              <a:t> і пов'язаних з ними особистісних орієнтацій.</a:t>
            </a:r>
          </a:p>
        </p:txBody>
      </p:sp>
      <p:sp>
        <p:nvSpPr>
          <p:cNvPr id="4" name="Объект 3"/>
          <p:cNvSpPr>
            <a:spLocks noGrp="1"/>
          </p:cNvSpPr>
          <p:nvPr>
            <p:ph sz="half" idx="2"/>
          </p:nvPr>
        </p:nvSpPr>
        <p:spPr/>
        <p:txBody>
          <a:bodyPr>
            <a:normAutofit/>
          </a:bodyPr>
          <a:lstStyle/>
          <a:p>
            <a:r>
              <a:rPr lang="uk-UA" sz="1600" dirty="0"/>
              <a:t>Психологічний час синтезує, поєднує в собі суперечливі власти­вості біологічного і соціального часів, будучи циклічним, оборотним, як час біологічний, і векторним, фінітним, як час соціальний. Він інколи буває дуже нерівномірним, а інколи стає різноспрямованим, дискретним у залежності від етапу життєвого шляху, особливостей переживання кризових ситуацій</a:t>
            </a:r>
            <a:r>
              <a:rPr lang="uk-UA" sz="1400" dirty="0"/>
              <a:t>.</a:t>
            </a:r>
          </a:p>
        </p:txBody>
      </p:sp>
    </p:spTree>
    <p:extLst>
      <p:ext uri="{BB962C8B-B14F-4D97-AF65-F5344CB8AC3E}">
        <p14:creationId xmlns:p14="http://schemas.microsoft.com/office/powerpoint/2010/main" val="2603244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720840"/>
            <a:ext cx="4572000" cy="3416320"/>
          </a:xfrm>
          <a:prstGeom prst="rect">
            <a:avLst/>
          </a:prstGeom>
        </p:spPr>
        <p:txBody>
          <a:bodyPr>
            <a:spAutoFit/>
          </a:bodyPr>
          <a:lstStyle/>
          <a:p>
            <a:r>
              <a:rPr lang="uk-UA" dirty="0" smtClean="0"/>
              <a:t>Реальністю для кожного з нас є також час культури, до якої належимо, час релігії, час нашого покоління чи час рідного міста, час держави. Має певний статус і час існування конкретної родини, час, що фіксується у родоводі. Шлях до особистісної зрілості передбачає поступове і все більш усвідомлюване включення в особистісний час цього соціально-історичного часу.</a:t>
            </a:r>
            <a:endParaRPr lang="uk-UA" dirty="0"/>
          </a:p>
        </p:txBody>
      </p:sp>
    </p:spTree>
    <p:extLst>
      <p:ext uri="{BB962C8B-B14F-4D97-AF65-F5344CB8AC3E}">
        <p14:creationId xmlns:p14="http://schemas.microsoft.com/office/powerpoint/2010/main" val="1345185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582341"/>
            <a:ext cx="4572000" cy="3693319"/>
          </a:xfrm>
          <a:prstGeom prst="rect">
            <a:avLst/>
          </a:prstGeom>
        </p:spPr>
        <p:txBody>
          <a:bodyPr>
            <a:spAutoFit/>
          </a:bodyPr>
          <a:lstStyle/>
          <a:p>
            <a:r>
              <a:rPr lang="uk-UA" dirty="0" smtClean="0"/>
              <a:t>Асиметрія щодо подій минулого, теперішнього і майбутнього є ще однією властивістю психологічного часу, і пояснюється вона перебу­ванням людини під впливом почуттів. Психологічний час зосереджує в собі, акумулює людську небайдужість, пристрасність. Переживання з їхньою </a:t>
            </a:r>
            <a:r>
              <a:rPr lang="uk-UA" dirty="0" err="1" smtClean="0"/>
              <a:t>недискретністю</a:t>
            </a:r>
            <a:r>
              <a:rPr lang="uk-UA" dirty="0" smtClean="0"/>
              <a:t> та </a:t>
            </a:r>
            <a:r>
              <a:rPr lang="uk-UA" dirty="0" err="1" smtClean="0"/>
              <a:t>континуальністю</a:t>
            </a:r>
            <a:r>
              <a:rPr lang="uk-UA" dirty="0" smtClean="0"/>
              <a:t>, рухливістю та динаміз­мом є формою його презентації у свідомості.</a:t>
            </a:r>
            <a:endParaRPr lang="uk-UA" dirty="0"/>
          </a:p>
        </p:txBody>
      </p:sp>
    </p:spTree>
    <p:extLst>
      <p:ext uri="{BB962C8B-B14F-4D97-AF65-F5344CB8AC3E}">
        <p14:creationId xmlns:p14="http://schemas.microsoft.com/office/powerpoint/2010/main" val="331644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620688"/>
            <a:ext cx="7848872" cy="3970318"/>
          </a:xfrm>
          <a:prstGeom prst="rect">
            <a:avLst/>
          </a:prstGeom>
        </p:spPr>
        <p:txBody>
          <a:bodyPr wrap="square">
            <a:spAutoFit/>
          </a:bodyPr>
          <a:lstStyle/>
          <a:p>
            <a:r>
              <a:rPr lang="uk-UA" dirty="0" smtClean="0"/>
              <a:t>У залежності від того, як людина на певних етапах життя ущільнює, розширює, звужує, прискорює або вповільнює перебіг власного внутрішнього годинника, вона по-різному бачить довколишній світ і саму себе, перебуває з цим світом у згоді або конфронтації, приймає власну індивідуальність або заперечує її, прагне самовдосконалення або вибудовує дедалі складніші психологічні захисти.</a:t>
            </a:r>
          </a:p>
          <a:p>
            <a:r>
              <a:rPr lang="uk-UA" dirty="0" smtClean="0"/>
              <a:t>Психологічний час певним чином викривлює об’єктивну дійсність, забарвлюючи її у значущі кольори. Він ніколи не є нейтральним. Це пристрасне відображення минулого, теперішнього і майбутнього, що створюється відповідно до актуальних бажань, прагнень, домагань. По-своєму сприймаючи плин часу і власний розвиток у ньому, люди­на неминуче забарвлює цим сприйняттям все, що її оточує.</a:t>
            </a:r>
            <a:endParaRPr lang="uk-UA" dirty="0"/>
          </a:p>
        </p:txBody>
      </p:sp>
    </p:spTree>
    <p:extLst>
      <p:ext uri="{BB962C8B-B14F-4D97-AF65-F5344CB8AC3E}">
        <p14:creationId xmlns:p14="http://schemas.microsoft.com/office/powerpoint/2010/main" val="1747702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«Зона невизначеності»</a:t>
            </a:r>
            <a:endParaRPr lang="uk-UA" dirty="0"/>
          </a:p>
        </p:txBody>
      </p:sp>
      <p:sp>
        <p:nvSpPr>
          <p:cNvPr id="3" name="Объект 2"/>
          <p:cNvSpPr>
            <a:spLocks noGrp="1"/>
          </p:cNvSpPr>
          <p:nvPr>
            <p:ph sz="half" idx="1"/>
          </p:nvPr>
        </p:nvSpPr>
        <p:spPr/>
        <p:txBody>
          <a:bodyPr>
            <a:normAutofit fontScale="77500" lnSpcReduction="20000"/>
          </a:bodyPr>
          <a:lstStyle/>
          <a:p>
            <a:r>
              <a:rPr lang="uk-UA" dirty="0"/>
              <a:t>Між минулим, теперішнім і майбутнім інколи виникає так звана </a:t>
            </a:r>
            <a:r>
              <a:rPr lang="uk-UA" dirty="0" err="1"/>
              <a:t>„зона</a:t>
            </a:r>
            <a:r>
              <a:rPr lang="uk-UA" dirty="0"/>
              <a:t> невизначеності", відчуження, що потребує від людини особли­вих ресурсів (мотиваційних, емоційних, </a:t>
            </a:r>
            <a:r>
              <a:rPr lang="uk-UA" dirty="0" err="1"/>
              <a:t>діяльнісних</a:t>
            </a:r>
            <a:r>
              <a:rPr lang="uk-UA" dirty="0"/>
              <a:t>). Деякі автори описують феномен часової некомпетентності особистості, який про­являється, наприклад, у тому, що людина недостатньо пов'язує май­бутні події з минулими і теперішніми.</a:t>
            </a:r>
          </a:p>
        </p:txBody>
      </p:sp>
      <p:sp>
        <p:nvSpPr>
          <p:cNvPr id="4" name="Объект 3"/>
          <p:cNvSpPr>
            <a:spLocks noGrp="1"/>
          </p:cNvSpPr>
          <p:nvPr>
            <p:ph sz="half" idx="2"/>
          </p:nvPr>
        </p:nvSpPr>
        <p:spPr/>
        <p:txBody>
          <a:bodyPr>
            <a:normAutofit fontScale="77500" lnSpcReduction="20000"/>
          </a:bodyPr>
          <a:lstStyle/>
          <a:p>
            <a:r>
              <a:rPr lang="uk-UA" dirty="0"/>
              <a:t>Сучасна психологія особистості</a:t>
            </a:r>
          </a:p>
          <a:p>
            <a:r>
              <a:rPr lang="uk-UA" dirty="0"/>
              <a:t>й якості її руху вперед, від уваги до набутого досвіду, віри у власні сили. Неабияку роль відіграє і мудре, гнучке прийняття обмежень, які сьогодні неможливо подолати.</a:t>
            </a:r>
          </a:p>
          <a:p>
            <a:endParaRPr lang="uk-UA" dirty="0"/>
          </a:p>
        </p:txBody>
      </p:sp>
    </p:spTree>
    <p:extLst>
      <p:ext uri="{BB962C8B-B14F-4D97-AF65-F5344CB8AC3E}">
        <p14:creationId xmlns:p14="http://schemas.microsoft.com/office/powerpoint/2010/main" val="3132511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19672" y="836712"/>
            <a:ext cx="6408712" cy="4300448"/>
          </a:xfrm>
          <a:prstGeom prst="rect">
            <a:avLst/>
          </a:prstGeom>
        </p:spPr>
        <p:txBody>
          <a:bodyPr wrap="square">
            <a:spAutoFit/>
          </a:bodyPr>
          <a:lstStyle/>
          <a:p>
            <a:endParaRPr lang="uk-UA" dirty="0" smtClean="0"/>
          </a:p>
          <a:p>
            <a:r>
              <a:rPr lang="uk-UA" dirty="0" smtClean="0"/>
              <a:t>Внутрішній годинник фіксує наповнюваність життя подіями, що запам'ятовуються, стають етапними, щось змінюють, на щось важ­ливе серйозно впливають. Саме позитивними і негативними подіями визначаються масштаби перебігу часу. У дитинстві статусом подій наділяються повсякденні враження, які для дорослого залишаються майже непомітними. Тому і час в дитинстві триває нескінченно. З роками кількість подій суттєво зменшується, і плин часу гальмується.</a:t>
            </a:r>
          </a:p>
          <a:p>
            <a:endParaRPr lang="uk-UA" dirty="0" smtClean="0"/>
          </a:p>
          <a:p>
            <a:r>
              <a:rPr lang="uk-UA" dirty="0" smtClean="0"/>
              <a:t>Кожна помітна життєва подія стимулює людську здатність одночасного бачення значних періодів життя, їх глибинного розуміння.</a:t>
            </a:r>
            <a:endParaRPr lang="uk-UA" dirty="0"/>
          </a:p>
        </p:txBody>
      </p:sp>
    </p:spTree>
    <p:extLst>
      <p:ext uri="{BB962C8B-B14F-4D97-AF65-F5344CB8AC3E}">
        <p14:creationId xmlns:p14="http://schemas.microsoft.com/office/powerpoint/2010/main" val="1418413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a:t>
            </a:r>
            <a:r>
              <a:rPr lang="uk-UA" dirty="0"/>
              <a:t>Ч</a:t>
            </a:r>
            <a:r>
              <a:rPr lang="uk-UA" dirty="0" smtClean="0"/>
              <a:t>асова </a:t>
            </a:r>
            <a:r>
              <a:rPr lang="uk-UA" dirty="0" err="1" smtClean="0"/>
              <a:t>перспектива»-</a:t>
            </a:r>
            <a:r>
              <a:rPr lang="uk-UA" dirty="0" smtClean="0"/>
              <a:t> Л.К.Франк</a:t>
            </a:r>
            <a:endParaRPr lang="uk-UA" dirty="0"/>
          </a:p>
        </p:txBody>
      </p:sp>
      <p:sp>
        <p:nvSpPr>
          <p:cNvPr id="3" name="Объект 2"/>
          <p:cNvSpPr>
            <a:spLocks noGrp="1"/>
          </p:cNvSpPr>
          <p:nvPr>
            <p:ph sz="half" idx="1"/>
          </p:nvPr>
        </p:nvSpPr>
        <p:spPr/>
        <p:txBody>
          <a:bodyPr>
            <a:normAutofit fontScale="77500" lnSpcReduction="20000"/>
          </a:bodyPr>
          <a:lstStyle/>
          <a:p>
            <a:r>
              <a:rPr lang="uk-UA" sz="1600" dirty="0"/>
              <a:t>На думку К. </a:t>
            </a:r>
            <a:r>
              <a:rPr lang="uk-UA" sz="1600" dirty="0" err="1"/>
              <a:t>Левіна</a:t>
            </a:r>
            <a:r>
              <a:rPr lang="uk-UA" sz="1600" dirty="0"/>
              <a:t>, психологічне майбутнє - це складова частина того, що Л.К. Франк називав "часовою перспективою". Життєвий простір людини зовсім не обмежується актуальною для неї ситуацією, він включає до себе все її майбутнє, теперішнє і минуле. Дії, емоції і, відповідно, моральний стан особистості у будь-який момент часу залежать від її цілісної часової перспективи.</a:t>
            </a:r>
          </a:p>
        </p:txBody>
      </p:sp>
      <p:sp>
        <p:nvSpPr>
          <p:cNvPr id="4" name="Объект 3"/>
          <p:cNvSpPr>
            <a:spLocks noGrp="1"/>
          </p:cNvSpPr>
          <p:nvPr>
            <p:ph sz="half" idx="2"/>
          </p:nvPr>
        </p:nvSpPr>
        <p:spPr/>
        <p:txBody>
          <a:bodyPr>
            <a:normAutofit fontScale="77500" lnSpcReduction="20000"/>
          </a:bodyPr>
          <a:lstStyle/>
          <a:p>
            <a:r>
              <a:rPr lang="uk-UA" dirty="0"/>
              <a:t>Емоційне ставлення до власного минулого, теперішнього і майбутнього часто не співпадає. Розмірковуючи про своє минуле та можливе майбутнє, люди схильні досить критично оцінювати те, що вже відбу­лося в їхньому житті, дивлячись у майбутнє з оптимізмом, як свідчать М. Росе та </a:t>
            </a:r>
            <a:r>
              <a:rPr lang="uk-UA" dirty="0" err="1"/>
              <a:t>Дж.Ньюбай-Кларк</a:t>
            </a:r>
            <a:r>
              <a:rPr lang="uk-UA" dirty="0"/>
              <a:t>.</a:t>
            </a:r>
          </a:p>
        </p:txBody>
      </p:sp>
    </p:spTree>
    <p:extLst>
      <p:ext uri="{BB962C8B-B14F-4D97-AF65-F5344CB8AC3E}">
        <p14:creationId xmlns:p14="http://schemas.microsoft.com/office/powerpoint/2010/main" val="28231394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84</TotalTime>
  <Words>1248</Words>
  <Application>Microsoft Office PowerPoint</Application>
  <PresentationFormat>Экран (4:3)</PresentationFormat>
  <Paragraphs>37</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Аспект</vt:lpstr>
      <vt:lpstr>Час біологічний, соціальний, психологічний. Минуле, теперішнє, майбутнє. </vt:lpstr>
      <vt:lpstr>Особистість є конфігурацією, розтягнутою у часі (Л. Абт). Саме такий її конфігуративний характер дає змогу відстежувати поступове саморозгортання, саморозвиток, самовиявлення.</vt:lpstr>
      <vt:lpstr>Психологічний час</vt:lpstr>
      <vt:lpstr>Презентация PowerPoint</vt:lpstr>
      <vt:lpstr>Презентация PowerPoint</vt:lpstr>
      <vt:lpstr>Презентация PowerPoint</vt:lpstr>
      <vt:lpstr>«Зона невизначеності»</vt:lpstr>
      <vt:lpstr>Презентация PowerPoint</vt:lpstr>
      <vt:lpstr>«Часова перспектива»- Л.К.Франк</vt:lpstr>
      <vt:lpstr>Презентация PowerPoint</vt:lpstr>
      <vt:lpstr>Кризові події</vt:lpstr>
      <vt:lpstr>Презентация PowerPoint</vt:lpstr>
      <vt:lpstr>Презентация PowerPoint</vt:lpstr>
      <vt:lpstr>Висновок</vt:lpstr>
      <vt:lpstr>Література: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Час біологічний, соціальний, психологічний. Минуле, теперішнє, майбутнє.</dc:title>
  <dc:creator>Слава Україні!</dc:creator>
  <cp:lastModifiedBy>Слава Україні!</cp:lastModifiedBy>
  <cp:revision>8</cp:revision>
  <dcterms:created xsi:type="dcterms:W3CDTF">2024-03-05T07:52:07Z</dcterms:created>
  <dcterms:modified xsi:type="dcterms:W3CDTF">2024-03-05T09:54:26Z</dcterms:modified>
</cp:coreProperties>
</file>