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56" r:id="rId2"/>
    <p:sldId id="278" r:id="rId3"/>
    <p:sldId id="279" r:id="rId4"/>
    <p:sldId id="280" r:id="rId5"/>
    <p:sldId id="282" r:id="rId6"/>
    <p:sldId id="281" r:id="rId7"/>
    <p:sldId id="257" r:id="rId8"/>
    <p:sldId id="258" r:id="rId9"/>
    <p:sldId id="283" r:id="rId10"/>
    <p:sldId id="284" r:id="rId11"/>
    <p:sldId id="287" r:id="rId12"/>
    <p:sldId id="290" r:id="rId13"/>
    <p:sldId id="291" r:id="rId14"/>
    <p:sldId id="292" r:id="rId15"/>
    <p:sldId id="293"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6CFC24-1497-4A08-BA44-9B4F98270721}" type="datetimeFigureOut">
              <a:rPr lang="ru-RU" smtClean="0"/>
              <a:t>18.03.2023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CF7FFC-49C8-496B-BF8B-C4A602F6FE3D}" type="slidenum">
              <a:rPr lang="ru-RU" smtClean="0"/>
              <a:t>‹#›</a:t>
            </a:fld>
            <a:endParaRPr lang="ru-RU"/>
          </a:p>
        </p:txBody>
      </p:sp>
    </p:spTree>
    <p:extLst>
      <p:ext uri="{BB962C8B-B14F-4D97-AF65-F5344CB8AC3E}">
        <p14:creationId xmlns:p14="http://schemas.microsoft.com/office/powerpoint/2010/main" val="1899419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DCF7FFC-49C8-496B-BF8B-C4A602F6FE3D}" type="slidenum">
              <a:rPr lang="ru-RU" smtClean="0"/>
              <a:t>1</a:t>
            </a:fld>
            <a:endParaRPr lang="ru-RU"/>
          </a:p>
        </p:txBody>
      </p:sp>
    </p:spTree>
    <p:extLst>
      <p:ext uri="{BB962C8B-B14F-4D97-AF65-F5344CB8AC3E}">
        <p14:creationId xmlns:p14="http://schemas.microsoft.com/office/powerpoint/2010/main" val="14745431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ru-RU" smtClean="0"/>
              <a:t>Образец заголовка</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18.03.2023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18.03.2023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t>18.03.2023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18.03.2023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18.03.2023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ru-RU" smtClean="0"/>
              <a:t>Образец заголовка</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ru-RU" smtClean="0"/>
              <a:t>Образец заголовка</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18.03.2023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B4C71EC6-210F-42DE-9C53-41977AD35B3D}" type="datetimeFigureOut">
              <a:rPr lang="ru-RU" smtClean="0"/>
              <a:t>18.03.2023</a:t>
            </a:fld>
            <a:endParaRPr lang="ru-RU"/>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ru-RU"/>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B19B0651-EE4F-4900-A07F-96A6BFA9D0F0}" type="slidenum">
              <a:rPr lang="ru-RU" smtClean="0"/>
              <a:t>‹#›</a:t>
            </a:fld>
            <a:endParaRPr lang="ru-RU"/>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style>
          <a:lnRef idx="3">
            <a:schemeClr val="lt1"/>
          </a:lnRef>
          <a:fillRef idx="1">
            <a:schemeClr val="accent1"/>
          </a:fillRef>
          <a:effectRef idx="1">
            <a:schemeClr val="accent1"/>
          </a:effectRef>
          <a:fontRef idx="minor">
            <a:schemeClr val="lt1"/>
          </a:fontRef>
        </p:style>
        <p:txBody>
          <a:bodyPr/>
          <a:lstStyle/>
          <a:p>
            <a:pPr algn="r"/>
            <a:r>
              <a:rPr lang="uk-UA" sz="4800" dirty="0" smtClean="0"/>
              <a:t>ПРЕЗЕНТАЦІЯ КУРСУ «</a:t>
            </a:r>
            <a:r>
              <a:rPr lang="uk-UA" sz="4800" dirty="0" smtClean="0"/>
              <a:t>МУЗЕЄЗНАВСТВО</a:t>
            </a:r>
            <a:r>
              <a:rPr lang="uk-UA" sz="4800" dirty="0" smtClean="0"/>
              <a:t>»</a:t>
            </a:r>
            <a:br>
              <a:rPr lang="uk-UA" sz="4800" dirty="0" smtClean="0"/>
            </a:br>
            <a:r>
              <a:rPr lang="uk-UA" sz="4800" dirty="0"/>
              <a:t/>
            </a:r>
            <a:br>
              <a:rPr lang="uk-UA" sz="4800" dirty="0"/>
            </a:br>
            <a:r>
              <a:rPr lang="uk-UA" sz="4800" dirty="0" smtClean="0"/>
              <a:t/>
            </a:r>
            <a:br>
              <a:rPr lang="uk-UA" sz="4800" dirty="0" smtClean="0"/>
            </a:br>
            <a:r>
              <a:rPr lang="uk-UA" sz="2800" dirty="0" smtClean="0"/>
              <a:t>Викладач: </a:t>
            </a:r>
            <a:r>
              <a:rPr lang="uk-UA" sz="2800" dirty="0" err="1" smtClean="0"/>
              <a:t>к.іст.н</a:t>
            </a:r>
            <a:r>
              <a:rPr lang="uk-UA" sz="2800" dirty="0" smtClean="0"/>
              <a:t>., доцент </a:t>
            </a:r>
            <a:r>
              <a:rPr lang="uk-UA" sz="2800" dirty="0" err="1" smtClean="0"/>
              <a:t>Кушпетюк</a:t>
            </a:r>
            <a:r>
              <a:rPr lang="uk-UA" sz="2800" dirty="0" smtClean="0"/>
              <a:t> О.І.</a:t>
            </a:r>
            <a:endParaRPr lang="ru-RU" sz="4800" dirty="0"/>
          </a:p>
        </p:txBody>
      </p:sp>
    </p:spTree>
    <p:extLst>
      <p:ext uri="{BB962C8B-B14F-4D97-AF65-F5344CB8AC3E}">
        <p14:creationId xmlns:p14="http://schemas.microsoft.com/office/powerpoint/2010/main" val="3942604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685800"/>
            <a:ext cx="7478216" cy="5191472"/>
          </a:xfrm>
        </p:spPr>
        <p:txBody>
          <a:bodyPr>
            <a:normAutofit/>
          </a:bodyPr>
          <a:lstStyle/>
          <a:p>
            <a:pPr marL="0" indent="0" algn="ctr">
              <a:buNone/>
            </a:pPr>
            <a:r>
              <a:rPr lang="uk-UA" b="1" u="sng" dirty="0" smtClean="0"/>
              <a:t>Змістовий модуль 2. Музейна практика</a:t>
            </a:r>
          </a:p>
          <a:p>
            <a:pPr marL="0" indent="0" algn="ctr">
              <a:buNone/>
            </a:pPr>
            <a:r>
              <a:rPr lang="uk-UA" b="1" dirty="0" smtClean="0"/>
              <a:t>ТЕМА. НАУКОВО-ФОНДОВА РОБОТА МУЗЕЇВ</a:t>
            </a:r>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dirty="0" smtClean="0"/>
          </a:p>
          <a:p>
            <a:pPr marL="0" indent="0" algn="ctr">
              <a:buNone/>
            </a:pPr>
            <a:r>
              <a:rPr lang="ru-RU" dirty="0"/>
              <a:t>	</a:t>
            </a:r>
          </a:p>
          <a:p>
            <a:pPr marL="0" indent="0">
              <a:buNone/>
            </a:pPr>
            <a:endParaRPr lang="ru-RU" sz="2600" dirty="0"/>
          </a:p>
        </p:txBody>
      </p:sp>
      <p:pic>
        <p:nvPicPr>
          <p:cNvPr id="2050" name="Picture 2" descr="C:\Users\HOME\Desktop\Objects_info-modu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00808"/>
            <a:ext cx="4589016" cy="288452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ME\Desktop\csm_01_Wissenschaft_Lehre_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532" y="3478523"/>
            <a:ext cx="5659246" cy="2758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750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620688"/>
            <a:ext cx="7478216" cy="5525218"/>
          </a:xfrm>
        </p:spPr>
        <p:txBody>
          <a:bodyPr>
            <a:normAutofit fontScale="70000" lnSpcReduction="20000"/>
          </a:bodyPr>
          <a:lstStyle/>
          <a:p>
            <a:pPr marL="0" indent="0" algn="ctr">
              <a:buNone/>
            </a:pPr>
            <a:r>
              <a:rPr lang="uk-UA" sz="3400" b="1" dirty="0" smtClean="0"/>
              <a:t>ТЕМА. ЕКСПОЗИЦІЙНО-ВИСТАВКОВА РОБОТА МУЗЕЇВ</a:t>
            </a:r>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smtClean="0"/>
          </a:p>
          <a:p>
            <a:pPr marL="0" indent="0" algn="ctr">
              <a:buNone/>
            </a:pPr>
            <a:endParaRPr lang="uk-UA" dirty="0" smtClean="0"/>
          </a:p>
          <a:p>
            <a:pPr marL="0" indent="0" algn="ctr">
              <a:buNone/>
            </a:pPr>
            <a:r>
              <a:rPr lang="ru-RU" dirty="0"/>
              <a:t>	</a:t>
            </a:r>
          </a:p>
          <a:p>
            <a:pPr marL="0" indent="0">
              <a:buNone/>
            </a:pPr>
            <a:endParaRPr lang="ru-RU" sz="2600" dirty="0"/>
          </a:p>
        </p:txBody>
      </p:sp>
      <p:pic>
        <p:nvPicPr>
          <p:cNvPr id="4" name="Picture 4" descr="http://volyn-museum.com.ua/MuzBratstva/MuzBratstv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340768"/>
            <a:ext cx="4958986" cy="279485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HOME\Desktop\2019-08-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953" y="2924943"/>
            <a:ext cx="4690572" cy="3220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5523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685800"/>
            <a:ext cx="7478216" cy="5191472"/>
          </a:xfrm>
        </p:spPr>
        <p:txBody>
          <a:bodyPr>
            <a:normAutofit/>
          </a:bodyPr>
          <a:lstStyle/>
          <a:p>
            <a:pPr marL="0" indent="0" algn="r">
              <a:buNone/>
            </a:pPr>
            <a:r>
              <a:rPr lang="uk-UA" b="1" dirty="0" smtClean="0"/>
              <a:t>ТЕМА. КУЛЬТУРНО-</a:t>
            </a:r>
          </a:p>
          <a:p>
            <a:pPr marL="0" indent="0" algn="r">
              <a:buNone/>
            </a:pPr>
            <a:r>
              <a:rPr lang="uk-UA" b="1" dirty="0" smtClean="0"/>
              <a:t>ОСВІТНЯ  </a:t>
            </a:r>
          </a:p>
          <a:p>
            <a:pPr marL="0" indent="0" algn="r">
              <a:buNone/>
            </a:pPr>
            <a:r>
              <a:rPr lang="uk-UA" b="1" dirty="0" smtClean="0"/>
              <a:t>РОБОТА МУЗЕЇВ</a:t>
            </a:r>
            <a:endParaRPr lang="en-US" b="1" dirty="0" smtClean="0"/>
          </a:p>
          <a:p>
            <a:pPr marL="0" indent="0" algn="r">
              <a:buNone/>
            </a:pPr>
            <a:endParaRPr lang="en-US" b="1" dirty="0"/>
          </a:p>
          <a:p>
            <a:pPr marL="0" indent="0" algn="r">
              <a:buNone/>
            </a:pPr>
            <a:endParaRPr lang="en-US" b="1" dirty="0" smtClean="0"/>
          </a:p>
          <a:p>
            <a:pPr marL="0" indent="0" algn="r">
              <a:buNone/>
            </a:pPr>
            <a:endParaRPr lang="en-US" b="1" dirty="0"/>
          </a:p>
          <a:p>
            <a:pPr marL="0" indent="0" algn="r">
              <a:buNone/>
            </a:pPr>
            <a:endParaRPr lang="en-US" b="1" dirty="0" smtClean="0"/>
          </a:p>
          <a:p>
            <a:pPr marL="0" indent="0" algn="r">
              <a:buNone/>
            </a:pPr>
            <a:endParaRPr lang="en-US" b="1" dirty="0"/>
          </a:p>
          <a:p>
            <a:pPr marL="0" indent="0" algn="r">
              <a:buNone/>
            </a:pPr>
            <a:endParaRPr lang="uk-UA" dirty="0" smtClean="0"/>
          </a:p>
          <a:p>
            <a:pPr marL="0" indent="0" algn="r">
              <a:buNone/>
            </a:pPr>
            <a:r>
              <a:rPr lang="ru-RU" dirty="0"/>
              <a:t>	</a:t>
            </a:r>
          </a:p>
          <a:p>
            <a:pPr marL="0" indent="0">
              <a:buNone/>
            </a:pPr>
            <a:endParaRPr lang="ru-RU" sz="2600" dirty="0"/>
          </a:p>
        </p:txBody>
      </p:sp>
      <p:pic>
        <p:nvPicPr>
          <p:cNvPr id="5122" name="Picture 2" descr="D:\Бакалаврські 22\Художній\фото\313204147_546475187480567_8458187581361432024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764703"/>
            <a:ext cx="4004876" cy="533983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HOME\Desktop\DSC_34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140968"/>
            <a:ext cx="4435433" cy="2935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0673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685800"/>
            <a:ext cx="7478216" cy="5191472"/>
          </a:xfrm>
        </p:spPr>
        <p:txBody>
          <a:bodyPr>
            <a:normAutofit/>
          </a:bodyPr>
          <a:lstStyle/>
          <a:p>
            <a:pPr marL="0" indent="0" algn="ctr">
              <a:buNone/>
            </a:pPr>
            <a:r>
              <a:rPr lang="uk-UA" b="1" dirty="0" smtClean="0"/>
              <a:t>ТЕМА. МАРКЕТИНГОВА ТА РЕКЛАМНО-ІНФОРМАЦІЙНА РОБОТА МУЗЕЇВ</a:t>
            </a:r>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dirty="0" smtClean="0"/>
          </a:p>
          <a:p>
            <a:pPr marL="0" indent="0" algn="ctr">
              <a:buNone/>
            </a:pPr>
            <a:r>
              <a:rPr lang="ru-RU" dirty="0"/>
              <a:t>	</a:t>
            </a:r>
          </a:p>
          <a:p>
            <a:pPr marL="0" indent="0">
              <a:buNone/>
            </a:pPr>
            <a:endParaRPr lang="ru-RU" sz="2600" dirty="0"/>
          </a:p>
        </p:txBody>
      </p:sp>
      <p:pic>
        <p:nvPicPr>
          <p:cNvPr id="4098" name="Picture 2" descr="C:\Users\HOME\Desktop\538254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80" y="1549285"/>
            <a:ext cx="3312368" cy="457671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D:\Бакалаврські 22\Художній\фото\wlzdcu-murf6oeuromsvqcanezvy2wyzzlhx6d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881" y="2420888"/>
            <a:ext cx="4736904" cy="3160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74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548680"/>
            <a:ext cx="7478216" cy="5191472"/>
          </a:xfrm>
        </p:spPr>
        <p:txBody>
          <a:bodyPr>
            <a:normAutofit/>
          </a:bodyPr>
          <a:lstStyle/>
          <a:p>
            <a:pPr marL="0" indent="0" algn="ctr">
              <a:buNone/>
            </a:pPr>
            <a:r>
              <a:rPr lang="uk-UA" b="1" dirty="0" smtClean="0"/>
              <a:t>ТЕМА. ЕКСКУРСІЙНА РОБОТА МУЗЕЇВ</a:t>
            </a:r>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dirty="0" smtClean="0"/>
          </a:p>
          <a:p>
            <a:pPr marL="0" indent="0" algn="ctr">
              <a:buNone/>
            </a:pPr>
            <a:r>
              <a:rPr lang="ru-RU" dirty="0"/>
              <a:t>	</a:t>
            </a:r>
          </a:p>
          <a:p>
            <a:pPr marL="0" indent="0">
              <a:buNone/>
            </a:pPr>
            <a:endParaRPr lang="ru-RU" sz="2600" dirty="0"/>
          </a:p>
        </p:txBody>
      </p:sp>
      <p:pic>
        <p:nvPicPr>
          <p:cNvPr id="3075" name="Picture 3" descr="D:\Бакалаврські 22\Художній\фото\312822366_547375247390561_522644679238401650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84783"/>
            <a:ext cx="7850784" cy="46552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8382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59632" y="1988840"/>
            <a:ext cx="6781800" cy="1600200"/>
          </a:xfrm>
        </p:spPr>
        <p:txBody>
          <a:bodyPr>
            <a:normAutofit/>
          </a:bodyPr>
          <a:lstStyle/>
          <a:p>
            <a:pPr algn="ctr"/>
            <a:r>
              <a:rPr lang="uk-UA" sz="4000" dirty="0" smtClean="0">
                <a:latin typeface="+mn-lt"/>
              </a:rPr>
              <a:t>Бажаю успіху!</a:t>
            </a:r>
            <a:endParaRPr lang="ru-RU" sz="4000" dirty="0">
              <a:latin typeface="+mn-lt"/>
            </a:endParaRPr>
          </a:p>
        </p:txBody>
      </p:sp>
    </p:spTree>
    <p:extLst>
      <p:ext uri="{BB962C8B-B14F-4D97-AF65-F5344CB8AC3E}">
        <p14:creationId xmlns:p14="http://schemas.microsoft.com/office/powerpoint/2010/main" val="4107185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75656" y="332656"/>
            <a:ext cx="6068144" cy="720080"/>
          </a:xfrm>
        </p:spPr>
        <p:txBody>
          <a:bodyPr>
            <a:normAutofit fontScale="90000"/>
          </a:bodyPr>
          <a:lstStyle/>
          <a:p>
            <a:pPr algn="ctr"/>
            <a:r>
              <a:rPr lang="uk-UA" sz="2400" dirty="0" smtClean="0"/>
              <a:t>Анотація курсу</a:t>
            </a:r>
            <a:br>
              <a:rPr lang="uk-UA" sz="2400" dirty="0" smtClean="0"/>
            </a:br>
            <a:endParaRPr lang="uk-UA" sz="2400" dirty="0"/>
          </a:p>
        </p:txBody>
      </p:sp>
      <p:sp>
        <p:nvSpPr>
          <p:cNvPr id="3" name="Объект 2"/>
          <p:cNvSpPr>
            <a:spLocks noGrp="1"/>
          </p:cNvSpPr>
          <p:nvPr>
            <p:ph idx="1"/>
          </p:nvPr>
        </p:nvSpPr>
        <p:spPr>
          <a:xfrm>
            <a:off x="683568" y="764704"/>
            <a:ext cx="7622232" cy="5328592"/>
          </a:xfrm>
        </p:spPr>
        <p:txBody>
          <a:bodyPr>
            <a:noAutofit/>
          </a:bodyPr>
          <a:lstStyle/>
          <a:p>
            <a:pPr marL="0" indent="0" algn="just">
              <a:buNone/>
            </a:pPr>
            <a:r>
              <a:rPr lang="uk-UA" sz="1700" dirty="0" smtClean="0"/>
              <a:t>Життя сучасної людини постійно змінюється, наповнюється новим інформаційним змістом. Сьогодні у світовому суспільстві відбувається усвідомлення ролі інформації в розвитку суспільства в цілому та окремої особистості зокрема. Не виключенням є музейна галузь, яка розглядається як невід’ємна складова соціокультурного простору сучасного суспільства. Розвиток галузі всебічно сприяє духовному вдосконаленню суспільства, утвердженню його гуманістичних цінностей, інтеграції національної спадщини у культуру світового співтовариства. Музей, як суспільний інститут, спрямований на збереження соціальної інформації, пізнання і передачі знань і емоцій за допомогою музейних експонатів, здійснює експозиційну роботу, проводить значну науково-просвітницьку діяльність, сприяє збереженню історико-культурної спадщини. І саме, збереження історико-культурної спадщини є одним із найважливіших завдань вітчизняних музейних закладів у нинішніх складних історичних умовах. Музеї як соціокультурні інституції та осередки духовності, виступають скарбницею історичної пам’яті, зберігають унікальну інформацію культурного значення, що впливає на зміцнення освітнього, духовного потенціалу нації. Вони активно популяризують та інтерпретують національні і світові культурні надбання, виконуючи цим гуманістичні, освітні, виховні функції. Це актуалізує проблему формування у здобувачів теоретичних знань та практичних навичок з питань музейної справи. </a:t>
            </a:r>
            <a:endParaRPr lang="uk-UA" sz="1700" dirty="0"/>
          </a:p>
        </p:txBody>
      </p:sp>
    </p:spTree>
    <p:extLst>
      <p:ext uri="{BB962C8B-B14F-4D97-AF65-F5344CB8AC3E}">
        <p14:creationId xmlns:p14="http://schemas.microsoft.com/office/powerpoint/2010/main" val="1076736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15616" y="404664"/>
            <a:ext cx="7069832" cy="1368152"/>
          </a:xfrm>
        </p:spPr>
        <p:txBody>
          <a:bodyPr>
            <a:noAutofit/>
          </a:bodyPr>
          <a:lstStyle/>
          <a:p>
            <a:pPr algn="ctr"/>
            <a:r>
              <a:rPr lang="uk-UA" sz="2800" dirty="0" smtClean="0"/>
              <a:t>Мета і завдання освітнього </a:t>
            </a:r>
            <a:r>
              <a:rPr lang="uk-UA" sz="2800" dirty="0" err="1" smtClean="0"/>
              <a:t>комп</a:t>
            </a:r>
            <a:r>
              <a:rPr lang="ru-RU" sz="2800" dirty="0" err="1" smtClean="0"/>
              <a:t>онента</a:t>
            </a:r>
            <a:r>
              <a:rPr lang="ru-RU" sz="2800" dirty="0" smtClean="0"/>
              <a:t> </a:t>
            </a:r>
            <a:r>
              <a:rPr lang="ru-RU" sz="2800" dirty="0"/>
              <a:t>«</a:t>
            </a:r>
            <a:r>
              <a:rPr lang="ru-RU" sz="2800" dirty="0" err="1"/>
              <a:t>Музеєзнавство</a:t>
            </a:r>
            <a:r>
              <a:rPr lang="ru-RU" sz="2800" dirty="0"/>
              <a:t>» </a:t>
            </a:r>
            <a:br>
              <a:rPr lang="ru-RU" sz="2800" dirty="0"/>
            </a:br>
            <a:endParaRPr lang="ru-RU" sz="2800" dirty="0"/>
          </a:p>
        </p:txBody>
      </p:sp>
      <p:sp>
        <p:nvSpPr>
          <p:cNvPr id="3" name="Объект 2"/>
          <p:cNvSpPr>
            <a:spLocks noGrp="1"/>
          </p:cNvSpPr>
          <p:nvPr>
            <p:ph idx="1"/>
          </p:nvPr>
        </p:nvSpPr>
        <p:spPr>
          <a:xfrm>
            <a:off x="1187624" y="1268760"/>
            <a:ext cx="7118176" cy="4896544"/>
          </a:xfrm>
        </p:spPr>
        <p:txBody>
          <a:bodyPr>
            <a:normAutofit fontScale="77500" lnSpcReduction="20000"/>
          </a:bodyPr>
          <a:lstStyle/>
          <a:p>
            <a:pPr marL="0" indent="0" algn="just">
              <a:buNone/>
            </a:pPr>
            <a:r>
              <a:rPr lang="uk-UA" b="1" u="sng" dirty="0"/>
              <a:t>Мета освітнього компонента: </a:t>
            </a:r>
            <a:r>
              <a:rPr lang="uk-UA" dirty="0"/>
              <a:t>формування у бакалаврів системних знань про: </a:t>
            </a:r>
          </a:p>
          <a:p>
            <a:pPr algn="just">
              <a:buFont typeface="Wingdings" panose="05000000000000000000" pitchFamily="2" charset="2"/>
              <a:buChar char="Ø"/>
            </a:pPr>
            <a:r>
              <a:rPr lang="uk-UA" dirty="0"/>
              <a:t>музей і музейну справу як соціокультурні явища у всіх їх виявах; </a:t>
            </a:r>
          </a:p>
          <a:p>
            <a:pPr>
              <a:buFont typeface="Wingdings" panose="05000000000000000000" pitchFamily="2" charset="2"/>
              <a:buChar char="Ø"/>
            </a:pPr>
            <a:r>
              <a:rPr lang="uk-UA" dirty="0"/>
              <a:t>об’єктивні закономірності, що стосуються процесів виявлення, накопичення, зберігання, дослідження, актуалізації та трансляції соціальної інформації за допомогою музейних предметів; </a:t>
            </a:r>
          </a:p>
          <a:p>
            <a:pPr>
              <a:buFont typeface="Wingdings" panose="05000000000000000000" pitchFamily="2" charset="2"/>
              <a:buChar char="Ø"/>
            </a:pPr>
            <a:r>
              <a:rPr lang="uk-UA" dirty="0"/>
              <a:t>технології та практики музейної діяльності, а також формування практичних навичок використання набутих знань у майбутній професійній діяльності.</a:t>
            </a:r>
          </a:p>
          <a:p>
            <a:pPr marL="0" indent="0">
              <a:buNone/>
            </a:pPr>
            <a:r>
              <a:rPr lang="uk-UA" b="1" u="sng" dirty="0"/>
              <a:t>Основними завданнями </a:t>
            </a:r>
            <a:r>
              <a:rPr lang="uk-UA" dirty="0"/>
              <a:t>вивчення освітнього компонента є: </a:t>
            </a:r>
          </a:p>
          <a:p>
            <a:pPr>
              <a:buFont typeface="Wingdings" panose="05000000000000000000" pitchFamily="2" charset="2"/>
              <a:buChar char="Ø"/>
            </a:pPr>
            <a:r>
              <a:rPr lang="uk-UA" dirty="0"/>
              <a:t>засвоєння здобувачами вищої освіти понятійно-категоріального апарату, вузлових питань теоретичного та практичного музеєзнавства; </a:t>
            </a:r>
          </a:p>
          <a:p>
            <a:pPr>
              <a:buFont typeface="Wingdings" panose="05000000000000000000" pitchFamily="2" charset="2"/>
              <a:buChar char="Ø"/>
            </a:pPr>
            <a:r>
              <a:rPr lang="uk-UA" dirty="0"/>
              <a:t>оволодіння методикою і методологією систематики та типології, аналізу досліджуваних музеєзнавством процесів і явищ, вироблення вмінь та навичок проведення музейної роботи</a:t>
            </a:r>
            <a:r>
              <a:rPr lang="uk-UA" dirty="0" smtClean="0"/>
              <a:t>.</a:t>
            </a:r>
            <a:endParaRPr lang="uk-UA" dirty="0"/>
          </a:p>
        </p:txBody>
      </p:sp>
    </p:spTree>
    <p:extLst>
      <p:ext uri="{BB962C8B-B14F-4D97-AF65-F5344CB8AC3E}">
        <p14:creationId xmlns:p14="http://schemas.microsoft.com/office/powerpoint/2010/main" val="1066422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404664"/>
            <a:ext cx="6781800" cy="504056"/>
          </a:xfrm>
        </p:spPr>
        <p:txBody>
          <a:bodyPr>
            <a:noAutofit/>
          </a:bodyPr>
          <a:lstStyle/>
          <a:p>
            <a:pPr algn="ctr"/>
            <a:r>
              <a:rPr lang="uk-UA" sz="2800" b="1" dirty="0" smtClean="0">
                <a:latin typeface="+mn-lt"/>
              </a:rPr>
              <a:t>Структура освітнього компонента</a:t>
            </a:r>
            <a:endParaRPr lang="uk-UA" sz="2800" b="1" dirty="0">
              <a:latin typeface="+mn-lt"/>
            </a:endParaRPr>
          </a:p>
        </p:txBody>
      </p:sp>
      <p:sp>
        <p:nvSpPr>
          <p:cNvPr id="3" name="Объект 2"/>
          <p:cNvSpPr>
            <a:spLocks noGrp="1"/>
          </p:cNvSpPr>
          <p:nvPr>
            <p:ph idx="1"/>
          </p:nvPr>
        </p:nvSpPr>
        <p:spPr>
          <a:xfrm>
            <a:off x="1043608" y="908720"/>
            <a:ext cx="7262192" cy="5238092"/>
          </a:xfrm>
        </p:spPr>
        <p:txBody>
          <a:bodyPr>
            <a:normAutofit/>
          </a:bodyPr>
          <a:lstStyle/>
          <a:p>
            <a:pPr marL="0" indent="0">
              <a:buNone/>
            </a:pPr>
            <a:r>
              <a:rPr lang="uk-UA" b="1" u="sng" dirty="0" smtClean="0"/>
              <a:t>Змістовий модуль 1. Теоретичне музеєзнавство</a:t>
            </a:r>
          </a:p>
          <a:p>
            <a:pPr marL="0" indent="0" algn="ctr">
              <a:buNone/>
            </a:pPr>
            <a:r>
              <a:rPr lang="uk-UA" sz="2800" b="1" dirty="0" smtClean="0"/>
              <a:t>ТЕМА. Вступ. Музеєзнавство як наукова дисципліна . Роль і значення музеїв</a:t>
            </a:r>
          </a:p>
          <a:p>
            <a:pPr marL="0" indent="0" algn="ctr">
              <a:buNone/>
            </a:pPr>
            <a:r>
              <a:rPr lang="ru-RU" sz="2800" dirty="0"/>
              <a:t>	</a:t>
            </a:r>
          </a:p>
          <a:p>
            <a:pPr marL="0" indent="0">
              <a:buNone/>
            </a:pPr>
            <a:endParaRPr lang="uk-UA" b="1" dirty="0"/>
          </a:p>
          <a:p>
            <a:pPr marL="0" indent="0">
              <a:buNone/>
            </a:pPr>
            <a:endParaRPr lang="uk-UA" b="1" dirty="0" smtClean="0"/>
          </a:p>
          <a:p>
            <a:pPr marL="0" indent="0">
              <a:buNone/>
            </a:pPr>
            <a:endParaRPr lang="uk-UA" b="1" dirty="0"/>
          </a:p>
          <a:p>
            <a:pPr marL="0" indent="0">
              <a:buNone/>
            </a:pPr>
            <a:endParaRPr lang="uk-UA" b="1" dirty="0" smtClean="0"/>
          </a:p>
          <a:p>
            <a:pPr marL="0" indent="0">
              <a:buNone/>
            </a:pPr>
            <a:endParaRPr lang="uk-UA" b="1" dirty="0"/>
          </a:p>
          <a:p>
            <a:pPr marL="0" indent="0">
              <a:buNone/>
            </a:pPr>
            <a:endParaRPr lang="uk-UA" b="1" dirty="0" smtClean="0"/>
          </a:p>
          <a:p>
            <a:pPr marL="0" indent="0">
              <a:buNone/>
            </a:pPr>
            <a:endParaRPr lang="uk-UA" dirty="0"/>
          </a:p>
        </p:txBody>
      </p:sp>
      <p:pic>
        <p:nvPicPr>
          <p:cNvPr id="4" name="Picture 9" descr="Волинський краєзнавчий музей.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526937"/>
            <a:ext cx="4782260" cy="35866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376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08720"/>
            <a:ext cx="7704856" cy="5263480"/>
          </a:xfrm>
        </p:spPr>
        <p:txBody>
          <a:bodyPr>
            <a:normAutofit fontScale="90000"/>
          </a:bodyPr>
          <a:lstStyle/>
          <a:p>
            <a:pPr algn="ctr"/>
            <a:r>
              <a:rPr lang="ru-RU" sz="3200" dirty="0"/>
              <a:t/>
            </a:r>
            <a:br>
              <a:rPr lang="ru-RU" sz="3200" dirty="0"/>
            </a:br>
            <a:r>
              <a:rPr lang="uk-UA" sz="3100" b="1" dirty="0" smtClean="0">
                <a:latin typeface="+mn-lt"/>
              </a:rPr>
              <a:t> ТЕМА. ІСТОРІЯ РОЗВИТКУ МУЗЕЙНОЇ СПРАВИ В УКРАЇНІ </a:t>
            </a:r>
            <a:br>
              <a:rPr lang="uk-UA" sz="3100" b="1" dirty="0" smtClean="0">
                <a:latin typeface="+mn-lt"/>
              </a:rPr>
            </a:br>
            <a:r>
              <a:rPr lang="uk-UA" sz="3100" b="1" dirty="0">
                <a:latin typeface="+mn-lt"/>
              </a:rPr>
              <a:t/>
            </a:r>
            <a:br>
              <a:rPr lang="uk-UA" sz="3100" b="1" dirty="0">
                <a:latin typeface="+mn-lt"/>
              </a:rPr>
            </a:br>
            <a:r>
              <a:rPr lang="uk-UA" sz="3100" dirty="0" smtClean="0">
                <a:latin typeface="+mn-lt"/>
              </a:rPr>
              <a:t/>
            </a:r>
            <a:br>
              <a:rPr lang="uk-UA" sz="3100" dirty="0" smtClean="0">
                <a:latin typeface="+mn-lt"/>
              </a:rPr>
            </a:br>
            <a:r>
              <a:rPr lang="uk-UA" sz="2800" dirty="0" smtClean="0">
                <a:latin typeface="+mn-lt"/>
              </a:rPr>
              <a:t/>
            </a:r>
            <a:br>
              <a:rPr lang="uk-UA" sz="2800" dirty="0" smtClean="0">
                <a:latin typeface="+mn-lt"/>
              </a:rPr>
            </a:br>
            <a:r>
              <a:rPr lang="uk-UA" sz="2400" dirty="0">
                <a:latin typeface="+mn-lt"/>
              </a:rPr>
              <a:t/>
            </a:r>
            <a:br>
              <a:rPr lang="uk-UA" sz="2400" dirty="0">
                <a:latin typeface="+mn-lt"/>
              </a:rPr>
            </a:br>
            <a:r>
              <a:rPr lang="uk-UA" sz="2400" dirty="0" smtClean="0">
                <a:latin typeface="+mn-lt"/>
              </a:rPr>
              <a:t/>
            </a:r>
            <a:br>
              <a:rPr lang="uk-UA" sz="2400" dirty="0" smtClean="0">
                <a:latin typeface="+mn-lt"/>
              </a:rPr>
            </a:br>
            <a:r>
              <a:rPr lang="uk-UA" sz="2400" dirty="0">
                <a:latin typeface="+mn-lt"/>
              </a:rPr>
              <a:t/>
            </a:r>
            <a:br>
              <a:rPr lang="uk-UA" sz="2400" dirty="0">
                <a:latin typeface="+mn-lt"/>
              </a:rPr>
            </a:br>
            <a:r>
              <a:rPr lang="uk-UA" sz="2400" dirty="0" smtClean="0">
                <a:latin typeface="+mn-lt"/>
              </a:rPr>
              <a:t/>
            </a:r>
            <a:br>
              <a:rPr lang="uk-UA" sz="2400" dirty="0" smtClean="0">
                <a:latin typeface="+mn-lt"/>
              </a:rPr>
            </a:br>
            <a:r>
              <a:rPr lang="uk-UA" sz="2400" dirty="0">
                <a:latin typeface="+mn-lt"/>
              </a:rPr>
              <a:t/>
            </a:r>
            <a:br>
              <a:rPr lang="uk-UA" sz="2400" dirty="0">
                <a:latin typeface="+mn-lt"/>
              </a:rPr>
            </a:br>
            <a:r>
              <a:rPr lang="uk-UA" sz="2400" dirty="0" smtClean="0">
                <a:latin typeface="+mn-lt"/>
              </a:rPr>
              <a:t/>
            </a:r>
            <a:br>
              <a:rPr lang="uk-UA" sz="2400" dirty="0" smtClean="0">
                <a:latin typeface="+mn-lt"/>
              </a:rPr>
            </a:br>
            <a:r>
              <a:rPr lang="uk-UA" sz="2400" dirty="0">
                <a:latin typeface="+mn-lt"/>
              </a:rPr>
              <a:t/>
            </a:r>
            <a:br>
              <a:rPr lang="uk-UA" sz="2400" dirty="0">
                <a:latin typeface="+mn-lt"/>
              </a:rPr>
            </a:br>
            <a:r>
              <a:rPr lang="uk-UA" sz="2400" b="1" dirty="0" smtClean="0">
                <a:latin typeface="+mn-lt"/>
              </a:rPr>
              <a:t/>
            </a:r>
            <a:br>
              <a:rPr lang="uk-UA" sz="2400" b="1" dirty="0" smtClean="0">
                <a:latin typeface="+mn-lt"/>
              </a:rPr>
            </a:br>
            <a:endParaRPr lang="uk-UA" sz="3200" b="1" dirty="0">
              <a:latin typeface="+mn-lt"/>
            </a:endParaRPr>
          </a:p>
        </p:txBody>
      </p:sp>
      <p:pic>
        <p:nvPicPr>
          <p:cNvPr id="8194" name="Picture 2" descr="C:\Users\HOME\Desktop\Будинок_Полтавського_губернського_земства._Боковий_ґанок.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988840"/>
            <a:ext cx="6149951"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8228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971600" y="476672"/>
            <a:ext cx="7334200" cy="5760640"/>
          </a:xfrm>
        </p:spPr>
        <p:txBody>
          <a:bodyPr>
            <a:normAutofit/>
          </a:bodyPr>
          <a:lstStyle/>
          <a:p>
            <a:pPr marL="0" indent="0" algn="ctr">
              <a:buNone/>
            </a:pPr>
            <a:r>
              <a:rPr lang="ru-RU" sz="2800" b="1" dirty="0" smtClean="0"/>
              <a:t>ТЕМА. </a:t>
            </a:r>
            <a:r>
              <a:rPr lang="uk-UA" sz="2800" b="1" dirty="0" smtClean="0"/>
              <a:t>НОРМАТИВНО-ПРАВОВЕ ЗАБЕЗПЕЧЕННЯ ДІЯЛЬНОСТІ МУЗЕЇВ</a:t>
            </a:r>
          </a:p>
          <a:p>
            <a:pPr marL="0" indent="0" algn="ctr">
              <a:buNone/>
            </a:pPr>
            <a:endParaRPr lang="ru-RU" b="1" dirty="0"/>
          </a:p>
          <a:p>
            <a:pPr marL="0" indent="0" algn="ctr">
              <a:buNone/>
            </a:pPr>
            <a:endParaRPr lang="ru-RU" b="1" dirty="0" smtClean="0"/>
          </a:p>
          <a:p>
            <a:pPr marL="0" indent="0" algn="ctr">
              <a:buNone/>
            </a:pPr>
            <a:endParaRPr lang="ru-RU" b="1" dirty="0"/>
          </a:p>
          <a:p>
            <a:pPr marL="0" indent="0" algn="ctr">
              <a:buNone/>
            </a:pPr>
            <a:endParaRPr lang="ru-RU" b="1" dirty="0" smtClean="0"/>
          </a:p>
          <a:p>
            <a:pPr marL="0" indent="0" algn="ctr">
              <a:buNone/>
            </a:pPr>
            <a:endParaRPr lang="ru-RU" b="1" dirty="0"/>
          </a:p>
          <a:p>
            <a:pPr marL="0" indent="0" algn="ctr">
              <a:buNone/>
            </a:pPr>
            <a:endParaRPr lang="ru-RU" b="1" dirty="0" smtClean="0"/>
          </a:p>
          <a:p>
            <a:pPr marL="0" indent="0" algn="ctr">
              <a:buNone/>
            </a:pPr>
            <a:endParaRPr lang="ru-RU" b="1" dirty="0"/>
          </a:p>
          <a:p>
            <a:pPr marL="0" indent="0" algn="ctr">
              <a:buNone/>
            </a:pPr>
            <a:endParaRPr lang="ru-RU" b="1" dirty="0" smtClean="0"/>
          </a:p>
          <a:p>
            <a:pPr marL="0" indent="0" algn="ctr">
              <a:buNone/>
            </a:pPr>
            <a:r>
              <a:rPr lang="ru-RU" dirty="0"/>
              <a:t/>
            </a:r>
            <a:br>
              <a:rPr lang="ru-RU" dirty="0"/>
            </a:br>
            <a:endParaRPr lang="uk-UA"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204864"/>
            <a:ext cx="7081639" cy="39814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596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908720"/>
            <a:ext cx="6860232" cy="5263480"/>
          </a:xfrm>
        </p:spPr>
        <p:txBody>
          <a:bodyPr>
            <a:normAutofit fontScale="90000"/>
          </a:bodyPr>
          <a:lstStyle/>
          <a:p>
            <a:pPr algn="ctr"/>
            <a:r>
              <a:rPr lang="ru-RU" sz="3200" dirty="0"/>
              <a:t/>
            </a:r>
            <a:br>
              <a:rPr lang="ru-RU" sz="3200" dirty="0"/>
            </a:br>
            <a:r>
              <a:rPr lang="uk-UA" sz="2800" b="1" dirty="0" smtClean="0">
                <a:latin typeface="+mn-lt"/>
              </a:rPr>
              <a:t> ТЕМА. ГЕНЕТИЧНА КЛАСИФІКАЦІЯ МУЗЕЇВ 	</a:t>
            </a:r>
            <a:r>
              <a:rPr lang="en-US" sz="2800" b="1" dirty="0" smtClean="0">
                <a:latin typeface="+mn-lt"/>
              </a:rPr>
              <a:t/>
            </a:r>
            <a:br>
              <a:rPr lang="en-US" sz="2800" b="1" dirty="0" smtClean="0">
                <a:latin typeface="+mn-lt"/>
              </a:rPr>
            </a:br>
            <a:r>
              <a:rPr lang="uk-UA" sz="2800" b="1" dirty="0" smtClean="0">
                <a:latin typeface="+mn-lt"/>
              </a:rPr>
              <a:t/>
            </a:r>
            <a:br>
              <a:rPr lang="uk-UA" sz="2800" b="1" dirty="0" smtClean="0">
                <a:latin typeface="+mn-lt"/>
              </a:rPr>
            </a:br>
            <a:r>
              <a:rPr lang="uk-UA" sz="2800" b="1" dirty="0" smtClean="0">
                <a:latin typeface="+mn-lt"/>
              </a:rPr>
              <a:t/>
            </a:r>
            <a:br>
              <a:rPr lang="uk-UA" sz="2800" b="1" dirty="0" smtClean="0">
                <a:latin typeface="+mn-lt"/>
              </a:rPr>
            </a:br>
            <a:r>
              <a:rPr lang="uk-UA" sz="2800" b="1" dirty="0">
                <a:latin typeface="+mn-lt"/>
              </a:rPr>
              <a:t/>
            </a:r>
            <a:br>
              <a:rPr lang="uk-UA" sz="2800" b="1" dirty="0">
                <a:latin typeface="+mn-lt"/>
              </a:rPr>
            </a:br>
            <a:r>
              <a:rPr lang="uk-UA" sz="2800" b="1" dirty="0">
                <a:latin typeface="+mn-lt"/>
              </a:rPr>
              <a:t/>
            </a:r>
            <a:br>
              <a:rPr lang="uk-UA" sz="2800" b="1" dirty="0">
                <a:latin typeface="+mn-lt"/>
              </a:rPr>
            </a:br>
            <a:r>
              <a:rPr lang="uk-UA" sz="2800" b="1" dirty="0" smtClean="0">
                <a:latin typeface="+mn-lt"/>
              </a:rPr>
              <a:t/>
            </a:r>
            <a:br>
              <a:rPr lang="uk-UA" sz="2800" b="1" dirty="0" smtClean="0">
                <a:latin typeface="+mn-lt"/>
              </a:rPr>
            </a:br>
            <a:r>
              <a:rPr lang="uk-UA" sz="2800" b="1" dirty="0">
                <a:latin typeface="+mn-lt"/>
              </a:rPr>
              <a:t/>
            </a:r>
            <a:br>
              <a:rPr lang="uk-UA" sz="2800" b="1" dirty="0">
                <a:latin typeface="+mn-lt"/>
              </a:rPr>
            </a:br>
            <a:r>
              <a:rPr lang="uk-UA" sz="2800" b="1" dirty="0" smtClean="0">
                <a:latin typeface="+mn-lt"/>
              </a:rPr>
              <a:t/>
            </a:r>
            <a:br>
              <a:rPr lang="uk-UA" sz="2800" b="1" dirty="0" smtClean="0">
                <a:latin typeface="+mn-lt"/>
              </a:rPr>
            </a:br>
            <a:r>
              <a:rPr lang="uk-UA" sz="2800" b="1" dirty="0">
                <a:latin typeface="+mn-lt"/>
              </a:rPr>
              <a:t/>
            </a:r>
            <a:br>
              <a:rPr lang="uk-UA" sz="2800" b="1" dirty="0">
                <a:latin typeface="+mn-lt"/>
              </a:rPr>
            </a:br>
            <a:r>
              <a:rPr lang="uk-UA" sz="2800" b="1" dirty="0" smtClean="0">
                <a:latin typeface="+mn-lt"/>
              </a:rPr>
              <a:t/>
            </a:r>
            <a:br>
              <a:rPr lang="uk-UA" sz="2800" b="1" dirty="0" smtClean="0">
                <a:latin typeface="+mn-lt"/>
              </a:rPr>
            </a:br>
            <a:r>
              <a:rPr lang="uk-UA" sz="2800" b="1" dirty="0">
                <a:latin typeface="+mn-lt"/>
              </a:rPr>
              <a:t/>
            </a:r>
            <a:br>
              <a:rPr lang="uk-UA" sz="2800" b="1" dirty="0">
                <a:latin typeface="+mn-lt"/>
              </a:rPr>
            </a:br>
            <a:r>
              <a:rPr lang="uk-UA" sz="2800" b="1" dirty="0" smtClean="0">
                <a:latin typeface="+mn-lt"/>
              </a:rPr>
              <a:t/>
            </a:r>
            <a:br>
              <a:rPr lang="uk-UA" sz="2800" b="1" dirty="0" smtClean="0">
                <a:latin typeface="+mn-lt"/>
              </a:rPr>
            </a:br>
            <a:endParaRPr lang="uk-UA" sz="2800" b="1" dirty="0">
              <a:latin typeface="+mn-lt"/>
            </a:endParaRPr>
          </a:p>
        </p:txBody>
      </p:sp>
      <p:pic>
        <p:nvPicPr>
          <p:cNvPr id="5" name="Picture 2" descr="https://i.ibb.co/jb8Xg9H/89877-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783" y="1772816"/>
            <a:ext cx="7426633" cy="4475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80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762000" y="685800"/>
            <a:ext cx="7482408" cy="5479504"/>
          </a:xfrm>
        </p:spPr>
        <p:txBody>
          <a:bodyPr>
            <a:normAutofit/>
          </a:bodyPr>
          <a:lstStyle/>
          <a:p>
            <a:pPr marL="0" indent="0" algn="ctr">
              <a:buNone/>
            </a:pPr>
            <a:r>
              <a:rPr lang="uk-UA" b="1" dirty="0" smtClean="0"/>
              <a:t>ТЕМА. ГЕОГРАФІЧНО-ТУРИСТИЧНА ПАМ’ЯТКОЗНАВЧА ХАРАКТЕРИСТИКА ВИЗНАЧНИХ МУЗЕЇВ УКРАЇНИ</a:t>
            </a:r>
          </a:p>
          <a:p>
            <a:pPr marL="0" indent="0" algn="ctr">
              <a:buNone/>
            </a:pPr>
            <a:endParaRPr lang="uk-UA" b="1" dirty="0"/>
          </a:p>
          <a:p>
            <a:pPr marL="0" indent="0" algn="ctr">
              <a:buNone/>
            </a:pPr>
            <a:endParaRPr lang="uk-UA" b="1" dirty="0" smtClean="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b="1" dirty="0"/>
          </a:p>
          <a:p>
            <a:pPr marL="0" indent="0" algn="ctr">
              <a:buNone/>
            </a:pPr>
            <a:endParaRPr lang="uk-UA" b="1" dirty="0" smtClean="0"/>
          </a:p>
          <a:p>
            <a:pPr marL="0" indent="0" algn="ctr">
              <a:buNone/>
            </a:pPr>
            <a:endParaRPr lang="uk-UA" dirty="0"/>
          </a:p>
        </p:txBody>
      </p:sp>
      <p:pic>
        <p:nvPicPr>
          <p:cNvPr id="7170" name="Picture 2" descr="C:\Users\HOME\Desktop\BeFunky-collage2-m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700808"/>
            <a:ext cx="5148064" cy="3122907"/>
          </a:xfrm>
          <a:prstGeom prst="rect">
            <a:avLst/>
          </a:prstGeom>
          <a:noFill/>
          <a:extLst>
            <a:ext uri="{909E8E84-426E-40DD-AFC4-6F175D3DCCD1}">
              <a14:hiddenFill xmlns:a14="http://schemas.microsoft.com/office/drawing/2010/main">
                <a:solidFill>
                  <a:srgbClr val="FFFFFF"/>
                </a:solidFill>
              </a14:hiddenFill>
            </a:ext>
          </a:extLst>
        </p:spPr>
      </p:pic>
      <p:pic>
        <p:nvPicPr>
          <p:cNvPr id="7171" name="Picture 3" descr="C:\Users\HOME\Desktop\3850_d04ee_sr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362669"/>
            <a:ext cx="4410704" cy="2922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995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27584" y="685800"/>
            <a:ext cx="7478216" cy="5191472"/>
          </a:xfrm>
        </p:spPr>
        <p:txBody>
          <a:bodyPr>
            <a:normAutofit/>
          </a:bodyPr>
          <a:lstStyle/>
          <a:p>
            <a:pPr marL="0" indent="0" algn="ctr">
              <a:buNone/>
            </a:pPr>
            <a:r>
              <a:rPr lang="uk-UA" b="1" dirty="0" smtClean="0"/>
              <a:t>ТЕМА. ПЕРСПЕКТИВИ ІНТЕГРАЦІЇ УКРАЇНСЬКИХ МУЗЕЇВ У РЕГІОНАЛЬНІ, НАЦІОНАЛЬНІ ТА МІЖНАРОДНІ МУЗЕЙНІ ОРГАНІЗАЦІЇ </a:t>
            </a:r>
            <a:r>
              <a:rPr lang="uk-UA" dirty="0" smtClean="0"/>
              <a:t>	</a:t>
            </a:r>
          </a:p>
          <a:p>
            <a:pPr marL="0" indent="0" algn="ctr">
              <a:buNone/>
            </a:pPr>
            <a:endParaRPr lang="uk-UA" dirty="0"/>
          </a:p>
          <a:p>
            <a:pPr marL="0" indent="0" algn="ctr">
              <a:buNone/>
            </a:pPr>
            <a:endParaRPr lang="uk-UA" dirty="0" smtClean="0"/>
          </a:p>
          <a:p>
            <a:pPr marL="0" indent="0" algn="ctr">
              <a:buNone/>
            </a:pPr>
            <a:endParaRPr lang="uk-UA" dirty="0"/>
          </a:p>
          <a:p>
            <a:pPr marL="0" indent="0" algn="ctr">
              <a:buNone/>
            </a:pPr>
            <a:endParaRPr lang="uk-UA" dirty="0" smtClean="0"/>
          </a:p>
          <a:p>
            <a:pPr marL="0" indent="0" algn="ctr">
              <a:buNone/>
            </a:pPr>
            <a:endParaRPr lang="uk-UA" dirty="0"/>
          </a:p>
          <a:p>
            <a:pPr marL="0" indent="0" algn="ctr">
              <a:buNone/>
            </a:pPr>
            <a:endParaRPr lang="uk-UA" dirty="0" smtClean="0"/>
          </a:p>
          <a:p>
            <a:pPr marL="0" indent="0" algn="ctr">
              <a:buNone/>
            </a:pPr>
            <a:r>
              <a:rPr lang="ru-RU" dirty="0"/>
              <a:t>	</a:t>
            </a:r>
          </a:p>
          <a:p>
            <a:pPr marL="0" indent="0">
              <a:buNone/>
            </a:pPr>
            <a:endParaRPr lang="ru-RU" sz="2600" dirty="0"/>
          </a:p>
        </p:txBody>
      </p:sp>
      <p:pic>
        <p:nvPicPr>
          <p:cNvPr id="6146" name="Picture 2" descr="C:\Users\HOME\Desktop\Без названия.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258500"/>
            <a:ext cx="7008492"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19750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218</TotalTime>
  <Words>402</Words>
  <Application>Microsoft Office PowerPoint</Application>
  <PresentationFormat>Экран (4:3)</PresentationFormat>
  <Paragraphs>109</Paragraphs>
  <Slides>15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NewsPrint</vt:lpstr>
      <vt:lpstr>ПРЕЗЕНТАЦІЯ КУРСУ «МУЗЕЄЗНАВСТВО»   Викладач: к.іст.н., доцент Кушпетюк О.І.</vt:lpstr>
      <vt:lpstr>Анотація курсу </vt:lpstr>
      <vt:lpstr>Мета і завдання освітнього компонента «Музеєзнавство»  </vt:lpstr>
      <vt:lpstr>Структура освітнього компонента</vt:lpstr>
      <vt:lpstr>  ТЕМА. ІСТОРІЯ РОЗВИТКУ МУЗЕЙНОЇ СПРАВИ В УКРАЇНІ             </vt:lpstr>
      <vt:lpstr>Презентация PowerPoint</vt:lpstr>
      <vt:lpstr>  ТЕМА. ГЕНЕТИЧНА КЛАСИФІКАЦІЯ МУЗЕЇВ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Бажаю успіху!</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МУЗЕЙНИЦТВО ВОЛИНІ</dc:title>
  <dc:creator>HOME</dc:creator>
  <cp:lastModifiedBy>HOME</cp:lastModifiedBy>
  <cp:revision>29</cp:revision>
  <dcterms:created xsi:type="dcterms:W3CDTF">2022-10-05T17:40:16Z</dcterms:created>
  <dcterms:modified xsi:type="dcterms:W3CDTF">2023-03-18T18:25:37Z</dcterms:modified>
</cp:coreProperties>
</file>