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6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60"/>
  </p:normalViewPr>
  <p:slideViewPr>
    <p:cSldViewPr>
      <p:cViewPr varScale="1">
        <p:scale>
          <a:sx n="108" d="100"/>
          <a:sy n="108" d="100"/>
        </p:scale>
        <p:origin x="171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181F-4605-4420-9CAD-7DC57D586A42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CF83-CF86-4FF3-B292-A2BE64973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E063-D3C7-41C7-8554-34C49B757FAF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10DD-3F49-466C-A959-52B4A7A62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8CA42-5CF9-43AD-8E62-D788E9EEFC0D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A8CC-5EBD-4D9A-9DB7-A94D57A35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CAEE-80B0-405B-A5D6-733D8803B236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2F04-68AE-49CF-87D2-760C330B5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96DD3-C1D6-45C1-B6B5-713458CFE20B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FABC-6BC0-442C-8DC5-8BDB413FC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648B-2ED7-4FDB-BCD5-4368ABF9EDEB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1727-9D8B-4783-84A1-25D841ED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5405-6109-468D-8EB0-2C267437B9AF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88E-2CA8-47AE-B34D-D0EBC125A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FE14-E4B5-4F5E-8832-2B3ACCC13205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C779-828E-4B19-9FD1-E87DE8818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F326-E62E-4620-9E9B-1CBF9D2AABCA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59C-ECC8-4A7D-B744-E09489B07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EC55-6509-459A-B646-EFC2B6CC30E5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7948-A5F8-4148-B3F5-8D0DDDA66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860D-7972-4549-86AC-6EDD3BA9FABD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C15D-CCA1-4137-B836-D26307FCB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50D0C-ED34-43AB-AFDB-C1AEA788EEDF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CA9E0A-68B9-4183-97E1-291A6E286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81463"/>
          </a:xfrm>
        </p:spPr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РЕАЛІЗАЦІЯ НОРМ ПРАВА. ПРАВОЗАСТОСУВАННЯ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81" y="980728"/>
            <a:ext cx="851363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правильного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Законності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(належного додержання законних процедур):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при вирішенні справи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грунтується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конкретній нормі чи права сукупності норм, які прямо стосуються розглянутої справи; дотримується їх точного змісту;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діє в рамках своєї компетенції; не виходить за межі повноважень, передбачених законом; у разі їх порушення несе юридичну відповідальність;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завжди застосовує правові норми, коли виникають обставини, передбачені нормою; не ухиляється від застосування норми; не припиняє дії норми з будь-якого приводу (застарілість, невідповідність місцевим умовам тощо) або під впливом особи (органу), не уповноваженої на те законом. Доки норма права не скасована, не змінена або не припинена у встановленому законом порядку, вона є обов'язковою для правозастосовного органу.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Обґрунтованості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виявляє всі факти, що стосуються справи;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ретельно і неупереджено (об'єктивно) вивчає факти, визнає їх достовірними;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відкидає всі сумнівні факти і факти, що не стосуються справи.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69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980728"/>
            <a:ext cx="932452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правильного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 (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Доцільності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тобто відповідності діяльності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правозастосов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-них органів і осіб у рамках закону конкретним життєвим умовам місця і часу; обрання оптимального шляху реалізації норми в конкретній життєвій ситуації: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у межах змісту норми (яка передбачає межі в рамках одного рішення, можливість вибору між різними рішеннями, можливість застосувати норму або утриматися від її застосування) обирає рішення,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найповніше та найправильніше відображає зміст закону;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при однаковому і неухильному виконанні юридичних розпоряджень діє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ініціативно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з урахуванням місця і часу виконання, розумно розподіляє сили і засоби і </a:t>
            </a:r>
            <a:r>
              <a:rPr lang="uk-UA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т.д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зважує на індивідуальні особливості справи, соціальну значущість застосовуваної норми, її відповідність духу права.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uk-UA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Справедливості</a:t>
            </a: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неупереджено ставиться до дослідження обставин справи, до осіб, що беруть участь у ній, до остаточного рішення;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приймає рішення, яке узгоджується з принципами моралі, загальнолюдськими цінностями, власними моральними переконаннями і моральними переконаннями суспільства в цілому.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2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67" y="1124744"/>
            <a:ext cx="932452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Поняття акта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 </a:t>
            </a:r>
            <a:r>
              <a:rPr lang="ru-RU" sz="16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 (</a:t>
            </a:r>
            <a:r>
              <a:rPr lang="ru-RU" sz="16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правозастосовний</a:t>
            </a:r>
            <a:r>
              <a:rPr lang="ru-RU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акт) 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індивідуальний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правовий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акт-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волевиявлення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уповноваженого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(компетентного державного органу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посадової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особи),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встановлює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припиняє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на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 і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обов'язки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учасників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правовідносин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міру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вчинене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ними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встановлених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випадках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оформляється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письмового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документа (акта-документа).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Правозастосовний</a:t>
            </a:r>
            <a:r>
              <a:rPr lang="ru-RU" sz="1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 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вирок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нарахування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пенсіонеру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пенсії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вирок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суду у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конкретній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кримінальній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справі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— результат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юридичної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підсумок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0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67" y="1124744"/>
            <a:ext cx="932452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 Ознаки акта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45804"/>
            <a:ext cx="8928992" cy="5400600"/>
          </a:xfrm>
        </p:spPr>
        <p:txBody>
          <a:bodyPr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Приймається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нормативно-правового акта 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спирається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норму права,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законним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обґрунтованим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Виходить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компетентних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особі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являє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категоричне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офіційно-владне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обов'язкове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веління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охороняється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примусовою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силою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Адресується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чітко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визначеним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персоніфікованим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Поширює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норму права на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конкретну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юридичну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ситуацію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виключається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подібні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випадки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вичерпує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одноразовим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застосуванням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розрахований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один раз.</a:t>
            </a: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 документа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(наказ,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вирок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розпорядження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письмовий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 (а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чітко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позначені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реквізити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підпис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дату.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сувору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структуру: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вступну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мотивувальну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результативну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частини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оскаржений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опротестований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зацікавленими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особами.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endParaRPr lang="ru-RU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3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67" y="1124744"/>
            <a:ext cx="932452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Прогалини в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45804"/>
            <a:ext cx="8928992" cy="5400600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Прогалина у праві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повна або часткова відсутність у чинних нормативно-правових актах необхідних юридичних норм.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Прогалина у законі 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це повна або часткова відсутність необхідних юридичних норм у даному законі.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Причини прогалин:</a:t>
            </a:r>
            <a:endParaRPr lang="ru-UA" sz="1800" b="1" i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невміння законодавця відобразити в нормативних актах усе різноманіття життєвих ситуацій, які вимагають правового регулювання (первісна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прогалинність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невміння законодавця передбачити появу нових життєвих ситуацій у результаті постійного розвитку суспільних відносин, здійснити щодо них певні законодавчі дії (подальша </a:t>
            </a:r>
            <a:r>
              <a:rPr lang="uk-UA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прогалинність</a:t>
            </a: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технічні помилки законодавця, допущені при розробці законів і у використанні прийомів юридичної техніки.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endParaRPr lang="ru-RU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16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67" y="1124744"/>
            <a:ext cx="932452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прогалин 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45804"/>
            <a:ext cx="8928992" cy="5400600"/>
          </a:xfrm>
        </p:spPr>
        <p:txBody>
          <a:bodyPr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розрахованої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виключається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вона прямо заборонена законом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пов'язує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норм.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б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регулювало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лізингу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(комплекс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майново-правових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зв'язку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передачею майна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тимчасове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заповнити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договором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наймання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договору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лізингу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юридичного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прогалин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тісно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колізій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тлумачення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endParaRPr lang="ru-RU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uk-UA" sz="1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uk-UA" sz="14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21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7200900" cy="2520950"/>
          </a:xfrm>
        </p:spPr>
        <p:txBody>
          <a:bodyPr/>
          <a:lstStyle/>
          <a:p>
            <a:br>
              <a:rPr lang="uk-UA" b="1">
                <a:latin typeface="Times New Roman" pitchFamily="18" charset="0"/>
                <a:cs typeface="Times New Roman" pitchFamily="18" charset="0"/>
              </a:rPr>
            </a:br>
            <a:endParaRPr lang="ru-RU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5400" b="1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333375"/>
            <a:ext cx="8229600" cy="86337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Поняття і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Поняття і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правозастосування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стадії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правильного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Поняття і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акта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Прогалини в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праві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усунення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404663"/>
            <a:ext cx="8229600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Поняття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Норма права 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загальнообов'язкове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формально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визначене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правило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зразок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масштаб,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еталон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встановила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санкціонувала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держава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регулятор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суспільних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забезпечуючи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всіма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заходами державного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(аж до примусу), 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офіційно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закріплює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міру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справедливості</a:t>
            </a:r>
            <a:r>
              <a:rPr lang="ru-RU" sz="1800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волі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Реалізація</a:t>
            </a:r>
            <a:r>
              <a:rPr lang="ru-RU" sz="18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норм права 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втілення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розпоряджень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норм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правомірній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поведінці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суб'єктів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права,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іх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практичній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діяльності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її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можна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розглядати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як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процес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і як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кінцевий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результат.</a:t>
            </a:r>
            <a:endParaRPr lang="ru-RU" sz="1800" dirty="0">
              <a:solidFill>
                <a:srgbClr val="333333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algn="just"/>
            <a:endParaRPr lang="ru-RU" sz="1800" dirty="0">
              <a:solidFill>
                <a:srgbClr val="333333"/>
              </a:solidFill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b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Реалізувати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нормативні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розпорядження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містяться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в законах та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інших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нормативно-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актах,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означає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втілити</a:t>
            </a:r>
            <a:r>
              <a:rPr lang="ru-RU" sz="18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в </a:t>
            </a:r>
            <a:r>
              <a:rPr lang="ru-RU" sz="1800" b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життя</a:t>
            </a:r>
            <a:r>
              <a:rPr lang="ru-RU" sz="1800" b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— 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суспільні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відносини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поведінку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громадян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— волю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законодавця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й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інших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суб'єктів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правотворчості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спрямовану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встановлення</a:t>
            </a:r>
            <a: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правопорядку. 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Без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такої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реалізації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право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втрачає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своє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соціальне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значення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і </a:t>
            </a:r>
            <a:r>
              <a:rPr lang="ru-RU" sz="1800" b="1" i="1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призначення</a:t>
            </a:r>
            <a:r>
              <a:rPr lang="ru-RU" sz="1800" b="1" i="1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12916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404663"/>
            <a:ext cx="8229600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Форми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</a:t>
            </a:r>
            <a:r>
              <a:rPr lang="ru-RU" sz="18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за способом </a:t>
            </a:r>
            <a:r>
              <a:rPr lang="ru-RU" sz="18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користуються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робити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могли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перешкодити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пасивна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містять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заборони, через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встановлюється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додержанні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непорушенні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заборонних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узгодженні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поведінки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права,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встановлюють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</a:t>
            </a:r>
            <a:r>
              <a:rPr lang="ru-RU" sz="18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за </a:t>
            </a:r>
            <a:r>
              <a:rPr lang="ru-RU" sz="18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суб'єктами</a:t>
            </a: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4380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404663"/>
            <a:ext cx="8229600" cy="72008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Форми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 rtlCol="0"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</a:t>
            </a:r>
            <a:r>
              <a:rPr lang="ru-RU" sz="19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за </a:t>
            </a:r>
            <a:r>
              <a:rPr lang="ru-RU" sz="19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складністю</a:t>
            </a: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характером </a:t>
            </a:r>
            <a:r>
              <a:rPr lang="ru-RU" sz="19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Проста,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(без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900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Складна,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опосередкована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(за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участю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9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</a:t>
            </a:r>
            <a:r>
              <a:rPr lang="ru-RU" sz="19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безпосередньої</a:t>
            </a: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b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19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Додержання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утриманні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заборонених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юридичними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суворому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додержанні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встановлених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заборон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швидкості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руху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автомобіля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км на годину).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пасивну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endParaRPr lang="ru-RU" sz="19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обов'язковому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вчиненні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активних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наказуються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 права в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інтересах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правомочної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сторони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язків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заповнення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податкової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інспекції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декларації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доходи).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суб'єкта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endParaRPr lang="ru-RU" sz="19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наданих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правовими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нормами, у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здійсненні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суб'єктивних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для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на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і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пасивну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поведінку</a:t>
            </a:r>
            <a:r>
              <a:rPr lang="ru-RU" sz="19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2042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405" y="836712"/>
            <a:ext cx="851363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Поняття і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правозастосування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 rtlCol="0"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Правозастосування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здійснювана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процедурно-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процесуальному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порядку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владна-організуюча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індивідуалізації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життєвих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там, де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адресати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не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реалізувати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передбачені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права і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обов'язки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посередництва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компетентних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9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81" y="692696"/>
            <a:ext cx="851363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правозастосуванні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 rtlCol="0"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Коли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юридичними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 права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виникають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владного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органу про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одних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правовідносин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суб'єктивними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юридичними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правами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покладення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(наказ про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зачислення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абітурієнта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вузу).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Коли є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спір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право (у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майнових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відносинах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оподатковуванні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виробити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узгоджене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міру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майна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подружжям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учасниками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цивільного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договору).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коли не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виконуються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існують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перешкоди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вдатися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примусових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стягнення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штрафу,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конфіскація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майна).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У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офіційного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наявності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відсутності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факту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батьківства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смерті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розірвання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шлюбу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У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виконавчо-розпорядчої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місцевого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самоврядування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зачислення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штату,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ланок органу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фінансів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приміщень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5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При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державним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органом,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організацією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установою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яких-небудь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конкретного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громадянина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іншої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нагородження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присвоєння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почесних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посад,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виплата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пенсії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здавання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внайми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жилого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приміщення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При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об'єднань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уповноваженим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органом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некомерційних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комерційних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корпорацій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При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вирішенні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організаційних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постанова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Верховної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Ради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порядок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висвітлення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сесії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</a:t>
            </a:r>
            <a:r>
              <a:rPr lang="ru-RU" sz="52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4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81" y="692696"/>
            <a:ext cx="851363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Ознаки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права.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 rtlCol="0">
            <a:normAutofit fontScale="2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владний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компетентного органу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посадової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особи, і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наданих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йому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повноважень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виділити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юрисдикції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суди (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арбітражні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судовому порядку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безперечне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списання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стягнення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рахунків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юридичних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фізичних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суб'єктів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індивідуалізований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персоніфікований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конкретної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«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прикладенні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норм права до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конкретної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(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процедурно-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процесуальний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порядок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складається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низки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стадій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творчий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інтелектуальний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інтелектуальна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свідомо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оформлений характер 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завершується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ухваленням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спеціального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акта (у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більшості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письмового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кий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називається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актом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права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правоза-стосовним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актом.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результативній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правозастосовний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акт)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відіграє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роль </a:t>
            </a:r>
            <a:r>
              <a:rPr lang="ru-RU" sz="6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юридичного</a:t>
            </a:r>
            <a:r>
              <a:rPr lang="ru-RU" sz="6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факту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породжує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припиняє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конкретні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правовідносини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шлюбу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розлучення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подружжя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усиновлення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6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5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5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81" y="980728"/>
            <a:ext cx="8513638" cy="86409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права.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встановлення фактичних обставин справи;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встановлення юридичної основи справи — вибір і аналіз юридичних норм (інакше: юридична кваліфікація фактичних обставин);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вирішення справи і документальне оформлення ухваленого рішення.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 фіксує, які обставини потребують </a:t>
            </a:r>
            <a:r>
              <a:rPr lang="uk-UA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доведення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які ні (загальновідомі, </a:t>
            </a:r>
            <a:r>
              <a:rPr lang="uk-UA" sz="1400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презумпції, </a:t>
            </a:r>
            <a:r>
              <a:rPr lang="uk-UA" sz="1400" i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преюдиції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які факти доводяться певними засобами (наприклад, експертизою). Остаточна оцінка доказу завжди є справою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правозастосувача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Презумпції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галузі доказів і доведення — це припущення про факти, їх наявність чи відсутність.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</a:t>
            </a:r>
            <a:r>
              <a:rPr lang="uk-UA" sz="1400" b="1" i="1" u="sng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презумпцій</a:t>
            </a:r>
            <a:r>
              <a:rPr lang="uk-UA" sz="14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UA" sz="1400" b="1" i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неспростовні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закріплене в законі припущення про наявність чи відсутність певного факту, який не підлягає сумніву і тому не потребує доведення (наприклад, презумпція недієздатності неповнолітньої особи);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uk-UA" sz="1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спростовні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закріплене в законі припущення про наявність чи відсутність факту, який має юридичне значення,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докищодо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цього факту не буде встановлене інше (наприклад, презумпція невинності особи).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14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Преюдиція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це виключення </a:t>
            </a:r>
            <a:r>
              <a:rPr lang="uk-UA" sz="1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заперечуваності</a:t>
            </a:r>
            <a:r>
              <a:rPr lang="uk-UA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юридичної вірогідності одного разу доведеного факту. Якщо суд або інший юрисдикційний орган вже встановив певні факти (після їх перевірки і оцінки) і закріпив це у відповідному документі, то вони визнаються преюдиціальними -- такими, що при новому розгляді справи вважаються встановленими, істинними, такими, що не потребують нового доведення.</a:t>
            </a: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UA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71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2205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Open Sans</vt:lpstr>
      <vt:lpstr>Times New Roman</vt:lpstr>
      <vt:lpstr>Тема Office</vt:lpstr>
      <vt:lpstr>РЕАЛІЗАЦІЯ НОРМ ПРАВА. ПРАВОЗАСТОСУВАННЯ  </vt:lpstr>
      <vt:lpstr>План</vt:lpstr>
      <vt:lpstr>1.1. Поняття реалізації норм права </vt:lpstr>
      <vt:lpstr>1.2. Форми реалізації норм права </vt:lpstr>
      <vt:lpstr>1.2. Форми реалізації норм права </vt:lpstr>
      <vt:lpstr>2. Поняття і ознаки правозастосування  </vt:lpstr>
      <vt:lpstr>2.2. У яких випадках виникає необхідність у правозастосуванні?  </vt:lpstr>
      <vt:lpstr>2.3. Ознаки застосування норм права.  </vt:lpstr>
      <vt:lpstr>3. Основні стадії застосування норм права.  </vt:lpstr>
      <vt:lpstr>4. Основні вимоги до правильного застосування норм права  </vt:lpstr>
      <vt:lpstr>4. Основні вимоги до правильного застосування норм права (продовження)  </vt:lpstr>
      <vt:lpstr>5. Поняття акта застосування норм права   </vt:lpstr>
      <vt:lpstr>5.2. Ознаки акта застосування норм права   </vt:lpstr>
      <vt:lpstr>6. Прогалини в праві і способи їх усунення.   </vt:lpstr>
      <vt:lpstr>6.2. Способи усунення прогалин у праві.   </vt:lpstr>
      <vt:lpstr> </vt:lpstr>
    </vt:vector>
  </TitlesOfParts>
  <Company>VMUROL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ДОПОВІДЬ ВІДПОВІДАЛЬНОГО СЕКРЕТАРЯ ПРИЙМАЛЬНОЇ КОМІСІЇ ТЕРЕЩЕНКА А.Л.</dc:title>
  <dc:creator>Фаст О.О.</dc:creator>
  <cp:lastModifiedBy>Алексей</cp:lastModifiedBy>
  <cp:revision>47</cp:revision>
  <dcterms:created xsi:type="dcterms:W3CDTF">2018-12-26T14:05:39Z</dcterms:created>
  <dcterms:modified xsi:type="dcterms:W3CDTF">2022-04-26T08:41:51Z</dcterms:modified>
</cp:coreProperties>
</file>